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1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10" d="100"/>
          <a:sy n="110" d="100"/>
        </p:scale>
        <p:origin x="852" y="1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th.uwaterloo.ca/~hwolkowi/matrixcookbook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</a:t>
            </a:r>
            <a:r>
              <a:rPr lang="zh-CN" altLang="en-US" dirty="0" smtClean="0"/>
              <a:t>求导入门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3" y="1292291"/>
            <a:ext cx="2135456" cy="96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4" y="1292292"/>
            <a:ext cx="2800951" cy="1007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24" y="3358264"/>
            <a:ext cx="2998269" cy="1200729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812632" y="2413614"/>
            <a:ext cx="853440" cy="753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14293" y="26902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看作一个整体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4938"/>
          <a:stretch/>
        </p:blipFill>
        <p:spPr>
          <a:xfrm>
            <a:off x="6291108" y="2503412"/>
            <a:ext cx="102318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矩阵求导入门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9" y="1276250"/>
            <a:ext cx="2225291" cy="10031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91" y="1238841"/>
            <a:ext cx="2998269" cy="1077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35019"/>
          <a:stretch/>
        </p:blipFill>
        <p:spPr>
          <a:xfrm>
            <a:off x="3783329" y="3059462"/>
            <a:ext cx="1972779" cy="1377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108" y="3574993"/>
            <a:ext cx="2033150" cy="583214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358063" y="2431104"/>
            <a:ext cx="494097" cy="588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202" y="1910482"/>
            <a:ext cx="1054820" cy="464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375" y="2847342"/>
            <a:ext cx="1144857" cy="50437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075922" y="884891"/>
            <a:ext cx="1793507" cy="82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有两个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，分别求导，累加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290284" y="1885029"/>
            <a:ext cx="828825" cy="502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89258" y="2847341"/>
            <a:ext cx="725891" cy="5043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矩阵求导入门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9" y="1276250"/>
            <a:ext cx="2225291" cy="10031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91" y="1238841"/>
            <a:ext cx="2998269" cy="1077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35019"/>
          <a:stretch/>
        </p:blipFill>
        <p:spPr>
          <a:xfrm>
            <a:off x="3783329" y="3059462"/>
            <a:ext cx="1972779" cy="1377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108" y="3574993"/>
            <a:ext cx="2033150" cy="583214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358063" y="2431104"/>
            <a:ext cx="494097" cy="588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202" y="1910482"/>
            <a:ext cx="1054820" cy="464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375" y="2847342"/>
            <a:ext cx="1144857" cy="50437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075922" y="884891"/>
            <a:ext cx="1793507" cy="82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有两个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，分别求导，累加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290285" y="1885029"/>
            <a:ext cx="574306" cy="502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910361" y="2847341"/>
            <a:ext cx="604788" cy="5043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64386" t="33419" b="25657"/>
          <a:stretch/>
        </p:blipFill>
        <p:spPr>
          <a:xfrm>
            <a:off x="425294" y="3560989"/>
            <a:ext cx="1084405" cy="56388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 flipH="1">
            <a:off x="1629076" y="3560989"/>
            <a:ext cx="2247496" cy="61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是对称矩阵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0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Hinge loss </a:t>
                </a:r>
                <a:r>
                  <a:rPr kumimoji="1" lang="en-US" altLang="zh-CN" dirty="0" smtClean="0">
                    <a:sym typeface="Wingdings" panose="05000000000000000000" pitchFamily="2" charset="2"/>
                  </a:rPr>
                  <a:t> SVM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 smtClean="0"/>
                  <a:t>对</a:t>
                </a:r>
                <a:r>
                  <a:rPr lang="en-US" altLang="zh-CN" dirty="0"/>
                  <a:t>w</a:t>
                </a:r>
                <a:r>
                  <a:rPr lang="zh-CN" altLang="zh-CN" dirty="0" smtClean="0"/>
                  <a:t>求导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是一个列向量，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是一个列向量（权重）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和自己点乘，即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分两个部分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[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</m:d>
                      </m:fName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zh-CN" altLang="en-US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&amp;0, 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20" y="3227595"/>
            <a:ext cx="2023510" cy="7275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028641"/>
            <a:ext cx="2023510" cy="72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20405" y="4429244"/>
                <a:ext cx="2342885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分别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的两个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求导，再加起来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05" y="4429244"/>
                <a:ext cx="2342885" cy="646331"/>
              </a:xfrm>
              <a:prstGeom prst="rect">
                <a:avLst/>
              </a:prstGeom>
              <a:blipFill>
                <a:blip r:embed="rId4"/>
                <a:stretch>
                  <a:fillRect l="-2073" t="-7407" b="-1018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箭头 10"/>
          <p:cNvSpPr/>
          <p:nvPr/>
        </p:nvSpPr>
        <p:spPr>
          <a:xfrm>
            <a:off x="6504975" y="4137125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6506680" y="3528060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840133" y="3227595"/>
            <a:ext cx="6815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34200" y="4028641"/>
            <a:ext cx="6561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40133" y="4028641"/>
            <a:ext cx="613834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731933" y="550333"/>
            <a:ext cx="2954867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的梯度下降法求解过程中用到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Hinge loss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kumimoji="1" lang="en-US" altLang="zh-CN" dirty="0" smtClean="0">
                    <a:sym typeface="Wingdings" panose="05000000000000000000" pitchFamily="2" charset="2"/>
                  </a:rPr>
                  <a:t>kernelized SVM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(0, 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/>
                  <a:t>对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求导，对</a:t>
                </a:r>
                <a:r>
                  <a:rPr lang="en-US" altLang="zh-CN" dirty="0"/>
                  <a:t>b</a:t>
                </a:r>
                <a:r>
                  <a:rPr lang="zh-CN" altLang="zh-CN" dirty="0" smtClean="0"/>
                  <a:t>求导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注意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b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是标量</a:t>
                </a:r>
                <a:endParaRPr kumimoji="1"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b="-3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79" y="2733973"/>
            <a:ext cx="2648610" cy="57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79468" y="438835"/>
                <a:ext cx="2754280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时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468" y="438835"/>
                <a:ext cx="2754280" cy="646331"/>
              </a:xfrm>
              <a:prstGeom prst="rect">
                <a:avLst/>
              </a:prstGeom>
              <a:blipFill>
                <a:blip r:embed="rId4"/>
                <a:stretch>
                  <a:fillRect l="-441" t="-7407" r="-881" b="-129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55479" y="3313747"/>
                <a:ext cx="2648610" cy="4049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为一个对称矩阵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79" y="3313747"/>
                <a:ext cx="2648610" cy="404983"/>
              </a:xfrm>
              <a:prstGeom prst="rect">
                <a:avLst/>
              </a:prstGeom>
              <a:blipFill>
                <a:blip r:embed="rId5"/>
                <a:stretch>
                  <a:fillRect t="-7353" r="-1376" b="-13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44673"/>
          <a:stretch/>
        </p:blipFill>
        <p:spPr>
          <a:xfrm>
            <a:off x="4536273" y="2680837"/>
            <a:ext cx="1042835" cy="677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14850" y="3358493"/>
                <a:ext cx="3341107" cy="4049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看作</m:t>
                    </m:r>
                  </m:oMath>
                </a14:m>
                <a:r>
                  <a:rPr lang="zh-CN" altLang="en-US" dirty="0" smtClean="0"/>
                  <a:t>一个个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列向量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0" y="3358493"/>
                <a:ext cx="3341107" cy="404983"/>
              </a:xfrm>
              <a:prstGeom prst="rect">
                <a:avLst/>
              </a:prstGeom>
              <a:blipFill>
                <a:blip r:embed="rId7"/>
                <a:stretch>
                  <a:fillRect l="-1455" t="-7353" r="-909" b="-13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上箭头 9"/>
          <p:cNvSpPr/>
          <p:nvPr/>
        </p:nvSpPr>
        <p:spPr>
          <a:xfrm>
            <a:off x="2122170" y="2421196"/>
            <a:ext cx="346710" cy="259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4648200" y="2421195"/>
            <a:ext cx="346710" cy="259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一</a:t>
                </a:r>
                <a:r>
                  <a:rPr kumimoji="1" lang="zh-CN" altLang="en-US" dirty="0" smtClean="0"/>
                  <a:t>元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zh-CN" altLang="en-US" dirty="0" smtClean="0"/>
                  <a:t>多元线性回归的解析解</a:t>
                </a:r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 smtClean="0"/>
                  <a:t>求导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𝕏</m:t>
                    </m:r>
                    <m:r>
                      <a:rPr lang="en-US" altLang="zh-CN" b="1" i="1">
                        <a:latin typeface="Cambria Math" charset="0"/>
                      </a:rPr>
                      <m:t>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𝕏</m:t>
                    </m:r>
                    <m:r>
                      <a:rPr lang="en-US" altLang="zh-CN" b="1" i="1">
                        <a:latin typeface="Cambria Math" charset="0"/>
                      </a:rPr>
                      <m:t>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0" y="2565639"/>
            <a:ext cx="1116330" cy="410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590" y="2565639"/>
            <a:ext cx="1295400" cy="422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044" y="230707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分别对两个求导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54179" y="2860865"/>
                <a:ext cx="112550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𝕏</m:t>
                      </m:r>
                      <m:r>
                        <a:rPr lang="en-US" altLang="zh-CN" b="1" i="1">
                          <a:latin typeface="Cambria Math" charset="0"/>
                        </a:rPr>
                        <m:t>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79" y="2860865"/>
                <a:ext cx="1125501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79118" y="2834195"/>
                <a:ext cx="112550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𝕏</m:t>
                      </m:r>
                      <m:r>
                        <a:rPr lang="en-US" altLang="zh-CN" b="1" i="1">
                          <a:latin typeface="Cambria Math" charset="0"/>
                        </a:rPr>
                        <m:t>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18" y="2834195"/>
                <a:ext cx="1125501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5772150" y="2860865"/>
            <a:ext cx="594360" cy="347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892288" y="2787650"/>
            <a:ext cx="716282" cy="4474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355740" y="2385060"/>
            <a:ext cx="301735" cy="1181100"/>
          </a:xfrm>
          <a:custGeom>
            <a:avLst/>
            <a:gdLst>
              <a:gd name="connsiteX0" fmla="*/ 0 w 301735"/>
              <a:gd name="connsiteY0" fmla="*/ 0 h 1181100"/>
              <a:gd name="connsiteX1" fmla="*/ 300990 w 301735"/>
              <a:gd name="connsiteY1" fmla="*/ 388620 h 1181100"/>
              <a:gd name="connsiteX2" fmla="*/ 68580 w 30173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5" h="1181100">
                <a:moveTo>
                  <a:pt x="0" y="0"/>
                </a:moveTo>
                <a:cubicBezTo>
                  <a:pt x="144780" y="95885"/>
                  <a:pt x="289560" y="191770"/>
                  <a:pt x="300990" y="388620"/>
                </a:cubicBezTo>
                <a:cubicBezTo>
                  <a:pt x="312420" y="585470"/>
                  <a:pt x="190500" y="883285"/>
                  <a:pt x="68580" y="11811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96590" y="2327910"/>
            <a:ext cx="616946" cy="1238250"/>
          </a:xfrm>
          <a:custGeom>
            <a:avLst/>
            <a:gdLst>
              <a:gd name="connsiteX0" fmla="*/ 205740 w 616946"/>
              <a:gd name="connsiteY0" fmla="*/ 0 h 1238250"/>
              <a:gd name="connsiteX1" fmla="*/ 613410 w 616946"/>
              <a:gd name="connsiteY1" fmla="*/ 438150 h 1238250"/>
              <a:gd name="connsiteX2" fmla="*/ 0 w 616946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946" h="1238250">
                <a:moveTo>
                  <a:pt x="205740" y="0"/>
                </a:moveTo>
                <a:cubicBezTo>
                  <a:pt x="426720" y="115887"/>
                  <a:pt x="647700" y="231775"/>
                  <a:pt x="613410" y="438150"/>
                </a:cubicBezTo>
                <a:cubicBezTo>
                  <a:pt x="579120" y="644525"/>
                  <a:pt x="289560" y="941387"/>
                  <a:pt x="0" y="123825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857750" y="2366010"/>
            <a:ext cx="1825570" cy="1356360"/>
          </a:xfrm>
          <a:custGeom>
            <a:avLst/>
            <a:gdLst>
              <a:gd name="connsiteX0" fmla="*/ 0 w 1825570"/>
              <a:gd name="connsiteY0" fmla="*/ 0 h 1356360"/>
              <a:gd name="connsiteX1" fmla="*/ 1558290 w 1825570"/>
              <a:gd name="connsiteY1" fmla="*/ 426720 h 1356360"/>
              <a:gd name="connsiteX2" fmla="*/ 1687830 w 1825570"/>
              <a:gd name="connsiteY2" fmla="*/ 861060 h 1356360"/>
              <a:gd name="connsiteX3" fmla="*/ 137160 w 1825570"/>
              <a:gd name="connsiteY3" fmla="*/ 135636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5570" h="1356360">
                <a:moveTo>
                  <a:pt x="0" y="0"/>
                </a:moveTo>
                <a:cubicBezTo>
                  <a:pt x="638492" y="141605"/>
                  <a:pt x="1276985" y="283210"/>
                  <a:pt x="1558290" y="426720"/>
                </a:cubicBezTo>
                <a:cubicBezTo>
                  <a:pt x="1839595" y="570230"/>
                  <a:pt x="1924685" y="706120"/>
                  <a:pt x="1687830" y="861060"/>
                </a:cubicBezTo>
                <a:cubicBezTo>
                  <a:pt x="1450975" y="1016000"/>
                  <a:pt x="794067" y="1186180"/>
                  <a:pt x="137160" y="135636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330" y="3465512"/>
            <a:ext cx="1938332" cy="4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83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矩阵求导入门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矩阵求导实例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91733" y="1202267"/>
            <a:ext cx="5685367" cy="3640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893733" y="550333"/>
            <a:ext cx="503767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从输入层计算隐藏层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2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隐藏层的非线性传导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89567" y="1515533"/>
            <a:ext cx="2912533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76333" y="579967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从隐藏层计算输出层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23434" y="1837267"/>
            <a:ext cx="5892799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624991" y="571790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输出层的非线性传导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02268" y="2150533"/>
            <a:ext cx="3378200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262530" y="558284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r>
                  <a:rPr lang="zh-CN" altLang="zh-CN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 smtClean="0"/>
                  <a:t>二</a:t>
                </a:r>
                <a:r>
                  <a:rPr lang="zh-CN" altLang="zh-CN" dirty="0"/>
                  <a:t>值分类器</a:t>
                </a:r>
                <a:r>
                  <a:rPr lang="en-US" altLang="zh-CN" dirty="0"/>
                  <a:t>(0/1)</a:t>
                </a:r>
                <a:r>
                  <a:rPr lang="zh-CN" altLang="zh-CN" dirty="0"/>
                  <a:t>的交叉熵损失函数的形式为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Y=(1* </a:t>
                </a:r>
                <a:r>
                  <a:rPr lang="zh-CN" altLang="zh-CN" sz="1800" dirty="0" smtClean="0"/>
                  <a:t>，</a:t>
                </a:r>
                <a:r>
                  <a:rPr lang="en-US" altLang="zh-CN" sz="1800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</a:p>
              <a:p>
                <a:pPr lvl="2"/>
                <a:r>
                  <a:rPr lang="en-US" altLang="zh-CN" dirty="0" smtClean="0"/>
                  <a:t>n=1</a:t>
                </a:r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787640" y="1148834"/>
            <a:ext cx="1343606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8009467" y="63501"/>
            <a:ext cx="1049866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90134" y="2506132"/>
            <a:ext cx="4237566" cy="4148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820333" y="4017433"/>
            <a:ext cx="5444067" cy="516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根据损失函数计算损失值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sz="14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(64*10)(</a:t>
                </a:r>
                <a:r>
                  <a:rPr lang="en-US" altLang="zh-CN" sz="1400" dirty="0"/>
                  <a:t>10*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)+</a:t>
                </a:r>
                <a:r>
                  <a:rPr lang="en-US" altLang="zh-CN" sz="1400" b="1" dirty="0"/>
                  <a:t>(64*1)=</a:t>
                </a:r>
                <a:r>
                  <a:rPr lang="zh-CN" altLang="en-US" sz="1400" b="1" dirty="0"/>
                  <a:t>（</a:t>
                </a:r>
                <a:r>
                  <a:rPr lang="en-US" altLang="zh-CN" sz="1400" b="1" dirty="0"/>
                  <a:t>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en-US" altLang="zh-CN" sz="14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(1*64)</a:t>
                </a:r>
                <a:r>
                  <a:rPr lang="en-US" altLang="zh-CN" sz="1400" dirty="0"/>
                  <a:t>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 +</a:t>
                </a:r>
                <a:r>
                  <a:rPr lang="en-US" altLang="zh-CN" sz="1400" b="1" dirty="0"/>
                  <a:t>(1*1)</a:t>
                </a:r>
                <a:r>
                  <a:rPr lang="en-US" altLang="zh-CN" sz="1400" dirty="0"/>
                  <a:t>=(1*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 =</a:t>
                </a:r>
                <a:r>
                  <a:rPr lang="en-US" altLang="zh-CN" sz="1400" b="1" dirty="0"/>
                  <a:t>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zh-CN" altLang="zh-CN" sz="1400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400" dirty="0"/>
                  <a:t> 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400" dirty="0"/>
              </a:p>
              <a:p>
                <a:pPr lvl="1"/>
                <a:r>
                  <a:rPr lang="zh-CN" altLang="zh-CN" sz="1400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sz="1400" dirty="0" smtClean="0"/>
              </a:p>
              <a:p>
                <a:pPr lvl="2"/>
                <a:r>
                  <a:rPr lang="zh-CN" altLang="zh-CN" sz="1400" dirty="0" smtClean="0"/>
                  <a:t>二</a:t>
                </a:r>
                <a:r>
                  <a:rPr lang="zh-CN" altLang="zh-CN" sz="1400" dirty="0"/>
                  <a:t>值分类器</a:t>
                </a:r>
                <a:r>
                  <a:rPr lang="en-US" altLang="zh-CN" sz="1400" dirty="0"/>
                  <a:t>(0/1)</a:t>
                </a:r>
                <a:r>
                  <a:rPr lang="zh-CN" altLang="zh-CN" sz="1400" dirty="0"/>
                  <a:t>的交叉熵损失函数的形式为</a:t>
                </a:r>
                <a:endParaRPr lang="en-US" altLang="zh-CN" sz="1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 </a:t>
                </a:r>
                <a:r>
                  <a:rPr lang="zh-CN" altLang="zh-CN" sz="1400" dirty="0"/>
                  <a:t>计算损失函数对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 smtClean="0"/>
                  <a:t>的</a:t>
                </a:r>
                <a:r>
                  <a:rPr lang="zh-CN" altLang="en-US" sz="1400" dirty="0" smtClean="0"/>
                  <a:t>导数</a:t>
                </a:r>
                <a:endParaRPr kumimoji="1"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295" y="3778887"/>
            <a:ext cx="2711919" cy="11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标题 1"><a:extLst><a:ext uri="{FF2B5EF4-FFF2-40B4-BE49-F238E27FC236}"><a16:creationId xmlns:a16="http://schemas.microsoft.com/office/drawing/2014/main" id="{9B9CA0FF-46DB-1644-8BCE-C7A91BD90A1D}"/></a:ext></a:extLst></p:cNvPr><p:cNvSpPr><a:spLocks noGrp="1"/></p:cNvSpPr><p:nvPr><p:ph type="title"/></p:nvPr></p:nvSpPr><p:spPr/><p:txBody><a:bodyPr/><a:lstStyle/><a:p><a:r><a:rPr lang="zh-CN" altLang="en-US" dirty="0" smtClean="0"/><a:t>矩阵求导</a:t></a:r><a:endParaRPr kumimoji="1" lang="zh-CN" altLang="en-US" dirty="0"/></a:p></p:txBody></p:sp><mc:AlternateContent xmlns:mc="http://schemas.openxmlformats.org/markup-compatibility/2006" xmlns:a14="http://schemas.microsoft.com/office/drawing/2010/main"><mc:Choice Requires="a14"><p:sp><p:nvSpPr><p:cNvPr id="3" name="内容占位符 2"><a:extLst><a:ext uri="{FF2B5EF4-FFF2-40B4-BE49-F238E27FC236}"><a16:creationId xmlns:a16="http://schemas.microsoft.com/office/drawing/2014/main" id="{0944FD81-1A31-D74C-BD6F-7F528045F51B}"/></a:ext></a:extLst></p:cNvPr><p:cNvSpPr><a:spLocks noGrp="1"/></p:cNvSpPr><p:nvPr><p:ph idx="1"/></p:nvPr></p:nvSpPr><p:spPr/><p:txBody><a:bodyPr><a:normAutofit/></a:bodyPr><a:lstStyle/><a:p><a:r><a:rPr kumimoji="1" lang="en-US" altLang="zh-CN" dirty="0" smtClean="0"/><a:t>NMF</a:t></a:r><a:r><a:rPr kumimoji="1" lang="zh-CN" altLang="en-US" dirty="0" smtClean="0"/><a:t>梯度计算</a:t></a:r><a:endParaRPr kumimoji="1" lang="en-US" altLang="zh-CN" dirty="0" smtClean="0"/></a:p><a:p><a:pPr lvl="1"/><a14:m><m:oMath xmlns:m="http://schemas.openxmlformats.org/officeDocument/2006/math"><m:r><m:rPr><m:sty m:val="p"/></m:rPr><a:rPr lang="en-US" altLang="zh-CN"><a:latin typeface="Cambria Math" panose="02040503050406030204" pitchFamily="18" charset="0"/></a:rPr><m:t>L</m:t></m:r><m:r><a:rPr lang="en-US" altLang="zh-CN"><a:latin typeface="Cambria Math" panose="02040503050406030204" pitchFamily="18" charset="0"/></a:rPr><m:t>=</m:t></m:r><m:r><m:rPr><m:sty m:val="p"/></m:rPr><a:rPr lang="en-US" altLang="zh-CN"><a:latin typeface="Cambria Math" panose="02040503050406030204" pitchFamily="18" charset="0"/></a:rPr><m:t>min</m:t></m:r><m:f><m:fPr><m:ctrlPr><a:rPr lang="zh-CN" altLang="zh-CN" i="1"><a:latin typeface="Cambria Math" panose="02040503050406030204" pitchFamily="18" charset="0"/></a:rPr></m:ctrlPr></m:fPr><m:num><m:r><a:rPr lang="en-US" altLang="zh-CN" i="1"><a:latin typeface="Cambria Math" panose="02040503050406030204" pitchFamily="18" charset="0"/></a:rPr><m:t>1</m:t></m:r></m:num><m:den><m:r><a:rPr lang="en-US" altLang="zh-CN" i="1"><a:latin typeface="Cambria Math" panose="02040503050406030204" pitchFamily="18" charset="0"/></a:rPr><m:t>2</m:t></m:r></m:den></m:f><m:sSup><m:sSupPr><m:ctrlPr><a:rPr lang="zh-CN" altLang="zh-CN" i="1"><a:latin typeface="Cambria Math" panose="02040503050406030204" pitchFamily="18" charset="0"/></a:rPr></m:ctrlPr></m:sSupPr><m:e><m:r><a:rPr lang="en-US" altLang="zh-CN"><a:latin typeface="Cambria Math" panose="02040503050406030204" pitchFamily="18" charset="0"/></a:rPr><m:t>||</m:t></m:r><m:r><m:rPr><m:sty m:val="p"/></m:rPr><a:rPr lang="en-US" altLang="zh-CN"><a:latin typeface="Cambria Math" panose="02040503050406030204" pitchFamily="18" charset="0"/></a:rPr><m:t>V</m:t></m:r><m:r><a:rPr lang="en-US" altLang="zh-CN" i="1"><a:latin typeface="Cambria Math" panose="02040503050406030204" pitchFamily="18" charset="0"/></a:rPr><m:t>−</m:t></m:r><m:r><m:rPr><m:sty m:val="p"/></m:rPr><a:rPr lang="en-US" altLang="zh-CN"><a:latin typeface="Cambria Math" panose="02040503050406030204" pitchFamily="18" charset="0"/></a:rPr><m:t>WH</m:t></m:r><m:r><a:rPr lang="en-US" altLang="zh-CN"><a:latin typeface="Cambria Math" panose="02040503050406030204" pitchFamily="18" charset="0"/></a:rPr><m:t>||</m:t></m:r></m:e><m:sup><m:r><a:rPr lang="en-US" altLang="zh-CN" i="1"><a:latin typeface="Cambria Math" panose="02040503050406030204" pitchFamily="18" charset="0"/></a:rPr><m:t>2</m:t></m:r></m:sup></m:sSup></m:oMath></a14:m><a:r><a:rPr lang="zh-CN" altLang="zh-CN" dirty="0"/><a:t>计算梯度，准备利用梯度下降进行法对</a:t></a:r><a:r><a:rPr lang="en-US" altLang="zh-CN" dirty="0"/><a:t>W</a:t></a:r><a:r><a:rPr lang="zh-CN" altLang="zh-CN" dirty="0"/><a:t>和</a:t></a:r><a:r><a:rPr lang="en-US" altLang="zh-CN" dirty="0"/><a:t>H</a:t></a:r><a:r><a:rPr lang="zh-CN" altLang="zh-CN" dirty="0"/><a:t>进行求解</a:t></a:r></a:p><a:p><a:pPr lvl="1"/><a14:m><m:oMath xmlns:m="http://schemas.openxmlformats.org/officeDocument/2006/math"><m:f><m:fPr><m:ctrlPr><a:rPr lang="zh-CN" altLang="zh-CN" i="1"><a:latin typeface="Cambria Math" panose="02040503050406030204" pitchFamily="18" charset="0"/></a:rPr></m:ctrlPr></m:fPr><m:num><m:r><a:rPr lang="en-US" altLang="zh-CN" i="1"><a:latin typeface="Cambria Math" panose="02040503050406030204" pitchFamily="18" charset="0"/></a:rPr><m:t>𝜕</m:t></m:r><m:r><a:rPr lang="en-US" altLang="zh-CN" i="1"><a:latin typeface="Cambria Math" panose="02040503050406030204" pitchFamily="18" charset="0"/></a:rPr><m:t>𝐿</m:t></m:r></m:num><m:den><m:r><a:rPr lang="en-US" altLang="zh-CN" i="1"><a:latin typeface="Cambria Math" panose="02040503050406030204" pitchFamily="18" charset="0"/></a:rPr><m:t>𝜕</m:t></m:r><m:sSub><m:sSubPr><m:ctrlPr><a:rPr lang="zh-CN" altLang="zh-CN" i="1"><a:latin typeface="Cambria Math" panose="02040503050406030204" pitchFamily="18" charset="0"/></a:rPr></m:ctrlPr></m:sSubPr><m:e><m:r><m:rPr><m:sty m:val="p"/></m:rPr><a:rPr lang="en-US" altLang="zh-CN"><a:latin typeface="Cambria Math" panose="02040503050406030204" pitchFamily="18" charset="0"/></a:rPr><m:t>w</m:t></m:r></m:e><m:sub><m:r><a:rPr lang="en-US" altLang="zh-CN" i="1"><a:latin typeface="Cambria Math" panose="02040503050406030204" pitchFamily="18" charset="0"/></a:rPr><m:t>𝑖𝑘</m:t></m:r></m:sub></m:sSub></m:den></m:f><m:r><a:rPr lang="en-US" altLang="zh-CN" i="1"><a:latin typeface="Cambria Math" panose="02040503050406030204" pitchFamily="18" charset="0"/></a:rPr><m:t>=−</m:t></m:r><m:sSub><m:sSubPr><m:ctrlPr><a:rPr lang="zh-CN" altLang="zh-CN" i="1"><a:latin typeface="Cambria Math" panose="02040503050406030204" pitchFamily="18" charset="0"/></a:rPr></m:ctrlPr></m:sSubPr><m:e><m:r><a:rPr lang="en-US" altLang="zh-CN" i="1"><a:latin typeface="Cambria Math" panose="02040503050406030204" pitchFamily="18" charset="0"/></a:rPr><m:t>[(</m:t></m:r><m:r><a:rPr lang="en-US" altLang="zh-CN" i="1"><a:latin typeface="Cambria Math" panose="02040503050406030204" pitchFamily="18" charset="0"/></a:rPr><m:t>𝑉</m:t></m:r><m:r><a:rPr lang="en-US" altLang="zh-CN" i="1"><a:latin typeface="Cambria Math" panose="02040503050406030204" pitchFamily="18" charset="0"/></a:rPr><m:t>−</m:t></m:r><m:r><a:rPr lang="en-US" altLang="zh-CN" i="1"><a:latin typeface="Cambria Math" panose="02040503050406030204" pitchFamily="18" charset="0"/></a:rPr><m:t>𝑊𝐻</m:t></m:r><m:r><a:rPr lang="en-US" altLang="zh-CN" i="1"><a:latin typeface="Cambria Math" panose="02040503050406030204" pitchFamily="18" charset="0"/></a:rPr><m:t>)</m:t></m:r><m:sSup><m:sSupPr><m:ctrlPr><a:rPr lang="zh-CN" altLang="zh-CN" i="1"><a:latin typeface="Cambria Math" panose="02040503050406030204" pitchFamily="18" charset="0"/></a:rPr></m:ctrlPr></m:sSupPr><m:e><m:r><a:rPr lang="en-US" altLang="zh-CN" i="1"><a:latin typeface="Cambria Math" panose="02040503050406030204" pitchFamily="18" charset="0"/></a:rPr><m:t>𝐻</m:t></m:r></m:e><m:sup><m:r><a:rPr lang="en-US" altLang="zh-CN" i="1"><a:latin typeface="Cambria Math" panose="02040503050406030204" pitchFamily="18" charset="0"/></a:rPr><m:t>𝑇</m:t></m:r></m:sup></m:sSup><m:r><a:rPr lang="en-US" altLang="zh-CN" i="1"><a:latin typeface="Cambria Math" panose="02040503050406030204" pitchFamily="18" charset="0"/></a:rPr><m:t>]</m:t></m:r></m:e><m:sub><m:r><a:rPr lang="en-US" altLang="zh-CN" i="1"><a:latin typeface="Cambria Math" panose="02040503050406030204" pitchFamily="18" charset="0"/></a:rPr><m:t>𝑖𝑘</m:t></m:r></m:sub></m:sSub></m:oMath></a14:m><a:r><a:rPr lang="en-US" altLang="zh-CN" dirty="0"/><a:t> </a:t></a:r><a:endParaRPr lang="zh-CN" altLang="zh-CN" dirty="0"/></a:p><a:p><a:pPr lvl="1"/><a14:m><m:oMath xmlns:m="http://schemas.openxmlformats.org/officeDocument/2006/math"><m:f><m:fPr><m:ctrlPr><a:rPr lang="zh-CN" altLang="zh-CN" i="1"><a:latin typeface="Cambria Math" panose="02040503050406030204" pitchFamily="18" charset="0"/></a:rPr></m:ctrlPr></m:fPr><m:num><m:r><a:rPr lang="en-US" altLang="zh-CN" i="1"><a:latin typeface="Cambria Math" panose="02040503050406030204" pitchFamily="18" charset="0"/></a:rPr><m:t>𝜕</m:t></m:r><m:r><a:rPr lang="en-US" altLang="zh-CN" i="1"><a:latin typeface="Cambria Math" panose="02040503050406030204" pitchFamily="18" charset="0"/></a:rPr><m:t>𝐿</m:t></m:r></m:num><m:den><m:r><a:rPr lang="en-US" altLang="zh-CN" i="1"><a:latin typeface="Cambria Math" panose="02040503050406030204" pitchFamily="18" charset="0"/></a:rPr><m:t>𝜕</m:t></m:r><m:sSub><m:sSubPr><m:ctrlPr><a:rPr lang="zh-CN" altLang="zh-CN" i="1"><a:latin typeface="Cambria Math" panose="02040503050406030204" pitchFamily="18" charset="0"/></a:rPr></m:ctrlPr></m:sSubPr><m:e><m:r><m:rPr><m:sty m:val="p"/></m:rPr><a:rPr lang="en-US" altLang="zh-CN"><a:latin typeface="Cambria Math" panose="02040503050406030204" pitchFamily="18" charset="0"/></a:rPr><m:t>h</m:t></m:r></m:e><m:sub><m:r><a:rPr lang="en-US" altLang="zh-CN" i="1"><a:latin typeface="Cambria Math" panose="02040503050406030204" pitchFamily="18" charset="0"/></a:rPr><m:t>𝑘𝑗</m:t></m:r></m:sub></m:sSub></m:den></m:f><m:r><a:rPr lang="en-US" altLang="zh-CN" i="1"><a:latin typeface="Cambria Math" panose="02040503050406030204" pitchFamily="18" charset="0"/></a:rPr><m:t>=−</m:t></m:r><m:sSub><m:sSubPr><m:ctrlPr><a:rPr lang="zh-CN" altLang="zh-CN" i="1"><a:latin typeface="Cambria Math" panose="02040503050406030204" pitchFamily="18" charset="0"/></a:rPr></m:ctrlPr></m:sSubPr><m:e><m:r><a:rPr lang="en-US" altLang="zh-CN" i="1"><a:latin typeface="Cambria Math" panose="02040503050406030204" pitchFamily="18" charset="0"/></a:rPr><m:t>[</m:t></m:r><m:sSup><m:sSupPr><m:ctrlPr><a:rPr lang="zh-CN" altLang="zh-CN" i="1"><a:latin typeface="Cambria Math" panose="02040503050406030204" pitchFamily="18" charset="0"/></a:rPr></m:ctrlPr></m:sSupPr><m:e><m:r><a:rPr lang="en-US" altLang="zh-CN" i="1"><a:latin typeface="Cambria Math" panose="02040503050406030204" pitchFamily="18" charset="0"/></a:rPr><m:t>𝑊</m:t></m:r></m:e><m:sup><m:r><a:rPr lang="en-US" altLang="zh-CN" i="1"><a:latin typeface="Cambria Math" panose="02040503050406030204" pitchFamily="18" charset="0"/></a:rPr><m:t>𝑇</m:t></m:r></m:sup></m:sSup><m:r><a:rPr lang="en-US" altLang="zh-CN" i="1"><a:latin typeface="Cambria Math" panose="02040503050406030204" pitchFamily="18" charset="0"/></a:rPr><m:t>(</m:t></m:r><m:r><a:rPr lang="en-US" altLang="zh-CN" i="1"><a:latin typeface="Cambria Math" panose="02040503050406030204" pitchFamily="18" charset="0"/></a:rPr><m:t>𝑉</m:t></m:r><m:r><a:rPr lang="en-US" altLang="zh-CN" i="1"><a:latin typeface="Cambria Math" panose="02040503050406030204" pitchFamily="18" charset="0"/></a:rPr><m:t>−</m:t></m:r><m:r><a:rPr lang="en-US" altLang="zh-CN" i="1"><a:latin typeface="Cambria Math" panose="02040503050406030204" pitchFamily="18" charset="0"/></a:rPr><m:t>𝑊𝐻</m:t></m:r><m:r><a:rPr lang="en-US" altLang="zh-CN" i="1"><a:latin typeface="Cambria Math" panose="02040503050406030204" pitchFamily="18" charset="0"/></a:rPr><m:t>)]</m:t></m:r></m:e><m:sub><m:r><a:rPr lang="en-US" altLang="zh-CN" i="1"><a:latin typeface="Cambria Math" panose="02040503050406030204" pitchFamily="18" charset="0"/></a:rPr><m:t>𝑘𝑗</m:t></m:r></m:sub></m:sSub></m:oMath></a14:m><a:r><a:rPr lang="en-US" altLang="zh-CN" dirty="0"/><a:t> </a:t></a:r><a:endParaRPr lang="zh-CN" altLang="zh-CN" dirty="0"/></a:p><a:p><a:pPr lvl="1"/><a:endParaRPr kumimoji="1" lang="en-US" altLang="zh-CN" dirty="0"/></a:p></p:txBody></p:sp></mc:Choice><mc:Fallback xmlns=""><p:sp><p:nvSpPr><p:cNvPr id="3" name="内容占位符 2"><a:extLst><a:ext uri="{FF2B5EF4-FFF2-40B4-BE49-F238E27FC236}"><a16:creationId xmlns:a16="http://schemas.microsoft.com/office/drawing/2014/main" id="{0944FD81-1A31-D74C-BD6F-7F528045F51B}"/></a:ext></a:extLst></p:cNvPr><p:cNvSpPr><a:spLocks noGrp="1" noRot="1" noChangeAspect="1" noMove="1" noResize="1" noEditPoints="1" noAdjustHandles="1" noChangeArrowheads="1" noChangeShapeType="1" noTextEdit="1"/></p:cNvSpPr><p:nvPr><p:ph idx="1"/></p:nvPr></p:nvSpPr><p:spPr><a:blipFill><a:blip r:embed="rId2"/><a:stretch><a:fillRect l="-667" t="-774"/></a:stretch></a:blipFill></p:spPr><p:txBody><a:bodyPr/><a:lstStyle/><a:p><a:r><a:rPr lang="zh-CN" altLang="en-US"><a:noFill/></a:rPr><a:t> </a:t></a:r></a:p></p:txBody></p:sp></mc:Fallback></mc:AlternateContent><p:pic><p:nvPicPr><p:cNvPr id="4" name="图片 3"/><p:cNvPicPr><a:picLocks noChangeAspect="1"/></p:cNvPicPr><p:nvPr/></p:nvPicPr><p:blipFill><a:blip r:embed="rId3"/><a:stretch><a:fillRect/></a:stretch></p:blipFill><p:spPr><a:xfrm><a:off x="5146963" y="2478453"/><a:ext cx="2746664" cy="549333"/></a:xfrm><a:prstGeom prst="rect"><a:avLst/></a:prstGeom></p:spPr></p:pic><p:pic><p:nvPicPr><p:cNvPr id="5" name="图片 4"/><p:cNvPicPr><a:picLocks noChangeAspect="1"/></p:cNvPicPr><p:nvPr/></p:nvPicPr><p:blipFill><a:blip r:embed="rId4"/><a:stretch><a:fillRect/></a:stretch></p:blipFill><p:spPr><a:xfrm><a:off x="4476967" y="1768457"/><a:ext cx="4086657" cy="655004"/></a:xfrm><a:prstGeom prst="rect"><a:avLst/></a:prstGeom></p:spPr></p:pic><mc:AlternateContent xmlns:mc="http://schemas.openxmlformats.org/markup-compatibility/2006"><mc:Choice xmlns:a14="http://schemas.microsoft.com/office/drawing/2010/main" Requires="a14"><p:sp><p:nvSpPr><p:cNvPr id="6" name="矩形 5"/><p:cNvSpPr/><p:nvPr/></p:nvSpPr><p:spPr><a:xfrm><a:off x="4031673" y="3158979"/><a:ext cx="3492288" cy="1789977"/></a:xfrm><a:prstGeom prst="rect"><a:avLst/></a:prstGeom><a:solidFill><a:schemeClr val="accent3"><a:lumMod val="20000"/><a:lumOff val="80000"/></a:schemeClr></a:solidFill><a:ln><a:solidFill><a:schemeClr val="accent1"/></a:solidFill></a:ln></p:spPr><p:txBody><a:bodyPr wrap="square"><a:spAutoFit/></a:bodyPr><a:lstStyle/><a:p><a14:m><m:oMath xmlns:m="http://schemas.openxmlformats.org/officeDocument/2006/math"><m:r><a:rPr lang="en-US" altLang="zh-CN" i="1"><a:latin typeface="Cambria Math" panose="02040503050406030204" pitchFamily="18" charset="0"/></a:rPr><m:t>1.</m:t></m:r><m:mrow><m:mrowPr><m:ctrlPr><a:rPr lang="en-US" altLang="zh-CN" b="0" i="0" smtClean="0"><a:latin typeface="Cambria Math" panose="02040503050406030204" pitchFamily="18" charset="0"/></a:rPr></m:ctrlPr></m:mrowPr></m:mrow><m:r><m:rPr><m:sty m:val="p"/></m:rPr><a:rPr lang="en-US" altLang="zh-CN"><a:latin typeface="Cambria Math" panose="02040503050406030204" pitchFamily="18" charset="0"/></a:rPr><m:t>V</m:t></m:r><m:r><a:rPr lang="en-US" altLang="zh-CN" i="1"><a:latin typeface="Cambria Math" panose="02040503050406030204" pitchFamily="18" charset="0"/></a:rPr><m:t>−</m:t></m:r><m:r><m:rPr><m:sty m:val="p"/></m:rPr><a:rPr lang="en-US" altLang="zh-CN"><a:latin typeface="Cambria Math" panose="02040503050406030204" pitchFamily="18" charset="0"/></a:rPr><m:t>WH</m:t></m:r></m:oMath><m:mrow><m:mrowPr><m:ctrlPr><a:rPr lang="en-US" altLang="zh-CN" b="0" i="1" smtClean="0"><a:latin typeface="Cambria Math" panose="02040503050406030204" pitchFamily="18" charset="0"/></a:rPr></m:ctrlPr></m:mrowPr></mrow><m:d><m:dPr><m:ctrlPr><a:rPr lang="en-US" altLang="zh-CN"><a:latin typeface="Cambria Math" panose="02040503050406030204" pitchFamily="18" charset="0"/></a:rPr></m:ctrlPr></m:dPr><m:e><m:r><m:rPr><m:sty m:val="p"/></m:rPr><a:rPr lang="en-US" altLang="zh-CN"><a:latin typeface="Cambria Math" panose="02040503050406030204" pitchFamily="18" charset="0"/></a:rPr><m:t>V</m:t></m:r><m:r><a:rPr lang="en-US" altLang="zh-CN" i="1"><a:latin typeface="Cambria Math" panose="02040503050406030204" pitchFamily="18" charset="0"/></a:rPr><m:t>−</m:t></m:r><m:r><m:rPr><m:sty m:val="p"/></m:rPr><a:rPr lang="en-US" altLang="zh-CN"><a:latin typeface="Cambria Math" panose="02040503050406030204" pitchFamily="18" charset="0"/></a:rPr><m:t>WH</m:t></m:r></m:e></m:d><span><m:r><m:t> </m:t></m:r></span><m:oMath xmlns:m="http://schemas.openxmlformats.org/officeDocument/2006/math"><m:r><a:rPr lang="en-US" altLang="zh-CN" b="0" i="1" smtClean="0"><a:latin typeface="Cambria Math" panose="02040503050406030204" pitchFamily="18" charset="0"/></a:rPr><m:t>𝑇</m:t></m:r></m:oMath><span><m:r><m:t>=</m:t></m:r></span></a14:m><a:r><a:rPr lang="en-US" altLang="zh-CN" b="0" dirty="0" smtClean="0"/><a:t> </a:t></a:r></a:p><a:p><a14:m><m:oMath xmlns:m="http://schemas.openxmlformats.org/officeDocument/2006/math"><m:d><m:dPr><m:ctrlPr><a:rPr lang="en-US" altLang="zh-CN" i="1"><a:latin typeface="Cambria Math" panose="02040503050406030204" pitchFamily="18" charset="0"/></a:rPr></m:ctrlPr></m:dPr><m:e><m:r><m:rPr><m:sty m:val="p"/></m:rPr><a:rPr lang="en-US" altLang="zh-CN"><a:latin typeface="Cambria Math" panose="02040503050406030204" pitchFamily="18" charset="0"/></a:rPr><m:t>V</m:t></m:r><m:r><a:rPr lang="en-US" altLang="zh-CN" i="1"><a:latin typeface="Cambria Math" panose="02040503050406030204" pitchFamily="18" charset="0"/></a:rPr><m:t>−</m:t></m:r><m:r><m:rPr><m:sty m:val="p"/></m:rPr><a:rPr lang="en-US" altLang="zh-CN"><a:latin typeface="Cambria Math" panose="02040503050406030204" pitchFamily="18" charset="0"/></a:rPr><m:t>WH</m:t></m:r></m:e></m:d><m:d><m:dPr><m:ctrlPr><a:rPr lang="en-US" altLang="zh-CN" b="0" i="1" smtClean="0"><a:latin typeface="Cambria Math" panose="02040503050406030204" pitchFamily="18" charset="0"/></a:rPr></m:ctrlPr></m:dPr><m:e><m:sSup><m:sSupPr><m:ctrlPr><a:rPr lang="en-US" altLang="zh-CN" b="0" i="1" smtClean="0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V</m:t></m:r></m:e><m:sup><m:r><a:rPr lang="en-US" altLang="zh-CN" b="0" i="1" smtClean="0"><a:latin typeface="Cambria Math" panose="02040503050406030204" pitchFamily="18" charset="0"/></a:rPr><m:t>𝑇</m:t></m:r></m:sup></m:sSup><m:r><a:rPr lang="en-US" altLang="zh-CN" b="0" i="0" smtClean="0"><a:latin typeface="Cambria Math" panose="02040503050406030204" pitchFamily="18" charset="0"/></a:rPr><m:t>−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 b="0" i="0" smtClean="0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m:sSup><m:sSupPr><m:ctrlPr><a:rPr lang="en-US" altLang="zh-CN" i="1"><a:latin typeface="Cambria Math" panose="02040503050406030204" pitchFamily="18" charset="0"/></a:rPr></m:ctrlPr></m:sSupPr><m:e><m:r><m:rPr><m:sty m:val="p"/></m:rPr><a:rPr lang="en-US" altLang="zh-CN" b="0" i="0" smtClean="0"><a:latin typeface="Cambria Math" panose="02040503050406030204" pitchFamily="18" charset="0"/></a:rPr><m:t>W</m:t></m:r></m:e><m:sup><m:r><a:rPr lang="en-US" altLang="zh-CN" i="1"><a:latin typeface="Cambria Math" panose="02040503050406030204" pitchFamily="18" charset="0"/></a:rPr><m:t>𝑇</m:t></m:r></m:sup></m:sSup></m:e></m:d><m:r><a:rPr lang="en-US" altLang="zh-CN" b="0" i="0" smtClean="0"><a:latin typeface="Cambria Math" panose="02040503050406030204" pitchFamily="18" charset="0"/></a:rPr><m:t>=</m:t></m:r></m:oMath></a14:m><a:r><a:rPr lang="en-US" altLang="zh-CN" b="0" dirty="0" smtClean="0"/><a:t> </a:t></a:r></a:p><a:p><a14:m><m:oMath xmlns:m="http://schemas.openxmlformats.org/officeDocument/2006/math"><m:r><m:rPr><m:sty m:val="p"/></m:rPr><a:rPr lang="en-US" altLang="zh-CN"><a:latin typeface="Cambria Math" panose="02040503050406030204" pitchFamily="18" charset="0"/></a:rPr><m:t>V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V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-</a:t></a:r><a:r><a:rPr lang="en-US" altLang="zh-CN" dirty="0"/><a:t> </a:t></a:r><a14:m><m:oMath xmlns:m="http://schemas.openxmlformats.org/officeDocument/2006/math"><m:r><m:rPr><m:sty m:val="p"/></m:rPr><a:rPr lang="en-US" altLang="zh-CN"><a:latin typeface="Cambria Math" panose="02040503050406030204" pitchFamily="18" charset="0"/></a:rPr><m:t>WH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V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-</a:t></a:r><a:r><a:rPr lang="en-US" altLang="zh-CN" dirty="0"/><a:t> </a:t></a:r><a14:m><m:oMath xmlns:m="http://schemas.openxmlformats.org/officeDocument/2006/math"><m:r><m:rPr><m:sty m:val="p"/></m:rPr><a:rPr lang="en-US" altLang="zh-CN"><a:latin typeface="Cambria Math" panose="02040503050406030204" pitchFamily="18" charset="0"/></a:rPr><m:t>V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W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+</a:t></a:r><a:r><a:rPr lang="en-US" altLang="zh-CN" dirty="0"/><a:t> </a:t></a:r><a14:m><m:oMath xmlns:m="http://schemas.openxmlformats.org/officeDocument/2006/math"><m:r><m:rPr><m:sty m:val="p"/></m:rPr><a:rPr lang="en-US" altLang="zh-CN"><a:latin typeface="Cambria Math" panose="02040503050406030204" pitchFamily="18" charset="0"/></a:rPr><m:t>WH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W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 </a:t></a:r></a:p><a:p><a:r><a:rPr lang="en-US" altLang="zh-CN" dirty="0" smtClean="0"/><a:t>2.</a:t></a:r><a:r><a:rPr lang="zh-CN" altLang="en-US" dirty="0" smtClean="0"/><a:t>现在对</a:t></a:r><a:r><a:rPr lang="en-US" altLang="zh-CN" dirty="0" smtClean="0"/><a:t>W</a:t></a:r><a:r><a:rPr lang="zh-CN" altLang="en-US" dirty="0" smtClean="0"/><a:t>求导，有</a:t></a:r><a:endParaRPr lang="en-US" altLang="zh-CN" dirty="0" smtClean="0"/></a:p><a:p><a:r><a:rPr lang="en-US" altLang="zh-CN" dirty="0" smtClean="0"/><a:t>0-</a:t></a:r><a14:m><m:oMath xmlns:m="http://schemas.openxmlformats.org/officeDocument/2006/math"><m:r><m:rPr><m:sty m:val="p"/></m:rPr><a:rPr lang="en-US" altLang="zh-CN"><a:latin typeface="Cambria Math" panose="02040503050406030204" pitchFamily="18" charset="0"/></a:rPr><m:t>V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-</a:t></a:r><a14:m><m:oMath xmlns:m="http://schemas.openxmlformats.org/officeDocument/2006/math"><m:r><m:rPr><m:sty m:val="p"/></m:rPr><a:rPr lang="en-US" altLang="zh-CN"><a:latin typeface="Cambria Math" panose="02040503050406030204" pitchFamily="18" charset="0"/></a:rPr><m:t>V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+</a:t></a:r><a14:m><m:oMath xmlns:m="http://schemas.openxmlformats.org/officeDocument/2006/math"><m:r><m:rPr><m:sty m:val="p"/></m:rPr><a:rPr lang="en-US" altLang="zh-CN"><a:latin typeface="Cambria Math" panose="02040503050406030204" pitchFamily="18" charset="0"/></a:rPr><m:t>WH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+</a:t></a:r><a14:m><m:oMath xmlns:m="http://schemas.openxmlformats.org/officeDocument/2006/math"><m:r><m:rPr><m:sty m:val="p"/></m:rPr><a:rPr lang="en-US" altLang="zh-CN"><a:latin typeface="Cambria Math" panose="02040503050406030204" pitchFamily="18" charset="0"/></a:rPr><m:t>WH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/m:oMath></a14:m><a:endParaRPr lang="en-US" altLang="zh-CN" dirty="0" smtClean="0"/></a:p><a:p><a:r><a:rPr lang="en-US" altLang="zh-CN" dirty="0" smtClean="0"/><a:t>=2(</a:t></a:r><a14:m><m:oMath xmlns:m="http://schemas.openxmlformats.org/officeDocument/2006/math"><m:r><m:rPr><m:sty m:val="p"/></m:rPr><a:rPr lang="en-US" altLang="zh-CN"><a:latin typeface="Cambria Math" panose="02040503050406030204" pitchFamily="18" charset="0"/></a:rPr><m:t>WH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-</a:t></a:r><a14:m><m:oMath xmlns:m="http://schemas.openxmlformats.org/officeDocument/2006/math"><m:r><m:rPr><m:sty m:val="p"/></m:rPr><a:rPr lang="en-US" altLang="zh-CN"><a:latin typeface="Cambria Math" panose="02040503050406030204" pitchFamily="18" charset="0"/></a:rPr><m:t>V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/m:oMath></a14:m><a:r><a:rPr lang="en-US" altLang="zh-CN" dirty="0" smtClean="0"/><a:t>)=2(</a:t></a:r><a14:m><m:oMath xmlns:m="http://schemas.openxmlformats.org/officeDocument/2006/math"><m:r><m:rPr><m:sty m:val="p"/></m:rPr><a:rPr lang="en-US" altLang="zh-CN"><a:latin typeface="Cambria Math" panose="02040503050406030204" pitchFamily="18" charset="0"/></a:rPr><m:t>WH</m:t></m:r></m:oMath></a14:m><a:r><a:rPr lang="en-US" altLang="zh-CN" dirty="0" smtClean="0"/><a:t>-V)</a:t></a:r><a:r><a:rPr lang="en-US" altLang="zh-CN" dirty="0"/><a:t> </a:t></a:r><a14:m><m:oMath xmlns:m="http://schemas.openxmlformats.org/officeDocument/2006/math"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/m:oMath></a14:m><a:endParaRPr lang="zh-CN" altLang="en-US" dirty="0"/></a:p></p:txBody></p:sp></mc:Choice><mc:Fallback><p:sp><p:nvSpPr><p:cNvPr id="6" name="矩形 5"/><p:cNvSpPr><a:spLocks noRot="1" noChangeAspect="1" noMove="1" noResize="1" noEditPoints="1" noAdjustHandles="1" noChangeArrowheads="1" noChangeShapeType="1" noTextEdit="1"/></p:cNvSpPr><p:nvPr/></p:nvSpPr><p:spPr><a:xfrm><a:off x="4031673" y="3158979"/><a:ext cx="3492288" cy="1789977"/></a:xfrm><a:prstGeom prst="rect"><a:avLst/></a:prstGeom><a:blipFill><a:blip r:embed="rId5"/><a:stretch><a:fillRect l="-1217" b="-4054"/></a:stretch></a:blipFill><a:ln><a:solidFill><a:schemeClr val="accent1"/></a:solidFill></a:ln></p:spPr><p:txBody><a:bodyPr/><a:lstStyle/><a:p><a:r><a:rPr lang="zh-CN" altLang="en-US"><a:noFill/></a:rPr><a:t> </a:t></a:r></a:p></p:txBody></p:sp></mc:Fallback></mc:AlternateContent><p:sp><p:nvSpPr><p:cNvPr id="7" name="圆角矩形 6"/><p:cNvSpPr/><p:nvPr/></p:nvSpPr><p:spPr><a:xfrm><a:off x="5417127" y="3782291"/><a:ext cx="419100" cy="277091"/></a:xfrm><a:prstGeom prst="roundRect"><a:avLst/></a:prstGeom><a:noFill/><a:ln><a:solidFill><a:srgbClr val="C00000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zh-CN" altLang="en-US"/></a:p></p:txBody></p:sp><p:sp><p:nvSpPr><p:cNvPr id="8" name="圆角矩形 7"/><p:cNvSpPr/><p:nvPr/></p:nvSpPr><p:spPr><a:xfrm><a:off x="4897581" y="3782291"/><a:ext cx="387928" cy="297873"/></a:xfrm><a:prstGeom prst="roundRect"><a:avLst/></a:prstGeom><a:noFill/><a:ln><a:solidFill><a:srgbClr val="C00000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zh-CN" altLang="en-US"/></a:p></p:txBody></p:sp><mc:AlternateContent xmlns:mc="http://schemas.openxmlformats.org/markup-compatibility/2006"><mc:Choice xmlns:a14="http://schemas.microsoft.com/office/drawing/2010/main" Requires="a14"><p:sp><p:nvSpPr><p:cNvPr id="9" name="矩形 8"/><p:cNvSpPr/><p:nvPr/></p:nvSpPr><p:spPr><a:xfrm><a:off x="7670812" y="3481593"/><a:ext cx="1235338" cy="369332"/></a:xfrm><a:prstGeom prst="rect"><a:avLst/></a:prstGeom></p:spPr><p:txBody><a:bodyPr wrap="none"><a:spAutoFit/></a:bodyPr><a:lstStyle/><a:p><a14:m><m:oMathPara xmlns:m="http://schemas.openxmlformats.org/officeDocument/2006/math"><m:oMathParaPr><m:jc m:val="centerGroup"/></m:oMathParaPr><m:oMath xmlns:m="http://schemas.openxmlformats.org/officeDocument/2006/math"><m:r><m:rPr><m:sty m:val="p"/></m:rPr><a:rPr lang="en-US" altLang="zh-CN"><a:latin typeface="Cambria Math" panose="02040503050406030204" pitchFamily="18" charset="0"/></a:rPr><m:t>WH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W</m:t></m:r></m:e><m:sup><m:r><a:rPr lang="en-US" altLang="zh-CN" i="1"><a:latin typeface="Cambria Math" panose="02040503050406030204" pitchFamily="18" charset="0"/></a:rPr><m:t>𝑇</m:t></m:r></m:sup></m:sSup></m:oMath></m:oMathPara></a14:m><a:endParaRPr lang="zh-CN" altLang="en-US" dirty="0"/></a:p></p:txBody></p:sp></mc:Choice><mc:Fallback><p:sp><p:nvSpPr><p:cNvPr id="9" name="矩形 8"/><p:cNvSpPr><a:spLocks noRot="1" noChangeAspect="1" noMove="1" noResize="1" noEditPoints="1" noAdjustHandles="1" noChangeArrowheads="1" noChangeShapeType="1" noTextEdit="1"/></p:cNvSpPr><p:nvPr/></p:nvSpPr><p:spPr><a:xfrm><a:off x="7670812" y="3481593"/><a:ext cx="1235338" cy="369332"/></a:xfrm><a:prstGeom prst="rect"><a:avLst/></a:prstGeom><a:blipFill><a:blip r:embed="rId6"/><a:stretch><a:fillRect/></a:stretch></a:blipFill></p:spPr><p:txBody><a:bodyPr/><a:lstStyle/><a:p><a:r><a:rPr lang="zh-CN" altLang="en-US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10" name="矩形 9"/><p:cNvSpPr/><p:nvPr/></p:nvSpPr><p:spPr><a:xfrm><a:off x="7670812" y="3895498"/><a:ext cx="1235338" cy="369332"/></a:xfrm><a:prstGeom prst="rect"><a:avLst/></a:prstGeom></p:spPr><p:txBody><a:bodyPr wrap="none"><a:spAutoFit/></a:bodyPr><a:lstStyle/><a:p><a14:m><m:oMathPara xmlns:m="http://schemas.openxmlformats.org/officeDocument/2006/math"><m:oMathParaPr><m:jc m:val="centerGroup"/></m:oMathParaPr><m:oMath xmlns:m="http://schemas.openxmlformats.org/officeDocument/2006/math"><m:r><m:rPr><m:sty m:val="p"/></m:rPr><a:rPr lang="en-US" altLang="zh-CN"><a:latin typeface="Cambria Math" panose="02040503050406030204" pitchFamily="18" charset="0"/></a:rPr><m:t>WH</m:t></m:r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H</m:t></m:r></m:e><m:sup><m:r><a:rPr lang="en-US" altLang="zh-CN" i="1"><a:latin typeface="Cambria Math" panose="02040503050406030204" pitchFamily="18" charset="0"/></a:rPr><m:t>𝑇</m:t></m:r></m:sup></m:sSup><m:sSup><m:sSupPr><m:ctrlPr><a:rPr lang="en-US" altLang="zh-CN" i="1"><a:latin typeface="Cambria Math" panose="02040503050406030204" pitchFamily="18" charset="0"/></a:rPr></m:ctrlPr></m:sSupPr><m:e><m:r><m:rPr><m:sty m:val="p"/></m:rPr><a:rPr lang="en-US" altLang="zh-CN"><a:latin typeface="Cambria Math" panose="02040503050406030204" pitchFamily="18" charset="0"/></a:rPr><m:t>W</m:t></m:r></m:e><m:sup><m:r><a:rPr lang="en-US" altLang="zh-CN" i="1"><a:latin typeface="Cambria Math" panose="02040503050406030204" pitchFamily="18" charset="0"/></a:rPr><m:t>𝑇</m:t></m:r></m:sup></m:sSup></m:oMath></m:oMathPara></a14:m><a:endParaRPr lang="zh-CN" altLang="en-US" dirty="0"/></a:p></p:txBody></p:sp></mc:Choice><mc:Fallback><p:sp><p:nvSpPr><p:cNvPr id="10" name="矩形 9"/><p:cNvSpPr><a:spLocks noRot="1" noChangeAspect="1" noMove="1" noResize="1" noEditPoints="1" noAdjustHandles="1" noChangeArrowheads="1" noChangeShapeType="1" noTextEdit="1"/></p:cNvSpPr><p:nvPr/></p:nvSpPr><p:spPr><a:xfrm><a:off x="7670812" y="3895498"/><a:ext cx="1235338" cy="369332"/></a:xfrm><a:prstGeom prst="rect"><a:avLst/></a:prstGeom><a:blipFill><a:blip r:embed="rId7"/><a:stretch><a:fillRect/></a:stretch></a:blipFill></p:spPr><p:txBody><a:bodyPr/><a:lstStyle/><a:p><a:r><a:rPr lang="zh-CN" altLang="en-US"><a:noFill/></a:rPr><a:t> </a:t></a:r></a:p></p:txBody></p:sp></mc:Fallback></mc:AlternateContent><p:sp><p:nvSpPr><p:cNvPr id="11" name="左大括号 10"/><p:cNvSpPr/><p:nvPr/></p:nvSpPr><p:spPr><a:xfrm><a:off x="7415645" y="3653682"/><a:ext cx="287482" cy="522885"/></a:xfrm><a:prstGeom prst="leftBrace"><a:avLst/></a:prstGeom></p:spPr><p:style><a:lnRef idx="1"><a:schemeClr val="accent1"/></a:lnRef><a:fillRef idx="0"><a:schemeClr val="accent1"/></a:fillRef><a:effectRef idx="0"><a:schemeClr val="accent1"/></a:effectRef><a:fontRef idx="minor"><a:schemeClr val="tx1"/></a:fontRef></p:style><p:txBody><a:bodyPr rtlCol="0" anchor="ctr"/><a:lstStyle/><a:p><a:pPr algn="ctr"/><a:endParaRPr lang="zh-CN" altLang="en-US"/></a:p></p:txBody></p:sp><p:sp><p:nvSpPr><p:cNvPr id="12" name="圆角矩形 11"/><p:cNvSpPr/><p:nvPr/></p:nvSpPr><p:spPr><a:xfrm><a:off x="7751618" y="3481593"/><a:ext cx="689264" cy="335334"/></a:xfrm><a:prstGeom prst="roundRect"><a:avLst/></a:prstGeom><a:noFill/><a:ln><a:solidFill><a:srgbClr val="C00000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zh-CN" altLang="en-US"/></a:p></p:txBody></p:sp><p:sp><p:nvSpPr><p:cNvPr id="13" name="圆角矩形 12"/><p:cNvSpPr/><p:nvPr/></p:nvSpPr><p:spPr><a:xfrm><a:off x="8007927" y="3894920"/><a:ext cx="759679" cy="369910"/></a:xfrm><a:prstGeom prst="roundRect"><a:avLst/></a:prstGeom><a:noFill/><a:ln><a:solidFill><a:srgbClr val="C00000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zh-CN" altLang="en-US"/></a:p></p:txBody></p:sp></p:spTree><p:extLst><p:ext uri="{BB962C8B-B14F-4D97-AF65-F5344CB8AC3E}"><p14:creationId xmlns:p14="http://schemas.microsoft.com/office/powerpoint/2010/main" val="408849054"/></p:ext></p:extLst></p:cSld><p:clrMapOvr><a:masterClrMapping/></p:clrMapOvr><mc:AlternateContent xmlns:mc="http://schemas.openxmlformats.org/markup-compatibility/2006" xmlns:p14="http://schemas.microsoft.com/office/powerpoint/2010/main"><mc:Choice Requires="p14"><p:transition p14:dur="0"/></mc:Choice><mc:Fallback xmlns=""><p:transition/></mc:Fallback></mc:AlternateContent><p:timing><p:tnLst><p:par><p:cTn id="1" dur="indefinite" restart="never" nodeType="tmRoot"/></p:par></p:tnLst></p:timing>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矩阵求导参考资料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39140" y="4252645"/>
            <a:ext cx="684657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https://www.math.uwaterloo.ca/~hwolkowi/matrixcookbook.</a:t>
            </a:r>
            <a:r>
              <a:rPr lang="zh-CN" altLang="en-US" dirty="0" smtClean="0">
                <a:hlinkClick r:id="rId2"/>
              </a:rPr>
              <a:t>pdf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9" y="1283547"/>
            <a:ext cx="5979671" cy="278796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05600" y="2497667"/>
            <a:ext cx="2129367" cy="1502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这里先进行简单入门，然后直接使用该</a:t>
            </a:r>
            <a:r>
              <a:rPr lang="en-US" altLang="zh-CN" dirty="0" smtClean="0"/>
              <a:t>cook book</a:t>
            </a:r>
            <a:r>
              <a:rPr lang="zh-CN" altLang="en-US" dirty="0" smtClean="0"/>
              <a:t>的一些结论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4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8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5414010" y="1146810"/>
            <a:ext cx="3105150" cy="582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按照“列”组织向量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7090410" y="3299460"/>
            <a:ext cx="1463040" cy="925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向量点乘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6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得到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按照列向量来组织为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blipFill>
                <a:blip r:embed="rId5"/>
                <a:stretch>
                  <a:fillRect l="-1493" t="-10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7720"/>
            <a:ext cx="8229600" cy="3937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得到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按照列向量来组织为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blipFill>
                <a:blip r:embed="rId5"/>
                <a:stretch>
                  <a:fillRect l="-1493" t="-10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35106" y="3651655"/>
                <a:ext cx="2112310" cy="9253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1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CN" b="1" dirty="0" smtClean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06" y="3651655"/>
                <a:ext cx="2112310" cy="925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7044338" y="3189322"/>
            <a:ext cx="517910" cy="375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71295" y="668311"/>
                <a:ext cx="2667205" cy="25210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求导得到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按照列向量来组织为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2667205" cy="2521011"/>
              </a:xfrm>
              <a:prstGeom prst="rect">
                <a:avLst/>
              </a:prstGeom>
              <a:blipFill>
                <a:blip r:embed="rId5"/>
                <a:stretch>
                  <a:fillRect l="-1591" t="-12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441" y="3268810"/>
            <a:ext cx="1423830" cy="6418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834" y="4040279"/>
            <a:ext cx="2399896" cy="8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522</Words>
  <Application>Microsoft Office PowerPoint</Application>
  <PresentationFormat>全屏显示(16:9)</PresentationFormat>
  <Paragraphs>256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Mangal</vt:lpstr>
      <vt:lpstr>宋体</vt:lpstr>
      <vt:lpstr>微软雅黑</vt:lpstr>
      <vt:lpstr>Arial</vt:lpstr>
      <vt:lpstr>Calibri</vt:lpstr>
      <vt:lpstr>Cambria Math</vt:lpstr>
      <vt:lpstr>Wingdings</vt:lpstr>
      <vt:lpstr>清风素材 https://12sc.taobao.com/</vt:lpstr>
      <vt:lpstr>PowerPoint 演示文稿</vt:lpstr>
      <vt:lpstr>PowerPoint 演示文稿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矩阵求导</vt:lpstr>
      <vt:lpstr>矩阵求导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375</cp:revision>
  <cp:lastPrinted>2020-03-27T09:34:47Z</cp:lastPrinted>
  <dcterms:created xsi:type="dcterms:W3CDTF">2015-01-23T04:02:45Z</dcterms:created>
  <dcterms:modified xsi:type="dcterms:W3CDTF">2021-12-01T07:12:11Z</dcterms:modified>
  <cp:category/>
  <cp:contentStatus>12sc.taobao.com</cp:contentStatus>
</cp:coreProperties>
</file>