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01" r:id="rId2"/>
    <p:sldId id="521" r:id="rId3"/>
    <p:sldId id="570" r:id="rId4"/>
    <p:sldId id="571" r:id="rId5"/>
    <p:sldId id="572" r:id="rId6"/>
    <p:sldId id="581" r:id="rId7"/>
    <p:sldId id="582" r:id="rId8"/>
    <p:sldId id="640" r:id="rId9"/>
    <p:sldId id="621" r:id="rId10"/>
    <p:sldId id="584" r:id="rId11"/>
    <p:sldId id="588" r:id="rId12"/>
    <p:sldId id="589" r:id="rId13"/>
    <p:sldId id="592" r:id="rId14"/>
    <p:sldId id="590" r:id="rId15"/>
    <p:sldId id="685" r:id="rId16"/>
    <p:sldId id="591" r:id="rId17"/>
    <p:sldId id="598" r:id="rId18"/>
    <p:sldId id="597" r:id="rId19"/>
    <p:sldId id="686" r:id="rId20"/>
    <p:sldId id="604" r:id="rId21"/>
    <p:sldId id="599" r:id="rId22"/>
    <p:sldId id="607" r:id="rId23"/>
    <p:sldId id="610" r:id="rId24"/>
    <p:sldId id="611" r:id="rId25"/>
    <p:sldId id="573" r:id="rId26"/>
    <p:sldId id="641" r:id="rId27"/>
    <p:sldId id="600" r:id="rId28"/>
    <p:sldId id="615" r:id="rId29"/>
    <p:sldId id="616" r:id="rId30"/>
    <p:sldId id="617" r:id="rId31"/>
    <p:sldId id="618" r:id="rId32"/>
    <p:sldId id="648" r:id="rId33"/>
    <p:sldId id="649" r:id="rId34"/>
    <p:sldId id="654" r:id="rId35"/>
    <p:sldId id="655" r:id="rId36"/>
    <p:sldId id="656" r:id="rId37"/>
    <p:sldId id="650" r:id="rId38"/>
    <p:sldId id="619" r:id="rId39"/>
    <p:sldId id="620" r:id="rId40"/>
    <p:sldId id="642" r:id="rId41"/>
    <p:sldId id="624" r:id="rId42"/>
    <p:sldId id="623" r:id="rId43"/>
    <p:sldId id="684" r:id="rId44"/>
    <p:sldId id="643" r:id="rId45"/>
    <p:sldId id="626" r:id="rId46"/>
    <p:sldId id="627" r:id="rId47"/>
    <p:sldId id="629" r:id="rId48"/>
    <p:sldId id="628" r:id="rId49"/>
    <p:sldId id="630" r:id="rId50"/>
    <p:sldId id="645" r:id="rId51"/>
    <p:sldId id="631" r:id="rId52"/>
    <p:sldId id="646" r:id="rId53"/>
    <p:sldId id="632" r:id="rId54"/>
    <p:sldId id="687" r:id="rId55"/>
    <p:sldId id="681" r:id="rId56"/>
  </p:sldIdLst>
  <p:sldSz cx="9144000" cy="5143500" type="screen16x9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00" autoAdjust="0"/>
    <p:restoredTop sz="95160" autoAdjust="0"/>
  </p:normalViewPr>
  <p:slideViewPr>
    <p:cSldViewPr snapToGrid="0">
      <p:cViewPr varScale="1">
        <p:scale>
          <a:sx n="105" d="100"/>
          <a:sy n="105" d="100"/>
        </p:scale>
        <p:origin x="814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  <a:r>
              <a:rPr lang="en-US" altLang="zh-CN" dirty="0" err="1"/>
              <a:t>ahat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1/2;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bhat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5/6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35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  <a:r>
              <a:rPr lang="en-US" altLang="zh-CN" dirty="0" err="1"/>
              <a:t>ahat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1/2;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bhat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5/6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677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  <a:r>
              <a:rPr lang="en-US" altLang="zh-CN" dirty="0" err="1"/>
              <a:t>ahat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1/2;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bhat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5/6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20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  <a:r>
              <a:rPr lang="en-US" altLang="zh-CN" dirty="0" err="1"/>
              <a:t>ahat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1/2;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bhat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5/6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15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  <a:r>
              <a:rPr lang="en-US" altLang="zh-CN" dirty="0" err="1"/>
              <a:t>ahat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1/2;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bhat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5/6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26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一八四五年，南丁格尔至斯库台（现今土耳其）的英国陆军医院赴任。当时光一、二月就有三千名士兵丧命，主要死因是赤痢、冻伤、坏疽等等。</a:t>
            </a:r>
          </a:p>
          <a:p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医院的卫生状态极度恶劣，净水中混入野外厕所的污水，地板下的污水沟里满是屎尿及动物尸骸。在这种可怕的卫生状态下，死于传染病的士兵反倒比战死沙场的人要多出好几倍。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022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一八四五年，南丁格尔至斯库台（现今土耳其）的英国陆军医院赴任。当时光一、二月就有三千名士兵丧命，主要死因是赤痢、冻伤、坏疽等等。</a:t>
            </a:r>
          </a:p>
          <a:p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医院的卫生状态极度恶劣，净水中混入野外厕所的污水，地板下的污水沟里满是屎尿及动物尸骸。在这种可怕的卫生状态下，死于传染病的士兵反倒比战死沙场的人要多出好几倍。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741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  <a:r>
              <a:rPr lang="en-US" altLang="zh-CN" dirty="0" err="1"/>
              <a:t>ahat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1/2;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bhat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5/6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08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  <a:r>
              <a:rPr lang="en-US" altLang="zh-CN" dirty="0" err="1"/>
              <a:t>ahat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1/2;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bhat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5/6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395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  <a:r>
              <a:rPr lang="en-US" altLang="zh-CN" dirty="0" err="1"/>
              <a:t>ahat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1/2;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bhat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5/6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14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  <a:r>
              <a:rPr lang="en-US" altLang="zh-CN" dirty="0" err="1"/>
              <a:t>ahat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1/2;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bhat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5/6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  <a:r>
              <a:rPr lang="en-US" altLang="zh-CN" dirty="0" err="1"/>
              <a:t>ahat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1/2;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bhat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=</a:t>
            </a:r>
            <a:r>
              <a:rPr lang="zh-CN" altLang="en-US" baseline="0" dirty="0"/>
              <a:t> </a:t>
            </a:r>
            <a:r>
              <a:rPr lang="en-US" altLang="zh-CN" baseline="0" dirty="0"/>
              <a:t>5/6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9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realpython.com/linear-regression-in-python/" TargetMode="External"/><Relationship Id="rId3" Type="http://schemas.openxmlformats.org/officeDocument/2006/relationships/image" Target="../media/image51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Relationship Id="rId9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8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hyperlink" Target="https://github.com/karthikeyanthanigai/Simple-linear-regression-ols-vs-sgd-" TargetMode="External"/><Relationship Id="rId4" Type="http://schemas.openxmlformats.org/officeDocument/2006/relationships/hyperlink" Target="https://medium.com/@ktv0303/simple-linear-regression-or-linear-regression-with-one-variable-2c37d5ba4fe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2.png"/><Relationship Id="rId4" Type="http://schemas.openxmlformats.org/officeDocument/2006/relationships/hyperlink" Target="https://www.kaggle.com/residentmario/gradient-descent-with-linear-regression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回归：一元线性回归（解析解与梯度下降算法）</a:t>
            </a: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常数模型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我们将常数模型表示为：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几个基本概念：</a:t>
                </a:r>
                <a:endParaRPr lang="en-US" altLang="zh-CN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：我们使用参数来定义模型，用来描述输入数据与输出数据之间的关系</a:t>
                </a:r>
                <a:endParaRPr lang="en-US" altLang="zh-CN" dirty="0"/>
              </a:p>
              <a:p>
                <a:pPr lvl="2">
                  <a:lnSpc>
                    <a:spcPct val="110000"/>
                  </a:lnSpc>
                </a:pPr>
                <a:r>
                  <a:rPr lang="zh-CN" altLang="en-US" dirty="0"/>
                  <a:t>注：一些模型不含有参数（</a:t>
                </a:r>
                <a:r>
                  <a:rPr lang="en-US" altLang="zh-CN" dirty="0"/>
                  <a:t>nonparametric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我们的常数模型忽略了输入数据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我们后面会学习更多的模型：</a:t>
                </a:r>
                <a:endParaRPr lang="en-US" altLang="zh-CN" dirty="0"/>
              </a:p>
              <a:p>
                <a:pPr lvl="2">
                  <a:lnSpc>
                    <a:spcPct val="110000"/>
                  </a:lnSpc>
                </a:pPr>
                <a:r>
                  <a:rPr lang="zh-CN" altLang="en-US" dirty="0"/>
                  <a:t>线性回归模型：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r>
                      <a:rPr lang="en-US" altLang="zh-CN" b="0" i="1" smtClean="0">
                        <a:latin typeface="Cambria Math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2">
                  <a:lnSpc>
                    <a:spcPct val="110000"/>
                  </a:lnSpc>
                </a:pPr>
                <a:r>
                  <a:rPr lang="zh-CN" altLang="en-US" dirty="0"/>
                  <a:t>逻辑斯蒂回归模型：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altLang="zh-CN" sz="20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(−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模型求解目标：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找到最优的参数值，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表示为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𝜽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519" t="-929" b="-1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241338"/>
                  </p:ext>
                </p:extLst>
              </p:nvPr>
            </p:nvGraphicFramePr>
            <p:xfrm>
              <a:off x="6301740" y="2749550"/>
              <a:ext cx="17983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9440">
                      <a:extLst>
                        <a:ext uri="{9D8B030D-6E8A-4147-A177-3AD203B41FA5}">
                          <a16:colId xmlns:a16="http://schemas.microsoft.com/office/drawing/2014/main" val="4153098328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3137307046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28286252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8578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5424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500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3987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6389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241338"/>
                  </p:ext>
                </p:extLst>
              </p:nvPr>
            </p:nvGraphicFramePr>
            <p:xfrm>
              <a:off x="6301740" y="2749550"/>
              <a:ext cx="17983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9440">
                      <a:extLst>
                        <a:ext uri="{9D8B030D-6E8A-4147-A177-3AD203B41FA5}">
                          <a16:colId xmlns:a16="http://schemas.microsoft.com/office/drawing/2014/main" val="4153098328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3137307046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28286252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6557" r="-203030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6557" r="-105102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557" r="-4040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8578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106557" r="-20303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106557" r="-10510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6557" r="-404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5424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206557" r="-20303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206557" r="-105102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6557" r="-4040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500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3987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406557" r="-20303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406557" r="-105102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06557" r="-4040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63893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矩形: 圆角 1">
            <a:extLst>
              <a:ext uri="{FF2B5EF4-FFF2-40B4-BE49-F238E27FC236}">
                <a16:creationId xmlns:a16="http://schemas.microsoft.com/office/drawing/2014/main" id="{5739DA9D-3E03-4CC8-B97F-3DC331E0C42F}"/>
              </a:ext>
            </a:extLst>
          </p:cNvPr>
          <p:cNvSpPr/>
          <p:nvPr/>
        </p:nvSpPr>
        <p:spPr>
          <a:xfrm>
            <a:off x="7495309" y="2680855"/>
            <a:ext cx="689264" cy="20400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9B8DB8F-EA90-422F-92A0-95D5D3790B73}"/>
                  </a:ext>
                </a:extLst>
              </p:cNvPr>
              <p:cNvSpPr/>
              <p:nvPr/>
            </p:nvSpPr>
            <p:spPr>
              <a:xfrm>
                <a:off x="8240574" y="3502379"/>
                <a:ext cx="809324" cy="397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r>
                        <a:rPr lang="en-US" altLang="zh-CN" i="1">
                          <a:latin typeface="Cambria Math" charset="0"/>
                        </a:rPr>
                        <m:t>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9B8DB8F-EA90-422F-92A0-95D5D3790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574" y="3502379"/>
                <a:ext cx="809324" cy="397032"/>
              </a:xfrm>
              <a:prstGeom prst="rect">
                <a:avLst/>
              </a:prstGeom>
              <a:blipFill>
                <a:blip r:embed="rId4"/>
                <a:stretch>
                  <a:fillRect t="-307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07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/>
              <a:lstStyle/>
              <a:p>
                <a:r>
                  <a:rPr lang="zh-CN" altLang="en-US" dirty="0"/>
                  <a:t>常数模型：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损失函数（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Loss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Function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）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/>
                  <a:t>度量模型预测的优劣，即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真实值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与预测值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之间的差异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/>
                  <a:t>针对我们的常数模型，度量参数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与真实观测值之间的误差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平方损失（</a:t>
                </a:r>
                <a:r>
                  <a:rPr lang="en-US" altLang="zh-CN" dirty="0"/>
                  <a:t>Squared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Loss</a:t>
                </a:r>
                <a:r>
                  <a:rPr lang="zh-CN" altLang="en-US" dirty="0"/>
                  <a:t>），也称为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L2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损失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dirty="0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dirty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endParaRPr lang="en-US" altLang="zh-CN" dirty="0"/>
              </a:p>
              <a:p>
                <a:r>
                  <a:rPr lang="zh-CN" altLang="en-US" dirty="0"/>
                  <a:t>绝对损失（</a:t>
                </a:r>
                <a:r>
                  <a:rPr lang="en-US" altLang="zh-CN" dirty="0"/>
                  <a:t>Absolute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Loss</a:t>
                </a:r>
                <a:r>
                  <a:rPr lang="zh-CN" altLang="en-US" dirty="0"/>
                  <a:t>），也称为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L1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损失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dirty="0">
                          <a:latin typeface="Cambria Math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dirty="0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0729191"/>
                  </p:ext>
                </p:extLst>
              </p:nvPr>
            </p:nvGraphicFramePr>
            <p:xfrm>
              <a:off x="6301740" y="2749550"/>
              <a:ext cx="17983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9440">
                      <a:extLst>
                        <a:ext uri="{9D8B030D-6E8A-4147-A177-3AD203B41FA5}">
                          <a16:colId xmlns:a16="http://schemas.microsoft.com/office/drawing/2014/main" val="4153098328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3137307046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28286252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8578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5424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500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3987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6389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0729191"/>
                  </p:ext>
                </p:extLst>
              </p:nvPr>
            </p:nvGraphicFramePr>
            <p:xfrm>
              <a:off x="6301740" y="2749550"/>
              <a:ext cx="17983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9440">
                      <a:extLst>
                        <a:ext uri="{9D8B030D-6E8A-4147-A177-3AD203B41FA5}">
                          <a16:colId xmlns:a16="http://schemas.microsoft.com/office/drawing/2014/main" val="4153098328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3137307046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28286252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6557" r="-203030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6557" r="-105102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557" r="-4040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8578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106557" r="-20303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106557" r="-10510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6557" r="-404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5424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206557" r="-20303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206557" r="-105102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6557" r="-4040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500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3987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406557" r="-20303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406557" r="-105102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06557" r="-4040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63893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矩形: 圆角 1">
            <a:extLst>
              <a:ext uri="{FF2B5EF4-FFF2-40B4-BE49-F238E27FC236}">
                <a16:creationId xmlns:a16="http://schemas.microsoft.com/office/drawing/2014/main" id="{31484A3B-DE4C-44CC-B528-4B0E7A6BFF3B}"/>
              </a:ext>
            </a:extLst>
          </p:cNvPr>
          <p:cNvSpPr/>
          <p:nvPr/>
        </p:nvSpPr>
        <p:spPr>
          <a:xfrm>
            <a:off x="6963229" y="2496457"/>
            <a:ext cx="1136831" cy="22596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1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</a:rPr>
                  <a:t>损失函数与经验风险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 algn="just"/>
                <a:r>
                  <a:rPr lang="zh-CN" altLang="en-US" dirty="0"/>
                  <a:t>给定某个数据集，我们可以度量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平均损失</a:t>
                </a:r>
                <a:r>
                  <a:rPr lang="zh-CN" altLang="en-US" dirty="0"/>
                  <a:t>，也称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经验风险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Empirical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Risk</a:t>
                </a:r>
                <a:r>
                  <a:rPr lang="zh-CN" altLang="en-US" dirty="0"/>
                  <a:t>）或目标函数（</a:t>
                </a:r>
                <a:r>
                  <a:rPr lang="en-US" altLang="zh-CN" dirty="0"/>
                  <a:t>Objective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lvl="1" algn="just"/>
                <a:r>
                  <a:rPr lang="zh-CN" altLang="en-US" dirty="0"/>
                  <a:t>模型的平均损失度量了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模型对于数据的拟合程度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 algn="just"/>
                <a:r>
                  <a:rPr lang="zh-CN" altLang="en-US" dirty="0"/>
                  <a:t>两种典型的平均损失</a:t>
                </a:r>
                <a:endParaRPr lang="en-US" altLang="zh-CN" dirty="0"/>
              </a:p>
              <a:p>
                <a:pPr lvl="2" algn="just"/>
                <a:r>
                  <a:rPr lang="zh-CN" altLang="en-US" dirty="0"/>
                  <a:t>均方误差（</a:t>
                </a:r>
                <a:r>
                  <a:rPr lang="en-US" altLang="zh-CN" dirty="0"/>
                  <a:t>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squared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error,</a:t>
                </a:r>
                <a:r>
                  <a:rPr lang="zh-CN" altLang="en-US" dirty="0"/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MSE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2" algn="just"/>
                <a:r>
                  <a:rPr lang="zh-CN" altLang="en-US" dirty="0"/>
                  <a:t>平均绝对误差（</a:t>
                </a:r>
                <a:r>
                  <a:rPr lang="en-US" altLang="zh-CN" dirty="0"/>
                  <a:t>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absolute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error,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MAE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 algn="just"/>
                <a:r>
                  <a:rPr lang="zh-CN" altLang="en-US" dirty="0"/>
                  <a:t>模型求解的目标：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最小化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平均损失！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0729191"/>
                  </p:ext>
                </p:extLst>
              </p:nvPr>
            </p:nvGraphicFramePr>
            <p:xfrm>
              <a:off x="6301740" y="2749550"/>
              <a:ext cx="17983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9440">
                      <a:extLst>
                        <a:ext uri="{9D8B030D-6E8A-4147-A177-3AD203B41FA5}">
                          <a16:colId xmlns:a16="http://schemas.microsoft.com/office/drawing/2014/main" val="4153098328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3137307046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28286252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8578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5424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500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3987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6389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0729191"/>
                  </p:ext>
                </p:extLst>
              </p:nvPr>
            </p:nvGraphicFramePr>
            <p:xfrm>
              <a:off x="6301740" y="2749550"/>
              <a:ext cx="17983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9440">
                      <a:extLst>
                        <a:ext uri="{9D8B030D-6E8A-4147-A177-3AD203B41FA5}">
                          <a16:colId xmlns:a16="http://schemas.microsoft.com/office/drawing/2014/main" val="4153098328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3137307046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28286252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6557" r="-203030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6557" r="-105102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557" r="-4040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8578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106557" r="-20303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106557" r="-10510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6557" r="-404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5424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206557" r="-20303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206557" r="-105102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6557" r="-4040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500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3987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406557" r="-20303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406557" r="-105102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06557" r="-4040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63893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6ABC71A6-E577-4D14-8BC3-6ADAADBA11CF}"/>
              </a:ext>
            </a:extLst>
          </p:cNvPr>
          <p:cNvSpPr/>
          <p:nvPr/>
        </p:nvSpPr>
        <p:spPr>
          <a:xfrm>
            <a:off x="6963229" y="2496457"/>
            <a:ext cx="1136831" cy="22596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04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</a:rPr>
                  <a:t>常数模型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zh-CN" altLang="en-US" dirty="0">
                    <a:solidFill>
                      <a:srgbClr val="C00000"/>
                    </a:solidFill>
                  </a:rPr>
                  <a:t>均方误差与平均绝对误差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/>
                  <a:t>均方误差：采用均方损失函数，针对所有数据点求平均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charset="0"/>
                        </a:rPr>
                        <m:t>MSE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charset="0"/>
                            </a:rPr>
                            <m:t>𝑦</m:t>
                          </m:r>
                          <m:r>
                            <a:rPr lang="en-US" altLang="zh-CN" i="1" dirty="0">
                              <a:latin typeface="Cambria Math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CN" i="1" dirty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 dirty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zh-CN" altLang="en-US" dirty="0"/>
                  <a:t>平均绝对误差：采用平均绝对损失函数，针对所有数据点求平均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charset="0"/>
                        </a:rPr>
                        <m:t>MAE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charset="0"/>
                            </a:rPr>
                            <m:t>𝑦</m:t>
                          </m:r>
                          <m:r>
                            <a:rPr lang="en-US" altLang="zh-CN" i="1" dirty="0">
                              <a:latin typeface="Cambria Math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CN" i="1" dirty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i="1" dirty="0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 dirty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altLang="zh-CN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7962775"/>
                  </p:ext>
                </p:extLst>
              </p:nvPr>
            </p:nvGraphicFramePr>
            <p:xfrm>
              <a:off x="6401344" y="3391898"/>
              <a:ext cx="1798320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9440">
                      <a:extLst>
                        <a:ext uri="{9D8B030D-6E8A-4147-A177-3AD203B41FA5}">
                          <a16:colId xmlns:a16="http://schemas.microsoft.com/office/drawing/2014/main" val="4153098328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3137307046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2828625263"/>
                        </a:ext>
                      </a:extLst>
                    </a:gridCol>
                  </a:tblGrid>
                  <a:tr h="2776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zh-CN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8578500"/>
                      </a:ext>
                    </a:extLst>
                  </a:tr>
                  <a:tr h="2776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sz="1600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5424560"/>
                      </a:ext>
                    </a:extLst>
                  </a:tr>
                  <a:tr h="2776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sz="1600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500291"/>
                      </a:ext>
                    </a:extLst>
                  </a:tr>
                  <a:tr h="277622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3987589"/>
                      </a:ext>
                    </a:extLst>
                  </a:tr>
                  <a:tr h="2776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6389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7962775"/>
                  </p:ext>
                </p:extLst>
              </p:nvPr>
            </p:nvGraphicFramePr>
            <p:xfrm>
              <a:off x="6401344" y="3391898"/>
              <a:ext cx="1798320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9440">
                      <a:extLst>
                        <a:ext uri="{9D8B030D-6E8A-4147-A177-3AD203B41FA5}">
                          <a16:colId xmlns:a16="http://schemas.microsoft.com/office/drawing/2014/main" val="4153098328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3137307046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282862526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1818" r="-203030" b="-4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1818" r="-105102" b="-4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818" r="-4040" b="-4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85785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101818" r="-203030" b="-3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101818" r="-105102" b="-3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1818" r="-4040" b="-3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542456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198214" r="-203030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198214" r="-105102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98214" r="-4040" b="-2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50029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3987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" t="-370000" r="-20303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370000" r="-105102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70000" r="-4040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63893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C436FB17-CF4A-4555-B828-1AB37F116D31}"/>
              </a:ext>
            </a:extLst>
          </p:cNvPr>
          <p:cNvSpPr/>
          <p:nvPr/>
        </p:nvSpPr>
        <p:spPr>
          <a:xfrm>
            <a:off x="7006772" y="3363686"/>
            <a:ext cx="1136831" cy="17633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29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/>
              <a:lstStyle/>
              <a:p>
                <a:r>
                  <a:rPr lang="zh-CN" altLang="en-US" dirty="0"/>
                  <a:t>常数模型与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均方误差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zh-CN" altLang="en-US" dirty="0"/>
                  <a:t>平均损失通常表示为参数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的函数，例如：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b="0" i="1" dirty="0" smtClean="0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zh-CN" altLang="en-US" dirty="0"/>
                  <a:t>思考：如何求解最小化平均损失时参数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的取值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bg-BG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is-I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zh-CN" altLang="en-US" dirty="0"/>
                  <a:t>例子：给定五个数据点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1" smtClean="0">
                        <a:latin typeface="Cambria Math" charset="0"/>
                      </a:rPr>
                      <m:t>[20,21,22,29,33]</m:t>
                    </m:r>
                  </m:oMath>
                </a14:m>
                <a:r>
                  <a:rPr lang="zh-CN" altLang="en-US" dirty="0"/>
                  <a:t>，请根据上式求解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/>
              <p:nvPr/>
            </p:nvSpPr>
            <p:spPr>
              <a:xfrm>
                <a:off x="3057923" y="4127291"/>
                <a:ext cx="2975989" cy="855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请计算下表单元格的分值</a:t>
                </a:r>
                <a:endParaRPr lang="en-US" altLang="zh-CN" sz="1600" b="1" dirty="0">
                  <a:solidFill>
                    <a:srgbClr val="C00000"/>
                  </a:solidFill>
                  <a:latin typeface="Helvetica Neue" charset="0"/>
                </a:endParaRPr>
              </a:p>
              <a:p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A.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</a:rPr>
                      <m:t>𝜃</m:t>
                    </m:r>
                    <m:r>
                      <a:rPr lang="en-US" altLang="zh-CN" sz="16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=22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  </a:t>
                </a:r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B.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</a:rPr>
                      <m:t>𝜃</m:t>
                    </m:r>
                    <m:r>
                      <a:rPr lang="en-US" altLang="zh-CN" sz="16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=25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  </a:t>
                </a:r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C.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</a:rPr>
                      <m:t>𝜃</m:t>
                    </m:r>
                    <m:r>
                      <a:rPr lang="en-US" altLang="zh-CN" sz="16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=24</a:t>
                </a:r>
                <a:endParaRPr lang="zh-CN" altLang="en-US" sz="1600" b="1" dirty="0">
                  <a:solidFill>
                    <a:srgbClr val="C00000"/>
                  </a:solidFill>
                  <a:latin typeface="Helvetica Neue" charset="0"/>
                </a:endParaRPr>
              </a:p>
              <a:p>
                <a:endParaRPr lang="en-US" altLang="zh-CN" sz="1600" b="1" dirty="0">
                  <a:solidFill>
                    <a:srgbClr val="C00000"/>
                  </a:solidFill>
                  <a:latin typeface="Helvetica Neue" charset="0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23" y="4127291"/>
                <a:ext cx="2975989" cy="855427"/>
              </a:xfrm>
              <a:prstGeom prst="rect">
                <a:avLst/>
              </a:prstGeom>
              <a:blipFill>
                <a:blip r:embed="rId3"/>
                <a:stretch>
                  <a:fillRect l="-1230" t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6"/>
          <p:cNvSpPr/>
          <p:nvPr/>
        </p:nvSpPr>
        <p:spPr>
          <a:xfrm>
            <a:off x="2530739" y="4159675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🔔</a:t>
            </a:r>
            <a:r>
              <a:rPr lang="zh-CN" altLang="en-US" sz="2800" dirty="0">
                <a:solidFill>
                  <a:srgbClr val="000000"/>
                </a:solidFill>
                <a:latin typeface="Helvetica Neue" charset="0"/>
              </a:rPr>
              <a:t> </a:t>
            </a:r>
            <a:endParaRPr lang="en-US" sz="2800" dirty="0"/>
          </a:p>
        </p:txBody>
      </p:sp>
      <p:sp>
        <p:nvSpPr>
          <p:cNvPr id="8" name="椭圆 7"/>
          <p:cNvSpPr/>
          <p:nvPr/>
        </p:nvSpPr>
        <p:spPr>
          <a:xfrm>
            <a:off x="5796419" y="3502451"/>
            <a:ext cx="2209075" cy="5676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A2034CF-951B-4315-B429-C9733F673D61}"/>
              </a:ext>
            </a:extLst>
          </p:cNvPr>
          <p:cNvSpPr/>
          <p:nvPr/>
        </p:nvSpPr>
        <p:spPr>
          <a:xfrm>
            <a:off x="2998099" y="2751292"/>
            <a:ext cx="3285366" cy="90226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04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/>
              <a:lstStyle/>
              <a:p>
                <a:r>
                  <a:rPr lang="zh-CN" altLang="en-US" dirty="0"/>
                  <a:t>常数模型与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均方误差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zh-CN" altLang="en-US" dirty="0"/>
                  <a:t>平均损失通常表示为参数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的函数，例如：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b="0" i="1" dirty="0" smtClean="0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zh-CN" altLang="en-US" dirty="0"/>
                  <a:t>思考：如何求解最小化平均损失时参数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的取值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bg-BG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is-I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zh-CN" altLang="en-US" dirty="0"/>
                  <a:t>例子：给定五个数据点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1" smtClean="0">
                        <a:latin typeface="Cambria Math" charset="0"/>
                      </a:rPr>
                      <m:t>[20,21,22,29,33]</m:t>
                    </m:r>
                  </m:oMath>
                </a14:m>
                <a:r>
                  <a:rPr lang="zh-CN" altLang="en-US" dirty="0"/>
                  <a:t>，请根据上式求解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/>
              <p:nvPr/>
            </p:nvSpPr>
            <p:spPr>
              <a:xfrm>
                <a:off x="3057923" y="4127291"/>
                <a:ext cx="2975989" cy="855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请计算下表单元格的分值</a:t>
                </a:r>
                <a:endParaRPr lang="en-US" altLang="zh-CN" sz="1600" b="1" dirty="0">
                  <a:solidFill>
                    <a:srgbClr val="C00000"/>
                  </a:solidFill>
                  <a:latin typeface="Helvetica Neue" charset="0"/>
                </a:endParaRPr>
              </a:p>
              <a:p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A.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</a:rPr>
                      <m:t>𝜃</m:t>
                    </m:r>
                    <m:r>
                      <a:rPr lang="en-US" altLang="zh-CN" sz="16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=22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  </a:t>
                </a:r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B.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</a:rPr>
                      <m:t>𝜃</m:t>
                    </m:r>
                    <m:r>
                      <a:rPr lang="en-US" altLang="zh-CN" sz="16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=25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  </a:t>
                </a:r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C.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</a:rPr>
                      <m:t>𝜃</m:t>
                    </m:r>
                    <m:r>
                      <a:rPr lang="en-US" altLang="zh-CN" sz="16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=24</a:t>
                </a:r>
                <a:endParaRPr lang="zh-CN" altLang="en-US" sz="1600" b="1" dirty="0">
                  <a:solidFill>
                    <a:srgbClr val="C00000"/>
                  </a:solidFill>
                  <a:latin typeface="Helvetica Neue" charset="0"/>
                </a:endParaRPr>
              </a:p>
              <a:p>
                <a:endParaRPr lang="en-US" altLang="zh-CN" sz="1600" b="1" dirty="0">
                  <a:solidFill>
                    <a:srgbClr val="C00000"/>
                  </a:solidFill>
                  <a:latin typeface="Helvetica Neue" charset="0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23" y="4127291"/>
                <a:ext cx="2975989" cy="855427"/>
              </a:xfrm>
              <a:prstGeom prst="rect">
                <a:avLst/>
              </a:prstGeom>
              <a:blipFill>
                <a:blip r:embed="rId3"/>
                <a:stretch>
                  <a:fillRect l="-1230" t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6"/>
          <p:cNvSpPr/>
          <p:nvPr/>
        </p:nvSpPr>
        <p:spPr>
          <a:xfrm>
            <a:off x="2530739" y="4159675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🔔</a:t>
            </a:r>
            <a:r>
              <a:rPr lang="zh-CN" altLang="en-US" sz="2800" dirty="0">
                <a:solidFill>
                  <a:srgbClr val="000000"/>
                </a:solidFill>
                <a:latin typeface="Helvetica Neue" charset="0"/>
              </a:rPr>
              <a:t> </a:t>
            </a:r>
            <a:endParaRPr lang="en-US" sz="2800" dirty="0"/>
          </a:p>
        </p:txBody>
      </p:sp>
      <p:sp>
        <p:nvSpPr>
          <p:cNvPr id="6" name="椭圆形标注 5"/>
          <p:cNvSpPr/>
          <p:nvPr/>
        </p:nvSpPr>
        <p:spPr>
          <a:xfrm>
            <a:off x="6709410" y="4127291"/>
            <a:ext cx="1977390" cy="677119"/>
          </a:xfrm>
          <a:prstGeom prst="wedgeEllipseCallout">
            <a:avLst>
              <a:gd name="adj1" fmla="val -82396"/>
              <a:gd name="adj2" fmla="val 904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代入算一算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/>
              <p:cNvSpPr/>
              <p:nvPr/>
            </p:nvSpPr>
            <p:spPr>
              <a:xfrm>
                <a:off x="6377940" y="1423566"/>
                <a:ext cx="2236470" cy="199644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𝜃</m:t>
                    </m:r>
                    <m:r>
                      <a:rPr lang="en-US" altLang="zh-CN" sz="1200" i="1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=22</a:t>
                </a:r>
                <a:r>
                  <a:rPr lang="zh-CN" altLang="en-US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代入，</a:t>
                </a:r>
                <a:r>
                  <a:rPr lang="en-US" altLang="zh-CN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(4+1+0+49+121)/5=175/5</a:t>
                </a:r>
              </a:p>
              <a:p>
                <a:endParaRPr lang="en-US" altLang="zh-CN" sz="1200" b="1" dirty="0">
                  <a:solidFill>
                    <a:sysClr val="windowText" lastClr="000000"/>
                  </a:solidFill>
                  <a:latin typeface="Helvetica Neue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200" i="1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𝜃</m:t>
                    </m:r>
                    <m:r>
                      <a:rPr lang="en-US" altLang="zh-CN" sz="1200" i="1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=25</a:t>
                </a:r>
                <a:r>
                  <a:rPr lang="zh-CN" altLang="en-US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代入</a:t>
                </a:r>
                <a:r>
                  <a:rPr lang="en-US" altLang="zh-CN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, (25+16+9+16+64)/5=130/5</a:t>
                </a:r>
              </a:p>
              <a:p>
                <a:endParaRPr lang="en-US" altLang="zh-CN" sz="1200" b="1" dirty="0">
                  <a:solidFill>
                    <a:sysClr val="windowText" lastClr="000000"/>
                  </a:solidFill>
                  <a:latin typeface="Helvetica Neue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200" i="1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𝜃</m:t>
                    </m:r>
                    <m:r>
                      <a:rPr lang="en-US" altLang="zh-CN" sz="1200" i="1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=24</a:t>
                </a:r>
                <a:r>
                  <a:rPr lang="zh-CN" altLang="en-US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代入，</a:t>
                </a:r>
                <a:r>
                  <a:rPr lang="en-US" altLang="zh-CN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(16+9+4+25+81)/5=135/5</a:t>
                </a:r>
              </a:p>
              <a:p>
                <a:endParaRPr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940" y="1423566"/>
                <a:ext cx="2236470" cy="19964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>
            <a:off x="8016240" y="2145030"/>
            <a:ext cx="598170" cy="5676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1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常数模型与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均方误差</a:t>
                </a:r>
                <a:r>
                  <a:rPr lang="zh-CN" altLang="en-US" dirty="0"/>
                  <a:t>：求解过程</a:t>
                </a:r>
                <a:endParaRPr lang="en-US" altLang="zh-CN" dirty="0"/>
              </a:p>
              <a:p>
                <a:r>
                  <a:rPr lang="zh-CN" altLang="en-US" b="0" dirty="0"/>
                  <a:t>均方误差：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zh-CN" altLang="en-US" dirty="0"/>
                  <a:t>针对参数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求导：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1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bg-BG" altLang="zh-CN" sz="1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sz="1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−2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r>
                  <a:rPr lang="zh-CN" altLang="en-US" dirty="0"/>
                  <a:t>令一阶导数等于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，得到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altLang="zh-CN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−2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=0</m:t>
                          </m:r>
                        </m:e>
                      </m:nary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nary>
                        <m:naryPr>
                          <m:chr m:val="∑"/>
                          <m:ctrlPr>
                            <a:rPr lang="is-IS" altLang="zh-CN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nary>
                        <m:naryPr>
                          <m:chr m:val="∑"/>
                          <m:ctrlPr>
                            <a:rPr lang="is-IS" altLang="zh-CN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nary>
                      <m:r>
                        <a:rPr lang="en-US" sz="1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s-IS" altLang="zh-CN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1800" b="1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𝐦𝐞𝐚𝐧</m:t>
                      </m:r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11F82AEB-268B-4ED9-ABAA-4A17E77509BD}"/>
              </a:ext>
            </a:extLst>
          </p:cNvPr>
          <p:cNvSpPr/>
          <p:nvPr/>
        </p:nvSpPr>
        <p:spPr>
          <a:xfrm>
            <a:off x="7136469" y="2787650"/>
            <a:ext cx="1763486" cy="765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导数等于</a:t>
            </a:r>
            <a:r>
              <a:rPr lang="en-US" altLang="zh-CN" dirty="0"/>
              <a:t>0</a:t>
            </a:r>
            <a:r>
              <a:rPr lang="zh-CN" altLang="en-US" dirty="0"/>
              <a:t>对应极值点</a:t>
            </a:r>
          </a:p>
        </p:txBody>
      </p:sp>
    </p:spTree>
    <p:extLst>
      <p:ext uri="{BB962C8B-B14F-4D97-AF65-F5344CB8AC3E}">
        <p14:creationId xmlns:p14="http://schemas.microsoft.com/office/powerpoint/2010/main" val="217375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常数模型与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均方误差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𝜃</m:t>
                        </m:r>
                      </m:e>
                    </m:acc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𝐦𝐞𝐚𝐧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𝑦</m:t>
                    </m:r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/>
                  <a:t>时，可以求得：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dirty="0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dirty="0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几个结论：</a:t>
                </a:r>
                <a:endParaRPr lang="en-US" altLang="zh-CN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给定常数模型和均方误差，最优的参数估计是观测数据的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均值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给定均值作为估计，此时均方误差达到最小，等于观测数据的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方差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上述结论解释了为什么均值是重要的统计变量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注意：</a:t>
                </a:r>
                <a:endParaRPr lang="en-US" altLang="zh-CN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上述结论成立的条件：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① 模型为常数；② 损失函数采用均方损失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519" t="-929" b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56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/>
              <a:lstStyle/>
              <a:p>
                <a:r>
                  <a:rPr lang="zh-CN" altLang="en-US" dirty="0"/>
                  <a:t>常数模型与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平均绝对误差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zh-CN" altLang="en-US" dirty="0"/>
                  <a:t>平均损失通常表示为参数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的函数，例如：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𝜃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zh-CN" altLang="en-US" dirty="0"/>
                  <a:t>思考：如何求解最小化平均损失时参数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的取值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bg-BG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is-I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i="1" dirty="0">
                                      <a:latin typeface="Cambria Math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i="1" dirty="0">
                                      <a:latin typeface="Cambria Math" charset="0"/>
                                    </a:rPr>
                                    <m:t>𝜃</m:t>
                                  </m:r>
                                  <m:r>
                                    <a:rPr lang="en-US" altLang="zh-CN" i="1" dirty="0">
                                      <a:latin typeface="Cambria Math" charset="0"/>
                                    </a:rPr>
                                    <m:t>|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zh-CN" altLang="en-US" dirty="0"/>
                  <a:t>例子：给定五个数据点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1" smtClean="0">
                        <a:latin typeface="Cambria Math" charset="0"/>
                      </a:rPr>
                      <m:t>[20,21,22,29,33]</m:t>
                    </m:r>
                  </m:oMath>
                </a14:m>
                <a:r>
                  <a:rPr lang="zh-CN" altLang="en-US" dirty="0"/>
                  <a:t>，请根据上式求解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/>
              <p:nvPr/>
            </p:nvSpPr>
            <p:spPr>
              <a:xfrm>
                <a:off x="2528333" y="4128392"/>
                <a:ext cx="2975989" cy="855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请计算下表单元格的分值</a:t>
                </a:r>
                <a:endParaRPr lang="en-US" altLang="zh-CN" sz="1600" b="1" dirty="0">
                  <a:solidFill>
                    <a:srgbClr val="C00000"/>
                  </a:solidFill>
                  <a:latin typeface="Helvetica Neue" charset="0"/>
                </a:endParaRPr>
              </a:p>
              <a:p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A.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charset="0"/>
                      </a:rPr>
                      <m:t>𝜃</m:t>
                    </m:r>
                    <m:r>
                      <a:rPr lang="en-US" altLang="zh-CN" sz="16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=22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  </a:t>
                </a:r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B.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charset="0"/>
                      </a:rPr>
                      <m:t>𝜃</m:t>
                    </m:r>
                    <m:r>
                      <a:rPr lang="en-US" altLang="zh-CN" sz="16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=25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  </a:t>
                </a:r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C.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charset="0"/>
                      </a:rPr>
                      <m:t>𝜃</m:t>
                    </m:r>
                    <m:r>
                      <a:rPr lang="en-US" altLang="zh-CN" sz="16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=24</a:t>
                </a:r>
                <a:endParaRPr lang="zh-CN" altLang="en-US" sz="1600" b="1" dirty="0">
                  <a:solidFill>
                    <a:srgbClr val="C00000"/>
                  </a:solidFill>
                  <a:latin typeface="Helvetica Neue" charset="0"/>
                </a:endParaRPr>
              </a:p>
              <a:p>
                <a:endParaRPr lang="en-US" altLang="zh-CN" sz="1600" b="1" dirty="0">
                  <a:solidFill>
                    <a:srgbClr val="C00000"/>
                  </a:solidFill>
                  <a:latin typeface="Helvetica Neue" charset="0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333" y="4128392"/>
                <a:ext cx="2975989" cy="855427"/>
              </a:xfrm>
              <a:prstGeom prst="rect">
                <a:avLst/>
              </a:prstGeom>
              <a:blipFill>
                <a:blip r:embed="rId3"/>
                <a:stretch>
                  <a:fillRect l="-1230" t="-2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6"/>
          <p:cNvSpPr/>
          <p:nvPr/>
        </p:nvSpPr>
        <p:spPr>
          <a:xfrm>
            <a:off x="2001149" y="4160776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🔔</a:t>
            </a:r>
            <a:r>
              <a:rPr lang="zh-CN" altLang="en-US" sz="2800" dirty="0">
                <a:solidFill>
                  <a:srgbClr val="000000"/>
                </a:solidFill>
                <a:latin typeface="Helvetica Neue" charset="0"/>
              </a:rPr>
              <a:t> </a:t>
            </a:r>
            <a:endParaRPr lang="en-US" sz="2800" dirty="0"/>
          </a:p>
        </p:txBody>
      </p:sp>
      <p:sp>
        <p:nvSpPr>
          <p:cNvPr id="8" name="椭圆 7"/>
          <p:cNvSpPr/>
          <p:nvPr/>
        </p:nvSpPr>
        <p:spPr>
          <a:xfrm>
            <a:off x="5959565" y="3615509"/>
            <a:ext cx="2099491" cy="3924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BF06EFE-B898-4CF8-BE30-51402065F410}"/>
              </a:ext>
            </a:extLst>
          </p:cNvPr>
          <p:cNvSpPr/>
          <p:nvPr/>
        </p:nvSpPr>
        <p:spPr>
          <a:xfrm>
            <a:off x="2994053" y="2775568"/>
            <a:ext cx="3131618" cy="8092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97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/>
              <a:lstStyle/>
              <a:p>
                <a:r>
                  <a:rPr lang="zh-CN" altLang="en-US" dirty="0"/>
                  <a:t>常数模型与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平均绝对误差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zh-CN" altLang="en-US" dirty="0"/>
                  <a:t>平均损失通常表示为参数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的函数，例如：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𝜃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zh-CN" altLang="en-US" dirty="0"/>
                  <a:t>思考：如何求解最小化平均损失时参数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的取值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bg-BG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is-I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i="1" dirty="0">
                                      <a:latin typeface="Cambria Math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i="1" dirty="0">
                                      <a:latin typeface="Cambria Math" charset="0"/>
                                    </a:rPr>
                                    <m:t>𝜃</m:t>
                                  </m:r>
                                  <m:r>
                                    <a:rPr lang="en-US" altLang="zh-CN" i="1" dirty="0">
                                      <a:latin typeface="Cambria Math" charset="0"/>
                                    </a:rPr>
                                    <m:t>|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zh-CN" altLang="en-US" dirty="0"/>
                  <a:t>例子：给定五个数据点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1" smtClean="0">
                        <a:latin typeface="Cambria Math" charset="0"/>
                      </a:rPr>
                      <m:t>[20,21,22,29,33]</m:t>
                    </m:r>
                  </m:oMath>
                </a14:m>
                <a:r>
                  <a:rPr lang="zh-CN" altLang="en-US" dirty="0"/>
                  <a:t>，请根据上式求解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/>
              <p:nvPr/>
            </p:nvSpPr>
            <p:spPr>
              <a:xfrm>
                <a:off x="2528333" y="4128392"/>
                <a:ext cx="2975989" cy="855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请计算下表单元格的分值</a:t>
                </a:r>
                <a:endParaRPr lang="en-US" altLang="zh-CN" sz="1600" b="1" dirty="0">
                  <a:solidFill>
                    <a:srgbClr val="C00000"/>
                  </a:solidFill>
                  <a:latin typeface="Helvetica Neue" charset="0"/>
                </a:endParaRPr>
              </a:p>
              <a:p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A.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charset="0"/>
                      </a:rPr>
                      <m:t>𝜃</m:t>
                    </m:r>
                    <m:r>
                      <a:rPr lang="en-US" altLang="zh-CN" sz="16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=22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  </a:t>
                </a:r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B.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charset="0"/>
                      </a:rPr>
                      <m:t>𝜃</m:t>
                    </m:r>
                    <m:r>
                      <a:rPr lang="en-US" altLang="zh-CN" sz="16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=25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  </a:t>
                </a:r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C.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Helvetica Neu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charset="0"/>
                      </a:rPr>
                      <m:t>𝜃</m:t>
                    </m:r>
                    <m:r>
                      <a:rPr lang="en-US" altLang="zh-CN" sz="16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latin typeface="Helvetica Neue" charset="0"/>
                  </a:rPr>
                  <a:t>=24</a:t>
                </a:r>
                <a:endParaRPr lang="zh-CN" altLang="en-US" sz="1600" b="1" dirty="0">
                  <a:solidFill>
                    <a:srgbClr val="C00000"/>
                  </a:solidFill>
                  <a:latin typeface="Helvetica Neue" charset="0"/>
                </a:endParaRPr>
              </a:p>
              <a:p>
                <a:endParaRPr lang="en-US" altLang="zh-CN" sz="1600" b="1" dirty="0">
                  <a:solidFill>
                    <a:srgbClr val="C00000"/>
                  </a:solidFill>
                  <a:latin typeface="Helvetica Neue" charset="0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333" y="4128392"/>
                <a:ext cx="2975989" cy="855427"/>
              </a:xfrm>
              <a:prstGeom prst="rect">
                <a:avLst/>
              </a:prstGeom>
              <a:blipFill>
                <a:blip r:embed="rId3"/>
                <a:stretch>
                  <a:fillRect l="-1230" t="-2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6"/>
          <p:cNvSpPr/>
          <p:nvPr/>
        </p:nvSpPr>
        <p:spPr>
          <a:xfrm>
            <a:off x="2001149" y="4160776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🔔</a:t>
            </a:r>
            <a:r>
              <a:rPr lang="zh-CN" altLang="en-US" sz="2800" dirty="0">
                <a:solidFill>
                  <a:srgbClr val="000000"/>
                </a:solidFill>
                <a:latin typeface="Helvetica Neue" charset="0"/>
              </a:rPr>
              <a:t> </a:t>
            </a:r>
            <a:endParaRPr lang="en-US" sz="2800" dirty="0"/>
          </a:p>
        </p:txBody>
      </p:sp>
      <p:sp>
        <p:nvSpPr>
          <p:cNvPr id="6" name="椭圆形标注 5"/>
          <p:cNvSpPr/>
          <p:nvPr/>
        </p:nvSpPr>
        <p:spPr>
          <a:xfrm>
            <a:off x="6709410" y="4127291"/>
            <a:ext cx="1714500" cy="677119"/>
          </a:xfrm>
          <a:prstGeom prst="wedgeEllipseCallout">
            <a:avLst>
              <a:gd name="adj1" fmla="val -95425"/>
              <a:gd name="adj2" fmla="val -220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代入算一算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/>
              <p:cNvSpPr/>
              <p:nvPr/>
            </p:nvSpPr>
            <p:spPr>
              <a:xfrm>
                <a:off x="6423660" y="1459230"/>
                <a:ext cx="2236470" cy="199644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𝜃</m:t>
                    </m:r>
                    <m:r>
                      <a:rPr lang="en-US" altLang="zh-CN" sz="1200" i="1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=22</a:t>
                </a:r>
                <a:r>
                  <a:rPr lang="zh-CN" altLang="en-US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代入，</a:t>
                </a:r>
                <a:r>
                  <a:rPr lang="en-US" altLang="zh-CN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(2+1+0+7+11)/5=21/5</a:t>
                </a:r>
              </a:p>
              <a:p>
                <a:endParaRPr lang="en-US" altLang="zh-CN" sz="1200" b="1" dirty="0">
                  <a:solidFill>
                    <a:sysClr val="windowText" lastClr="000000"/>
                  </a:solidFill>
                  <a:latin typeface="Helvetica Neue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200" i="1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𝜃</m:t>
                    </m:r>
                    <m:r>
                      <a:rPr lang="en-US" altLang="zh-CN" sz="1200" i="1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=25</a:t>
                </a:r>
                <a:r>
                  <a:rPr lang="zh-CN" altLang="en-US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代入</a:t>
                </a:r>
                <a:r>
                  <a:rPr lang="en-US" altLang="zh-CN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, (5+4+3+4+8)/5=24/5</a:t>
                </a:r>
              </a:p>
              <a:p>
                <a:endParaRPr lang="en-US" altLang="zh-CN" sz="1200" b="1" dirty="0">
                  <a:solidFill>
                    <a:sysClr val="windowText" lastClr="000000"/>
                  </a:solidFill>
                  <a:latin typeface="Helvetica Neue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200" i="1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𝜃</m:t>
                    </m:r>
                    <m:r>
                      <a:rPr lang="en-US" altLang="zh-CN" sz="1200" i="1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=24</a:t>
                </a:r>
                <a:r>
                  <a:rPr lang="zh-CN" altLang="en-US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代入，</a:t>
                </a:r>
                <a:r>
                  <a:rPr lang="en-US" altLang="zh-CN" sz="1200" b="1" dirty="0">
                    <a:solidFill>
                      <a:sysClr val="windowText" lastClr="000000"/>
                    </a:solidFill>
                    <a:latin typeface="Helvetica Neue" charset="0"/>
                  </a:rPr>
                  <a:t>(4+3+2+5+9)/5=23/5</a:t>
                </a:r>
              </a:p>
              <a:p>
                <a:endParaRPr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660" y="1459230"/>
                <a:ext cx="2236470" cy="19964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>
            <a:off x="7726680" y="1706880"/>
            <a:ext cx="518160" cy="3924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97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回归：一元线性回归（解析解与梯度下降算法）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回归问题、模型、建立模型的三个步骤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常数模型（平均平方误差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平均绝对误差）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一元线性回归（解析解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梯度下降法求解）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梯度下降法的讨论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6798623" cy="3937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常数模型与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平均绝对误差</a:t>
                </a:r>
                <a:r>
                  <a:rPr lang="zh-CN" altLang="en-US" dirty="0"/>
                  <a:t>：求解过程</a:t>
                </a:r>
                <a:endParaRPr lang="en-US" altLang="zh-CN" dirty="0"/>
              </a:p>
              <a:p>
                <a:r>
                  <a:rPr lang="zh-CN" altLang="en-US" dirty="0"/>
                  <a:t>思考：求解的关键是如何计算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  <m:r>
                      <a:rPr lang="en-US" altLang="zh-CN" b="0" i="1" smtClean="0">
                        <a:latin typeface="Cambria Math" charset="0"/>
                      </a:rPr>
                      <m:t>|</m:t>
                    </m:r>
                  </m:oMath>
                </a14:m>
                <a:r>
                  <a:rPr lang="zh-CN" altLang="en-US" dirty="0"/>
                  <a:t>的导数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zh-CN" altLang="en-US" dirty="0"/>
                  <a:t>提示：将绝对值写成以下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分段函数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𝜃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altLang="zh-CN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zh-CN" sz="18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𝐢𝐟</m:t>
                                    </m:r>
                                    <m:r>
                                      <a:rPr lang="zh-CN" altLang="en-US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≤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𝜃</m:t>
                              </m:r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altLang="zh-CN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zh-CN" sz="18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𝐢𝐟</m:t>
                                    </m:r>
                                    <m:r>
                                      <a:rPr lang="zh-CN" altLang="en-US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&gt;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  <a:p>
                <a:endParaRPr lang="en-US" altLang="zh-CN" dirty="0"/>
              </a:p>
              <a:p>
                <a:r>
                  <a:rPr lang="zh-CN" altLang="en-US" dirty="0"/>
                  <a:t>同样地，可以将平均绝对损失针对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的导数写为分段函数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𝜃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−1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altLang="zh-CN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𝑖𝑓</m:t>
                                    </m:r>
                                    <m:r>
                                      <a:rPr lang="zh-CN" altLang="en-US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1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altLang="zh-CN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𝑖𝑓</m:t>
                                    </m:r>
                                    <m:r>
                                      <a:rPr lang="zh-CN" altLang="en-US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&gt;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zh-CN" altLang="en-US" dirty="0"/>
                  <a:t>注：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时不可导。此处为了简便，忽略该点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6798623" cy="3937000"/>
              </a:xfrm>
              <a:blipFill>
                <a:blip r:embed="rId2"/>
                <a:stretch>
                  <a:fillRect l="-807" t="-774" r="-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41" y="1101238"/>
            <a:ext cx="2906486" cy="191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183880" cy="3937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常数模型与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平均绝对误差</a:t>
                </a:r>
                <a:r>
                  <a:rPr lang="zh-CN" altLang="en-US" dirty="0"/>
                  <a:t>：求解过程</a:t>
                </a:r>
                <a:endParaRPr lang="en-US" altLang="zh-CN" dirty="0"/>
              </a:p>
              <a:p>
                <a:r>
                  <a:rPr lang="zh-CN" altLang="en-US" dirty="0"/>
                  <a:t>平均绝对误差：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针对参数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求导：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altLang="zh-CN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bg-BG" altLang="zh-CN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den>
                          </m:f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</m:e>
                      </m:nary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nary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</m:oMathPara>
                </a14:m>
                <a:endParaRPr lang="en-US" altLang="zh-CN" sz="1800" dirty="0"/>
              </a:p>
              <a:p>
                <a:r>
                  <a:rPr lang="zh-CN" altLang="en-US" dirty="0"/>
                  <a:t>令一阶导数等于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，得到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altLang="zh-CN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nary>
                        </m:e>
                      </m:d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𝜽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e>
                      </m:nary>
                      <m:r>
                        <a:rPr lang="en-US" altLang="zh-CN" sz="1800" b="1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𝜽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e>
                      </m:nary>
                    </m:oMath>
                  </m:oMathPara>
                </a14:m>
                <a:endParaRPr lang="en-US" altLang="zh-CN" b="1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183880" cy="3937000"/>
              </a:xfrm>
              <a:blipFill>
                <a:blip r:embed="rId2"/>
                <a:stretch>
                  <a:fillRect l="-670" t="-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836738" y="3876482"/>
                <a:ext cx="2929890" cy="6580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lvl="1"/>
                <a:r>
                  <a:rPr lang="zh-CN" altLang="en-US" dirty="0"/>
                  <a:t>思考：根据上述公式估计值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en-US" dirty="0"/>
                  <a:t>应该取多少？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738" y="3876482"/>
                <a:ext cx="2929890" cy="658065"/>
              </a:xfrm>
              <a:prstGeom prst="rect">
                <a:avLst/>
              </a:prstGeom>
              <a:blipFill>
                <a:blip r:embed="rId3"/>
                <a:stretch>
                  <a:fillRect t="-4545" r="-1656" b="-909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1E3697C2-EFE9-4082-865F-8469DC52D95F}"/>
              </a:ext>
            </a:extLst>
          </p:cNvPr>
          <p:cNvSpPr/>
          <p:nvPr/>
        </p:nvSpPr>
        <p:spPr>
          <a:xfrm>
            <a:off x="7136469" y="2787650"/>
            <a:ext cx="1763486" cy="765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导数等于</a:t>
            </a:r>
            <a:r>
              <a:rPr lang="en-US" altLang="zh-CN" dirty="0"/>
              <a:t>0</a:t>
            </a:r>
            <a:r>
              <a:rPr lang="zh-CN" altLang="en-US" dirty="0"/>
              <a:t>对应极值点</a:t>
            </a:r>
          </a:p>
        </p:txBody>
      </p:sp>
    </p:spTree>
    <p:extLst>
      <p:ext uri="{BB962C8B-B14F-4D97-AF65-F5344CB8AC3E}">
        <p14:creationId xmlns:p14="http://schemas.microsoft.com/office/powerpoint/2010/main" val="322579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183880" cy="3937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常数模型与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平均绝对误差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zh-CN" altLang="en-US" dirty="0"/>
                  <a:t>根据之前推导，可以求得：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b="1" smtClean="0">
                        <a:solidFill>
                          <a:srgbClr val="C00000"/>
                        </a:solidFill>
                        <a:latin typeface="Cambria Math" charset="0"/>
                      </a:rPr>
                      <m:t>𝐦𝐞𝐝𝐢𝐚𝐧</m:t>
                    </m:r>
                    <m:r>
                      <a:rPr lang="en-US" altLang="zh-CN" i="1">
                        <a:latin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</a:rPr>
                      <m:t>𝑦</m:t>
                    </m:r>
                    <m:r>
                      <a:rPr lang="en-US" altLang="zh-CN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/>
                  <a:t>，此时有：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𝑅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zh-CN" i="1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charset="0"/>
                          </a:rPr>
                          <m:t>−</m:t>
                        </m:r>
                        <m:r>
                          <a:rPr lang="en-US" altLang="zh-CN" b="1" dirty="0">
                            <a:latin typeface="Cambria Math" charset="0"/>
                          </a:rPr>
                          <m:t>𝐦𝐞𝐝𝐢𝐚𝐧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𝑦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)|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几个结论：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给定常数模型和平均绝对误差，最优参数估计是观测数据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中位数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/>
                  <a:t>给中位数作为估计，平均绝对误差达到最小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此时的参数估计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不容易受到离群点（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Outlier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）的影响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183880" cy="3937000"/>
              </a:xfrm>
              <a:blipFill>
                <a:blip r:embed="rId2"/>
                <a:stretch>
                  <a:fillRect l="-670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4"/>
          <p:cNvSpPr txBox="1"/>
          <p:nvPr/>
        </p:nvSpPr>
        <p:spPr>
          <a:xfrm>
            <a:off x="5828718" y="1681892"/>
            <a:ext cx="2562176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平均绝对离差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Mean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Absolute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Deviation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6"/>
          <p:cNvCxnSpPr>
            <a:cxnSpLocks/>
          </p:cNvCxnSpPr>
          <p:nvPr/>
        </p:nvCxnSpPr>
        <p:spPr>
          <a:xfrm flipH="1" flipV="1">
            <a:off x="4851400" y="1944914"/>
            <a:ext cx="977318" cy="60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15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4221678" cy="3937000"/>
              </a:xfrm>
            </p:spPr>
            <p:txBody>
              <a:bodyPr/>
              <a:lstStyle/>
              <a:p>
                <a:r>
                  <a:rPr lang="zh-CN" altLang="en-US" dirty="0"/>
                  <a:t>常数模型与平均绝对误差</a:t>
                </a:r>
                <a:endParaRPr lang="en-US" altLang="zh-CN" dirty="0"/>
              </a:p>
              <a:p>
                <a:r>
                  <a:rPr lang="zh-CN" altLang="en-US" dirty="0"/>
                  <a:t>思考：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如果观测数据变为</a:t>
                </a:r>
                <a:r>
                  <a:rPr lang="en-US" altLang="zh-CN" dirty="0"/>
                  <a:t>[20,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29,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33,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35]</a:t>
                </a:r>
              </a:p>
              <a:p>
                <a:pPr lvl="1"/>
                <a:r>
                  <a:rPr lang="zh-CN" altLang="en-US" dirty="0"/>
                  <a:t>此时的估计值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en-US" dirty="0"/>
                  <a:t>应为多少？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zh-CN" altLang="en-US" dirty="0"/>
                  <a:t>答案：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en-US" dirty="0"/>
                  <a:t>不唯一，区间</a:t>
                </a:r>
                <a:r>
                  <a:rPr lang="en-US" altLang="zh-CN" dirty="0"/>
                  <a:t>[22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29]</a:t>
                </a:r>
                <a:r>
                  <a:rPr lang="zh-CN" altLang="en-US" dirty="0"/>
                  <a:t>内任意的取值均可。你能证明吗？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4221678" cy="3937000"/>
              </a:xfrm>
              <a:blipFill>
                <a:blip r:embed="rId2"/>
                <a:stretch>
                  <a:fillRect l="-1299" t="-774" r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460" y="1189346"/>
            <a:ext cx="4114800" cy="334874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EB4E26C-6374-4745-8E54-8D58AC450EDB}"/>
              </a:ext>
            </a:extLst>
          </p:cNvPr>
          <p:cNvSpPr txBox="1"/>
          <p:nvPr/>
        </p:nvSpPr>
        <p:spPr>
          <a:xfrm>
            <a:off x="896303" y="3944748"/>
            <a:ext cx="32908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[20,</a:t>
            </a:r>
            <a:r>
              <a:rPr lang="zh-CN" altLang="en-US" dirty="0"/>
              <a:t> </a:t>
            </a:r>
            <a:r>
              <a:rPr lang="en-US" altLang="zh-CN" dirty="0"/>
              <a:t>21,</a:t>
            </a:r>
            <a:r>
              <a:rPr lang="zh-CN" altLang="en-US" dirty="0"/>
              <a:t> </a:t>
            </a:r>
            <a:r>
              <a:rPr lang="en-US" altLang="zh-CN" dirty="0"/>
              <a:t>22,           </a:t>
            </a:r>
            <a:r>
              <a:rPr lang="zh-CN" altLang="en-US" dirty="0"/>
              <a:t> </a:t>
            </a:r>
            <a:r>
              <a:rPr lang="en-US" altLang="zh-CN" dirty="0"/>
              <a:t>29,</a:t>
            </a:r>
            <a:r>
              <a:rPr lang="zh-CN" altLang="en-US" dirty="0"/>
              <a:t> </a:t>
            </a:r>
            <a:r>
              <a:rPr lang="en-US" altLang="zh-CN" dirty="0"/>
              <a:t>33,</a:t>
            </a:r>
            <a:r>
              <a:rPr lang="zh-CN" altLang="en-US" dirty="0"/>
              <a:t> </a:t>
            </a:r>
            <a:r>
              <a:rPr lang="en-US" altLang="zh-CN" dirty="0"/>
              <a:t>35]</a:t>
            </a:r>
            <a:endParaRPr lang="zh-CN" altLang="en-US" dirty="0"/>
          </a:p>
        </p:txBody>
      </p:sp>
      <p:sp>
        <p:nvSpPr>
          <p:cNvPr id="6" name="矩形: 圆角 7">
            <a:extLst>
              <a:ext uri="{FF2B5EF4-FFF2-40B4-BE49-F238E27FC236}">
                <a16:creationId xmlns:a16="http://schemas.microsoft.com/office/drawing/2014/main" id="{9DBDE9CD-D8AA-4354-A1D1-E6CFA5F23620}"/>
              </a:ext>
            </a:extLst>
          </p:cNvPr>
          <p:cNvSpPr/>
          <p:nvPr/>
        </p:nvSpPr>
        <p:spPr>
          <a:xfrm>
            <a:off x="373380" y="3760470"/>
            <a:ext cx="1809750" cy="809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8">
            <a:extLst>
              <a:ext uri="{FF2B5EF4-FFF2-40B4-BE49-F238E27FC236}">
                <a16:creationId xmlns:a16="http://schemas.microsoft.com/office/drawing/2014/main" id="{AAFA307A-7A76-4570-9B00-739A9FD6C35C}"/>
              </a:ext>
            </a:extLst>
          </p:cNvPr>
          <p:cNvSpPr/>
          <p:nvPr/>
        </p:nvSpPr>
        <p:spPr>
          <a:xfrm>
            <a:off x="2613660" y="3760470"/>
            <a:ext cx="1809750" cy="809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常数模型：对比</a:t>
                </a:r>
                <a:r>
                  <a:rPr lang="en-US" altLang="zh-CN" dirty="0"/>
                  <a:t>MSE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MAE</a:t>
                </a:r>
              </a:p>
              <a:p>
                <a:r>
                  <a:rPr lang="zh-CN" altLang="en-US" dirty="0"/>
                  <a:t>考虑简单数据集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20,21,22,29,33</m:t>
                    </m:r>
                  </m:oMath>
                </a14:m>
                <a:r>
                  <a:rPr lang="en-US" altLang="zh-CN" dirty="0"/>
                  <a:t>]</a:t>
                </a:r>
                <a:r>
                  <a:rPr lang="zh-CN" altLang="en-US" dirty="0"/>
                  <a:t> 和常数模型</a:t>
                </a:r>
                <a:endParaRPr lang="en-US" altLang="zh-CN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spcBef>
                    <a:spcPts val="1680"/>
                  </a:spcBef>
                </a:pPr>
                <a:r>
                  <a:rPr lang="en-US" altLang="zh-CN" dirty="0"/>
                  <a:t>MSE</a:t>
                </a:r>
                <a:r>
                  <a:rPr lang="zh-CN" altLang="en-US" dirty="0"/>
                  <a:t>的平均损失曲线光滑；</a:t>
                </a:r>
                <a:r>
                  <a:rPr lang="en-US" altLang="zh-CN" dirty="0"/>
                  <a:t>MAE</a:t>
                </a:r>
                <a:r>
                  <a:rPr lang="zh-CN" altLang="en-US" dirty="0"/>
                  <a:t>的平均损失曲线不光滑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选择</a:t>
                </a:r>
                <a:r>
                  <a:rPr lang="en-US" altLang="zh-CN" dirty="0"/>
                  <a:t>MSE</a:t>
                </a:r>
                <a:r>
                  <a:rPr lang="zh-CN" altLang="en-US" dirty="0"/>
                  <a:t>，估计值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𝜃</m:t>
                        </m:r>
                      </m:e>
                    </m:acc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选择</a:t>
                </a:r>
                <a:r>
                  <a:rPr lang="en-US" altLang="zh-CN" dirty="0"/>
                  <a:t>MAE</a:t>
                </a:r>
                <a:r>
                  <a:rPr lang="zh-CN" altLang="en-US" dirty="0"/>
                  <a:t>，估计值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𝜃</m:t>
                        </m:r>
                      </m:e>
                    </m:acc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𝐦𝐞𝐝𝐢𝐚𝐧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𝑦</m:t>
                    </m:r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（可能不唯一）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519" t="-2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5420" y="1511615"/>
            <a:ext cx="6004806" cy="190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8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/>
              <a:lstStyle/>
              <a:p>
                <a:r>
                  <a:rPr lang="en-US" altLang="zh-CN" dirty="0"/>
                  <a:t>Recap:</a:t>
                </a:r>
                <a:r>
                  <a:rPr lang="zh-CN" altLang="en-US" dirty="0"/>
                  <a:t> 几个重要概念：下面几个概念后面会反复出现！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观测值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与预测值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zh-CN" altLang="en-US" dirty="0"/>
                  <a:t>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与拟合参数（或参数估计值）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zh-CN" altLang="en-US" dirty="0"/>
                  <a:t>估计（</a:t>
                </a:r>
                <a:r>
                  <a:rPr lang="en-US" altLang="zh-CN" dirty="0"/>
                  <a:t>Estimation</a:t>
                </a:r>
                <a:r>
                  <a:rPr lang="zh-CN" altLang="en-US" dirty="0"/>
                  <a:t>）与预测（</a:t>
                </a:r>
                <a:r>
                  <a:rPr lang="en-US" altLang="zh-CN" dirty="0"/>
                  <a:t>Prediction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损失函数与平均损失（经验风险）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均方误差</a:t>
                </a:r>
                <a:r>
                  <a:rPr lang="en-US" altLang="zh-CN" dirty="0"/>
                  <a:t>MSE</a:t>
                </a:r>
                <a:r>
                  <a:rPr lang="zh-CN" altLang="en-US" dirty="0"/>
                  <a:t>与平均绝对误差</a:t>
                </a:r>
                <a:r>
                  <a:rPr lang="en-US" altLang="zh-CN" dirty="0"/>
                  <a:t>MAE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参数求解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zh-CN" altLang="en-US" dirty="0"/>
                  <a:t> 平均损失（经验风险）最小化！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/>
          <p:nvPr/>
        </p:nvSpPr>
        <p:spPr>
          <a:xfrm>
            <a:off x="724395" y="3028208"/>
            <a:ext cx="5355771" cy="6531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5"/>
          <p:cNvSpPr txBox="1"/>
          <p:nvPr/>
        </p:nvSpPr>
        <p:spPr>
          <a:xfrm>
            <a:off x="3438812" y="4249896"/>
            <a:ext cx="557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大多数监督学习</a:t>
            </a:r>
            <a:r>
              <a:rPr lang="zh-CN" altLang="en-US" b="1">
                <a:solidFill>
                  <a:srgbClr val="C00000"/>
                </a:solidFill>
              </a:rPr>
              <a:t>算法（包括深度学习）的核心思想！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7"/>
          <p:cNvCxnSpPr>
            <a:stCxn id="9" idx="0"/>
          </p:cNvCxnSpPr>
          <p:nvPr/>
        </p:nvCxnSpPr>
        <p:spPr>
          <a:xfrm flipH="1" flipV="1">
            <a:off x="3438812" y="3681352"/>
            <a:ext cx="2785827" cy="568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80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一元线性回归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Simple Linear Regression(SLR) </a:t>
                </a:r>
                <a:r>
                  <a:rPr lang="en-US" altLang="zh-CN" dirty="0"/>
                  <a:t>or Linear Regression with One Variable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让我们把模型变得更复杂一些</a:t>
                </a:r>
                <a:endParaRPr lang="en-US" altLang="zh-CN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考虑输入变量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10000"/>
                  </a:lnSpc>
                </a:pP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为了表示方便，我们将上式写成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</a:rPr>
                        <m:t>=</m:t>
                      </m:r>
                      <m:r>
                        <a:rPr lang="en-US" altLang="zh-CN" sz="2400" i="1">
                          <a:latin typeface="Cambria Math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</a:rPr>
                        <m:t>+</m:t>
                      </m:r>
                      <m:r>
                        <a:rPr lang="en-US" altLang="zh-CN" sz="240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该模型称为简单线性回归模型，简称</a:t>
                </a:r>
                <a:r>
                  <a:rPr lang="en-US" altLang="zh-CN" dirty="0"/>
                  <a:t>SLR</a:t>
                </a:r>
                <a:r>
                  <a:rPr lang="zh-CN" altLang="en-US" dirty="0"/>
                  <a:t>模型。</a:t>
                </a:r>
                <a:endParaRPr lang="en-US" altLang="zh-CN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例如：右图建立房间数量与房屋价格之间的</a:t>
                </a:r>
                <a:r>
                  <a:rPr lang="en-US" altLang="zh-CN" dirty="0"/>
                  <a:t>SLR</a:t>
                </a:r>
                <a:r>
                  <a:rPr lang="zh-CN" altLang="en-US" dirty="0"/>
                  <a:t>模型。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519" t="-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1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91941" y="1893570"/>
            <a:ext cx="3365610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97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/>
              <a:lstStyle/>
              <a:p>
                <a:r>
                  <a:rPr lang="en-US" altLang="zh-CN" dirty="0"/>
                  <a:t>SLR</a:t>
                </a:r>
                <a:r>
                  <a:rPr lang="zh-CN" altLang="en-US" dirty="0"/>
                  <a:t>模型与</a:t>
                </a:r>
                <a:r>
                  <a:rPr lang="en-US" altLang="zh-CN" dirty="0"/>
                  <a:t>MSE</a:t>
                </a:r>
                <a:r>
                  <a:rPr lang="zh-CN" altLang="en-US" dirty="0"/>
                  <a:t>目标函数</a:t>
                </a:r>
                <a:endParaRPr lang="en-US" altLang="zh-CN" dirty="0"/>
              </a:p>
              <a:p>
                <a:r>
                  <a:rPr lang="zh-CN" altLang="en-US" dirty="0"/>
                  <a:t>给定</a:t>
                </a:r>
                <a:r>
                  <a:rPr lang="en-US" altLang="zh-CN" dirty="0"/>
                  <a:t>SLR</a:t>
                </a:r>
                <a:r>
                  <a:rPr lang="zh-CN" altLang="en-US" dirty="0"/>
                  <a:t>模型，均方误差</a:t>
                </a:r>
                <a:r>
                  <a:rPr lang="en-US" altLang="zh-CN" dirty="0"/>
                  <a:t>MSE</a:t>
                </a:r>
                <a:r>
                  <a:rPr lang="zh-CN" altLang="en-US" dirty="0"/>
                  <a:t>可以写为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𝑅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en-US" altLang="zh-CN" b="0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CN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𝒂</m:t>
                                    </m:r>
                                    <m:sSub>
                                      <m:sSubPr>
                                        <m:ctrlPr>
                                          <a:rPr lang="en-US" altLang="zh-CN" b="1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zh-CN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altLang="zh-CN" b="1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zh-CN" altLang="en-US" dirty="0"/>
                  <a:t>优化任务：如何计算最优的参数组合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)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bg-BG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is-I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  <m:t>𝑎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zh-CN" altLang="en-US" dirty="0"/>
                  <a:t>数学工具：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计算变量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𝑎</m:t>
                    </m:r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en-US" altLang="zh-CN" b="0" i="1" smtClean="0">
                        <a:latin typeface="Cambria Math" charset="0"/>
                      </a:rPr>
                      <m:t>𝑏</m:t>
                    </m:r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/>
                  <a:t>的一阶偏导</a:t>
                </a:r>
                <a:endParaRPr lang="en-US" altLang="zh-CN" dirty="0"/>
              </a:p>
              <a:p>
                <a:pPr lvl="1"/>
                <a:r>
                  <a:rPr lang="zh-CN" altLang="en-US" b="1" dirty="0">
                    <a:solidFill>
                      <a:srgbClr val="C00000"/>
                    </a:solidFill>
                  </a:rPr>
                  <a:t>令一阶偏导为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0</a:t>
                </a:r>
                <a:r>
                  <a:rPr lang="zh-CN" altLang="en-US" dirty="0"/>
                  <a:t>，从而求解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8416" y="2055381"/>
            <a:ext cx="3778717" cy="186129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133109" y="4154170"/>
            <a:ext cx="3851564" cy="6019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r>
              <a:rPr lang="zh-CN" altLang="en-US" dirty="0">
                <a:solidFill>
                  <a:sysClr val="windowText" lastClr="000000"/>
                </a:solidFill>
              </a:rPr>
              <a:t>，这是损失函数的可视化效果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just"/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r>
              <a:rPr lang="zh-CN" altLang="en-US" dirty="0">
                <a:solidFill>
                  <a:sysClr val="windowText" lastClr="000000"/>
                </a:solidFill>
              </a:rPr>
              <a:t>，极值点位置，即导数为</a:t>
            </a:r>
            <a:r>
              <a:rPr lang="en-US" altLang="zh-CN" dirty="0">
                <a:solidFill>
                  <a:sysClr val="windowText" lastClr="000000"/>
                </a:solidFill>
              </a:rPr>
              <a:t>0</a:t>
            </a:r>
            <a:r>
              <a:rPr lang="zh-CN" altLang="en-US" dirty="0">
                <a:solidFill>
                  <a:sysClr val="windowText" lastClr="000000"/>
                </a:solidFill>
              </a:rPr>
              <a:t>的位置</a:t>
            </a:r>
          </a:p>
        </p:txBody>
      </p:sp>
    </p:spTree>
    <p:extLst>
      <p:ext uri="{BB962C8B-B14F-4D97-AF65-F5344CB8AC3E}">
        <p14:creationId xmlns:p14="http://schemas.microsoft.com/office/powerpoint/2010/main" val="409338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</a:rPr>
                  <a:t>求解过程（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）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zh-CN" altLang="en-US" dirty="0"/>
                  <a:t>计算目标函数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𝑅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𝑎</m:t>
                    </m:r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en-US" altLang="zh-CN" b="0" i="1" smtClean="0">
                        <a:latin typeface="Cambria Math" charset="0"/>
                      </a:rPr>
                      <m:t>𝑏</m:t>
                    </m:r>
                    <m:r>
                      <a:rPr lang="en-US" altLang="zh-CN" b="0" i="1" smtClean="0">
                        <a:latin typeface="Cambria Math" charset="0"/>
                      </a:rPr>
                      <m:t>) =</m:t>
                    </m:r>
                    <m:f>
                      <m:fPr>
                        <m:ctrlPr>
                          <a:rPr lang="bg-BG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latin typeface="Cambria Math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CN" b="1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dirty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𝒂</m:t>
                                    </m:r>
                                    <m:sSub>
                                      <m:sSubPr>
                                        <m:ctrlPr>
                                          <a:rPr lang="en-US" altLang="zh-CN" b="1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zh-CN" b="1" i="1" dirty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altLang="zh-CN" b="1" i="1" dirty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对变量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的一阶偏导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1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lang="bg-BG" sz="1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−2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r>
                  <a:rPr lang="zh-CN" altLang="en-US" dirty="0"/>
                  <a:t>令一阶偏导等于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，得到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charset="0"/>
                            </a:rPr>
                            <m:t>−2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8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800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nary>
                        <m:naryPr>
                          <m:chr m:val="∑"/>
                          <m:ctrlPr>
                            <a:rPr lang="is-IS" sz="1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nary>
                        <m:naryPr>
                          <m:chr m:val="∑"/>
                          <m:ctrlPr>
                            <a:rPr lang="is-IS" altLang="zh-CN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⋅</m:t>
                      </m:r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</m:t>
                      </m:r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/>
                  <a:t>分别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的均值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519" t="-1703" b="-1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78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回归（</a:t>
            </a:r>
            <a:r>
              <a:rPr lang="en-US" altLang="zh-CN" dirty="0">
                <a:solidFill>
                  <a:srgbClr val="C00000"/>
                </a:solidFill>
              </a:rPr>
              <a:t>Regression</a:t>
            </a:r>
            <a:r>
              <a:rPr lang="zh-CN" altLang="en-US" dirty="0">
                <a:solidFill>
                  <a:srgbClr val="C00000"/>
                </a:solidFill>
              </a:rPr>
              <a:t>）问题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本周的股票价格如何变化？</a:t>
            </a:r>
            <a:endParaRPr lang="en-US" altLang="zh-CN" dirty="0"/>
          </a:p>
          <a:p>
            <a:pPr lvl="1"/>
            <a:r>
              <a:rPr lang="zh-CN" altLang="en-US" dirty="0"/>
              <a:t>下礼拜一的气温会是多少？</a:t>
            </a:r>
            <a:endParaRPr lang="en-US" altLang="zh-CN" dirty="0"/>
          </a:p>
          <a:p>
            <a:pPr lvl="1"/>
            <a:r>
              <a:rPr lang="zh-CN" altLang="en-US" dirty="0"/>
              <a:t>中国第一季度的</a:t>
            </a:r>
            <a:r>
              <a:rPr lang="en-US" altLang="zh-CN" dirty="0"/>
              <a:t>GDP</a:t>
            </a:r>
            <a:r>
              <a:rPr lang="zh-CN" altLang="en-US" dirty="0"/>
              <a:t>增长会是多少？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估计回归的参数，如权重</a:t>
            </a:r>
            <a:endParaRPr lang="en-US" dirty="0"/>
          </a:p>
        </p:txBody>
      </p:sp>
      <p:sp>
        <p:nvSpPr>
          <p:cNvPr id="14" name="Rectangle 3"/>
          <p:cNvSpPr/>
          <p:nvPr/>
        </p:nvSpPr>
        <p:spPr>
          <a:xfrm>
            <a:off x="4458509" y="1275450"/>
            <a:ext cx="4258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Aft>
                <a:spcPts val="1800"/>
              </a:spcAft>
              <a:buFont typeface="Wingdings 2" charset="2"/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How </a:t>
            </a:r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much</a:t>
            </a:r>
            <a:r>
              <a:rPr lang="en-US" altLang="zh-CN" sz="28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 or How </a:t>
            </a:r>
            <a:r>
              <a:rPr lang="en-US" altLang="zh-CN" sz="2800" b="1" dirty="0">
                <a:solidFill>
                  <a:srgbClr val="C00000"/>
                </a:solidFill>
                <a:latin typeface="Calibri" charset="0"/>
                <a:cs typeface="Calibri" charset="0"/>
              </a:rPr>
              <a:t>Many</a:t>
            </a:r>
            <a:r>
              <a:rPr lang="en-US" altLang="zh-CN" sz="28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?</a:t>
            </a:r>
            <a:endParaRPr lang="zh-CN" altLang="en-US" sz="2800" dirty="0">
              <a:solidFill>
                <a:srgbClr val="0000CC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l="13719" t="35758" r="58430" b="39875"/>
          <a:stretch/>
        </p:blipFill>
        <p:spPr>
          <a:xfrm>
            <a:off x="1592982" y="2980268"/>
            <a:ext cx="2546717" cy="1488734"/>
          </a:xfrm>
          <a:prstGeom prst="rect">
            <a:avLst/>
          </a:prstGeom>
        </p:spPr>
      </p:pic>
      <p:sp>
        <p:nvSpPr>
          <p:cNvPr id="16" name="Rectangle 6"/>
          <p:cNvSpPr/>
          <p:nvPr/>
        </p:nvSpPr>
        <p:spPr>
          <a:xfrm>
            <a:off x="4336338" y="3438202"/>
            <a:ext cx="4258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Aft>
                <a:spcPts val="1800"/>
              </a:spcAft>
              <a:buFont typeface="Wingdings 2" charset="2"/>
              <a:buNone/>
              <a:defRPr/>
            </a:pPr>
            <a:r>
              <a:rPr lang="zh-CN" altLang="en-US" sz="2800" dirty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解决方法：建立模型！</a:t>
            </a:r>
          </a:p>
        </p:txBody>
      </p:sp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</a:rPr>
                  <a:t>求解过程（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2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）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zh-CN" altLang="en-US" dirty="0"/>
                  <a:t>将估计值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acc>
                    <m:r>
                      <a:rPr lang="en-US" altLang="zh-CN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/>
                  <a:t> 代入目标函数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𝑅</m:t>
                    </m:r>
                    <m:r>
                      <a:rPr lang="en-US" altLang="zh-CN" i="1">
                        <a:latin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</a:rPr>
                      <m:t>𝑎</m:t>
                    </m:r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en-US" altLang="zh-CN" i="1">
                        <a:latin typeface="Cambria Math" charset="0"/>
                      </a:rPr>
                      <m:t>𝑏</m:t>
                    </m:r>
                    <m:r>
                      <a:rPr lang="en-US" altLang="zh-CN" i="1">
                        <a:latin typeface="Cambria Math" charset="0"/>
                      </a:rPr>
                      <m:t>) =</m:t>
                    </m:r>
                    <m:f>
                      <m:fPr>
                        <m:ctrlPr>
                          <a:rPr lang="bg-BG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latin typeface="Cambria Math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CN" b="1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dirty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𝒂</m:t>
                                    </m:r>
                                    <m:sSub>
                                      <m:sSubPr>
                                        <m:ctrlPr>
                                          <a:rPr lang="en-US" altLang="zh-CN" b="1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zh-CN" b="1" i="1" dirty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altLang="zh-CN" b="1" i="1" dirty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，求得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altLang="zh-CN" sz="1800" b="0" i="1" dirty="0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sz="1800" b="0" i="1" dirty="0" smtClean="0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800" b="0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dirty="0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dirty="0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sz="1800" b="0" i="1" dirty="0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dirty="0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dirty="0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dirty="0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800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dirty="0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dirty="0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1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800" i="1" dirty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altLang="zh-CN" sz="1800" i="1" dirty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1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800" i="1" dirty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800" b="0" i="1" dirty="0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1800" b="0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1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dirty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 dirty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sz="1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 dirty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sz="1800" i="1" dirty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 dirty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dirty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800" i="1" dirty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800" i="1" dirty="0">
                                      <a:latin typeface="Cambria Math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800" b="0" i="1" dirty="0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zh-CN" sz="1800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1800" b="0" i="1" dirty="0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dirty="0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dirty="0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800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800" b="0" i="1" dirty="0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zh-CN" sz="1800" b="0" i="1" dirty="0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800" i="1" dirty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800" dirty="0"/>
              </a:p>
              <a:p>
                <a:pPr>
                  <a:spcBef>
                    <a:spcPts val="1080"/>
                  </a:spcBef>
                </a:pPr>
                <a:r>
                  <a:rPr lang="zh-CN" altLang="en-US" dirty="0"/>
                  <a:t>计算目标函数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𝑅</m:t>
                    </m:r>
                    <m:r>
                      <a:rPr lang="en-US" altLang="zh-CN" i="1">
                        <a:latin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</a:rPr>
                      <m:t>𝑎</m:t>
                    </m:r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en-US" altLang="zh-CN" i="1">
                        <a:latin typeface="Cambria Math" charset="0"/>
                      </a:rPr>
                      <m:t>𝑏</m:t>
                    </m:r>
                    <m:r>
                      <a:rPr lang="en-US" altLang="zh-CN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/>
                  <a:t>对变量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的一阶偏导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1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lang="bg-BG" sz="1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−2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is-I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r>
                  <a:rPr lang="zh-CN" altLang="en-US" dirty="0"/>
                  <a:t>令一阶偏导等于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，得到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</m:nary>
                      <m:r>
                        <a:rPr lang="en-US" altLang="zh-CN" sz="1800" b="0" i="1" smtClean="0">
                          <a:latin typeface="Cambria Math" charset="0"/>
                        </a:rPr>
                        <m:t>)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CN" sz="1800" b="0" i="1" smtClean="0">
                          <a:latin typeface="Cambria Math" charset="0"/>
                        </a:rPr>
                        <m:t>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800" i="1">
                                      <a:latin typeface="Cambria Math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8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1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</m:acc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s-I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8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sz="18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1800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nary>
                          <m:r>
                            <a:rPr lang="en-US" altLang="zh-CN" sz="1800" i="1">
                              <a:latin typeface="Cambria Math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18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sz="18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8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370" t="-1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66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一元线性回归的解析解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</m:acc>
                    <m:r>
                      <a:rPr lang="en-US" altLang="zh-CN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altLang="zh-CN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is-IS" altLang="zh-CN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2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sz="220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200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nary>
                        <m:r>
                          <a:rPr lang="en-US" altLang="zh-CN" sz="2200" i="1">
                            <a:latin typeface="Cambria Math" charset="0"/>
                          </a:rPr>
                          <m:t>)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is-IS" altLang="zh-CN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2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sz="220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200" i="1">
                                        <a:latin typeface="Cambria Math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200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zh-CN" sz="22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sz="22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</m:acc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acc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200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7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一元线性回归的解析解：改写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（可选内容）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/>
                  <a:t>我们使用统计量对上述公式进行替换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𝑥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is-I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is-I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is-I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is-I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𝑟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is-I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nary>
                        <m:r>
                          <a:rPr lang="en-US" altLang="zh-CN" i="1">
                            <a:latin typeface="Cambria Math" charset="0"/>
                          </a:rPr>
                          <m:t>)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is-I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is-I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is-I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nary>
                        <m:r>
                          <a:rPr lang="en-US" altLang="zh-CN" i="1">
                            <a:latin typeface="Cambria Math" charset="0"/>
                          </a:rPr>
                          <m:t>)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𝑟</m:t>
                    </m:r>
                  </m:oMath>
                </a14:m>
                <a:r>
                  <a:rPr lang="zh-CN" altLang="en-US" dirty="0"/>
                  <a:t>为统计学经常使用的皮尔森相关系数</a:t>
                </a:r>
                <a:endParaRPr lang="en-US" altLang="zh-CN" i="1" dirty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𝑟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e>
                    </m:nary>
                    <m:r>
                      <a:rPr lang="en-US" altLang="zh-CN" i="1">
                        <a:latin typeface="Cambria Math" charset="0"/>
                      </a:rPr>
                      <m:t>)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493656" y="3099800"/>
                <a:ext cx="3459843" cy="109177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</m:acc>
                      <m:r>
                        <a:rPr lang="en-US" altLang="zh-CN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s-I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000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nary>
                          <m:r>
                            <a:rPr lang="en-US" altLang="zh-CN" sz="2000" i="1">
                              <a:latin typeface="Cambria Math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</m:acc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acc>
                        <m:accPr>
                          <m:chr m:val="̅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656" y="3099800"/>
                <a:ext cx="3459843" cy="1091774"/>
              </a:xfrm>
              <a:prstGeom prst="rect">
                <a:avLst/>
              </a:prstGeom>
              <a:blipFill>
                <a:blip r:embed="rId3"/>
                <a:stretch>
                  <a:fillRect b="-164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7975" y="3888108"/>
                <a:ext cx="4283075" cy="89819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080"/>
                  </a:spcBef>
                  <a:spcAft>
                    <a:spcPts val="600"/>
                  </a:spcAft>
                </a:pPr>
                <a:r>
                  <a:rPr lang="zh-CN" altLang="en-US" dirty="0"/>
                  <a:t>因此，我们得到参数估计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en-US" altLang="zh-CN" i="1">
                        <a:solidFill>
                          <a:srgbClr val="C00000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charset="0"/>
                      </a:rPr>
                      <m:t>𝑟</m:t>
                    </m:r>
                    <m:f>
                      <m:fPr>
                        <m:ctrlPr>
                          <a:rPr lang="bg-BG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  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;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zh-C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5" y="3888108"/>
                <a:ext cx="4283075" cy="898195"/>
              </a:xfrm>
              <a:prstGeom prst="rect">
                <a:avLst/>
              </a:prstGeom>
              <a:blipFill>
                <a:blip r:embed="rId4"/>
                <a:stretch>
                  <a:fillRect l="-1136" t="-536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弧形箭头 5"/>
          <p:cNvSpPr/>
          <p:nvPr/>
        </p:nvSpPr>
        <p:spPr>
          <a:xfrm>
            <a:off x="4537075" y="3549650"/>
            <a:ext cx="752475" cy="9429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99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3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变量之间的相关性</a:t>
            </a:r>
            <a:endParaRPr lang="en-US" altLang="zh-CN" dirty="0"/>
          </a:p>
          <a:p>
            <a:r>
              <a:rPr lang="zh-CN" altLang="en-US" dirty="0"/>
              <a:t>度量变量之间的相关性（</a:t>
            </a:r>
            <a:r>
              <a:rPr lang="en-US" altLang="zh-CN" dirty="0"/>
              <a:t>Correlation</a:t>
            </a:r>
            <a:r>
              <a:rPr lang="zh-CN" altLang="en-US" dirty="0"/>
              <a:t>）是统计中的典型问题</a:t>
            </a:r>
            <a:endParaRPr lang="en-US" altLang="zh-CN" dirty="0"/>
          </a:p>
          <a:p>
            <a:r>
              <a:rPr lang="zh-CN" altLang="en-US" dirty="0"/>
              <a:t>举例：你的身高与你父母的身高之间存在相关性吗？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28" y="2105116"/>
            <a:ext cx="4493363" cy="2244210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6725781" y="3512728"/>
            <a:ext cx="2003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弗朗西斯·高尔顿</a:t>
            </a:r>
            <a:endParaRPr lang="en-US" dirty="0"/>
          </a:p>
          <a:p>
            <a:r>
              <a:rPr lang="en-US" dirty="0"/>
              <a:t>（Francis Galton）</a:t>
            </a:r>
          </a:p>
        </p:txBody>
      </p:sp>
      <p:pic>
        <p:nvPicPr>
          <p:cNvPr id="8" name="Picture 2" descr="https://bkimg.cdn.bcebos.com/pic/8326cffc1e178a827cf770f1f503738da877e89c?x-bce-process=image/resize,m_lfit,w_268,limit_1/format,f_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1629" y="1543924"/>
            <a:ext cx="1667038" cy="195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/>
          <p:cNvSpPr/>
          <p:nvPr/>
        </p:nvSpPr>
        <p:spPr>
          <a:xfrm>
            <a:off x="6235581" y="4134312"/>
            <a:ext cx="2778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91919"/>
                </a:solidFill>
                <a:latin typeface="PingFang SC" charset="-122"/>
              </a:rPr>
              <a:t>1855</a:t>
            </a:r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年论文：</a:t>
            </a:r>
            <a:r>
              <a:rPr lang="en-US" altLang="zh-CN" dirty="0">
                <a:solidFill>
                  <a:srgbClr val="191919"/>
                </a:solidFill>
                <a:latin typeface="PingFang SC" charset="-122"/>
              </a:rPr>
              <a:t>《</a:t>
            </a:r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遗传的身高向平均数方向的回归</a:t>
            </a:r>
            <a:r>
              <a:rPr lang="en-US" altLang="zh-CN" dirty="0">
                <a:solidFill>
                  <a:srgbClr val="191919"/>
                </a:solidFill>
                <a:latin typeface="PingFang SC" charset="-122"/>
              </a:rPr>
              <a:t>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2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思考并回答下面变量之间的相关性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10" y="1421606"/>
            <a:ext cx="2173575" cy="2088000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059" y="1421606"/>
            <a:ext cx="2114209" cy="2088000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21607"/>
            <a:ext cx="2239047" cy="2088000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85" y="1421606"/>
            <a:ext cx="2183303" cy="2088000"/>
          </a:xfrm>
          <a:prstGeom prst="rect">
            <a:avLst/>
          </a:prstGeom>
        </p:spPr>
      </p:pic>
      <p:sp>
        <p:nvSpPr>
          <p:cNvPr id="10" name="TextBox 8"/>
          <p:cNvSpPr txBox="1"/>
          <p:nvPr/>
        </p:nvSpPr>
        <p:spPr>
          <a:xfrm>
            <a:off x="728899" y="38570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完全随机</a:t>
            </a:r>
            <a:endParaRPr lang="en-US" dirty="0"/>
          </a:p>
        </p:txBody>
      </p:sp>
      <p:sp>
        <p:nvSpPr>
          <p:cNvPr id="11" name="TextBox 9"/>
          <p:cNvSpPr txBox="1"/>
          <p:nvPr/>
        </p:nvSpPr>
        <p:spPr>
          <a:xfrm>
            <a:off x="2791922" y="38570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强线性相关</a:t>
            </a:r>
            <a:endParaRPr lang="en-US" dirty="0"/>
          </a:p>
        </p:txBody>
      </p:sp>
      <p:sp>
        <p:nvSpPr>
          <p:cNvPr id="12" name="TextBox 10"/>
          <p:cNvSpPr txBox="1"/>
          <p:nvPr/>
        </p:nvSpPr>
        <p:spPr>
          <a:xfrm>
            <a:off x="5020858" y="3857030"/>
            <a:ext cx="13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非线性相关</a:t>
            </a:r>
            <a:endParaRPr lang="en-US" dirty="0"/>
          </a:p>
        </p:txBody>
      </p:sp>
      <p:sp>
        <p:nvSpPr>
          <p:cNvPr id="13" name="TextBox 11"/>
          <p:cNvSpPr txBox="1"/>
          <p:nvPr/>
        </p:nvSpPr>
        <p:spPr>
          <a:xfrm>
            <a:off x="7333165" y="38570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线性相关</a:t>
            </a:r>
            <a:endParaRPr lang="en-US" dirty="0"/>
          </a:p>
        </p:txBody>
      </p:sp>
      <p:pic>
        <p:nvPicPr>
          <p:cNvPr id="14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81375" y="724577"/>
            <a:ext cx="582730" cy="58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4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皮尔森相关系数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𝑟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is-I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nary>
                        <m:r>
                          <a:rPr lang="en-US" altLang="zh-CN" i="1">
                            <a:latin typeface="Cambria Math" charset="0"/>
                          </a:rPr>
                          <m:t>)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is-I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is-I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is-I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nary>
                        <m:r>
                          <a:rPr lang="en-US" altLang="zh-CN" i="1">
                            <a:latin typeface="Cambria Math" charset="0"/>
                          </a:rPr>
                          <m:t>)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>
            <a:extLst>
              <a:ext uri="{FF2B5EF4-FFF2-40B4-BE49-F238E27FC236}">
                <a16:creationId xmlns:a16="http://schemas.microsoft.com/office/drawing/2014/main" id="{E5467302-88EE-46BF-8019-132498DF5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60" y="2152767"/>
            <a:ext cx="2173575" cy="2088000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CDC1529D-B558-4BA6-A30E-5C8F47382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409" y="2152767"/>
            <a:ext cx="2114209" cy="2088000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AC222993-76D4-4E4E-AF06-B3F51EDA89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350" y="2152768"/>
            <a:ext cx="2239047" cy="2088000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BD7BE330-A699-43B0-8932-8A591D666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35" y="2152767"/>
            <a:ext cx="2183303" cy="208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800676" y="4473178"/>
            <a:ext cx="370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背景：卡尔</a:t>
            </a:r>
            <a:r>
              <a:rPr lang="en-US" altLang="zh-CN" dirty="0"/>
              <a:t>·</a:t>
            </a:r>
            <a:r>
              <a:rPr lang="zh-CN" altLang="en-US" dirty="0"/>
              <a:t>皮尔森是高尔顿的学生</a:t>
            </a:r>
            <a:endParaRPr lang="en-US" altLang="zh-CN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1478F746-4112-4172-A4E8-DFE39AC9BDA2}"/>
              </a:ext>
            </a:extLst>
          </p:cNvPr>
          <p:cNvSpPr txBox="1"/>
          <p:nvPr/>
        </p:nvSpPr>
        <p:spPr>
          <a:xfrm>
            <a:off x="740775" y="2406677"/>
            <a:ext cx="1082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-0.046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03E314E9-2DE3-47E8-8E87-AF5AD47BA9EA}"/>
              </a:ext>
            </a:extLst>
          </p:cNvPr>
          <p:cNvSpPr txBox="1"/>
          <p:nvPr/>
        </p:nvSpPr>
        <p:spPr>
          <a:xfrm>
            <a:off x="2803798" y="2406677"/>
            <a:ext cx="10118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0.943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729FEC6B-AD0E-4B00-9A4A-75543D71E2DE}"/>
              </a:ext>
            </a:extLst>
          </p:cNvPr>
          <p:cNvSpPr txBox="1"/>
          <p:nvPr/>
        </p:nvSpPr>
        <p:spPr>
          <a:xfrm>
            <a:off x="5032734" y="2406677"/>
            <a:ext cx="10118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0.015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9CA1B2B9-2C5F-4074-B107-F2084415D202}"/>
              </a:ext>
            </a:extLst>
          </p:cNvPr>
          <p:cNvSpPr txBox="1"/>
          <p:nvPr/>
        </p:nvSpPr>
        <p:spPr>
          <a:xfrm>
            <a:off x="7345041" y="2406677"/>
            <a:ext cx="10118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0.754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32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459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081"/>
            <a:ext cx="8229600" cy="3650364"/>
          </a:xfrm>
        </p:spPr>
        <p:txBody>
          <a:bodyPr/>
          <a:lstStyle/>
          <a:p>
            <a:r>
              <a:rPr lang="zh-CN" altLang="en-US" dirty="0"/>
              <a:t>实例：</a:t>
            </a:r>
            <a:endParaRPr lang="en-US" altLang="zh-CN" dirty="0"/>
          </a:p>
          <a:p>
            <a:r>
              <a:rPr lang="zh-CN" altLang="en-US" dirty="0"/>
              <a:t>假设有如下数据，请对其进行一元线性回归</a:t>
            </a:r>
            <a:endParaRPr lang="en-US" altLang="zh-CN" dirty="0"/>
          </a:p>
        </p:txBody>
      </p:sp>
      <p:sp>
        <p:nvSpPr>
          <p:cNvPr id="7" name="Rectangle 9"/>
          <p:cNvSpPr/>
          <p:nvPr/>
        </p:nvSpPr>
        <p:spPr>
          <a:xfrm>
            <a:off x="6439292" y="1000081"/>
            <a:ext cx="19120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🔔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 </a:t>
            </a:r>
            <a:endParaRPr 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065998" y="3901039"/>
            <a:ext cx="3003082" cy="2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059581" y="1834816"/>
            <a:ext cx="22459" cy="206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598596" y="3820828"/>
            <a:ext cx="0" cy="80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182528" y="3801578"/>
            <a:ext cx="3209" cy="112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772878" y="3820828"/>
            <a:ext cx="0" cy="9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315101" y="3820828"/>
            <a:ext cx="3208" cy="80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061186" y="3406942"/>
            <a:ext cx="117107" cy="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65998" y="2964574"/>
            <a:ext cx="96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082040" y="2476500"/>
            <a:ext cx="96253" cy="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082040" y="1992028"/>
            <a:ext cx="80211" cy="6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408272" y="2178717"/>
            <a:ext cx="3635141" cy="1423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844491" y="3804786"/>
            <a:ext cx="0" cy="10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2122990" y="282637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74558" y="326295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124500" y="222822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234796" y="237903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4697035" y="1746117"/>
          <a:ext cx="37795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val="1634381239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719293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19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51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66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458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8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8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57860"/>
                  </a:ext>
                </a:extLst>
              </a:tr>
            </a:tbl>
          </a:graphicData>
        </a:graphic>
      </p:graphicFrame>
      <p:sp>
        <p:nvSpPr>
          <p:cNvPr id="41" name="椭圆 40"/>
          <p:cNvSpPr/>
          <p:nvPr/>
        </p:nvSpPr>
        <p:spPr>
          <a:xfrm>
            <a:off x="2122990" y="329496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768278" y="4090299"/>
                <a:ext cx="1741952" cy="48346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0" dirty="0"/>
                  <a:t>很显然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x+1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278" y="4090299"/>
                <a:ext cx="1741952" cy="483466"/>
              </a:xfrm>
              <a:prstGeom prst="rect">
                <a:avLst/>
              </a:prstGeom>
              <a:blipFill>
                <a:blip r:embed="rId3"/>
                <a:stretch>
                  <a:fillRect l="-2431" r="-2431" b="-740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7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459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081"/>
            <a:ext cx="5340417" cy="3650364"/>
          </a:xfrm>
        </p:spPr>
        <p:txBody>
          <a:bodyPr/>
          <a:lstStyle/>
          <a:p>
            <a:r>
              <a:rPr lang="zh-CN" altLang="en-US" dirty="0"/>
              <a:t>针对如下数据，进行计算和验证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587016" y="1998572"/>
                <a:ext cx="5207926" cy="1660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a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s-I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nary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2+2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(4+4)</m:t>
                          </m:r>
                        </m:den>
                      </m:f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=0.50</m:t>
                      </m:r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016" y="1998572"/>
                <a:ext cx="5207926" cy="1660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779400" y="3716022"/>
                <a:ext cx="2977097" cy="597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acc>
                        <m:accPr>
                          <m:chr m:val="̅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=2−0.50∗2=1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400" y="3716022"/>
                <a:ext cx="2977097" cy="597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82516"/>
              </p:ext>
            </p:extLst>
          </p:nvPr>
        </p:nvGraphicFramePr>
        <p:xfrm>
          <a:off x="977674" y="1359504"/>
          <a:ext cx="249303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518">
                  <a:extLst>
                    <a:ext uri="{9D8B030D-6E8A-4147-A177-3AD203B41FA5}">
                      <a16:colId xmlns:a16="http://schemas.microsoft.com/office/drawing/2014/main" val="1634381239"/>
                    </a:ext>
                  </a:extLst>
                </a:gridCol>
                <a:gridCol w="1246518">
                  <a:extLst>
                    <a:ext uri="{9D8B030D-6E8A-4147-A177-3AD203B41FA5}">
                      <a16:colId xmlns:a16="http://schemas.microsoft.com/office/drawing/2014/main" val="719293942"/>
                    </a:ext>
                  </a:extLst>
                </a:gridCol>
              </a:tblGrid>
              <a:tr h="315581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192085"/>
                  </a:ext>
                </a:extLst>
              </a:tr>
              <a:tr h="315581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518136"/>
                  </a:ext>
                </a:extLst>
              </a:tr>
              <a:tr h="315581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669649"/>
                  </a:ext>
                </a:extLst>
              </a:tr>
              <a:tr h="315581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458749"/>
                  </a:ext>
                </a:extLst>
              </a:tr>
              <a:tr h="315581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85717"/>
                  </a:ext>
                </a:extLst>
              </a:tr>
              <a:tr h="315581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81815"/>
                  </a:ext>
                </a:extLst>
              </a:tr>
              <a:tr h="315581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57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637398" y="1036339"/>
                <a:ext cx="10041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1600" dirty="0"/>
                  <a:t>=10/5=2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1600" dirty="0"/>
                  <a:t>=10/5=2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398" y="1036339"/>
                <a:ext cx="1004121" cy="584775"/>
              </a:xfrm>
              <a:prstGeom prst="rect">
                <a:avLst/>
              </a:prstGeom>
              <a:blipFill>
                <a:blip r:embed="rId5"/>
                <a:stretch>
                  <a:fillRect t="-3125" r="-1829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137062" y="4362353"/>
                <a:ext cx="2362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latin typeface="Cambria Math" charset="0"/>
                        </a:rPr>
                        <m:t>𝒂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latin typeface="Cambria Math" charset="0"/>
                        </a:rPr>
                        <m:t>𝒃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062" y="4362353"/>
                <a:ext cx="2362057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29080" y="4002510"/>
                <a:ext cx="3688590" cy="10566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</m:acc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s-I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nary>
                          <m:r>
                            <a:rPr lang="en-US" altLang="zh-CN" i="1">
                              <a:latin typeface="Cambria Math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2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</m:acc>
                      <m:r>
                        <a:rPr lang="en-US" altLang="zh-CN" sz="2200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2200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acc>
                        <m:accPr>
                          <m:chr m:val="̅"/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80" y="4002510"/>
                <a:ext cx="3688590" cy="1056636"/>
              </a:xfrm>
              <a:prstGeom prst="rect">
                <a:avLst/>
              </a:prstGeom>
              <a:blipFill>
                <a:blip r:embed="rId7"/>
                <a:stretch>
                  <a:fillRect b="-285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F0F594D2-EF5B-4438-B1F8-56B55159F60E}"/>
              </a:ext>
            </a:extLst>
          </p:cNvPr>
          <p:cNvSpPr/>
          <p:nvPr/>
        </p:nvSpPr>
        <p:spPr>
          <a:xfrm>
            <a:off x="6708297" y="3196354"/>
            <a:ext cx="724238" cy="3722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FC5C254-7846-42A6-8C5D-AD45689E41E2}"/>
              </a:ext>
            </a:extLst>
          </p:cNvPr>
          <p:cNvSpPr/>
          <p:nvPr/>
        </p:nvSpPr>
        <p:spPr>
          <a:xfrm>
            <a:off x="7432535" y="3754704"/>
            <a:ext cx="505752" cy="3681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95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/>
              <a:lstStyle/>
              <a:p>
                <a:r>
                  <a:rPr lang="zh-CN" altLang="en-US" sz="1800" dirty="0">
                    <a:solidFill>
                      <a:srgbClr val="C00000"/>
                    </a:solidFill>
                  </a:rPr>
                  <a:t>什么是模型（</a:t>
                </a:r>
                <a:r>
                  <a:rPr lang="en-US" altLang="zh-CN" sz="1800" dirty="0">
                    <a:solidFill>
                      <a:srgbClr val="C00000"/>
                    </a:solidFill>
                  </a:rPr>
                  <a:t>Model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）</a:t>
                </a:r>
                <a:endParaRPr lang="en-US" altLang="zh-CN" sz="18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/>
                  <a:t>模型是对现实世界的一种“有用”的简化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useful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simplification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reality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例子：重力公式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𝐺</m:t>
                    </m:r>
                    <m:r>
                      <a:rPr lang="en-US" altLang="zh-CN" i="1" dirty="0">
                        <a:latin typeface="Cambria Math" charset="0"/>
                      </a:rPr>
                      <m:t>=</m:t>
                    </m:r>
                    <m:r>
                      <a:rPr lang="en-US" altLang="zh-CN" i="1" dirty="0">
                        <a:latin typeface="Cambria Math" charset="0"/>
                      </a:rPr>
                      <m:t>𝑚𝑔</m:t>
                    </m:r>
                    <m:r>
                      <a:rPr lang="en-US" altLang="zh-CN" i="1" dirty="0">
                        <a:latin typeface="Cambria Math" charset="0"/>
                      </a:rPr>
                      <m:t>, </m:t>
                    </m:r>
                    <m:r>
                      <a:rPr lang="en-US" altLang="zh-CN" i="1" dirty="0">
                        <a:latin typeface="Cambria Math" charset="0"/>
                      </a:rPr>
                      <m:t>𝑔</m:t>
                    </m:r>
                    <m:r>
                      <a:rPr lang="en-US" altLang="zh-CN" i="1" dirty="0">
                        <a:latin typeface="Cambria Math" charset="0"/>
                      </a:rPr>
                      <m:t>=9.81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上述模型简化了以下因素：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不同地区的重力差异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空气阻力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等等</a:t>
                </a:r>
                <a:endParaRPr lang="en-US" altLang="zh-CN" dirty="0"/>
              </a:p>
              <a:p>
                <a:endParaRPr lang="en-US" altLang="zh-CN" sz="18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endParaRPr lang="en-US" altLang="zh-CN" sz="18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/>
          <p:cNvSpPr/>
          <p:nvPr/>
        </p:nvSpPr>
        <p:spPr>
          <a:xfrm>
            <a:off x="5472175" y="3638311"/>
            <a:ext cx="33905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62835"/>
                </a:solidFill>
                <a:latin typeface="Calibri" charset="0"/>
                <a:ea typeface="Calibri" charset="0"/>
                <a:cs typeface="Calibri" charset="0"/>
              </a:rPr>
              <a:t>Essentially, all models are wrong, but some are </a:t>
            </a:r>
            <a:r>
              <a:rPr lang="en-US" b="1" dirty="0">
                <a:solidFill>
                  <a:srgbClr val="C00000"/>
                </a:solidFill>
                <a:latin typeface="Calibri" charset="0"/>
                <a:cs typeface="Calibri" charset="0"/>
              </a:rPr>
              <a:t>useful</a:t>
            </a:r>
            <a:r>
              <a:rPr lang="en-US" dirty="0">
                <a:solidFill>
                  <a:srgbClr val="262835"/>
                </a:solidFill>
                <a:latin typeface="Calibri" charset="0"/>
                <a:ea typeface="Calibri" charset="0"/>
                <a:cs typeface="Calibri" charset="0"/>
              </a:rPr>
              <a:t>. 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zh-CN" altLang="en-US" dirty="0">
                <a:solidFill>
                  <a:srgbClr val="262835"/>
                </a:solidFill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en-US" altLang="zh-CN" dirty="0">
                <a:solidFill>
                  <a:srgbClr val="262835"/>
                </a:solidFill>
                <a:latin typeface="Calibri" charset="0"/>
                <a:ea typeface="Calibri" charset="0"/>
                <a:cs typeface="Calibri" charset="0"/>
              </a:rPr>
              <a:t>--</a:t>
            </a:r>
            <a:r>
              <a:rPr lang="zh-CN" altLang="en-US" dirty="0">
                <a:solidFill>
                  <a:srgbClr val="262835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solidFill>
                  <a:srgbClr val="262835"/>
                </a:solidFill>
                <a:latin typeface="Calibri" charset="0"/>
                <a:ea typeface="Calibri" charset="0"/>
                <a:cs typeface="Calibri" charset="0"/>
              </a:rPr>
              <a:t>George Box (1919 - 2013) </a:t>
            </a:r>
            <a:endParaRPr lang="en-US" dirty="0"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1337" y="770612"/>
            <a:ext cx="1874097" cy="279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4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/>
              <a:lstStyle/>
              <a:p>
                <a:r>
                  <a:rPr lang="zh-CN" altLang="en-US" dirty="0"/>
                  <a:t>课堂练习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（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5-10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分钟）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zh-CN" altLang="en-US" dirty="0"/>
                  <a:t>给定一组训练数据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(2, 4)</a:t>
                </a:r>
              </a:p>
              <a:p>
                <a:pPr lvl="1"/>
                <a:r>
                  <a:rPr lang="en-US" altLang="zh-CN" dirty="0"/>
                  <a:t>(5, 1)</a:t>
                </a:r>
              </a:p>
              <a:p>
                <a:pPr lvl="1"/>
                <a:r>
                  <a:rPr lang="en-US" altLang="zh-CN" dirty="0"/>
                  <a:t>(8, 9)</a:t>
                </a:r>
              </a:p>
              <a:p>
                <a:endParaRPr lang="en-US" dirty="0"/>
              </a:p>
              <a:p>
                <a:r>
                  <a:rPr lang="zh-CN" altLang="en-US" dirty="0"/>
                  <a:t>请计算一个简单线性回归模型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r>
                      <a:rPr lang="en-US" altLang="zh-CN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zh-CN" altLang="en-US" dirty="0"/>
                  <a:t>的最优参数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𝑎</m:t>
                        </m:r>
                      </m:e>
                    </m:acc>
                    <m:r>
                      <a:rPr lang="en-US" altLang="zh-CN" b="0" i="1" dirty="0" smtClean="0">
                        <a:latin typeface="Cambria Math" charset="0"/>
                      </a:rPr>
                      <m:t>=?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𝑏</m:t>
                        </m:r>
                      </m:e>
                    </m:acc>
                    <m:r>
                      <a:rPr lang="en-US" altLang="zh-CN" i="1" dirty="0">
                        <a:latin typeface="Cambria Math" charset="0"/>
                      </a:rPr>
                      <m:t>=?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注：可以使用手机计算器、</a:t>
                </a:r>
                <a:r>
                  <a:rPr lang="en-US" altLang="zh-CN" dirty="0"/>
                  <a:t>python</a:t>
                </a:r>
                <a:r>
                  <a:rPr lang="zh-CN" altLang="en-US" dirty="0"/>
                  <a:t>辅助计算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3"/>
                <a:stretch>
                  <a:fillRect l="-667" t="-1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4"/>
          <p:cNvSpPr/>
          <p:nvPr/>
        </p:nvSpPr>
        <p:spPr>
          <a:xfrm>
            <a:off x="6968958" y="2526040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🔔</a:t>
            </a:r>
            <a:r>
              <a:rPr lang="zh-CN" altLang="en-US" sz="2800" dirty="0">
                <a:solidFill>
                  <a:srgbClr val="000000"/>
                </a:solidFill>
                <a:latin typeface="Helvetica Neue" charset="0"/>
              </a:rPr>
              <a:t>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430520" y="1029977"/>
                <a:ext cx="3688590" cy="10566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</m:acc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s-I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nary>
                          <m:r>
                            <a:rPr lang="en-US" altLang="zh-CN" i="1">
                              <a:latin typeface="Cambria Math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2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</m:acc>
                      <m:r>
                        <a:rPr lang="en-US" altLang="zh-CN" sz="2200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2200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acc>
                        <m:accPr>
                          <m:chr m:val="̅"/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520" y="1029977"/>
                <a:ext cx="3688590" cy="1056636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509155" y="762000"/>
            <a:ext cx="3453245" cy="46759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51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endParaRPr lang="en-US" altLang="zh-CN" dirty="0"/>
          </a:p>
          <a:p>
            <a:r>
              <a:rPr lang="zh-CN" altLang="en-US" dirty="0"/>
              <a:t>给定一组训练数据</a:t>
            </a:r>
            <a:endParaRPr lang="en-US" altLang="zh-CN" dirty="0"/>
          </a:p>
          <a:p>
            <a:pPr lvl="1"/>
            <a:r>
              <a:rPr lang="en-US" altLang="zh-CN" dirty="0"/>
              <a:t>(2, 4)</a:t>
            </a:r>
          </a:p>
          <a:p>
            <a:pPr lvl="1"/>
            <a:r>
              <a:rPr lang="en-US" altLang="zh-CN" dirty="0"/>
              <a:t>(5, 1)</a:t>
            </a:r>
          </a:p>
          <a:p>
            <a:pPr lvl="1"/>
            <a:r>
              <a:rPr lang="en-US" altLang="zh-CN" dirty="0"/>
              <a:t>(8, 9)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19530" y="3026417"/>
                <a:ext cx="3688590" cy="10566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</m:acc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s-I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nary>
                          <m:r>
                            <a:rPr lang="en-US" altLang="zh-CN" i="1">
                              <a:latin typeface="Cambria Math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2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</m:acc>
                      <m:r>
                        <a:rPr lang="en-US" altLang="zh-CN" sz="2200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2200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acc>
                        <m:accPr>
                          <m:chr m:val="̅"/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30" y="3026417"/>
                <a:ext cx="3688590" cy="1056636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703317" y="1802387"/>
                <a:ext cx="5207926" cy="1538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a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s-I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nary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0.667</m:t>
                              </m:r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3.667</m:t>
                              </m:r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4.333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2.001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12.999</m:t>
                        </m:r>
                      </m:num>
                      <m:den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.8333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317" y="1802387"/>
                <a:ext cx="5207926" cy="1538819"/>
              </a:xfrm>
              <a:prstGeom prst="rect">
                <a:avLst/>
              </a:prstGeom>
              <a:blipFill>
                <a:blip r:embed="rId4"/>
                <a:stretch>
                  <a:fillRect b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544342" y="3488489"/>
                <a:ext cx="4366901" cy="597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acc>
                        <m:accPr>
                          <m:chr m:val="̅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4.667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.8333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5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=0.5005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342" y="3488489"/>
                <a:ext cx="4366901" cy="597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637398" y="1036339"/>
                <a:ext cx="13680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1600" dirty="0"/>
                  <a:t>=15/3=</a:t>
                </a:r>
                <a14:m>
                  <m:oMath xmlns:m="http://schemas.openxmlformats.org/officeDocument/2006/math">
                    <m:r>
                      <a:rPr lang="en-US" altLang="zh-CN" sz="1600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CN" sz="16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1600" dirty="0"/>
                  <a:t>=14/3=4.667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398" y="1036339"/>
                <a:ext cx="1368003" cy="584775"/>
              </a:xfrm>
              <a:prstGeom prst="rect">
                <a:avLst/>
              </a:prstGeom>
              <a:blipFill>
                <a:blip r:embed="rId6"/>
                <a:stretch>
                  <a:fillRect t="-3125" r="-893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902004" y="4134820"/>
                <a:ext cx="325704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latin typeface="Cambria Math" charset="0"/>
                        </a:rPr>
                        <m:t>𝒂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latin typeface="Cambria Math" charset="0"/>
                        </a:rPr>
                        <m:t>𝒃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𝟖𝟑𝟑𝟑</m:t>
                      </m:r>
                      <m:r>
                        <a:rPr lang="en-US" altLang="zh-CN" sz="16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𝟓𝟎𝟎𝟓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004" y="4134820"/>
                <a:ext cx="3257045" cy="338554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499296" y="4457190"/>
            <a:ext cx="603123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请参考本</a:t>
            </a:r>
            <a:r>
              <a:rPr lang="en-US" altLang="zh-CN" dirty="0"/>
              <a:t>PPT</a:t>
            </a:r>
            <a:r>
              <a:rPr lang="zh-CN" altLang="en-US" dirty="0"/>
              <a:t>附带代码</a:t>
            </a:r>
            <a:endParaRPr lang="en-US" altLang="zh-CN" dirty="0"/>
          </a:p>
          <a:p>
            <a:r>
              <a:rPr lang="zh-CN" altLang="en-US" dirty="0"/>
              <a:t>以及</a:t>
            </a:r>
            <a:r>
              <a:rPr lang="zh-CN" altLang="en-US" dirty="0">
                <a:hlinkClick r:id="rId8"/>
              </a:rPr>
              <a:t>https://realpython.com/linear-regression-in-python/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6492" y="4495800"/>
            <a:ext cx="5310672" cy="30876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BE030307-34B0-4F36-9F10-26AC54CCEB1A}"/>
              </a:ext>
            </a:extLst>
          </p:cNvPr>
          <p:cNvSpPr/>
          <p:nvPr/>
        </p:nvSpPr>
        <p:spPr>
          <a:xfrm>
            <a:off x="7714343" y="1128486"/>
            <a:ext cx="1196900" cy="5596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229699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Boston house price</a:t>
                </a:r>
                <a:r>
                  <a:rPr kumimoji="1" lang="zh-CN" altLang="en-US" dirty="0"/>
                  <a:t>数据集的一元线性回归</a:t>
                </a:r>
                <a:endParaRPr kumimoji="1" lang="en-US" altLang="zh-CN" dirty="0"/>
              </a:p>
              <a:p>
                <a:r>
                  <a:rPr lang="zh-CN" altLang="en-US" dirty="0"/>
                  <a:t>根据右侧公式，可以计算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charset="0"/>
                        </a:rPr>
                        <m:t>PRICE</m:t>
                      </m:r>
                      <m:r>
                        <a:rPr lang="en-US" altLang="zh-CN" i="1" dirty="0">
                          <a:latin typeface="Cambria Math" charset="0"/>
                        </a:rPr>
                        <m:t>=−34.67+9.1 ∗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charset="0"/>
                        </a:rPr>
                        <m:t>RM</m:t>
                      </m:r>
                    </m:oMath>
                  </m:oMathPara>
                </a14:m>
                <a:endParaRPr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19" y="2123209"/>
            <a:ext cx="4209861" cy="2276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714666" y="2112818"/>
                <a:ext cx="2972134" cy="94173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7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17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</m:acc>
                      <m:r>
                        <a:rPr lang="en-US" altLang="zh-CN" sz="17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17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s-IS" altLang="zh-CN" sz="1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7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sz="17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7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1700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7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7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700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7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7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nary>
                          <m:r>
                            <a:rPr lang="en-US" altLang="zh-CN" sz="1700" i="1">
                              <a:latin typeface="Cambria Math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CN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7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7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700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7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7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sz="1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17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sz="17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7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7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7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7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7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7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17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</m:acc>
                      <m:r>
                        <a:rPr lang="en-US" altLang="zh-CN" sz="1700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17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700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altLang="zh-CN" sz="17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acc>
                        <m:accPr>
                          <m:chr m:val="̅"/>
                          <m:ctrlPr>
                            <a:rPr lang="en-US" altLang="zh-CN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17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zh-CN" sz="17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666" y="2112818"/>
                <a:ext cx="2972134" cy="941733"/>
              </a:xfrm>
              <a:prstGeom prst="rect">
                <a:avLst/>
              </a:prstGeom>
              <a:blipFill>
                <a:blip r:embed="rId4"/>
                <a:stretch>
                  <a:fillRect b="-64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14" y="4454025"/>
            <a:ext cx="7999525" cy="503907"/>
          </a:xfrm>
          <a:prstGeom prst="rect">
            <a:avLst/>
          </a:prstGeom>
        </p:spPr>
      </p:pic>
      <p:sp>
        <p:nvSpPr>
          <p:cNvPr id="9" name="Rounded Rectangular Callout 6"/>
          <p:cNvSpPr/>
          <p:nvPr/>
        </p:nvSpPr>
        <p:spPr>
          <a:xfrm>
            <a:off x="5828112" y="3381829"/>
            <a:ext cx="2688538" cy="1072196"/>
          </a:xfrm>
          <a:prstGeom prst="wedgeRoundRectCallout">
            <a:avLst>
              <a:gd name="adj1" fmla="val -66743"/>
              <a:gd name="adj2" fmla="val -2841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给定一个输入变量，如</a:t>
            </a:r>
            <a:r>
              <a:rPr lang="en-US" altLang="zh-CN" sz="1600" dirty="0">
                <a:latin typeface="Calibri" charset="0"/>
                <a:ea typeface="Calibri" charset="0"/>
                <a:cs typeface="Calibri" charset="0"/>
              </a:rPr>
              <a:t>RM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，线性回归计算的结果是二维中的：</a:t>
            </a:r>
            <a:r>
              <a:rPr lang="zh-CN" altLang="en-US" sz="16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一条直线</a:t>
            </a:r>
            <a:endParaRPr lang="en-US" sz="16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07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29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一元线性回归：梯度下降法求解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为了和后续介绍的多元线性回归统一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我们把一元线性回归写成如下形式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，改写为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zh-CN" altLang="en-US" dirty="0"/>
                  <a:t>这里假设样本数量为</a:t>
                </a:r>
                <a:r>
                  <a:rPr lang="en-US" altLang="zh-CN" dirty="0"/>
                  <a:t>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4167006"/>
                  </p:ext>
                </p:extLst>
              </p:nvPr>
            </p:nvGraphicFramePr>
            <p:xfrm>
              <a:off x="1371600" y="2737774"/>
              <a:ext cx="1798320" cy="17538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9440">
                      <a:extLst>
                        <a:ext uri="{9D8B030D-6E8A-4147-A177-3AD203B41FA5}">
                          <a16:colId xmlns:a16="http://schemas.microsoft.com/office/drawing/2014/main" val="4153098328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3137307046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2828625263"/>
                        </a:ext>
                      </a:extLst>
                    </a:gridCol>
                  </a:tblGrid>
                  <a:tr h="2776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zh-CN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8578500"/>
                      </a:ext>
                    </a:extLst>
                  </a:tr>
                  <a:tr h="3606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5424560"/>
                      </a:ext>
                    </a:extLst>
                  </a:tr>
                  <a:tr h="2776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500291"/>
                      </a:ext>
                    </a:extLst>
                  </a:tr>
                  <a:tr h="277622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3987589"/>
                      </a:ext>
                    </a:extLst>
                  </a:tr>
                  <a:tr h="2776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6389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4167006"/>
                  </p:ext>
                </p:extLst>
              </p:nvPr>
            </p:nvGraphicFramePr>
            <p:xfrm>
              <a:off x="1371600" y="2737774"/>
              <a:ext cx="1798320" cy="17538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9440">
                      <a:extLst>
                        <a:ext uri="{9D8B030D-6E8A-4147-A177-3AD203B41FA5}">
                          <a16:colId xmlns:a16="http://schemas.microsoft.com/office/drawing/2014/main" val="4153098328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3137307046"/>
                        </a:ext>
                      </a:extLst>
                    </a:gridCol>
                    <a:gridCol w="599440">
                      <a:extLst>
                        <a:ext uri="{9D8B030D-6E8A-4147-A177-3AD203B41FA5}">
                          <a16:colId xmlns:a16="http://schemas.microsoft.com/office/drawing/2014/main" val="282862526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41" t="-1818" r="-206122" b="-43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010" t="-1818" r="-104040" b="-43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3061" t="-1818" r="-5102" b="-43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8578500"/>
                      </a:ext>
                    </a:extLst>
                  </a:tr>
                  <a:tr h="36069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41" t="-94915" r="-206122" b="-3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010" t="-94915" r="-104040" b="-3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3061" t="-94915" r="-5102" b="-30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5424560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41" t="-201754" r="-206122" b="-2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010" t="-201754" r="-104040" b="-2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3061" t="-201754" r="-5102" b="-212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50029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3987589"/>
                      </a:ext>
                    </a:extLst>
                  </a:tr>
                  <a:tr h="37712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41" t="-366129" r="-20612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010" t="-366129" r="-10404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3061" t="-366129" r="-5102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63893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497612" y="2824822"/>
                <a:ext cx="5053445" cy="6463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我们在这里将使用梯度下降算法，求解一元线性回归的参数，参数有两个分别是系数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和截距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612" y="2824822"/>
                <a:ext cx="5053445" cy="646331"/>
              </a:xfrm>
              <a:prstGeom prst="rect">
                <a:avLst/>
              </a:prstGeom>
              <a:blipFill>
                <a:blip r:embed="rId5"/>
                <a:stretch>
                  <a:fillRect l="-963" t="-3704" b="-1018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7">
            <a:extLst>
              <a:ext uri="{FF2B5EF4-FFF2-40B4-BE49-F238E27FC236}">
                <a16:creationId xmlns:a16="http://schemas.microsoft.com/office/drawing/2014/main" id="{5EE00220-2A4F-423B-A493-DF3428F2E921}"/>
              </a:ext>
            </a:extLst>
          </p:cNvPr>
          <p:cNvSpPr/>
          <p:nvPr/>
        </p:nvSpPr>
        <p:spPr>
          <a:xfrm>
            <a:off x="3634509" y="3975625"/>
            <a:ext cx="2960499" cy="7805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样本用上标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i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分量用下标</a:t>
            </a:r>
            <a:r>
              <a:rPr lang="en-US" altLang="zh-CN" dirty="0">
                <a:solidFill>
                  <a:sysClr val="windowText" lastClr="000000"/>
                </a:solidFill>
              </a:rPr>
              <a:t>j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92E0EF-C5FD-44BB-BEA0-ECB1AB85D8B3}"/>
              </a:ext>
            </a:extLst>
          </p:cNvPr>
          <p:cNvSpPr/>
          <p:nvPr/>
        </p:nvSpPr>
        <p:spPr>
          <a:xfrm>
            <a:off x="3944257" y="1687286"/>
            <a:ext cx="3613704" cy="4988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5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一元线性回归：梯度下降法求解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目标函数</a:t>
                </a:r>
                <a:r>
                  <a:rPr lang="zh-CN" altLang="en-US" dirty="0"/>
                  <a:t>如下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727" y="2083533"/>
            <a:ext cx="6777470" cy="105540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圆角矩形 7"/>
          <p:cNvSpPr/>
          <p:nvPr/>
        </p:nvSpPr>
        <p:spPr>
          <a:xfrm>
            <a:off x="2743200" y="3487057"/>
            <a:ext cx="2747246" cy="9542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样本用上标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i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分量用下标</a:t>
            </a:r>
            <a:r>
              <a:rPr lang="en-US" altLang="zh-CN" dirty="0">
                <a:solidFill>
                  <a:sysClr val="windowText" lastClr="000000"/>
                </a:solidFill>
              </a:rPr>
              <a:t>j</a:t>
            </a: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m</a:t>
            </a:r>
            <a:r>
              <a:rPr lang="zh-CN" altLang="en-US" dirty="0">
                <a:solidFill>
                  <a:sysClr val="windowText" lastClr="000000"/>
                </a:solidFill>
              </a:rPr>
              <a:t>个样本</a:t>
            </a:r>
          </a:p>
        </p:txBody>
      </p:sp>
    </p:spTree>
    <p:extLst>
      <p:ext uri="{BB962C8B-B14F-4D97-AF65-F5344CB8AC3E}">
        <p14:creationId xmlns:p14="http://schemas.microsoft.com/office/powerpoint/2010/main" val="252744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一元线性回归：梯度下降法求解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zh-CN" altLang="en-US" dirty="0"/>
                  <a:t>计算目标函数对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偏导数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203" y="3253236"/>
            <a:ext cx="4453412" cy="145658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727" y="2083533"/>
            <a:ext cx="6777470" cy="105540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圆角矩形 7">
            <a:extLst>
              <a:ext uri="{FF2B5EF4-FFF2-40B4-BE49-F238E27FC236}">
                <a16:creationId xmlns:a16="http://schemas.microsoft.com/office/drawing/2014/main" id="{38292BC3-33B9-4AD9-BA00-00A66027FDDC}"/>
              </a:ext>
            </a:extLst>
          </p:cNvPr>
          <p:cNvSpPr/>
          <p:nvPr/>
        </p:nvSpPr>
        <p:spPr>
          <a:xfrm>
            <a:off x="6426696" y="3580378"/>
            <a:ext cx="1940790" cy="7805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样本用上标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i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分量用下标</a:t>
            </a:r>
            <a:r>
              <a:rPr lang="en-US" altLang="zh-CN" dirty="0">
                <a:solidFill>
                  <a:sysClr val="windowText" lastClr="000000"/>
                </a:solidFill>
              </a:rPr>
              <a:t>j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84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一元线性回归：梯度下降法求解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zh-CN" altLang="en-US" dirty="0"/>
                  <a:t>计算目标函数对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的偏导数，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参数的修改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miro.medium.com/max/1105/1*riol_qd2uxsXUpMV8nBbW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215" y="3392108"/>
            <a:ext cx="4210050" cy="10096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872" y="2083533"/>
            <a:ext cx="6777470" cy="105540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圆角矩形 7">
            <a:extLst>
              <a:ext uri="{FF2B5EF4-FFF2-40B4-BE49-F238E27FC236}">
                <a16:creationId xmlns:a16="http://schemas.microsoft.com/office/drawing/2014/main" id="{F444DDC0-8F52-4074-AAFD-63FE48F1B89F}"/>
              </a:ext>
            </a:extLst>
          </p:cNvPr>
          <p:cNvSpPr/>
          <p:nvPr/>
        </p:nvSpPr>
        <p:spPr>
          <a:xfrm>
            <a:off x="6426696" y="3580378"/>
            <a:ext cx="1940790" cy="7805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样本用上标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i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分量用下标</a:t>
            </a:r>
            <a:r>
              <a:rPr lang="en-US" altLang="zh-CN" dirty="0">
                <a:solidFill>
                  <a:sysClr val="windowText" lastClr="000000"/>
                </a:solidFill>
              </a:rPr>
              <a:t>j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68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020" y="2557196"/>
            <a:ext cx="5592372" cy="253791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008" y="1471733"/>
            <a:ext cx="3018487" cy="9872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一元线性回归：梯度下降法求解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梯度下降算法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6008" y="740990"/>
            <a:ext cx="4061977" cy="6325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8100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建立模型的</a:t>
            </a:r>
            <a:r>
              <a:rPr lang="zh-CN" altLang="en-US" sz="1800" dirty="0">
                <a:solidFill>
                  <a:srgbClr val="C00000"/>
                </a:solidFill>
              </a:rPr>
              <a:t>三个步骤</a:t>
            </a:r>
            <a:endParaRPr lang="en-US" altLang="zh-CN" sz="1800" dirty="0">
              <a:solidFill>
                <a:srgbClr val="C00000"/>
              </a:solidFill>
            </a:endParaRPr>
          </a:p>
          <a:p>
            <a:r>
              <a:rPr lang="en-US" altLang="zh-CN" b="1" dirty="0"/>
              <a:t>Step</a:t>
            </a: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）选择某种模型</a:t>
            </a:r>
            <a:endParaRPr lang="en-US" altLang="zh-CN" b="1" dirty="0"/>
          </a:p>
          <a:p>
            <a:pPr lvl="1"/>
            <a:r>
              <a:rPr lang="zh-CN" altLang="en-US" dirty="0"/>
              <a:t>常数模型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Constant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1"/>
            <a:r>
              <a:rPr lang="zh-CN" altLang="en-US" dirty="0"/>
              <a:t>线性回归模型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1"/>
            <a:r>
              <a:rPr lang="zh-CN" altLang="en-US" dirty="0"/>
              <a:t>更复杂的模型</a:t>
            </a:r>
            <a:endParaRPr lang="en-US" altLang="zh-CN" dirty="0"/>
          </a:p>
          <a:p>
            <a:r>
              <a:rPr lang="en-US" altLang="zh-CN" b="1" dirty="0"/>
              <a:t>Step</a:t>
            </a: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）选择目标函数</a:t>
            </a:r>
            <a:endParaRPr lang="en-US" altLang="zh-CN" b="1" dirty="0"/>
          </a:p>
          <a:p>
            <a:pPr lvl="1"/>
            <a:r>
              <a:rPr lang="zh-CN" altLang="en-US" dirty="0"/>
              <a:t>均方误差（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square error,</a:t>
            </a:r>
            <a:r>
              <a:rPr lang="zh-CN" altLang="en-US" dirty="0"/>
              <a:t> </a:t>
            </a:r>
            <a:r>
              <a:rPr lang="en-US" altLang="zh-CN" dirty="0"/>
              <a:t>MSE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平均绝对误差（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absolute</a:t>
            </a:r>
            <a:r>
              <a:rPr lang="zh-CN" altLang="en-US" dirty="0"/>
              <a:t> </a:t>
            </a:r>
            <a:r>
              <a:rPr lang="en-US" altLang="zh-CN" dirty="0"/>
              <a:t>error,</a:t>
            </a:r>
            <a:r>
              <a:rPr lang="zh-CN" altLang="en-US" dirty="0"/>
              <a:t> </a:t>
            </a:r>
            <a:r>
              <a:rPr lang="en-US" altLang="zh-CN" dirty="0"/>
              <a:t>MAE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其它目标函数</a:t>
            </a:r>
            <a:endParaRPr lang="en-US" altLang="zh-CN" dirty="0"/>
          </a:p>
          <a:p>
            <a:r>
              <a:rPr lang="en-US" altLang="zh-CN" b="1" dirty="0"/>
              <a:t>Step</a:t>
            </a: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 拟合模型（</a:t>
            </a:r>
            <a:r>
              <a:rPr lang="en-US" altLang="zh-CN" b="1" dirty="0"/>
              <a:t>model</a:t>
            </a:r>
            <a:r>
              <a:rPr lang="zh-CN" altLang="en-US" b="1" dirty="0"/>
              <a:t> </a:t>
            </a:r>
            <a:r>
              <a:rPr lang="en-US" altLang="zh-CN" b="1" dirty="0"/>
              <a:t>fitting</a:t>
            </a:r>
            <a:r>
              <a:rPr lang="zh-CN" altLang="en-US" b="1" dirty="0"/>
              <a:t>）：优化目标函数</a:t>
            </a:r>
            <a:endParaRPr lang="en-US" altLang="zh-CN" b="1" dirty="0"/>
          </a:p>
          <a:p>
            <a:pPr lvl="1"/>
            <a:r>
              <a:rPr lang="zh-CN" altLang="en-US" dirty="0"/>
              <a:t>最小化</a:t>
            </a:r>
            <a:r>
              <a:rPr lang="en-US" altLang="zh-CN" dirty="0"/>
              <a:t>/</a:t>
            </a:r>
            <a:r>
              <a:rPr lang="zh-CN" altLang="en-US" dirty="0"/>
              <a:t>最大化目标函数</a:t>
            </a:r>
            <a:endParaRPr lang="en-US" altLang="zh-CN" dirty="0"/>
          </a:p>
          <a:p>
            <a:endParaRPr lang="en-US" altLang="zh-CN" sz="1800" dirty="0"/>
          </a:p>
          <a:p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65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51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一元线性回归：梯度下降法求解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参考代码（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28352" y="4331583"/>
            <a:ext cx="858012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4"/>
              </a:rPr>
              <a:t>https://medium.com/@ktv0303/simple-linear-regression-or-linear-regression-with-one-variable-2c37d5ba4fe</a:t>
            </a:r>
            <a:endParaRPr lang="en-US" altLang="zh-CN" sz="1400" dirty="0"/>
          </a:p>
          <a:p>
            <a:r>
              <a:rPr lang="en-US" altLang="zh-CN" sz="1400" dirty="0">
                <a:hlinkClick r:id="rId5"/>
              </a:rPr>
              <a:t>https://github.com/karthikeyanthanigai/Simple-linear-regression-ols-vs-sgd-</a:t>
            </a:r>
            <a:endParaRPr lang="zh-CN" alt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180" y="2118132"/>
            <a:ext cx="8494394" cy="99167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20205" y="3208456"/>
            <a:ext cx="66951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1.</a:t>
            </a:r>
            <a:r>
              <a:rPr lang="zh-CN" altLang="en-US" dirty="0"/>
              <a:t>用</a:t>
            </a:r>
            <a:r>
              <a:rPr lang="en-US" altLang="zh-CN" dirty="0"/>
              <a:t>scikit-learn</a:t>
            </a:r>
            <a:r>
              <a:rPr lang="zh-CN" altLang="en-US" dirty="0"/>
              <a:t>的LinearRegression验证本</a:t>
            </a:r>
            <a:r>
              <a:rPr lang="en-US" altLang="zh-CN" dirty="0"/>
              <a:t>PPT</a:t>
            </a:r>
            <a:r>
              <a:rPr lang="zh-CN" altLang="en-US" dirty="0"/>
              <a:t>两个小实例的解析解</a:t>
            </a:r>
            <a:endParaRPr lang="en-US" altLang="zh-CN" dirty="0"/>
          </a:p>
          <a:p>
            <a:pPr algn="just"/>
            <a:r>
              <a:rPr lang="en-US" altLang="zh-CN" dirty="0"/>
              <a:t>2.</a:t>
            </a:r>
            <a:r>
              <a:rPr lang="zh-CN" altLang="en-US" dirty="0"/>
              <a:t>用</a:t>
            </a:r>
            <a:r>
              <a:rPr lang="en-US" altLang="zh-CN" dirty="0"/>
              <a:t>scikit-learn</a:t>
            </a:r>
            <a:r>
              <a:rPr lang="zh-CN" altLang="en-US" dirty="0"/>
              <a:t>的LinearRegression和</a:t>
            </a:r>
            <a:r>
              <a:rPr lang="en-US" altLang="zh-CN" dirty="0" err="1">
                <a:solidFill>
                  <a:srgbClr val="C00000"/>
                </a:solidFill>
              </a:rPr>
              <a:t>SGDRegressor</a:t>
            </a:r>
            <a:r>
              <a:rPr lang="zh-CN" altLang="en-US" dirty="0"/>
              <a:t>对</a:t>
            </a:r>
            <a:r>
              <a:rPr lang="en-US" altLang="zh-CN" dirty="0"/>
              <a:t>salary_data.csv</a:t>
            </a:r>
            <a:r>
              <a:rPr lang="zh-CN" altLang="en-US" dirty="0"/>
              <a:t>进行回归，并且比较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1672590" y="2926080"/>
            <a:ext cx="140970" cy="27051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1"/>
          </p:cNvCxnSpPr>
          <p:nvPr/>
        </p:nvCxnSpPr>
        <p:spPr>
          <a:xfrm flipH="1" flipV="1">
            <a:off x="1463040" y="3048000"/>
            <a:ext cx="357165" cy="62212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0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一元线性回归：梯度下降法求解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参考代码（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）：自行实现梯度下降代码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326D976-4BE1-443A-A6E3-0B3F9E8DB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63" y="2350434"/>
            <a:ext cx="7392074" cy="56951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839BDF6-151F-4EEC-B7F4-9D6D7E8CB502}"/>
              </a:ext>
            </a:extLst>
          </p:cNvPr>
          <p:cNvSpPr/>
          <p:nvPr/>
        </p:nvSpPr>
        <p:spPr>
          <a:xfrm>
            <a:off x="1347195" y="3528809"/>
            <a:ext cx="5911361" cy="7955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600" dirty="0">
                <a:solidFill>
                  <a:sysClr val="windowText" lastClr="000000"/>
                </a:solidFill>
              </a:rPr>
              <a:t>注意，代码中如果不是各个参数单独计算偏导数，单独调整；而是利用矩阵求导，对参数向量进行统一调整，请参考下一讲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EF50E9-FE48-4E10-9DBE-E522A3345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392" y="4451233"/>
            <a:ext cx="5526860" cy="40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3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一元线性回归：梯度下降法求解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参考代码（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）：自行实现梯度下降代码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97745" y="3017227"/>
            <a:ext cx="858012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hlinkClick r:id="rId4"/>
              </a:rPr>
              <a:t>https://www.kaggle.com/residentmario/gradient-descent-with-linear-regression</a:t>
            </a:r>
            <a:endParaRPr lang="zh-CN" altLang="en-US" sz="1400" dirty="0"/>
          </a:p>
        </p:txBody>
      </p:sp>
      <p:pic>
        <p:nvPicPr>
          <p:cNvPr id="1026" name="Picture 2" descr="https://www.kaggleusercontent.com/kf/1677945/eyJhbGciOiJkaXIiLCJlbmMiOiJBMTI4Q0JDLUhTMjU2In0..ZWtaJaA6TXmylECThL5upA.1kCay_XG7EbpSsfJcLDUkeTA5lFmm6a14H1jrOJN6U6-y_KgnuxOS6BivouosLTA-SVUvqyKHPNt5qk86CxXdS-QIotPu_Sv7TeAquqiSo3yEXGpnQmklyw_MLqVw6osretAZcpTDHrctCV06ikEHU-uDzSq7fTPpqqVCSI1aKeO5HhmrpeuTjm3j6LBZw8mmHadwSH1BZ__XYm_qZTSTsHK-1N3b1uXcixDANjTYLqvRrgU7Bk92dvw06JUNzDUuWSrH53vEzy7DX6jhIG7sZSQqnd-4QW_Ksu2hBB47IBcQ87zvAMYEV6YstUnKjsW_Yr0HdnwZRH5dY-YelPk7yYkE3NbxwqKirggcIuqS5OfIn3_YaOrNR8UDfcQqBQmSw87vket5G0320xmiW7iOggnmAGoBN5ioSYJ25nJRxgojTiZRsMY258jfZ4ByLyCulwLNUmfSed2xiI3LZZtR8-EctG6LfUVTfRRbUuu-mkNWQySD9hSecoWIOhAFPZ1fbKwnDkf6JuY-ADf2X6RwuWcTnAzgtUR4rAmtZ1y6ekPMytFj5kNMQW9DbpPVxDNl0P8_Tp0H36pdMwUTgsbFQT25h_YS8U3JLZc8MVlk7zhpb-KlwOBZBEWojBN6C6cTQYYj4C_gnrypaeAXacqOpge9cUs-YEotNWNe7K3Q30r7KhvOGwBfPnkhbsAkOfk.ulNR6OXdbqA1wUh8UUOiBA/__results___files/__results___4_1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2312" y="819150"/>
            <a:ext cx="3030946" cy="208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98E81245-A36E-4BA2-9727-73316B58BADC}"/>
              </a:ext>
            </a:extLst>
          </p:cNvPr>
          <p:cNvSpPr/>
          <p:nvPr/>
        </p:nvSpPr>
        <p:spPr>
          <a:xfrm>
            <a:off x="1209632" y="3593546"/>
            <a:ext cx="5858762" cy="7646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600" dirty="0">
                <a:solidFill>
                  <a:sysClr val="windowText" lastClr="000000"/>
                </a:solidFill>
              </a:rPr>
              <a:t>注意，代码中如果不是各个参数单独计算偏导数，单独调整；而是利用矩阵求导，对参数向量进行统一调整，请参考下一讲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61F2731-5735-4356-94A3-AC7382BEF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2392" y="4451233"/>
            <a:ext cx="5526860" cy="40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、回归问题？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、模型，以及建立</a:t>
            </a:r>
            <a:r>
              <a:rPr lang="zh-CN" altLang="en-US" dirty="0"/>
              <a:t>模型的三个步骤？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估计，预测？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、常数模型，平方损失函数</a:t>
            </a:r>
            <a:r>
              <a:rPr lang="zh-CN" altLang="en-US" dirty="0"/>
              <a:t>（均方误差），绝对损失函数（平均绝对误差）？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一元线性回归，解析解？</a:t>
            </a: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en-US" dirty="0"/>
              <a:t>一元线性回归，梯度下降算法求解？</a:t>
            </a:r>
          </a:p>
        </p:txBody>
      </p:sp>
    </p:spTree>
    <p:extLst>
      <p:ext uri="{BB962C8B-B14F-4D97-AF65-F5344CB8AC3E}">
        <p14:creationId xmlns:p14="http://schemas.microsoft.com/office/powerpoint/2010/main" val="247826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4869369"/>
                  </p:ext>
                </p:extLst>
              </p:nvPr>
            </p:nvGraphicFramePr>
            <p:xfrm>
              <a:off x="1374775" y="1304925"/>
              <a:ext cx="6328352" cy="31234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6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8619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530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Microsoft YaHei" charset="-122"/>
                              <a:ea typeface="Microsoft YaHei" charset="-122"/>
                              <a:cs typeface="Microsoft YaHei" charset="-122"/>
                            </a:rPr>
                            <a:t>符号</a:t>
                          </a:r>
                          <a:endParaRPr lang="en-US" sz="1600" dirty="0">
                            <a:latin typeface="Microsoft YaHei" charset="-122"/>
                            <a:ea typeface="Microsoft YaHei" charset="-122"/>
                            <a:cs typeface="Microsoft YaHei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1600" dirty="0">
                              <a:latin typeface="Microsoft YaHei" charset="-122"/>
                              <a:ea typeface="Microsoft YaHei" charset="-122"/>
                              <a:cs typeface="Microsoft YaHei" charset="-122"/>
                            </a:rPr>
                            <a:t>符号含义</a:t>
                          </a:r>
                          <a:endParaRPr lang="en-US" sz="1600" dirty="0">
                            <a:latin typeface="Microsoft YaHei" charset="-122"/>
                            <a:ea typeface="Microsoft YaHei" charset="-122"/>
                            <a:cs typeface="Microsoft YaHei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962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1" kern="1200" dirty="0">
                              <a:solidFill>
                                <a:srgbClr val="C00000"/>
                              </a:solidFill>
                              <a:latin typeface="Calibri" charset="0"/>
                              <a:cs typeface="Calibri" charset="0"/>
                            </a:rPr>
                            <a:t>真实</a:t>
                          </a:r>
                          <a:r>
                            <a:rPr lang="zh-CN" altLang="en-US" sz="1600" dirty="0"/>
                            <a:t>的数据值（如小费）</a:t>
                          </a:r>
                          <a:endParaRPr lang="en-US" altLang="zh-CN" sz="1600" dirty="0"/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zh-CN" altLang="en-US" sz="1600" dirty="0"/>
                            <a:t>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dirty="0" smtClean="0">
                                  <a:latin typeface="Cambria Math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600" dirty="0"/>
                            <a:t>项数据值表示为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altLang="zh-CN" sz="1600" dirty="0"/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zh-CN" altLang="en-US" sz="1600" dirty="0"/>
                            <a:t>数据集表示为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latin typeface="Cambria Math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charset="0"/>
                                </a:rPr>
                                <m:t>}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46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1" dirty="0">
                              <a:solidFill>
                                <a:srgbClr val="C00000"/>
                              </a:solidFill>
                            </a:rPr>
                            <a:t>预测</a:t>
                          </a:r>
                          <a:r>
                            <a:rPr lang="zh-CN" altLang="en-US" sz="1600" dirty="0"/>
                            <a:t>的数据值（如预测的小费）</a:t>
                          </a:r>
                          <a:endParaRPr lang="en-US" altLang="zh-CN" sz="1600" dirty="0"/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zh-CN" altLang="en-US" sz="1600" dirty="0"/>
                            <a:t>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1" dirty="0" smtClean="0">
                                  <a:latin typeface="Cambria Math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600" dirty="0"/>
                            <a:t>项数据的预测值表示为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246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/>
                            <a:t>模型的参数（</a:t>
                          </a:r>
                          <a:r>
                            <a:rPr lang="en-US" altLang="zh-CN" sz="1600" dirty="0"/>
                            <a:t>Parameter</a:t>
                          </a:r>
                          <a:r>
                            <a:rPr lang="zh-CN" altLang="en-US" sz="1600" dirty="0"/>
                            <a:t>）</a:t>
                          </a:r>
                          <a:endParaRPr lang="en-US" altLang="zh-CN" sz="1600" dirty="0"/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zh-CN" altLang="en-US" sz="1600" dirty="0"/>
                            <a:t>如“真实”的小费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246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/>
                            <a:t>模型的</a:t>
                          </a:r>
                          <a:r>
                            <a:rPr lang="zh-CN" altLang="en-US" sz="1600" b="1" dirty="0">
                              <a:solidFill>
                                <a:srgbClr val="C00000"/>
                              </a:solidFill>
                            </a:rPr>
                            <a:t>拟合参数</a:t>
                          </a:r>
                          <a:r>
                            <a:rPr lang="zh-CN" altLang="en-US" sz="1600" dirty="0"/>
                            <a:t>（</a:t>
                          </a:r>
                          <a:r>
                            <a:rPr lang="en-US" altLang="zh-CN" sz="1600" dirty="0"/>
                            <a:t>fitted</a:t>
                          </a:r>
                          <a:r>
                            <a:rPr lang="zh-CN" altLang="en-US" sz="1600" baseline="0" dirty="0"/>
                            <a:t> </a:t>
                          </a:r>
                          <a:r>
                            <a:rPr lang="en-US" altLang="zh-CN" sz="1600" baseline="0" dirty="0"/>
                            <a:t>parameters</a:t>
                          </a:r>
                          <a:r>
                            <a:rPr lang="zh-CN" altLang="en-US" sz="1600" dirty="0"/>
                            <a:t>）</a:t>
                          </a:r>
                          <a:endParaRPr lang="en-US" altLang="zh-CN" sz="1600" dirty="0"/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zh-CN" altLang="en-US" sz="1600" dirty="0">
                              <a:solidFill>
                                <a:srgbClr val="C00000"/>
                              </a:solidFill>
                            </a:rPr>
                            <a:t>我们需要求解的</a:t>
                          </a:r>
                          <a:r>
                            <a:rPr lang="zh-CN" altLang="en-US" sz="1600" b="1" dirty="0">
                              <a:solidFill>
                                <a:srgbClr val="C00000"/>
                              </a:solidFill>
                            </a:rPr>
                            <a:t>目标！</a:t>
                          </a:r>
                          <a:endParaRPr lang="en-US" sz="16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4869369"/>
                  </p:ext>
                </p:extLst>
              </p:nvPr>
            </p:nvGraphicFramePr>
            <p:xfrm>
              <a:off x="1374775" y="1304925"/>
              <a:ext cx="6328352" cy="31234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6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8619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530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Microsoft YaHei" charset="-122"/>
                              <a:ea typeface="Microsoft YaHei" charset="-122"/>
                              <a:cs typeface="Microsoft YaHei" charset="-122"/>
                            </a:rPr>
                            <a:t>符号</a:t>
                          </a:r>
                          <a:endParaRPr lang="en-US" sz="1600" dirty="0">
                            <a:latin typeface="Microsoft YaHei" charset="-122"/>
                            <a:ea typeface="Microsoft YaHei" charset="-122"/>
                            <a:cs typeface="Microsoft YaHei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1600" dirty="0">
                              <a:latin typeface="Microsoft YaHei" charset="-122"/>
                              <a:ea typeface="Microsoft YaHei" charset="-122"/>
                              <a:cs typeface="Microsoft YaHei" charset="-122"/>
                            </a:rPr>
                            <a:t>符号含义</a:t>
                          </a:r>
                          <a:endParaRPr lang="en-US" sz="1600" dirty="0">
                            <a:latin typeface="Microsoft YaHei" charset="-122"/>
                            <a:ea typeface="Microsoft YaHei" charset="-122"/>
                            <a:cs typeface="Microsoft YaHei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962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15" t="-41497" r="-332780" b="-211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326" t="-41497" r="-501" b="-2115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468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15" t="-201942" r="-332780" b="-20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326" t="-201942" r="-501" b="-2019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2468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15" t="-304902" r="-332780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/>
                            <a:t>模型的参数（</a:t>
                          </a:r>
                          <a:r>
                            <a:rPr lang="en-US" altLang="zh-CN" sz="1600" dirty="0"/>
                            <a:t>Parameter</a:t>
                          </a:r>
                          <a:r>
                            <a:rPr lang="zh-CN" altLang="en-US" sz="1600" dirty="0"/>
                            <a:t>）</a:t>
                          </a:r>
                          <a:endParaRPr lang="en-US" altLang="zh-CN" sz="1600" dirty="0"/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zh-CN" altLang="en-US" sz="1600" dirty="0"/>
                            <a:t>如“真实”的小费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2468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15" t="-400971" r="-332780" b="-2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/>
                            <a:t>模型的</a:t>
                          </a:r>
                          <a:r>
                            <a:rPr lang="zh-CN" altLang="en-US" sz="1600" b="1" dirty="0">
                              <a:solidFill>
                                <a:srgbClr val="C00000"/>
                              </a:solidFill>
                            </a:rPr>
                            <a:t>拟合参数</a:t>
                          </a:r>
                          <a:r>
                            <a:rPr lang="zh-CN" altLang="en-US" sz="1600" dirty="0"/>
                            <a:t>（</a:t>
                          </a:r>
                          <a:r>
                            <a:rPr lang="en-US" altLang="zh-CN" sz="1600" dirty="0"/>
                            <a:t>fitted</a:t>
                          </a:r>
                          <a:r>
                            <a:rPr lang="zh-CN" altLang="en-US" sz="1600" baseline="0" dirty="0"/>
                            <a:t> </a:t>
                          </a:r>
                          <a:r>
                            <a:rPr lang="en-US" altLang="zh-CN" sz="1600" baseline="0" dirty="0"/>
                            <a:t>parameters</a:t>
                          </a:r>
                          <a:r>
                            <a:rPr lang="zh-CN" altLang="en-US" sz="1600" dirty="0"/>
                            <a:t>）</a:t>
                          </a:r>
                          <a:endParaRPr lang="en-US" altLang="zh-CN" sz="1600" dirty="0"/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zh-CN" altLang="en-US" sz="1600" dirty="0">
                              <a:solidFill>
                                <a:srgbClr val="C00000"/>
                              </a:solidFill>
                            </a:rPr>
                            <a:t>我们需要求解的</a:t>
                          </a:r>
                          <a:r>
                            <a:rPr lang="zh-CN" altLang="en-US" sz="1600" b="1" dirty="0">
                              <a:solidFill>
                                <a:srgbClr val="C00000"/>
                              </a:solidFill>
                            </a:rPr>
                            <a:t>目标！</a:t>
                          </a:r>
                          <a:endParaRPr lang="en-US" sz="16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819150"/>
            <a:ext cx="8229600" cy="393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rgbClr val="C00000"/>
                </a:solidFill>
              </a:rPr>
              <a:t>符号</a:t>
            </a:r>
            <a:r>
              <a:rPr lang="zh-CN" altLang="en-US" sz="1800" dirty="0"/>
              <a:t>定义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83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41378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概念辨析：请说出以下两个概念的区别和联系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估计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Estimation</a:t>
                </a:r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预测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Prediction</a:t>
                </a:r>
              </a:p>
              <a:p>
                <a:endParaRPr lang="en-US" dirty="0"/>
              </a:p>
              <a:p>
                <a:r>
                  <a:rPr lang="zh-CN" altLang="en-US" dirty="0"/>
                  <a:t>估计（</a:t>
                </a:r>
                <a:r>
                  <a:rPr lang="en-US" altLang="zh-CN" dirty="0"/>
                  <a:t>Estimation</a:t>
                </a:r>
                <a:r>
                  <a:rPr lang="zh-CN" altLang="en-US" dirty="0"/>
                  <a:t>）是使用观测到的数据来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拟合参数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marL="0" indent="0">
                  <a:spcBef>
                    <a:spcPts val="1176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zh-CN" altLang="en-US" dirty="0"/>
                  <a:t>预测（</a:t>
                </a:r>
                <a:r>
                  <a:rPr lang="en-US" altLang="zh-CN" dirty="0"/>
                  <a:t>Prediction</a:t>
                </a:r>
                <a:r>
                  <a:rPr lang="zh-CN" altLang="en-US" dirty="0"/>
                  <a:t>）是使用拟合的参数来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求解未知的数据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413780"/>
              </a:xfrm>
              <a:blipFill>
                <a:blip r:embed="rId2"/>
                <a:stretch>
                  <a:fillRect l="-667" t="-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336539" y="1545074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800"/>
              </a:spcAft>
              <a:defRPr/>
            </a:pPr>
            <a:r>
              <a:rPr lang="zh-CN" altLang="en-US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思考：应该如何使用观测数据来估计参数？</a:t>
            </a:r>
          </a:p>
        </p:txBody>
      </p:sp>
      <p:sp>
        <p:nvSpPr>
          <p:cNvPr id="5" name="右弧形箭头 4"/>
          <p:cNvSpPr/>
          <p:nvPr/>
        </p:nvSpPr>
        <p:spPr>
          <a:xfrm>
            <a:off x="7094220" y="1962150"/>
            <a:ext cx="529590" cy="46863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8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回归：一元线性回归（解析解与梯度下降算法）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501980"/>
          </a:xfrm>
        </p:spPr>
        <p:txBody>
          <a:bodyPr/>
          <a:lstStyle/>
          <a:p>
            <a:r>
              <a:rPr lang="zh-CN" altLang="en-US" dirty="0"/>
              <a:t>预测任务：构建模型预测某个数值型变量的取值</a:t>
            </a:r>
            <a:endParaRPr lang="en-US" altLang="zh-CN" dirty="0"/>
          </a:p>
          <a:p>
            <a:pPr lvl="1"/>
            <a:r>
              <a:rPr lang="zh-CN" altLang="en-US" dirty="0"/>
              <a:t>预测</a:t>
            </a:r>
            <a:r>
              <a:rPr lang="en-US" altLang="zh-CN" dirty="0"/>
              <a:t>《</a:t>
            </a:r>
            <a:r>
              <a:rPr lang="zh-CN" altLang="en-US" dirty="0"/>
              <a:t>数据科学导论</a:t>
            </a:r>
            <a:r>
              <a:rPr lang="en-US" altLang="zh-CN" dirty="0"/>
              <a:t>》</a:t>
            </a:r>
            <a:r>
              <a:rPr lang="zh-CN" altLang="en-US" dirty="0"/>
              <a:t>课程学生的</a:t>
            </a:r>
            <a:r>
              <a:rPr lang="en-US" altLang="zh-CN" dirty="0"/>
              <a:t>GPA</a:t>
            </a:r>
          </a:p>
          <a:p>
            <a:pPr lvl="1"/>
            <a:r>
              <a:rPr lang="zh-CN" altLang="en-US" dirty="0"/>
              <a:t>预测北京春天的空气指数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预测在餐厅给服务员多少小费（餐费的百分之几）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64" y="2321130"/>
            <a:ext cx="3744238" cy="243502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26089" y="2321130"/>
            <a:ext cx="4340850" cy="243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左图：</a:t>
            </a:r>
            <a:r>
              <a:rPr lang="en-US" altLang="zh-CN" sz="2800" b="1" dirty="0">
                <a:solidFill>
                  <a:srgbClr val="C00000"/>
                </a:solidFill>
                <a:latin typeface="Calibri" charset="0"/>
                <a:cs typeface="Calibri" charset="0"/>
              </a:rPr>
              <a:t>244</a:t>
            </a:r>
            <a:r>
              <a:rPr lang="zh-CN" altLang="en-US" dirty="0"/>
              <a:t>单小费的分布图</a:t>
            </a:r>
            <a:endParaRPr lang="en-US" altLang="zh-CN" dirty="0"/>
          </a:p>
          <a:p>
            <a:r>
              <a:rPr lang="zh-CN" altLang="en-US" dirty="0"/>
              <a:t>常数模型：忽略其他因素，使用</a:t>
            </a:r>
            <a:r>
              <a:rPr lang="zh-CN" altLang="en-US" dirty="0">
                <a:solidFill>
                  <a:srgbClr val="C00000"/>
                </a:solidFill>
              </a:rPr>
              <a:t>同一数值</a:t>
            </a:r>
            <a:r>
              <a:rPr lang="zh-CN" altLang="en-US" dirty="0"/>
              <a:t>进行预测</a:t>
            </a:r>
            <a:endParaRPr lang="en-US" altLang="zh-CN" dirty="0"/>
          </a:p>
          <a:p>
            <a:pPr lvl="1"/>
            <a:r>
              <a:rPr lang="en-US" altLang="zh-CN" dirty="0"/>
              <a:t>15%</a:t>
            </a:r>
            <a:r>
              <a:rPr lang="zh-CN" altLang="en-US" dirty="0"/>
              <a:t>似乎比</a:t>
            </a:r>
            <a:r>
              <a:rPr lang="en-US" altLang="zh-CN" dirty="0"/>
              <a:t>25%</a:t>
            </a:r>
            <a:r>
              <a:rPr lang="zh-CN" altLang="en-US" dirty="0"/>
              <a:t>更好</a:t>
            </a:r>
            <a:endParaRPr lang="en-US" altLang="zh-CN" dirty="0"/>
          </a:p>
          <a:p>
            <a:pPr lvl="1"/>
            <a:r>
              <a:rPr lang="en-US" altLang="zh-CN" dirty="0"/>
              <a:t>15%</a:t>
            </a:r>
            <a:r>
              <a:rPr lang="zh-CN" altLang="en-US" dirty="0"/>
              <a:t>比</a:t>
            </a:r>
            <a:r>
              <a:rPr lang="en-US" altLang="zh-CN" dirty="0"/>
              <a:t>14%</a:t>
            </a:r>
            <a:r>
              <a:rPr lang="zh-CN" altLang="en-US" dirty="0"/>
              <a:t>更好吗？</a:t>
            </a:r>
            <a:endParaRPr lang="en-US" altLang="zh-CN" dirty="0"/>
          </a:p>
          <a:p>
            <a:r>
              <a:rPr lang="zh-CN" altLang="en-US" dirty="0"/>
              <a:t>我们应该如何确定</a:t>
            </a:r>
            <a:r>
              <a:rPr lang="zh-CN" altLang="en-US" sz="2800" b="1" dirty="0">
                <a:solidFill>
                  <a:srgbClr val="C00000"/>
                </a:solidFill>
                <a:latin typeface="Calibri" charset="0"/>
                <a:cs typeface="Calibri" charset="0"/>
              </a:rPr>
              <a:t>最优</a:t>
            </a:r>
            <a:r>
              <a:rPr lang="zh-CN" altLang="en-US" dirty="0"/>
              <a:t>的数值？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812030" y="2788920"/>
            <a:ext cx="1375410" cy="3962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6834</TotalTime>
  <Words>2416</Words>
  <Application>Microsoft Office PowerPoint</Application>
  <PresentationFormat>全屏显示(16:9)</PresentationFormat>
  <Paragraphs>586</Paragraphs>
  <Slides>55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Helvetica Neue</vt:lpstr>
      <vt:lpstr>Mangal</vt:lpstr>
      <vt:lpstr>PingFang SC</vt:lpstr>
      <vt:lpstr>宋体</vt:lpstr>
      <vt:lpstr>Microsoft YaHei</vt:lpstr>
      <vt:lpstr>Microsoft YaHei</vt:lpstr>
      <vt:lpstr>Arial</vt:lpstr>
      <vt:lpstr>Calibri</vt:lpstr>
      <vt:lpstr>Cambria Math</vt:lpstr>
      <vt:lpstr>Times New Roman</vt:lpstr>
      <vt:lpstr>Wingdings 2</vt:lpstr>
      <vt:lpstr>清风素材 https://12sc.taobao.com/</vt:lpstr>
      <vt:lpstr>PowerPoint 演示文稿</vt:lpstr>
      <vt:lpstr>PowerPoint 演示文稿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pause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pause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pause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pause</vt:lpstr>
      <vt:lpstr>回归：一元线性回归（解析解与梯度下降算法）</vt:lpstr>
      <vt:lpstr>回归：一元线性回归（解析解与梯度下降算法）</vt:lpstr>
      <vt:lpstr>pause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pause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pause</vt:lpstr>
      <vt:lpstr>回归：一元线性回归（解析解与梯度下降算法）</vt:lpstr>
      <vt:lpstr>回归：一元线性回归（解析解与梯度下降算法）</vt:lpstr>
      <vt:lpstr>回归：一元线性回归（解析解与梯度下降算法）</vt:lpstr>
      <vt:lpstr>pause</vt:lpstr>
      <vt:lpstr>思考题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388</cp:revision>
  <cp:lastPrinted>2020-03-27T09:34:47Z</cp:lastPrinted>
  <dcterms:created xsi:type="dcterms:W3CDTF">2015-01-23T04:02:45Z</dcterms:created>
  <dcterms:modified xsi:type="dcterms:W3CDTF">2024-09-04T10:23:03Z</dcterms:modified>
  <cp:category/>
  <cp:contentStatus>12sc.taobao.com</cp:contentStatus>
</cp:coreProperties>
</file>