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1" r:id="rId2"/>
    <p:sldId id="521" r:id="rId3"/>
    <p:sldId id="570" r:id="rId4"/>
    <p:sldId id="651" r:id="rId5"/>
    <p:sldId id="652" r:id="rId6"/>
    <p:sldId id="653" r:id="rId7"/>
    <p:sldId id="640" r:id="rId8"/>
    <p:sldId id="655" r:id="rId9"/>
    <p:sldId id="656" r:id="rId10"/>
    <p:sldId id="657" r:id="rId11"/>
    <p:sldId id="658" r:id="rId12"/>
    <p:sldId id="654" r:id="rId13"/>
    <p:sldId id="659" r:id="rId14"/>
    <p:sldId id="660" r:id="rId15"/>
    <p:sldId id="661" r:id="rId16"/>
    <p:sldId id="662" r:id="rId17"/>
    <p:sldId id="663" r:id="rId18"/>
    <p:sldId id="664" r:id="rId19"/>
    <p:sldId id="665" r:id="rId20"/>
    <p:sldId id="666" r:id="rId21"/>
    <p:sldId id="667" r:id="rId22"/>
    <p:sldId id="668" r:id="rId23"/>
    <p:sldId id="669" r:id="rId24"/>
    <p:sldId id="671" r:id="rId25"/>
    <p:sldId id="670" r:id="rId26"/>
    <p:sldId id="672" r:id="rId27"/>
    <p:sldId id="673" r:id="rId28"/>
    <p:sldId id="675" r:id="rId29"/>
    <p:sldId id="674" r:id="rId30"/>
  </p:sldIdLst>
  <p:sldSz cx="9144000" cy="5143500" type="screen16x9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0" autoAdjust="0"/>
    <p:restoredTop sz="95160" autoAdjust="0"/>
  </p:normalViewPr>
  <p:slideViewPr>
    <p:cSldViewPr snapToGrid="0">
      <p:cViewPr>
        <p:scale>
          <a:sx n="100" d="100"/>
          <a:sy n="100" d="100"/>
        </p:scale>
        <p:origin x="1140" y="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线性回归的评价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zh-CN" altLang="zh-CN" b="1" dirty="0"/>
              <a:t>自变量筛选法</a:t>
            </a:r>
            <a:endParaRPr lang="zh-CN" altLang="zh-CN" dirty="0"/>
          </a:p>
          <a:p>
            <a:pPr algn="just">
              <a:lnSpc>
                <a:spcPct val="110000"/>
              </a:lnSpc>
            </a:pPr>
            <a:r>
              <a:rPr lang="zh-CN" altLang="zh-CN" dirty="0"/>
              <a:t>后向筛选法</a:t>
            </a:r>
            <a:r>
              <a:rPr lang="en-US" altLang="zh-CN" dirty="0"/>
              <a:t>(Backward)</a:t>
            </a:r>
          </a:p>
          <a:p>
            <a:pPr lvl="1" algn="just">
              <a:lnSpc>
                <a:spcPct val="110000"/>
              </a:lnSpc>
            </a:pPr>
            <a:r>
              <a:rPr lang="zh-CN" altLang="zh-CN" sz="2000" dirty="0"/>
              <a:t>自变量不断剔除出回归方程的</a:t>
            </a:r>
            <a:r>
              <a:rPr lang="zh-CN" altLang="zh-CN" sz="2000" dirty="0" smtClean="0"/>
              <a:t>过程</a:t>
            </a:r>
            <a:endParaRPr lang="en-US" altLang="zh-CN" sz="2000" dirty="0" smtClean="0"/>
          </a:p>
          <a:p>
            <a:pPr lvl="1" algn="just">
              <a:lnSpc>
                <a:spcPct val="110000"/>
              </a:lnSpc>
            </a:pPr>
            <a:r>
              <a:rPr lang="zh-CN" altLang="zh-CN" sz="2000" dirty="0" smtClean="0"/>
              <a:t>首先</a:t>
            </a:r>
            <a:r>
              <a:rPr lang="zh-CN" altLang="zh-CN" sz="2000" dirty="0"/>
              <a:t>，将所有自变量全部引入</a:t>
            </a:r>
            <a:r>
              <a:rPr lang="zh-CN" altLang="zh-CN" sz="2000" dirty="0" smtClean="0"/>
              <a:t>回归方程</a:t>
            </a:r>
            <a:endParaRPr lang="en-US" altLang="zh-CN" sz="2000" dirty="0" smtClean="0"/>
          </a:p>
          <a:p>
            <a:pPr lvl="1" algn="just">
              <a:lnSpc>
                <a:spcPct val="110000"/>
              </a:lnSpc>
            </a:pPr>
            <a:r>
              <a:rPr lang="zh-CN" altLang="zh-CN" sz="2000" dirty="0" smtClean="0"/>
              <a:t>其次</a:t>
            </a:r>
            <a:r>
              <a:rPr lang="zh-CN" altLang="zh-CN" sz="2000" dirty="0"/>
              <a:t>，在一个或多个</a:t>
            </a:r>
            <a:r>
              <a:rPr lang="en-US" altLang="zh-CN" sz="2000" dirty="0"/>
              <a:t>t</a:t>
            </a:r>
            <a:r>
              <a:rPr lang="zh-CN" altLang="zh-CN" sz="2000" dirty="0"/>
              <a:t>值不显著的自变量中，将</a:t>
            </a:r>
            <a:r>
              <a:rPr lang="en-US" altLang="zh-CN" sz="2000" dirty="0"/>
              <a:t>t</a:t>
            </a:r>
            <a:r>
              <a:rPr lang="zh-CN" altLang="zh-CN" sz="2000" dirty="0"/>
              <a:t>值最小的那个变量剔除出去，并重新建立方程和进行</a:t>
            </a:r>
            <a:r>
              <a:rPr lang="zh-CN" altLang="zh-CN" sz="2000" dirty="0" smtClean="0"/>
              <a:t>检验</a:t>
            </a:r>
            <a:endParaRPr lang="en-US" altLang="zh-CN" sz="2000" dirty="0" smtClean="0"/>
          </a:p>
          <a:p>
            <a:pPr lvl="1" algn="just">
              <a:lnSpc>
                <a:spcPct val="110000"/>
              </a:lnSpc>
            </a:pPr>
            <a:r>
              <a:rPr lang="zh-CN" altLang="zh-CN" sz="2000" dirty="0" smtClean="0"/>
              <a:t>回归系数</a:t>
            </a:r>
            <a:r>
              <a:rPr lang="zh-CN" altLang="zh-CN" sz="2000" dirty="0"/>
              <a:t>检验</a:t>
            </a:r>
            <a:r>
              <a:rPr lang="en-US" altLang="zh-CN" sz="2000" dirty="0"/>
              <a:t>P</a:t>
            </a:r>
            <a:r>
              <a:rPr lang="zh-CN" altLang="zh-CN" sz="2000" dirty="0"/>
              <a:t>值大于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out</a:t>
            </a:r>
            <a:r>
              <a:rPr lang="en-US" altLang="zh-CN" sz="2000" dirty="0"/>
              <a:t>(0.10)</a:t>
            </a:r>
            <a:r>
              <a:rPr lang="zh-CN" altLang="zh-CN" sz="2000" dirty="0"/>
              <a:t>，则剔除出</a:t>
            </a:r>
            <a:r>
              <a:rPr lang="zh-CN" altLang="zh-CN" sz="2000" dirty="0" smtClean="0"/>
              <a:t>方程</a:t>
            </a:r>
            <a:endParaRPr lang="en-US" altLang="zh-CN" sz="2000" dirty="0" smtClean="0"/>
          </a:p>
          <a:p>
            <a:pPr lvl="1" algn="just">
              <a:lnSpc>
                <a:spcPct val="110000"/>
              </a:lnSpc>
            </a:pPr>
            <a:r>
              <a:rPr lang="zh-CN" altLang="zh-CN" sz="2000" dirty="0" smtClean="0"/>
              <a:t>如果</a:t>
            </a:r>
            <a:r>
              <a:rPr lang="zh-CN" altLang="zh-CN" sz="2000" dirty="0"/>
              <a:t>新方程中所有变量的回归系数</a:t>
            </a:r>
            <a:r>
              <a:rPr lang="en-US" altLang="zh-CN" sz="2000" dirty="0"/>
              <a:t>t</a:t>
            </a:r>
            <a:r>
              <a:rPr lang="zh-CN" altLang="zh-CN" sz="2000" dirty="0"/>
              <a:t>值都是显著的，则变量筛选过程</a:t>
            </a:r>
            <a:r>
              <a:rPr lang="zh-CN" altLang="zh-CN" sz="2000" dirty="0" smtClean="0"/>
              <a:t>结束</a:t>
            </a:r>
            <a:endParaRPr lang="en-US" altLang="zh-CN" sz="2000" dirty="0" smtClean="0"/>
          </a:p>
          <a:p>
            <a:pPr lvl="1" algn="just">
              <a:lnSpc>
                <a:spcPct val="110000"/>
              </a:lnSpc>
            </a:pPr>
            <a:r>
              <a:rPr lang="zh-CN" altLang="zh-CN" sz="2000" dirty="0" smtClean="0"/>
              <a:t>否则</a:t>
            </a:r>
            <a:r>
              <a:rPr lang="zh-CN" altLang="zh-CN" sz="2000" dirty="0"/>
              <a:t>，重复上述过程，直到没有变量可剔除</a:t>
            </a:r>
            <a:r>
              <a:rPr lang="zh-CN" altLang="zh-CN" sz="2000" dirty="0" smtClean="0"/>
              <a:t>为止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0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zh-CN" altLang="zh-CN" b="1" dirty="0"/>
              <a:t>自变量筛选法</a:t>
            </a:r>
            <a:endParaRPr lang="zh-CN" altLang="zh-CN" dirty="0"/>
          </a:p>
          <a:p>
            <a:pPr algn="just">
              <a:lnSpc>
                <a:spcPct val="110000"/>
              </a:lnSpc>
            </a:pPr>
            <a:r>
              <a:rPr lang="zh-CN" altLang="zh-CN" dirty="0"/>
              <a:t>逐步筛选法</a:t>
            </a:r>
            <a:r>
              <a:rPr lang="en-US" altLang="zh-CN" dirty="0"/>
              <a:t>(Stepwise)</a:t>
            </a:r>
          </a:p>
          <a:p>
            <a:pPr lvl="1" algn="just">
              <a:lnSpc>
                <a:spcPct val="110000"/>
              </a:lnSpc>
            </a:pPr>
            <a:r>
              <a:rPr lang="zh-CN" altLang="zh-CN" sz="2000" dirty="0"/>
              <a:t>是</a:t>
            </a:r>
            <a:r>
              <a:rPr lang="en-US" altLang="zh-CN" sz="2000" dirty="0"/>
              <a:t>“</a:t>
            </a:r>
            <a:r>
              <a:rPr lang="zh-CN" altLang="zh-CN" sz="2000" dirty="0"/>
              <a:t>前向筛选法</a:t>
            </a:r>
            <a:r>
              <a:rPr lang="en-US" altLang="zh-CN" sz="2000" dirty="0"/>
              <a:t>”</a:t>
            </a:r>
            <a:r>
              <a:rPr lang="zh-CN" altLang="zh-CN" sz="2000" dirty="0"/>
              <a:t>和</a:t>
            </a:r>
            <a:r>
              <a:rPr lang="en-US" altLang="zh-CN" sz="2000" dirty="0"/>
              <a:t>“</a:t>
            </a:r>
            <a:r>
              <a:rPr lang="zh-CN" altLang="zh-CN" sz="2000" dirty="0"/>
              <a:t>后向筛选法</a:t>
            </a:r>
            <a:r>
              <a:rPr lang="en-US" altLang="zh-CN" sz="2000" dirty="0"/>
              <a:t>”</a:t>
            </a:r>
            <a:r>
              <a:rPr lang="zh-CN" altLang="zh-CN" sz="2000" dirty="0"/>
              <a:t>的</a:t>
            </a:r>
            <a:r>
              <a:rPr lang="zh-CN" altLang="zh-CN" sz="2000" dirty="0" smtClean="0"/>
              <a:t>结合</a:t>
            </a:r>
            <a:endParaRPr lang="en-US" altLang="zh-CN" sz="2000" dirty="0" smtClean="0"/>
          </a:p>
          <a:p>
            <a:pPr lvl="1" algn="just">
              <a:lnSpc>
                <a:spcPct val="110000"/>
              </a:lnSpc>
            </a:pPr>
            <a:r>
              <a:rPr lang="zh-CN" altLang="zh-CN" sz="2000" dirty="0" smtClean="0"/>
              <a:t>前</a:t>
            </a:r>
            <a:r>
              <a:rPr lang="zh-CN" altLang="zh-CN" sz="2000" dirty="0"/>
              <a:t>向筛选法，只对进入方程的变量的回归系数进行显著性检验，而对已经进入方程的其它变量的回归系数不再进行</a:t>
            </a:r>
            <a:r>
              <a:rPr lang="zh-CN" altLang="zh-CN" sz="2000" dirty="0" smtClean="0"/>
              <a:t>显著性检验</a:t>
            </a:r>
            <a:endParaRPr lang="en-US" altLang="zh-CN" sz="2000" dirty="0" smtClean="0"/>
          </a:p>
          <a:p>
            <a:pPr lvl="1" algn="just">
              <a:lnSpc>
                <a:spcPct val="110000"/>
              </a:lnSpc>
            </a:pPr>
            <a:r>
              <a:rPr lang="zh-CN" altLang="zh-CN" sz="2000" dirty="0" smtClean="0"/>
              <a:t>也就是</a:t>
            </a:r>
            <a:r>
              <a:rPr lang="zh-CN" altLang="zh-CN" sz="2000" dirty="0"/>
              <a:t>，变量一旦进入方程就不会被</a:t>
            </a:r>
            <a:r>
              <a:rPr lang="zh-CN" altLang="zh-CN" sz="2000" dirty="0" smtClean="0"/>
              <a:t>剔除</a:t>
            </a:r>
            <a:endParaRPr lang="en-US" altLang="zh-CN" sz="2000" dirty="0" smtClean="0"/>
          </a:p>
          <a:p>
            <a:pPr lvl="1" algn="just">
              <a:lnSpc>
                <a:spcPct val="110000"/>
              </a:lnSpc>
            </a:pPr>
            <a:r>
              <a:rPr lang="zh-CN" altLang="zh-CN" sz="2000" dirty="0" smtClean="0"/>
              <a:t>随着</a:t>
            </a:r>
            <a:r>
              <a:rPr lang="zh-CN" altLang="zh-CN" sz="2000" dirty="0"/>
              <a:t>变量的逐个引进，由于变量之间存在着一定程度的相关性，使得已经进入方程的变量，其回归系数不再显著，因此会造成最后的回归方程可能包含不显著的</a:t>
            </a:r>
            <a:r>
              <a:rPr lang="zh-CN" altLang="zh-CN" sz="2000" dirty="0" smtClean="0"/>
              <a:t>变量</a:t>
            </a:r>
            <a:endParaRPr lang="en-US" altLang="zh-CN" sz="2000" dirty="0" smtClean="0"/>
          </a:p>
          <a:p>
            <a:pPr lvl="1" algn="just">
              <a:lnSpc>
                <a:spcPct val="110000"/>
              </a:lnSpc>
            </a:pPr>
            <a:r>
              <a:rPr lang="zh-CN" altLang="zh-CN" sz="2000" dirty="0" smtClean="0"/>
              <a:t>逐步</a:t>
            </a:r>
            <a:r>
              <a:rPr lang="zh-CN" altLang="zh-CN" sz="2000" dirty="0"/>
              <a:t>筛选法则在变量选择的每一个阶段，都考虑剔除一个变量的</a:t>
            </a:r>
            <a:r>
              <a:rPr lang="zh-CN" altLang="zh-CN" sz="2000" dirty="0" smtClean="0"/>
              <a:t>可能性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515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1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线性回归评价的实践</a:t>
            </a:r>
            <a:endParaRPr lang="zh-CN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37" y="2351722"/>
            <a:ext cx="881052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9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线性回归评价的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装载数据集，显示前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</a:t>
            </a:r>
            <a:endParaRPr lang="zh-CN" altLang="zh-CN" dirty="0"/>
          </a:p>
          <a:p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1" y="1708785"/>
            <a:ext cx="581779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线性回归评价的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修改数据集的列名称（为了进行回归），显示前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</a:t>
            </a:r>
            <a:endParaRPr lang="zh-CN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" y="1833562"/>
            <a:ext cx="831549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线性回归评价的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回归，显示节距和系数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53" y="2231657"/>
            <a:ext cx="8387894" cy="19885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8053" y="4220167"/>
            <a:ext cx="838789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222222"/>
                </a:solidFill>
                <a:latin typeface="PingFang SC"/>
              </a:rPr>
              <a:t>Profit=50122.192990 + 0.875715RD_Spend – 0.026816Administration +0.027228Marketing_Spend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20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线性回归评价的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</a:t>
            </a:r>
            <a:r>
              <a:rPr lang="en-US" altLang="zh-CN" dirty="0" smtClean="0"/>
              <a:t>R</a:t>
            </a:r>
            <a:r>
              <a:rPr lang="zh-CN" altLang="en-US" dirty="0" smtClean="0"/>
              <a:t>平方系数、</a:t>
            </a:r>
            <a:r>
              <a:rPr lang="en-US" altLang="zh-CN" dirty="0" smtClean="0"/>
              <a:t>F</a:t>
            </a:r>
            <a:r>
              <a:rPr lang="zh-CN" altLang="en-US" dirty="0" smtClean="0"/>
              <a:t>检验结果、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检验结果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3046"/>
            <a:ext cx="4796001" cy="34718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97830" y="1523046"/>
            <a:ext cx="355092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rgbClr val="222222"/>
                </a:solidFill>
                <a:latin typeface="PingFang SC"/>
              </a:rPr>
              <a:t>R</a:t>
            </a:r>
            <a:r>
              <a:rPr lang="zh-CN" altLang="en-US" sz="1500" dirty="0" smtClean="0">
                <a:solidFill>
                  <a:srgbClr val="222222"/>
                </a:solidFill>
                <a:latin typeface="PingFang SC"/>
              </a:rPr>
              <a:t>平方为</a:t>
            </a:r>
            <a:r>
              <a:rPr lang="en-US" altLang="zh-CN" sz="1500" dirty="0" smtClean="0">
                <a:solidFill>
                  <a:srgbClr val="222222"/>
                </a:solidFill>
                <a:latin typeface="PingFang SC"/>
              </a:rPr>
              <a:t>0.951</a:t>
            </a:r>
            <a:r>
              <a:rPr lang="zh-CN" altLang="en-US" sz="1500" dirty="0" smtClean="0">
                <a:solidFill>
                  <a:srgbClr val="222222"/>
                </a:solidFill>
                <a:latin typeface="PingFang SC"/>
              </a:rPr>
              <a:t>，拟合优度较好</a:t>
            </a:r>
            <a:endParaRPr lang="en-US" altLang="zh-CN" sz="1500" dirty="0" smtClean="0">
              <a:solidFill>
                <a:srgbClr val="222222"/>
              </a:solidFill>
              <a:latin typeface="PingFang S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rgbClr val="222222"/>
                </a:solidFill>
                <a:latin typeface="PingFang SC"/>
              </a:rPr>
              <a:t>F-statistic</a:t>
            </a:r>
            <a:r>
              <a:rPr lang="zh-CN" altLang="en-US" sz="1500" dirty="0" smtClean="0">
                <a:solidFill>
                  <a:srgbClr val="222222"/>
                </a:solidFill>
                <a:latin typeface="PingFang SC"/>
              </a:rPr>
              <a:t>：</a:t>
            </a:r>
            <a:r>
              <a:rPr lang="en-US" altLang="zh-CN" sz="1500" dirty="0" smtClean="0">
                <a:solidFill>
                  <a:srgbClr val="222222"/>
                </a:solidFill>
                <a:latin typeface="PingFang SC"/>
              </a:rPr>
              <a:t>296.0</a:t>
            </a:r>
            <a:r>
              <a:rPr lang="zh-CN" altLang="en-US" sz="1500" dirty="0">
                <a:solidFill>
                  <a:srgbClr val="222222"/>
                </a:solidFill>
                <a:latin typeface="PingFang SC"/>
              </a:rPr>
              <a:t>，</a:t>
            </a:r>
            <a:r>
              <a:rPr lang="en-US" altLang="zh-CN" sz="1500" dirty="0">
                <a:solidFill>
                  <a:srgbClr val="222222"/>
                </a:solidFill>
                <a:latin typeface="PingFang SC"/>
              </a:rPr>
              <a:t>Prob (F-statistic):4.53e-30</a:t>
            </a:r>
            <a:r>
              <a:rPr lang="zh-CN" altLang="en-US" sz="1500" dirty="0">
                <a:solidFill>
                  <a:srgbClr val="222222"/>
                </a:solidFill>
                <a:latin typeface="PingFang SC"/>
              </a:rPr>
              <a:t>，</a:t>
            </a:r>
            <a:r>
              <a:rPr lang="en-US" altLang="zh-CN" sz="1500" dirty="0">
                <a:solidFill>
                  <a:srgbClr val="222222"/>
                </a:solidFill>
                <a:latin typeface="PingFang SC"/>
              </a:rPr>
              <a:t>F</a:t>
            </a:r>
            <a:r>
              <a:rPr lang="zh-CN" altLang="en-US" sz="1500" dirty="0">
                <a:solidFill>
                  <a:srgbClr val="222222"/>
                </a:solidFill>
                <a:latin typeface="PingFang SC"/>
              </a:rPr>
              <a:t>统计量值为</a:t>
            </a:r>
            <a:r>
              <a:rPr lang="en-US" altLang="zh-CN" sz="1500" dirty="0">
                <a:solidFill>
                  <a:srgbClr val="222222"/>
                </a:solidFill>
                <a:latin typeface="PingFang SC"/>
              </a:rPr>
              <a:t>296.0</a:t>
            </a:r>
            <a:r>
              <a:rPr lang="zh-CN" altLang="en-US" sz="1500" dirty="0">
                <a:solidFill>
                  <a:srgbClr val="222222"/>
                </a:solidFill>
                <a:latin typeface="PingFang SC"/>
              </a:rPr>
              <a:t>，对应的概率值</a:t>
            </a:r>
            <a:r>
              <a:rPr lang="en-US" altLang="zh-CN" sz="1500" dirty="0">
                <a:solidFill>
                  <a:srgbClr val="222222"/>
                </a:solidFill>
                <a:latin typeface="PingFang SC"/>
              </a:rPr>
              <a:t>P</a:t>
            </a:r>
            <a:r>
              <a:rPr lang="zh-CN" altLang="en-US" sz="1500" dirty="0">
                <a:solidFill>
                  <a:srgbClr val="222222"/>
                </a:solidFill>
                <a:latin typeface="PingFang SC"/>
              </a:rPr>
              <a:t>远远小于</a:t>
            </a:r>
            <a:r>
              <a:rPr lang="en-US" altLang="zh-CN" sz="1500" dirty="0">
                <a:solidFill>
                  <a:srgbClr val="222222"/>
                </a:solidFill>
                <a:latin typeface="PingFang SC"/>
              </a:rPr>
              <a:t>0.05</a:t>
            </a:r>
            <a:r>
              <a:rPr lang="zh-CN" altLang="en-US" sz="1500" dirty="0">
                <a:solidFill>
                  <a:srgbClr val="222222"/>
                </a:solidFill>
                <a:latin typeface="PingFang SC"/>
              </a:rPr>
              <a:t>，说明应该拒绝原假设，认为模型是显著</a:t>
            </a:r>
            <a:r>
              <a:rPr lang="zh-CN" altLang="en-US" sz="1500" dirty="0" smtClean="0">
                <a:solidFill>
                  <a:srgbClr val="222222"/>
                </a:solidFill>
                <a:latin typeface="PingFang SC"/>
              </a:rPr>
              <a:t>的</a:t>
            </a:r>
            <a:endParaRPr lang="en-US" altLang="zh-CN" sz="1500" dirty="0">
              <a:solidFill>
                <a:srgbClr val="222222"/>
              </a:solidFill>
              <a:latin typeface="PingFang S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500" dirty="0"/>
              <a:t>在各自变量的</a:t>
            </a:r>
            <a:r>
              <a:rPr lang="en-US" altLang="zh-CN" sz="1500" dirty="0"/>
              <a:t>t</a:t>
            </a:r>
            <a:r>
              <a:rPr lang="zh-CN" altLang="en-US" sz="1500" dirty="0"/>
              <a:t>统计中，</a:t>
            </a:r>
            <a:r>
              <a:rPr lang="en-US" altLang="zh-CN" sz="1500" dirty="0"/>
              <a:t>Administration</a:t>
            </a:r>
            <a:r>
              <a:rPr lang="zh-CN" altLang="en-US" sz="1500" dirty="0"/>
              <a:t>和</a:t>
            </a:r>
            <a:r>
              <a:rPr lang="en-US" altLang="zh-CN" sz="1500" dirty="0" err="1"/>
              <a:t>Marketing_Spend</a:t>
            </a:r>
            <a:r>
              <a:rPr lang="zh-CN" altLang="en-US" sz="1500" dirty="0"/>
              <a:t>变量所对应的概率值</a:t>
            </a:r>
            <a:r>
              <a:rPr lang="en-US" altLang="zh-CN" sz="1500" dirty="0"/>
              <a:t>p</a:t>
            </a:r>
            <a:r>
              <a:rPr lang="zh-CN" altLang="en-US" sz="1500" dirty="0"/>
              <a:t>大于</a:t>
            </a:r>
            <a:r>
              <a:rPr lang="en-US" altLang="zh-CN" sz="1500" dirty="0"/>
              <a:t>0.05</a:t>
            </a:r>
            <a:r>
              <a:rPr lang="zh-CN" altLang="en-US" sz="1500" dirty="0"/>
              <a:t>，说明不能拒绝原假设，认为该变量是不显著的，无法认定其实影响</a:t>
            </a:r>
            <a:r>
              <a:rPr lang="en-US" altLang="zh-CN" sz="1500" dirty="0"/>
              <a:t>Profit</a:t>
            </a:r>
            <a:r>
              <a:rPr lang="zh-CN" altLang="en-US" sz="1500" dirty="0"/>
              <a:t>的重要因素</a:t>
            </a:r>
          </a:p>
        </p:txBody>
      </p:sp>
    </p:spTree>
    <p:extLst>
      <p:ext uri="{BB962C8B-B14F-4D97-AF65-F5344CB8AC3E}">
        <p14:creationId xmlns:p14="http://schemas.microsoft.com/office/powerpoint/2010/main" val="252210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1600" dirty="0"/>
              <a:t>线性回归评价的</a:t>
            </a:r>
            <a:r>
              <a:rPr lang="zh-CN" altLang="en-US" sz="1600" dirty="0" smtClean="0"/>
              <a:t>实践</a:t>
            </a:r>
            <a:endParaRPr lang="en-US" altLang="zh-CN" sz="1600" dirty="0" smtClean="0"/>
          </a:p>
          <a:p>
            <a:pPr lvl="1" algn="just"/>
            <a:r>
              <a:rPr lang="zh-CN" altLang="en-US" sz="1600" dirty="0">
                <a:solidFill>
                  <a:srgbClr val="222222"/>
                </a:solidFill>
                <a:latin typeface="PingFang SC"/>
              </a:rPr>
              <a:t>由于</a:t>
            </a:r>
            <a:r>
              <a:rPr lang="en-US" altLang="zh-CN" sz="1600" dirty="0">
                <a:solidFill>
                  <a:srgbClr val="222222"/>
                </a:solidFill>
                <a:latin typeface="PingFang SC"/>
              </a:rPr>
              <a:t>Administration</a:t>
            </a:r>
            <a:r>
              <a:rPr lang="zh-CN" altLang="en-US" sz="1600" dirty="0">
                <a:solidFill>
                  <a:srgbClr val="222222"/>
                </a:solidFill>
                <a:latin typeface="PingFang SC"/>
              </a:rPr>
              <a:t>和</a:t>
            </a:r>
            <a:r>
              <a:rPr lang="en-US" altLang="zh-CN" sz="1600" dirty="0">
                <a:solidFill>
                  <a:srgbClr val="222222"/>
                </a:solidFill>
                <a:latin typeface="PingFang SC"/>
              </a:rPr>
              <a:t>Marketing_Spend</a:t>
            </a:r>
            <a:r>
              <a:rPr lang="zh-CN" altLang="en-US" sz="1600" dirty="0">
                <a:solidFill>
                  <a:srgbClr val="222222"/>
                </a:solidFill>
                <a:latin typeface="PingFang SC"/>
              </a:rPr>
              <a:t>变量的</a:t>
            </a:r>
            <a:r>
              <a:rPr lang="en-US" altLang="zh-CN" sz="1600" dirty="0">
                <a:solidFill>
                  <a:srgbClr val="222222"/>
                </a:solidFill>
                <a:latin typeface="PingFang SC"/>
              </a:rPr>
              <a:t>t</a:t>
            </a:r>
            <a:r>
              <a:rPr lang="zh-CN" altLang="en-US" sz="1600" dirty="0">
                <a:solidFill>
                  <a:srgbClr val="222222"/>
                </a:solidFill>
                <a:latin typeface="PingFang SC"/>
              </a:rPr>
              <a:t>检验结果是不显著的，故可以探索其余因变量</a:t>
            </a:r>
            <a:r>
              <a:rPr lang="en-US" altLang="zh-CN" sz="1600" dirty="0">
                <a:solidFill>
                  <a:srgbClr val="222222"/>
                </a:solidFill>
                <a:latin typeface="PingFang SC"/>
              </a:rPr>
              <a:t>Profit</a:t>
            </a:r>
            <a:r>
              <a:rPr lang="zh-CN" altLang="en-US" sz="1600" dirty="0">
                <a:solidFill>
                  <a:srgbClr val="222222"/>
                </a:solidFill>
                <a:latin typeface="PingFang SC"/>
              </a:rPr>
              <a:t>之间的散点关系，如果确实没有线性关系，可将其从模型中剔除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1934528"/>
            <a:ext cx="3731895" cy="16059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110" y="2640438"/>
            <a:ext cx="1971074" cy="18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7" y="2640438"/>
            <a:ext cx="180367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2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1600" dirty="0"/>
              <a:t>线性回归评价的</a:t>
            </a:r>
            <a:r>
              <a:rPr lang="zh-CN" altLang="en-US" sz="1600" dirty="0" smtClean="0"/>
              <a:t>实践</a:t>
            </a:r>
            <a:endParaRPr lang="en-US" altLang="zh-CN" sz="1600" dirty="0" smtClean="0"/>
          </a:p>
          <a:p>
            <a:pPr lvl="1" algn="just"/>
            <a:r>
              <a:rPr lang="zh-CN" altLang="en-US" sz="1600" dirty="0" smtClean="0">
                <a:solidFill>
                  <a:srgbClr val="222222"/>
                </a:solidFill>
                <a:latin typeface="PingFang SC"/>
              </a:rPr>
              <a:t>看看</a:t>
            </a:r>
            <a:r>
              <a:rPr lang="en-US" altLang="zh-CN" sz="1600" dirty="0" err="1" smtClean="0">
                <a:solidFill>
                  <a:srgbClr val="222222"/>
                </a:solidFill>
                <a:latin typeface="PingFang SC"/>
              </a:rPr>
              <a:t>RD_Spend</a:t>
            </a:r>
            <a:r>
              <a:rPr lang="zh-CN" altLang="en-US" sz="1600" dirty="0" smtClean="0">
                <a:solidFill>
                  <a:srgbClr val="222222"/>
                </a:solidFill>
                <a:latin typeface="PingFang SC"/>
              </a:rPr>
              <a:t>和目标变量的关系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2043805"/>
            <a:ext cx="4365307" cy="1193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05" y="2043805"/>
            <a:ext cx="265898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9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线性回归的评价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线性回归的评价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拟合优度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回归方程显著性检验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回归系数的显著性检验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自变量筛选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线性回归评价的实践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1600" dirty="0"/>
              <a:t>线性回归评价的</a:t>
            </a:r>
            <a:r>
              <a:rPr lang="zh-CN" altLang="en-US" sz="1600" dirty="0" smtClean="0"/>
              <a:t>实践</a:t>
            </a:r>
            <a:endParaRPr lang="en-US" altLang="zh-CN" sz="1600" dirty="0" smtClean="0"/>
          </a:p>
          <a:p>
            <a:pPr lvl="1" algn="just"/>
            <a:r>
              <a:rPr lang="zh-CN" altLang="en-US" sz="1400" dirty="0" smtClean="0"/>
              <a:t>提出变量，重建模型</a:t>
            </a:r>
            <a:r>
              <a:rPr lang="en-US" altLang="zh-CN" sz="1400" dirty="0" smtClean="0"/>
              <a:t>fit2</a:t>
            </a:r>
          </a:p>
          <a:p>
            <a:pPr lvl="1" algn="just"/>
            <a:endParaRPr lang="en-US" altLang="zh-CN" sz="1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4" y="1516150"/>
            <a:ext cx="4139565" cy="34651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30975" y="1032518"/>
            <a:ext cx="43396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PingFang SC"/>
              </a:rPr>
              <a:t>Profit=49032.899141+0.854291RD_Spend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85360" y="2392025"/>
            <a:ext cx="385572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22222"/>
                </a:solidFill>
                <a:latin typeface="PingFang SC"/>
              </a:rPr>
              <a:t>新模型</a:t>
            </a:r>
            <a:r>
              <a:rPr lang="en-US" altLang="zh-CN" dirty="0" smtClean="0">
                <a:solidFill>
                  <a:srgbClr val="222222"/>
                </a:solidFill>
                <a:latin typeface="PingFang SC"/>
              </a:rPr>
              <a:t>fit2</a:t>
            </a:r>
            <a:r>
              <a:rPr lang="zh-CN" altLang="en-US" dirty="0" smtClean="0">
                <a:solidFill>
                  <a:srgbClr val="222222"/>
                </a:solidFill>
                <a:latin typeface="PingFang SC"/>
              </a:rPr>
              <a:t>通过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了</a:t>
            </a:r>
            <a:r>
              <a:rPr lang="zh-CN" altLang="en-US" dirty="0" smtClean="0">
                <a:solidFill>
                  <a:srgbClr val="222222"/>
                </a:solidFill>
                <a:latin typeface="PingFang SC"/>
              </a:rPr>
              <a:t>显著性检验</a:t>
            </a:r>
            <a:endParaRPr lang="en-US" altLang="zh-CN" dirty="0" smtClean="0">
              <a:solidFill>
                <a:srgbClr val="222222"/>
              </a:solidFill>
              <a:latin typeface="PingFang S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22222"/>
                </a:solidFill>
                <a:latin typeface="PingFang SC"/>
              </a:rPr>
              <a:t>新模型</a:t>
            </a:r>
            <a:r>
              <a:rPr lang="en-US" altLang="zh-CN" dirty="0" smtClean="0">
                <a:solidFill>
                  <a:srgbClr val="222222"/>
                </a:solidFill>
                <a:latin typeface="PingFang SC"/>
              </a:rPr>
              <a:t>fit2</a:t>
            </a:r>
            <a:r>
              <a:rPr lang="zh-CN" altLang="en-US" dirty="0" smtClean="0">
                <a:solidFill>
                  <a:srgbClr val="222222"/>
                </a:solidFill>
                <a:latin typeface="PingFang SC"/>
              </a:rPr>
              <a:t>的每个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自变量所对应的系数也是通过显著性检验的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3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08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异常值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回归模型计算过程会依赖于自变量的均值，均值的最大弊端是其容易受到异常点（或极端值）的影响</a:t>
            </a:r>
          </a:p>
          <a:p>
            <a:pPr lvl="1"/>
            <a:r>
              <a:rPr lang="zh-CN" altLang="en-US" dirty="0"/>
              <a:t>建模数据中存在异常点，一定程度上会影响到建模的有效性</a:t>
            </a:r>
          </a:p>
          <a:p>
            <a:pPr lvl="1"/>
            <a:r>
              <a:rPr lang="zh-CN" altLang="en-US" dirty="0"/>
              <a:t>对于现行回归模型来说，通常利用帽子矩阵、</a:t>
            </a:r>
            <a:r>
              <a:rPr lang="en-US" altLang="zh-CN" dirty="0"/>
              <a:t>DFFITS</a:t>
            </a:r>
            <a:r>
              <a:rPr lang="zh-CN" altLang="en-US" dirty="0"/>
              <a:t>准则、学生化残差或</a:t>
            </a:r>
            <a:r>
              <a:rPr lang="en-US" altLang="zh-CN" dirty="0"/>
              <a:t>Cook</a:t>
            </a:r>
            <a:r>
              <a:rPr lang="zh-CN" altLang="en-US" dirty="0"/>
              <a:t>距离进行异常点</a:t>
            </a:r>
            <a:r>
              <a:rPr lang="zh-CN" altLang="en-US" dirty="0" smtClean="0"/>
              <a:t>检测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（这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种异常值检测方法，在此不展开讨论）</a:t>
            </a:r>
            <a:endParaRPr lang="zh-CN" altLang="en-US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使用以上</a:t>
            </a:r>
            <a:r>
              <a:rPr lang="en-US" altLang="zh-CN" dirty="0"/>
              <a:t>4</a:t>
            </a:r>
            <a:r>
              <a:rPr lang="zh-CN" altLang="en-US" dirty="0"/>
              <a:t>种方法判别数据集的第</a:t>
            </a:r>
            <a:r>
              <a:rPr lang="en-US" altLang="zh-CN" dirty="0" err="1"/>
              <a:t>i</a:t>
            </a:r>
            <a:r>
              <a:rPr lang="zh-CN" altLang="en-US" dirty="0"/>
              <a:t>个样本是否为异常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前提</a:t>
            </a:r>
            <a:r>
              <a:rPr lang="zh-CN" altLang="en-US" dirty="0"/>
              <a:t>是已构建好一个线性回归模型，然后基于由</a:t>
            </a:r>
            <a:r>
              <a:rPr lang="en-US" altLang="zh-CN" dirty="0" err="1"/>
              <a:t>get_influence</a:t>
            </a:r>
            <a:r>
              <a:rPr lang="zh-CN" altLang="en-US" dirty="0"/>
              <a:t>方法获得</a:t>
            </a:r>
            <a:r>
              <a:rPr lang="en-US" altLang="zh-CN" dirty="0"/>
              <a:t>4</a:t>
            </a:r>
            <a:r>
              <a:rPr lang="zh-CN" altLang="en-US" dirty="0"/>
              <a:t>种统计量的值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8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异常值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1093470"/>
            <a:ext cx="532946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2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zh-CN" altLang="en-US" dirty="0" smtClean="0"/>
              <a:t>异常值</a:t>
            </a:r>
            <a:endParaRPr kumimoji="1" lang="en-US" altLang="zh-CN" dirty="0" smtClean="0"/>
          </a:p>
          <a:p>
            <a:pPr lvl="1" algn="just"/>
            <a:r>
              <a:rPr lang="zh-CN" altLang="en-US" dirty="0"/>
              <a:t>结果显示，通过学生化残差识别出了异常值，并且异常值比例为</a:t>
            </a:r>
            <a:r>
              <a:rPr lang="en-US" altLang="zh-CN" dirty="0"/>
              <a:t>4</a:t>
            </a:r>
            <a:r>
              <a:rPr lang="en-US" altLang="zh-CN" dirty="0" smtClean="0"/>
              <a:t>%</a:t>
            </a:r>
          </a:p>
          <a:p>
            <a:pPr lvl="1" algn="just"/>
            <a:r>
              <a:rPr lang="zh-CN" altLang="en-US" dirty="0" smtClean="0"/>
              <a:t>由于</a:t>
            </a:r>
            <a:r>
              <a:rPr lang="zh-CN" altLang="en-US" dirty="0"/>
              <a:t>异常值比例非常小，故可以考虑将其直接从数据集中删除，由此继续建模将会得到更加稳健且合理的模型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94" y="2593657"/>
            <a:ext cx="846760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异常值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去掉异常值，建立模型</a:t>
            </a:r>
            <a:r>
              <a:rPr kumimoji="1" lang="en-US" altLang="zh-CN" dirty="0" smtClean="0"/>
              <a:t>fit3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649729"/>
            <a:ext cx="3593783" cy="14462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627" y="1516150"/>
            <a:ext cx="5112813" cy="324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6700" y="3192813"/>
            <a:ext cx="3505200" cy="892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300" dirty="0">
                <a:solidFill>
                  <a:srgbClr val="222222"/>
                </a:solidFill>
                <a:latin typeface="PingFang SC"/>
              </a:rPr>
              <a:t>排除异常点之后得到的模型</a:t>
            </a:r>
            <a:r>
              <a:rPr lang="en-US" altLang="zh-CN" sz="1300" dirty="0">
                <a:solidFill>
                  <a:srgbClr val="222222"/>
                </a:solidFill>
                <a:latin typeface="PingFang SC"/>
              </a:rPr>
              <a:t>fit3</a:t>
            </a:r>
            <a:r>
              <a:rPr lang="zh-CN" altLang="en-US" sz="1300" dirty="0">
                <a:solidFill>
                  <a:srgbClr val="222222"/>
                </a:solidFill>
                <a:latin typeface="PingFang SC"/>
              </a:rPr>
              <a:t>，不管是模型的显著性检验还是系数的显著性检验，各自的概率</a:t>
            </a:r>
            <a:r>
              <a:rPr lang="en-US" altLang="zh-CN" sz="1300" dirty="0">
                <a:solidFill>
                  <a:srgbClr val="222222"/>
                </a:solidFill>
                <a:latin typeface="PingFang SC"/>
              </a:rPr>
              <a:t>P</a:t>
            </a:r>
            <a:r>
              <a:rPr lang="zh-CN" altLang="en-US" sz="1300" dirty="0">
                <a:solidFill>
                  <a:srgbClr val="222222"/>
                </a:solidFill>
                <a:latin typeface="PingFang SC"/>
              </a:rPr>
              <a:t>值均小于</a:t>
            </a:r>
            <a:r>
              <a:rPr lang="en-US" altLang="zh-CN" sz="1300" dirty="0">
                <a:solidFill>
                  <a:srgbClr val="222222"/>
                </a:solidFill>
                <a:latin typeface="PingFang SC"/>
              </a:rPr>
              <a:t>0.05</a:t>
            </a:r>
            <a:r>
              <a:rPr lang="zh-CN" altLang="en-US" sz="1300" dirty="0">
                <a:solidFill>
                  <a:srgbClr val="222222"/>
                </a:solidFill>
                <a:latin typeface="PingFang SC"/>
              </a:rPr>
              <a:t>，说明他们均通过显著性检验</a:t>
            </a:r>
            <a:endParaRPr lang="zh-CN" altLang="en-US" sz="1300" dirty="0"/>
          </a:p>
        </p:txBody>
      </p:sp>
      <p:sp>
        <p:nvSpPr>
          <p:cNvPr id="8" name="矩形 7"/>
          <p:cNvSpPr/>
          <p:nvPr/>
        </p:nvSpPr>
        <p:spPr>
          <a:xfrm>
            <a:off x="4074765" y="819150"/>
            <a:ext cx="43396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22222"/>
                </a:solidFill>
                <a:latin typeface="PingFang SC"/>
              </a:rPr>
              <a:t>Profit=51454.448622+0.836629RD_Spend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1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异常值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进行预测验证一下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2" y="1563052"/>
            <a:ext cx="5737859" cy="34155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34100" y="1920925"/>
            <a:ext cx="2880360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222222"/>
                </a:solidFill>
                <a:latin typeface="PingFang SC"/>
              </a:rPr>
              <a:t>以原始数据</a:t>
            </a:r>
            <a:r>
              <a:rPr lang="en-US" altLang="zh-CN" sz="1500" dirty="0">
                <a:solidFill>
                  <a:srgbClr val="222222"/>
                </a:solidFill>
                <a:latin typeface="PingFang SC"/>
              </a:rPr>
              <a:t>profit</a:t>
            </a:r>
            <a:r>
              <a:rPr lang="zh-CN" altLang="en-US" sz="1500" dirty="0">
                <a:solidFill>
                  <a:srgbClr val="222222"/>
                </a:solidFill>
                <a:latin typeface="PingFang SC"/>
              </a:rPr>
              <a:t>为例，根据</a:t>
            </a:r>
            <a:r>
              <a:rPr lang="en-US" altLang="zh-CN" sz="1500" dirty="0">
                <a:solidFill>
                  <a:srgbClr val="222222"/>
                </a:solidFill>
                <a:latin typeface="PingFang SC"/>
              </a:rPr>
              <a:t>fit3</a:t>
            </a:r>
            <a:r>
              <a:rPr lang="zh-CN" altLang="en-US" sz="1500" dirty="0">
                <a:solidFill>
                  <a:srgbClr val="222222"/>
                </a:solidFill>
                <a:latin typeface="PingFang SC"/>
              </a:rPr>
              <a:t>模型重新预测各成本下的收益预测</a:t>
            </a:r>
            <a:r>
              <a:rPr lang="zh-CN" altLang="en-US" sz="1500" dirty="0" smtClean="0">
                <a:solidFill>
                  <a:srgbClr val="222222"/>
                </a:solidFill>
                <a:latin typeface="PingFang SC"/>
              </a:rPr>
              <a:t>值</a:t>
            </a:r>
            <a:endParaRPr lang="en-US" altLang="zh-CN" sz="1500" dirty="0" smtClean="0">
              <a:solidFill>
                <a:srgbClr val="222222"/>
              </a:solidFill>
              <a:latin typeface="PingFang S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500" dirty="0"/>
              <a:t>从结果上看有的预测值比较接近实际值，有的预测测偏离实际值较远，但从总体上来说，预测值与实际值之间的差异并不是特别大</a:t>
            </a:r>
          </a:p>
        </p:txBody>
      </p:sp>
    </p:spTree>
    <p:extLst>
      <p:ext uri="{BB962C8B-B14F-4D97-AF65-F5344CB8AC3E}">
        <p14:creationId xmlns:p14="http://schemas.microsoft.com/office/powerpoint/2010/main" val="100204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变量的相关系数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考察自变量、因变量的相关系数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考察自变量之间的相关系数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（把冗余的自变量剔除）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56" y="2238375"/>
            <a:ext cx="4772174" cy="16425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39" y="4029469"/>
            <a:ext cx="6777177" cy="10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变量的相关系数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" y="1265872"/>
            <a:ext cx="6851085" cy="1519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332" y="1675582"/>
            <a:ext cx="3097529" cy="2919218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351271" y="3409950"/>
            <a:ext cx="2316480" cy="6324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313171" y="2804160"/>
            <a:ext cx="617220" cy="6324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9002" y="3183582"/>
            <a:ext cx="4268747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CN" altLang="en-US" sz="1500" dirty="0" smtClean="0"/>
              <a:t>目标变量</a:t>
            </a:r>
            <a:r>
              <a:rPr kumimoji="1" lang="en-US" altLang="zh-CN" sz="1500" dirty="0" smtClean="0"/>
              <a:t>profit</a:t>
            </a:r>
            <a:r>
              <a:rPr kumimoji="1" lang="zh-CN" altLang="en-US" sz="1500" dirty="0" smtClean="0"/>
              <a:t>和</a:t>
            </a:r>
            <a:r>
              <a:rPr kumimoji="1" lang="en-US" altLang="zh-CN" sz="1500" dirty="0" err="1" smtClean="0"/>
              <a:t>RD_spend</a:t>
            </a:r>
            <a:r>
              <a:rPr kumimoji="1" lang="zh-CN" altLang="en-US" sz="1500" dirty="0" smtClean="0"/>
              <a:t>、</a:t>
            </a:r>
            <a:r>
              <a:rPr kumimoji="1" lang="en-US" altLang="zh-CN" sz="1500" dirty="0" smtClean="0"/>
              <a:t>Marketing_Spend</a:t>
            </a:r>
            <a:r>
              <a:rPr kumimoji="1" lang="zh-CN" altLang="en-US" sz="1500" dirty="0" smtClean="0"/>
              <a:t>的相关系数比较高</a:t>
            </a:r>
            <a:endParaRPr kumimoji="1" lang="en-US" altLang="zh-CN" sz="15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CN" altLang="en-US" sz="1500" dirty="0" smtClean="0"/>
              <a:t>但是</a:t>
            </a:r>
            <a:r>
              <a:rPr kumimoji="1" lang="en-US" altLang="zh-CN" sz="1500" dirty="0" smtClean="0"/>
              <a:t>Marketing_Spend</a:t>
            </a:r>
            <a:r>
              <a:rPr kumimoji="1" lang="zh-CN" altLang="en-US" sz="1500" dirty="0" smtClean="0"/>
              <a:t>和</a:t>
            </a:r>
            <a:r>
              <a:rPr kumimoji="1" lang="en-US" altLang="zh-CN" sz="1500" dirty="0" err="1" smtClean="0"/>
              <a:t>RD_spend</a:t>
            </a:r>
            <a:r>
              <a:rPr kumimoji="1" lang="zh-CN" altLang="en-US" sz="1500" dirty="0" smtClean="0"/>
              <a:t>的相关系数比较高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34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dirty="0">
                <a:solidFill>
                  <a:srgbClr val="C00000"/>
                </a:solidFill>
              </a:rPr>
              <a:t>回归分析</a:t>
            </a:r>
            <a:r>
              <a:rPr lang="zh-CN" altLang="zh-CN" dirty="0"/>
              <a:t>是应用广泛的统计分析方法，用于分析事物之间的相关关系。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zh-CN" dirty="0"/>
              <a:t>其中</a:t>
            </a:r>
            <a:r>
              <a:rPr lang="zh-CN" altLang="zh-CN" dirty="0">
                <a:solidFill>
                  <a:srgbClr val="C00000"/>
                </a:solidFill>
              </a:rPr>
              <a:t>一元线性回归</a:t>
            </a:r>
            <a:r>
              <a:rPr lang="en-US" altLang="zh-CN" dirty="0"/>
              <a:t>(Linear Regression)</a:t>
            </a:r>
            <a:r>
              <a:rPr lang="zh-CN" altLang="zh-CN" dirty="0"/>
              <a:t>模型，指的是只有一个解释变量的线性回归</a:t>
            </a:r>
            <a:r>
              <a:rPr lang="zh-CN" altLang="zh-CN" dirty="0" smtClean="0"/>
              <a:t>模型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zh-CN" dirty="0"/>
              <a:t>而</a:t>
            </a:r>
            <a:r>
              <a:rPr lang="zh-CN" altLang="zh-CN" dirty="0">
                <a:solidFill>
                  <a:srgbClr val="C00000"/>
                </a:solidFill>
              </a:rPr>
              <a:t>多元线性回归模型</a:t>
            </a:r>
            <a:r>
              <a:rPr lang="zh-CN" altLang="zh-CN" dirty="0"/>
              <a:t>，则是包含多个解释变量的线性回归</a:t>
            </a:r>
            <a:r>
              <a:rPr lang="zh-CN" altLang="zh-CN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所谓</a:t>
            </a:r>
            <a:r>
              <a:rPr lang="zh-CN" altLang="zh-CN" dirty="0">
                <a:solidFill>
                  <a:srgbClr val="C00000"/>
                </a:solidFill>
              </a:rPr>
              <a:t>解释变量</a:t>
            </a:r>
            <a:r>
              <a:rPr lang="zh-CN" altLang="zh-CN" dirty="0"/>
              <a:t>就是自变量，而</a:t>
            </a:r>
            <a:r>
              <a:rPr lang="zh-CN" altLang="zh-CN" dirty="0">
                <a:solidFill>
                  <a:srgbClr val="C00000"/>
                </a:solidFill>
              </a:rPr>
              <a:t>被解释变量</a:t>
            </a:r>
            <a:r>
              <a:rPr lang="zh-CN" altLang="zh-CN" dirty="0"/>
              <a:t>则是</a:t>
            </a:r>
            <a:r>
              <a:rPr lang="zh-CN" altLang="zh-CN" dirty="0" smtClean="0"/>
              <a:t>因变量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C00000"/>
                </a:solidFill>
              </a:rPr>
              <a:t>回归模型</a:t>
            </a:r>
            <a:r>
              <a:rPr lang="zh-CN" altLang="zh-CN" dirty="0"/>
              <a:t>就是描述因变量和自变量之间依存的数量关系的</a:t>
            </a:r>
            <a:r>
              <a:rPr lang="zh-CN" altLang="zh-CN" dirty="0" smtClean="0"/>
              <a:t>模型</a:t>
            </a:r>
            <a:endParaRPr lang="zh-CN" altLang="zh-CN" dirty="0"/>
          </a:p>
          <a:p>
            <a:pPr lvl="1"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2360796" y="4800599"/>
            <a:ext cx="4822257" cy="277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如何评价回归模型的好坏呢？</a:t>
            </a:r>
            <a:endParaRPr lang="zh-CN" altLang="en-US" dirty="0"/>
          </a:p>
        </p:txBody>
      </p:sp>
      <p:pic>
        <p:nvPicPr>
          <p:cNvPr id="1026" name="Picture 2" descr="https://editor.analyticsvidhya.com/uploads/466362%20_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39" y="2787650"/>
            <a:ext cx="3759835" cy="18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184404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zh-CN" dirty="0"/>
                  <a:t>我们把因变量的总变差</a:t>
                </a:r>
                <a:r>
                  <a:rPr lang="en-US" altLang="zh-CN" dirty="0"/>
                  <a:t>(Sum of Squares for Total, SST)</a:t>
                </a:r>
              </a:p>
              <a:p>
                <a:pPr lvl="1"/>
                <a:r>
                  <a:rPr lang="zh-CN" altLang="zh-CN" dirty="0"/>
                  <a:t>分解成自变量变动引起的变差</a:t>
                </a:r>
                <a:r>
                  <a:rPr lang="en-US" altLang="zh-CN" dirty="0"/>
                  <a:t>(Sum of Squares for Regression, SSR)</a:t>
                </a:r>
              </a:p>
              <a:p>
                <a:pPr lvl="1"/>
                <a:r>
                  <a:rPr lang="zh-CN" altLang="zh-CN" dirty="0"/>
                  <a:t>和其它因素造成的变差</a:t>
                </a:r>
                <a:r>
                  <a:rPr lang="en-US" altLang="zh-CN" dirty="0"/>
                  <a:t>(Sum of Squares for Error, SSE)</a:t>
                </a:r>
              </a:p>
              <a:p>
                <a:pPr lvl="1"/>
                <a:r>
                  <a:rPr lang="zh-CN" altLang="zh-CN" dirty="0"/>
                  <a:t>用数学语言来表达为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smtClean="0"/>
                  <a:t>SSR+SSE</a:t>
                </a:r>
              </a:p>
              <a:p>
                <a:pPr lvl="1"/>
                <a:r>
                  <a:rPr lang="zh-CN" altLang="zh-CN" dirty="0" smtClean="0"/>
                  <a:t>式</a:t>
                </a:r>
                <a:r>
                  <a:rPr lang="zh-CN" altLang="zh-CN" dirty="0"/>
                  <a:t>中，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zh-CN" dirty="0"/>
                  <a:t>表示样本均值，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表示模型预测值，</a:t>
                </a:r>
                <a:r>
                  <a:rPr lang="en-US" altLang="zh-CN" dirty="0"/>
                  <a:t>y</a:t>
                </a:r>
                <a:r>
                  <a:rPr lang="zh-CN" altLang="zh-CN" dirty="0"/>
                  <a:t>表示因变量的实际</a:t>
                </a:r>
                <a:r>
                  <a:rPr lang="zh-CN" altLang="zh-CN" dirty="0" smtClean="0"/>
                  <a:t>值</a:t>
                </a:r>
                <a:endParaRPr lang="zh-CN" altLang="zh-CN" dirty="0"/>
              </a:p>
            </p:txBody>
          </p:sp>
        </mc:Choice>
        <mc:Fallback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1844040"/>
              </a:xfrm>
              <a:blipFill>
                <a:blip r:embed="rId2"/>
                <a:stretch>
                  <a:fillRect l="-519" t="-3630" b="-14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34" y="2625090"/>
            <a:ext cx="3560445" cy="238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1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CN" dirty="0"/>
                  <a:t>(1) </a:t>
                </a:r>
                <a:r>
                  <a:rPr lang="zh-CN" altLang="zh-CN" dirty="0"/>
                  <a:t>拟合优度检验：回归方程的拟合优度，指的是回归方程对样本的各个数据点的拟合</a:t>
                </a:r>
                <a:r>
                  <a:rPr lang="zh-CN" altLang="zh-CN" dirty="0" smtClean="0"/>
                  <a:t>程度</a:t>
                </a:r>
                <a:endParaRPr lang="en-US" altLang="zh-CN" dirty="0" smtClean="0"/>
              </a:p>
              <a:p>
                <a:pPr algn="just"/>
                <a:r>
                  <a:rPr lang="zh-CN" altLang="zh-CN" dirty="0" smtClean="0"/>
                  <a:t>拟合优度</a:t>
                </a:r>
                <a:r>
                  <a:rPr lang="zh-CN" altLang="zh-CN" dirty="0"/>
                  <a:t>的度量一般使用判定系数</a:t>
                </a:r>
                <a:r>
                  <a:rPr lang="en-US" altLang="zh-CN" dirty="0"/>
                  <a:t>R</a:t>
                </a:r>
                <a:r>
                  <a:rPr lang="en-US" altLang="zh-CN" baseline="30000" dirty="0"/>
                  <a:t>2</a:t>
                </a:r>
                <a:endParaRPr lang="en-US" altLang="zh-CN" dirty="0"/>
              </a:p>
              <a:p>
                <a:pPr lvl="1" algn="just"/>
                <a:r>
                  <a:rPr lang="zh-CN" altLang="zh-CN" dirty="0" smtClean="0"/>
                  <a:t>是</a:t>
                </a:r>
                <a:r>
                  <a:rPr lang="zh-CN" altLang="zh-CN" dirty="0"/>
                  <a:t>在因变量的总变差中，由回归方程解释的变动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回归平方和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所占的</a:t>
                </a:r>
                <a:r>
                  <a:rPr lang="zh-CN" altLang="zh-CN" dirty="0" smtClean="0"/>
                  <a:t>比重</a:t>
                </a:r>
                <a:endParaRPr lang="en-US" altLang="zh-CN" dirty="0"/>
              </a:p>
              <a:p>
                <a:pPr lvl="1" algn="just"/>
                <a:r>
                  <a:rPr lang="en-US" altLang="zh-CN" dirty="0"/>
                  <a:t>R</a:t>
                </a:r>
                <a:r>
                  <a:rPr lang="en-US" altLang="zh-CN" baseline="30000" dirty="0"/>
                  <a:t>2</a:t>
                </a:r>
                <a:r>
                  <a:rPr lang="zh-CN" altLang="zh-CN" dirty="0"/>
                  <a:t>越大，方程的拟合程度越</a:t>
                </a:r>
                <a:r>
                  <a:rPr lang="zh-CN" altLang="zh-CN" dirty="0" smtClean="0"/>
                  <a:t>高</a:t>
                </a:r>
                <a:endParaRPr lang="en-US" altLang="zh-CN" dirty="0"/>
              </a:p>
              <a:p>
                <a:pPr lvl="1" algn="just"/>
                <a:r>
                  <a:rPr lang="en-US" altLang="zh-CN" dirty="0"/>
                  <a:t>R</a:t>
                </a:r>
                <a:r>
                  <a:rPr lang="en-US" altLang="zh-CN" baseline="30000" dirty="0"/>
                  <a:t>2</a:t>
                </a:r>
                <a:r>
                  <a:rPr lang="zh-CN" altLang="zh-CN" dirty="0"/>
                  <a:t>的计算公式为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𝑆𝑆𝑅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2" algn="just"/>
                <a:r>
                  <a:rPr lang="zh-CN" altLang="zh-CN" dirty="0" smtClean="0"/>
                  <a:t>当</a:t>
                </a:r>
                <a:r>
                  <a:rPr lang="zh-CN" altLang="zh-CN" dirty="0"/>
                  <a:t>一个多元线性回归模型的判定系数接近</a:t>
                </a:r>
                <a:r>
                  <a:rPr lang="en-US" altLang="zh-CN" dirty="0"/>
                  <a:t>1.0</a:t>
                </a:r>
                <a:r>
                  <a:rPr lang="zh-CN" altLang="zh-CN" dirty="0"/>
                  <a:t>，说明其拟合优度较高</a:t>
                </a:r>
                <a:endParaRPr lang="en-US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41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2990850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dirty="0"/>
                  <a:t>(2) </a:t>
                </a:r>
                <a:r>
                  <a:rPr lang="zh-CN" altLang="zh-CN" dirty="0"/>
                  <a:t>回归方程显著性检验：回归方程的</a:t>
                </a:r>
                <a:r>
                  <a:rPr lang="zh-CN" altLang="zh-CN" dirty="0" smtClean="0"/>
                  <a:t>显著性检验</a:t>
                </a:r>
                <a:endParaRPr lang="en-US" altLang="zh-CN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dirty="0" smtClean="0"/>
                  <a:t>目的</a:t>
                </a:r>
                <a:r>
                  <a:rPr lang="zh-CN" altLang="zh-CN" dirty="0"/>
                  <a:t>是评价所有自变量和因变量的线性关系是否</a:t>
                </a:r>
                <a:r>
                  <a:rPr lang="zh-CN" altLang="zh-CN" dirty="0" smtClean="0"/>
                  <a:t>密切</a:t>
                </a:r>
                <a:endParaRPr lang="en-US" altLang="zh-CN" dirty="0"/>
              </a:p>
              <a:p>
                <a:pPr lvl="1" algn="just">
                  <a:lnSpc>
                    <a:spcPct val="120000"/>
                  </a:lnSpc>
                </a:pPr>
                <a:r>
                  <a:rPr lang="zh-CN" altLang="zh-CN" dirty="0"/>
                  <a:t>常用</a:t>
                </a:r>
                <a:r>
                  <a:rPr lang="en-US" altLang="zh-CN" dirty="0"/>
                  <a:t>F</a:t>
                </a:r>
                <a:r>
                  <a:rPr lang="zh-CN" altLang="zh-CN" dirty="0"/>
                  <a:t>检验统计量进行检验，</a:t>
                </a:r>
                <a:r>
                  <a:rPr lang="en-US" altLang="zh-CN" i="1" dirty="0"/>
                  <a:t>F</a:t>
                </a:r>
                <a:r>
                  <a:rPr lang="zh-CN" altLang="zh-CN" dirty="0"/>
                  <a:t>检验是对模型整体回归显著性的</a:t>
                </a:r>
                <a:r>
                  <a:rPr lang="zh-CN" altLang="zh-CN" dirty="0" smtClean="0"/>
                  <a:t>检验</a:t>
                </a:r>
                <a:endParaRPr lang="en-US" altLang="zh-CN" dirty="0" smtClean="0"/>
              </a:p>
              <a:p>
                <a:pPr lvl="2" algn="just">
                  <a:lnSpc>
                    <a:spcPct val="120000"/>
                  </a:lnSpc>
                </a:pPr>
                <a:r>
                  <a:rPr lang="en-US" altLang="zh-CN" dirty="0" smtClean="0"/>
                  <a:t>F</a:t>
                </a:r>
                <a:r>
                  <a:rPr lang="zh-CN" altLang="zh-CN" dirty="0"/>
                  <a:t>统计量的计算公式为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𝑺𝑺𝑹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𝑺𝑺𝑬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zh-CN" b="1" dirty="0"/>
                  <a:t>式中，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为样本容量，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为自变量</a:t>
                </a:r>
                <a:r>
                  <a:rPr lang="zh-CN" altLang="zh-CN" dirty="0" smtClean="0"/>
                  <a:t>个数</a:t>
                </a:r>
                <a:endParaRPr lang="zh-CN" altLang="zh-CN" dirty="0"/>
              </a:p>
              <a:p>
                <a:pPr lvl="1" algn="just">
                  <a:lnSpc>
                    <a:spcPct val="120000"/>
                  </a:lnSpc>
                </a:pPr>
                <a:r>
                  <a:rPr lang="en-US" altLang="zh-CN" dirty="0"/>
                  <a:t>F</a:t>
                </a:r>
                <a:r>
                  <a:rPr lang="zh-CN" altLang="zh-CN" dirty="0"/>
                  <a:t>检验的原假设</a:t>
                </a:r>
                <a:r>
                  <a:rPr lang="en-US" altLang="zh-CN" dirty="0"/>
                  <a:t>(H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为，自变量和因变量的线性关系不显著；备择假设</a:t>
                </a:r>
                <a:r>
                  <a:rPr lang="en-US" altLang="zh-CN" dirty="0"/>
                  <a:t>(H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为，自变量和因变量的线性关系</a:t>
                </a:r>
                <a:r>
                  <a:rPr lang="zh-CN" altLang="zh-CN" dirty="0" smtClean="0"/>
                  <a:t>显著</a:t>
                </a:r>
                <a:endParaRPr lang="en-US" altLang="zh-CN" dirty="0" smtClean="0"/>
              </a:p>
              <a:p>
                <a:pPr lvl="2" algn="just">
                  <a:lnSpc>
                    <a:spcPct val="120000"/>
                  </a:lnSpc>
                </a:pPr>
                <a:r>
                  <a:rPr lang="zh-CN" altLang="zh-CN" dirty="0" smtClean="0"/>
                  <a:t>在</a:t>
                </a:r>
                <a:r>
                  <a:rPr lang="zh-CN" altLang="zh-CN" dirty="0"/>
                  <a:t>给定的显著性水平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一般选</a:t>
                </a:r>
                <a:r>
                  <a:rPr lang="en-US" altLang="zh-CN" dirty="0"/>
                  <a:t>0.05)</a:t>
                </a:r>
                <a:r>
                  <a:rPr lang="zh-CN" altLang="zh-CN" dirty="0"/>
                  <a:t>下，查找自由度为</a:t>
                </a:r>
                <a:r>
                  <a:rPr lang="en-US" altLang="zh-CN" dirty="0"/>
                  <a:t>(k, n-k-1)</a:t>
                </a:r>
                <a:r>
                  <a:rPr lang="zh-CN" altLang="zh-CN" dirty="0"/>
                  <a:t>的</a:t>
                </a:r>
                <a:r>
                  <a:rPr lang="en-US" altLang="zh-CN" dirty="0"/>
                  <a:t>F</a:t>
                </a:r>
                <a:r>
                  <a:rPr lang="zh-CN" altLang="zh-CN" dirty="0"/>
                  <a:t>分布表，得到相应的临界值</a:t>
                </a:r>
                <a:r>
                  <a:rPr lang="en-US" altLang="zh-CN" dirty="0" smtClean="0"/>
                  <a:t>F</a:t>
                </a:r>
                <a:r>
                  <a:rPr lang="en-US" altLang="zh-CN" baseline="-25000" dirty="0" smtClean="0"/>
                  <a:t>a</a:t>
                </a:r>
                <a:endParaRPr lang="en-US" altLang="zh-CN" dirty="0" smtClean="0"/>
              </a:p>
              <a:p>
                <a:pPr lvl="2" algn="just">
                  <a:lnSpc>
                    <a:spcPct val="120000"/>
                  </a:lnSpc>
                </a:pPr>
                <a:r>
                  <a:rPr lang="zh-CN" altLang="zh-CN" dirty="0" smtClean="0"/>
                  <a:t>如果</a:t>
                </a:r>
                <a:r>
                  <a:rPr lang="zh-CN" altLang="zh-CN" dirty="0"/>
                  <a:t>上述计算公式算得的</a:t>
                </a:r>
                <a:r>
                  <a:rPr lang="en-US" altLang="zh-CN" dirty="0"/>
                  <a:t>F&gt;F</a:t>
                </a:r>
                <a:r>
                  <a:rPr lang="en-US" altLang="zh-CN" baseline="-25000" dirty="0"/>
                  <a:t>a</a:t>
                </a:r>
                <a:r>
                  <a:rPr lang="zh-CN" altLang="zh-CN" dirty="0"/>
                  <a:t>，那么拒绝原假设，回归方程具有显著意义，回归效果</a:t>
                </a:r>
                <a:r>
                  <a:rPr lang="zh-CN" altLang="zh-CN" dirty="0" smtClean="0"/>
                  <a:t>显著</a:t>
                </a:r>
                <a:endParaRPr lang="en-US" altLang="zh-CN" dirty="0" smtClean="0"/>
              </a:p>
              <a:p>
                <a:pPr lvl="2" algn="just">
                  <a:lnSpc>
                    <a:spcPct val="120000"/>
                  </a:lnSpc>
                </a:pPr>
                <a:r>
                  <a:rPr lang="zh-CN" altLang="zh-CN" dirty="0" smtClean="0"/>
                  <a:t>否则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F&lt;F</a:t>
                </a:r>
                <a:r>
                  <a:rPr lang="en-US" altLang="zh-CN" baseline="-25000" dirty="0"/>
                  <a:t>a</a:t>
                </a:r>
                <a:r>
                  <a:rPr lang="zh-CN" altLang="zh-CN" dirty="0"/>
                  <a:t>，那么接受原假设，回归方程不具有统计上的显著意义，回归效果不</a:t>
                </a:r>
                <a:r>
                  <a:rPr lang="zh-CN" altLang="zh-CN" dirty="0" smtClean="0"/>
                  <a:t>显著</a:t>
                </a:r>
                <a:endParaRPr lang="zh-CN" altLang="zh-CN" dirty="0"/>
              </a:p>
            </p:txBody>
          </p:sp>
        </mc:Choice>
        <mc:Fallback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2990850"/>
              </a:xfrm>
              <a:blipFill>
                <a:blip r:embed="rId2"/>
                <a:stretch>
                  <a:fillRect l="-296" t="-611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79" y="3347781"/>
            <a:ext cx="5313045" cy="12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8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altLang="zh-CN" dirty="0" smtClean="0"/>
                  <a:t>(</a:t>
                </a:r>
                <a:r>
                  <a:rPr lang="en-US" altLang="zh-CN" dirty="0"/>
                  <a:t>3) </a:t>
                </a:r>
                <a:r>
                  <a:rPr lang="zh-CN" altLang="zh-CN" dirty="0"/>
                  <a:t>回归系数的显著性检验：使用</a:t>
                </a:r>
                <a:r>
                  <a:rPr lang="en-US" altLang="zh-CN" dirty="0"/>
                  <a:t>t</a:t>
                </a:r>
                <a:r>
                  <a:rPr lang="zh-CN" altLang="zh-CN" dirty="0"/>
                  <a:t>检验，分别检验回归模型中的各个回归系数是否具有显著性，以便使模型中只保留那些对因变量有显著影响的</a:t>
                </a:r>
                <a:r>
                  <a:rPr lang="zh-CN" altLang="zh-CN" dirty="0" smtClean="0"/>
                  <a:t>因素</a:t>
                </a:r>
                <a:endParaRPr lang="en-US" altLang="zh-CN" dirty="0"/>
              </a:p>
              <a:p>
                <a:pPr lvl="1" algn="just"/>
                <a:r>
                  <a:rPr lang="en-US" altLang="zh-CN" i="1" dirty="0"/>
                  <a:t>t</a:t>
                </a:r>
                <a:r>
                  <a:rPr lang="zh-CN" altLang="zh-CN" dirty="0"/>
                  <a:t>检验是对单个解释变量回归系数的</a:t>
                </a:r>
                <a:r>
                  <a:rPr lang="zh-CN" altLang="zh-CN" dirty="0" smtClean="0"/>
                  <a:t>显著性检验</a:t>
                </a:r>
                <a:endParaRPr lang="en-US" altLang="zh-CN" dirty="0" smtClean="0"/>
              </a:p>
              <a:p>
                <a:pPr lvl="2" algn="just"/>
                <a:r>
                  <a:rPr lang="zh-CN" altLang="zh-CN" dirty="0" smtClean="0"/>
                  <a:t>回归系数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的</a:t>
                </a:r>
                <a:r>
                  <a:rPr lang="en-US" altLang="zh-CN" dirty="0"/>
                  <a:t>t</a:t>
                </a:r>
                <a:r>
                  <a:rPr lang="zh-CN" altLang="zh-CN" dirty="0"/>
                  <a:t>检验统计量为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,</a:t>
                </a: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dirty="0"/>
                  <a:t>表示回归系数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</a:t>
                </a:r>
                <a:r>
                  <a:rPr lang="zh-CN" altLang="zh-CN" dirty="0" smtClean="0"/>
                  <a:t>标准误差</a:t>
                </a:r>
                <a:endParaRPr lang="zh-CN" altLang="zh-CN" dirty="0"/>
              </a:p>
              <a:p>
                <a:pPr lvl="1" algn="just"/>
                <a:r>
                  <a:rPr lang="en-US" altLang="zh-CN" dirty="0"/>
                  <a:t>t</a:t>
                </a:r>
                <a:r>
                  <a:rPr lang="zh-CN" altLang="zh-CN" dirty="0"/>
                  <a:t>检验的原假设</a:t>
                </a:r>
                <a:r>
                  <a:rPr lang="en-US" altLang="zh-CN" dirty="0"/>
                  <a:t>(H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为，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的值为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，即对应变量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的系数为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，该变量无需进入方程；备择假设</a:t>
                </a:r>
                <a:r>
                  <a:rPr lang="en-US" altLang="zh-CN" dirty="0"/>
                  <a:t>(H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为，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的值不为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，即对应变量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的系数不为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，该变量需要进入</a:t>
                </a:r>
                <a:r>
                  <a:rPr lang="zh-CN" altLang="zh-CN" dirty="0" smtClean="0"/>
                  <a:t>方程</a:t>
                </a:r>
                <a:endParaRPr lang="en-US" altLang="zh-CN" dirty="0" smtClean="0"/>
              </a:p>
              <a:p>
                <a:pPr lvl="2" algn="just"/>
                <a:r>
                  <a:rPr lang="zh-CN" altLang="zh-CN" dirty="0" smtClean="0"/>
                  <a:t>给定</a:t>
                </a:r>
                <a:r>
                  <a:rPr lang="zh-CN" altLang="zh-CN" dirty="0"/>
                  <a:t>显著性水平</a:t>
                </a:r>
                <a:r>
                  <a:rPr lang="en-US" altLang="zh-CN" dirty="0"/>
                  <a:t>a(</a:t>
                </a:r>
                <a:r>
                  <a:rPr lang="zh-CN" altLang="zh-CN" dirty="0"/>
                  <a:t>一般选</a:t>
                </a:r>
                <a:r>
                  <a:rPr lang="en-US" altLang="zh-CN" dirty="0"/>
                  <a:t>0.05)</a:t>
                </a:r>
                <a:r>
                  <a:rPr lang="zh-CN" altLang="zh-CN" dirty="0"/>
                  <a:t>，查找自由度为</a:t>
                </a:r>
                <a:r>
                  <a:rPr lang="en-US" altLang="zh-CN" dirty="0"/>
                  <a:t>n-k-1</a:t>
                </a:r>
                <a:r>
                  <a:rPr lang="zh-CN" altLang="zh-CN" dirty="0"/>
                  <a:t>的</a:t>
                </a:r>
                <a:r>
                  <a:rPr lang="en-US" altLang="zh-CN" dirty="0"/>
                  <a:t>t</a:t>
                </a:r>
                <a:r>
                  <a:rPr lang="zh-CN" altLang="zh-CN" dirty="0"/>
                  <a:t>分布表，得到临界值</a:t>
                </a:r>
                <a:r>
                  <a:rPr lang="en-US" altLang="zh-CN" dirty="0"/>
                  <a:t>t</a:t>
                </a:r>
                <a:r>
                  <a:rPr lang="en-US" altLang="zh-CN" baseline="-25000" dirty="0"/>
                  <a:t>a</a:t>
                </a:r>
                <a:r>
                  <a:rPr lang="zh-CN" altLang="zh-CN" dirty="0" smtClean="0"/>
                  <a:t>，</a:t>
                </a:r>
                <a:endParaRPr lang="en-US" altLang="zh-CN" dirty="0" smtClean="0"/>
              </a:p>
              <a:p>
                <a:pPr lvl="2" algn="just"/>
                <a:r>
                  <a:rPr lang="zh-CN" altLang="zh-CN" dirty="0" smtClean="0"/>
                  <a:t>如果</a:t>
                </a:r>
                <a:r>
                  <a:rPr lang="en-US" altLang="zh-CN" dirty="0" err="1"/>
                  <a:t>t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&gt;t</a:t>
                </a:r>
                <a:r>
                  <a:rPr lang="en-US" altLang="zh-CN" baseline="-25000" dirty="0"/>
                  <a:t>a</a:t>
                </a:r>
                <a:r>
                  <a:rPr lang="zh-CN" altLang="zh-CN" dirty="0"/>
                  <a:t>，拒绝原假设，回归系数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与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有显著差异，对应的自变量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对因变量</a:t>
                </a:r>
                <a:r>
                  <a:rPr lang="en-US" altLang="zh-CN" dirty="0"/>
                  <a:t>y</a:t>
                </a:r>
                <a:r>
                  <a:rPr lang="zh-CN" altLang="zh-CN" dirty="0"/>
                  <a:t>有解释</a:t>
                </a:r>
                <a:r>
                  <a:rPr lang="zh-CN" altLang="zh-CN" dirty="0" smtClean="0"/>
                  <a:t>作用</a:t>
                </a:r>
                <a:endParaRPr lang="en-US" altLang="zh-CN" dirty="0" smtClean="0"/>
              </a:p>
              <a:p>
                <a:pPr lvl="2" algn="just"/>
                <a:r>
                  <a:rPr lang="zh-CN" altLang="zh-CN" dirty="0" smtClean="0"/>
                  <a:t>否则</a:t>
                </a:r>
                <a:r>
                  <a:rPr lang="en-US" altLang="zh-CN" dirty="0" err="1"/>
                  <a:t>t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&lt;t</a:t>
                </a:r>
                <a:r>
                  <a:rPr lang="en-US" altLang="zh-CN" baseline="-25000" dirty="0"/>
                  <a:t>a</a:t>
                </a:r>
                <a:r>
                  <a:rPr lang="zh-CN" altLang="zh-CN" dirty="0"/>
                  <a:t>，接受原假设，回归系数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与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没有显著差异，对应的自变量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对因变量</a:t>
                </a:r>
                <a:r>
                  <a:rPr lang="en-US" altLang="zh-CN" dirty="0"/>
                  <a:t>y</a:t>
                </a:r>
                <a:r>
                  <a:rPr lang="zh-CN" altLang="zh-CN" dirty="0"/>
                  <a:t>没有解释</a:t>
                </a:r>
                <a:r>
                  <a:rPr lang="zh-CN" altLang="zh-CN" dirty="0" smtClean="0"/>
                  <a:t>作用</a:t>
                </a:r>
                <a:endParaRPr lang="zh-CN" altLang="zh-CN" dirty="0"/>
              </a:p>
              <a:p>
                <a:pPr algn="just"/>
                <a:endParaRPr lang="zh-CN" altLang="zh-CN" dirty="0"/>
              </a:p>
              <a:p>
                <a:pPr algn="just"/>
                <a:endParaRPr lang="zh-CN" altLang="zh-CN" dirty="0"/>
              </a:p>
              <a:p>
                <a:pPr algn="just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48" r="-2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zh-CN" altLang="zh-CN" b="1" dirty="0"/>
              <a:t>自变量筛选法</a:t>
            </a:r>
            <a:endParaRPr lang="zh-CN" altLang="zh-CN" dirty="0"/>
          </a:p>
          <a:p>
            <a:pPr algn="just">
              <a:lnSpc>
                <a:spcPct val="110000"/>
              </a:lnSpc>
            </a:pPr>
            <a:r>
              <a:rPr lang="zh-CN" altLang="zh-CN" dirty="0"/>
              <a:t>在多元线性回归中，存在一个自变量选择的问题，因为并不是所有的自变量都对因变量有解释</a:t>
            </a:r>
            <a:r>
              <a:rPr lang="zh-CN" altLang="zh-CN" dirty="0" smtClean="0"/>
              <a:t>作用</a:t>
            </a:r>
            <a:endParaRPr lang="en-US" altLang="zh-CN" dirty="0"/>
          </a:p>
          <a:p>
            <a:pPr lvl="1" algn="just">
              <a:lnSpc>
                <a:spcPct val="110000"/>
              </a:lnSpc>
            </a:pPr>
            <a:r>
              <a:rPr lang="zh-CN" altLang="zh-CN" sz="2000" dirty="0"/>
              <a:t>比如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我们</a:t>
            </a:r>
            <a:r>
              <a:rPr lang="zh-CN" altLang="zh-CN" sz="2000" dirty="0" smtClean="0"/>
              <a:t>通过</a:t>
            </a:r>
            <a:r>
              <a:rPr lang="zh-CN" altLang="zh-CN" sz="2000" dirty="0"/>
              <a:t>身高、体重</a:t>
            </a:r>
            <a:r>
              <a:rPr lang="en-US" altLang="zh-CN" sz="2000" dirty="0"/>
              <a:t>(</a:t>
            </a:r>
            <a:r>
              <a:rPr lang="zh-CN" altLang="zh-CN" sz="2000" dirty="0"/>
              <a:t>自变量</a:t>
            </a:r>
            <a:r>
              <a:rPr lang="en-US" altLang="zh-CN" sz="2000" dirty="0"/>
              <a:t>)</a:t>
            </a:r>
            <a:r>
              <a:rPr lang="zh-CN" altLang="zh-CN" sz="2000" dirty="0"/>
              <a:t>和肺活量</a:t>
            </a:r>
            <a:r>
              <a:rPr lang="en-US" altLang="zh-CN" sz="2000" dirty="0"/>
              <a:t>(</a:t>
            </a:r>
            <a:r>
              <a:rPr lang="zh-CN" altLang="zh-CN" sz="2000" dirty="0"/>
              <a:t>因变量</a:t>
            </a:r>
            <a:r>
              <a:rPr lang="en-US" altLang="zh-CN" sz="2000" dirty="0"/>
              <a:t>)</a:t>
            </a:r>
            <a:r>
              <a:rPr lang="zh-CN" altLang="zh-CN" sz="2000" dirty="0"/>
              <a:t>，建立的回归模型</a:t>
            </a:r>
            <a:r>
              <a:rPr lang="zh-CN" altLang="zh-CN" sz="2000" dirty="0" smtClean="0"/>
              <a:t>中</a:t>
            </a:r>
            <a:endParaRPr lang="en-US" altLang="zh-CN" sz="2000" dirty="0" smtClean="0"/>
          </a:p>
          <a:p>
            <a:pPr lvl="1" algn="just">
              <a:lnSpc>
                <a:spcPct val="110000"/>
              </a:lnSpc>
            </a:pPr>
            <a:r>
              <a:rPr lang="zh-CN" altLang="en-US" sz="2000" dirty="0"/>
              <a:t>这</a:t>
            </a:r>
            <a:r>
              <a:rPr lang="zh-CN" altLang="en-US" sz="2000" dirty="0" smtClean="0"/>
              <a:t>是，</a:t>
            </a:r>
            <a:r>
              <a:rPr lang="zh-CN" altLang="zh-CN" sz="2000" dirty="0" smtClean="0"/>
              <a:t>我们</a:t>
            </a:r>
            <a:r>
              <a:rPr lang="zh-CN" altLang="zh-CN" sz="2000" dirty="0"/>
              <a:t>引入一个血压数据，就有可能和肺活量没有什么</a:t>
            </a:r>
            <a:r>
              <a:rPr lang="zh-CN" altLang="zh-CN" sz="2000" dirty="0" smtClean="0"/>
              <a:t>关系</a:t>
            </a:r>
            <a:endParaRPr lang="en-US" altLang="zh-CN" sz="2000" dirty="0" smtClean="0"/>
          </a:p>
          <a:p>
            <a:pPr lvl="2" algn="just">
              <a:lnSpc>
                <a:spcPct val="110000"/>
              </a:lnSpc>
            </a:pPr>
            <a:r>
              <a:rPr lang="zh-CN" altLang="zh-CN" sz="1800" dirty="0" smtClean="0"/>
              <a:t>自变量</a:t>
            </a:r>
            <a:r>
              <a:rPr lang="zh-CN" altLang="zh-CN" sz="1800" dirty="0"/>
              <a:t>间可能存在较强的线性关系，即共线</a:t>
            </a:r>
            <a:r>
              <a:rPr lang="zh-CN" altLang="zh-CN" sz="1800" dirty="0" smtClean="0"/>
              <a:t>性</a:t>
            </a:r>
            <a:endParaRPr lang="en-US" altLang="zh-CN" sz="1800" dirty="0" smtClean="0"/>
          </a:p>
          <a:p>
            <a:pPr lvl="2" algn="just">
              <a:lnSpc>
                <a:spcPct val="110000"/>
              </a:lnSpc>
            </a:pPr>
            <a:r>
              <a:rPr lang="zh-CN" altLang="zh-CN" sz="1800" dirty="0" smtClean="0"/>
              <a:t>所以</a:t>
            </a:r>
            <a:r>
              <a:rPr lang="zh-CN" altLang="zh-CN" sz="1800" dirty="0"/>
              <a:t>不能把所有的变量全部引入</a:t>
            </a:r>
            <a:r>
              <a:rPr lang="zh-CN" altLang="zh-CN" sz="1800" dirty="0" smtClean="0"/>
              <a:t>方程</a:t>
            </a:r>
            <a:endParaRPr lang="en-US" altLang="zh-CN" sz="1800" dirty="0" smtClean="0"/>
          </a:p>
          <a:p>
            <a:pPr lvl="2" algn="just">
              <a:lnSpc>
                <a:spcPct val="110000"/>
              </a:lnSpc>
            </a:pPr>
            <a:r>
              <a:rPr lang="zh-CN" altLang="zh-CN" sz="1800" dirty="0" smtClean="0"/>
              <a:t>变量</a:t>
            </a:r>
            <a:r>
              <a:rPr lang="zh-CN" altLang="zh-CN" sz="1800" dirty="0"/>
              <a:t>选择的方法，包括前向筛选法、后向筛选法、和逐步筛选法三</a:t>
            </a:r>
            <a:r>
              <a:rPr lang="zh-CN" altLang="zh-CN" sz="1800" dirty="0" smtClean="0"/>
              <a:t>种</a:t>
            </a:r>
            <a:endParaRPr lang="zh-CN" altLang="zh-CN" sz="18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835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线性回归的评价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zh-CN" altLang="zh-CN" b="1" dirty="0"/>
              <a:t>自变量筛选法</a:t>
            </a:r>
            <a:endParaRPr lang="zh-CN" altLang="zh-CN" dirty="0"/>
          </a:p>
          <a:p>
            <a:pPr algn="just">
              <a:lnSpc>
                <a:spcPct val="110000"/>
              </a:lnSpc>
            </a:pPr>
            <a:r>
              <a:rPr lang="zh-CN" altLang="zh-CN" dirty="0"/>
              <a:t>前向筛选法</a:t>
            </a:r>
            <a:r>
              <a:rPr lang="en-US" altLang="zh-CN" dirty="0"/>
              <a:t>(Forward)</a:t>
            </a:r>
          </a:p>
          <a:p>
            <a:pPr lvl="1" algn="just">
              <a:lnSpc>
                <a:spcPct val="110000"/>
              </a:lnSpc>
            </a:pPr>
            <a:r>
              <a:rPr lang="zh-CN" altLang="zh-CN" sz="2000" dirty="0"/>
              <a:t>自变量不断进入回归方程的</a:t>
            </a:r>
            <a:r>
              <a:rPr lang="zh-CN" altLang="zh-CN" sz="2000" dirty="0" smtClean="0"/>
              <a:t>过程</a:t>
            </a:r>
            <a:endParaRPr lang="en-US" altLang="zh-CN" sz="2000" dirty="0" smtClean="0"/>
          </a:p>
          <a:p>
            <a:pPr lvl="1" algn="just">
              <a:lnSpc>
                <a:spcPct val="110000"/>
              </a:lnSpc>
            </a:pPr>
            <a:r>
              <a:rPr lang="zh-CN" altLang="zh-CN" sz="2000" dirty="0" smtClean="0"/>
              <a:t>选择</a:t>
            </a:r>
            <a:r>
              <a:rPr lang="zh-CN" altLang="zh-CN" sz="2000" dirty="0"/>
              <a:t>与因变量具有最高相关系数的自变量进入方程，并进行各种</a:t>
            </a:r>
            <a:r>
              <a:rPr lang="zh-CN" altLang="zh-CN" sz="2000" dirty="0" smtClean="0"/>
              <a:t>检验</a:t>
            </a:r>
            <a:endParaRPr lang="en-US" altLang="zh-CN" sz="2000" dirty="0" smtClean="0"/>
          </a:p>
          <a:p>
            <a:pPr lvl="1" algn="just">
              <a:lnSpc>
                <a:spcPct val="110000"/>
              </a:lnSpc>
            </a:pPr>
            <a:r>
              <a:rPr lang="zh-CN" altLang="zh-CN" sz="2000" dirty="0" smtClean="0"/>
              <a:t>其次</a:t>
            </a:r>
            <a:r>
              <a:rPr lang="zh-CN" altLang="zh-CN" sz="2000" dirty="0"/>
              <a:t>，在剩余的自变量中寻找偏相关系数最高的变量，进入回归方程，并进行</a:t>
            </a:r>
            <a:r>
              <a:rPr lang="zh-CN" altLang="zh-CN" sz="2000" dirty="0" smtClean="0"/>
              <a:t>检验</a:t>
            </a:r>
            <a:endParaRPr lang="en-US" altLang="zh-CN" sz="2000" dirty="0" smtClean="0"/>
          </a:p>
          <a:p>
            <a:pPr lvl="1" algn="just">
              <a:lnSpc>
                <a:spcPct val="110000"/>
              </a:lnSpc>
            </a:pPr>
            <a:r>
              <a:rPr lang="zh-CN" altLang="zh-CN" sz="2000" dirty="0" smtClean="0"/>
              <a:t>反复</a:t>
            </a:r>
            <a:r>
              <a:rPr lang="zh-CN" altLang="zh-CN" sz="2000" dirty="0"/>
              <a:t>上述步骤，直到没有可进入方程的自变量</a:t>
            </a:r>
            <a:r>
              <a:rPr lang="zh-CN" altLang="zh-CN" sz="2000" dirty="0" smtClean="0"/>
              <a:t>为止</a:t>
            </a:r>
            <a:endParaRPr lang="en-US" altLang="zh-CN" sz="2000" dirty="0" smtClean="0"/>
          </a:p>
          <a:p>
            <a:pPr lvl="1" algn="just">
              <a:lnSpc>
                <a:spcPct val="110000"/>
              </a:lnSpc>
            </a:pPr>
            <a:r>
              <a:rPr lang="zh-CN" altLang="zh-CN" sz="2000" dirty="0" smtClean="0"/>
              <a:t>回归系数</a:t>
            </a:r>
            <a:r>
              <a:rPr lang="zh-CN" altLang="zh-CN" sz="2000" dirty="0"/>
              <a:t>检验的概率</a:t>
            </a:r>
            <a:r>
              <a:rPr lang="en-US" altLang="zh-CN" sz="2000" dirty="0"/>
              <a:t>P</a:t>
            </a:r>
            <a:r>
              <a:rPr lang="zh-CN" altLang="zh-CN" sz="2000" dirty="0"/>
              <a:t>值小于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in</a:t>
            </a:r>
            <a:r>
              <a:rPr lang="en-US" altLang="zh-CN" sz="2000" dirty="0"/>
              <a:t>(0.05)</a:t>
            </a:r>
            <a:r>
              <a:rPr lang="zh-CN" altLang="zh-CN" sz="2000" dirty="0"/>
              <a:t>，才可以进入</a:t>
            </a:r>
            <a:r>
              <a:rPr lang="zh-CN" altLang="zh-CN" sz="2000" dirty="0" smtClean="0"/>
              <a:t>方程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686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6837</TotalTime>
  <Words>1391</Words>
  <Application>Microsoft Office PowerPoint</Application>
  <PresentationFormat>全屏显示(16:9)</PresentationFormat>
  <Paragraphs>151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Mangal</vt:lpstr>
      <vt:lpstr>PingFang SC</vt:lpstr>
      <vt:lpstr>宋体</vt:lpstr>
      <vt:lpstr>微软雅黑</vt:lpstr>
      <vt:lpstr>Arial</vt:lpstr>
      <vt:lpstr>Calibri</vt:lpstr>
      <vt:lpstr>Cambria Math</vt:lpstr>
      <vt:lpstr>清风素材 https://12sc.taobao.com/</vt:lpstr>
      <vt:lpstr>PowerPoint 演示文稿</vt:lpstr>
      <vt:lpstr>PowerPoint 演示文稿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  <vt:lpstr>线性回归的评价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382</cp:revision>
  <cp:lastPrinted>2020-03-27T09:34:47Z</cp:lastPrinted>
  <dcterms:created xsi:type="dcterms:W3CDTF">2015-01-23T04:02:45Z</dcterms:created>
  <dcterms:modified xsi:type="dcterms:W3CDTF">2021-12-01T09:29:11Z</dcterms:modified>
  <cp:category/>
  <cp:contentStatus>12sc.taobao.com</cp:contentStatus>
</cp:coreProperties>
</file>