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013" r:id="rId2"/>
    <p:sldId id="1017" r:id="rId3"/>
    <p:sldId id="1018" r:id="rId4"/>
    <p:sldId id="1019" r:id="rId5"/>
    <p:sldId id="1015" r:id="rId6"/>
  </p:sldIdLst>
  <p:sldSz cx="9144000" cy="5143500" type="screen16x9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6BCDE"/>
    <a:srgbClr val="FA8DC7"/>
    <a:srgbClr val="FEC002"/>
    <a:srgbClr val="ED7D31"/>
    <a:srgbClr val="1A3F6C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70" autoAdjust="0"/>
    <p:restoredTop sz="95313" autoAdjust="0"/>
  </p:normalViewPr>
  <p:slideViewPr>
    <p:cSldViewPr snapToGrid="0">
      <p:cViewPr varScale="1">
        <p:scale>
          <a:sx n="105" d="100"/>
          <a:sy n="105" d="100"/>
        </p:scale>
        <p:origin x="837" y="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327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02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00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4426" y="4482306"/>
            <a:ext cx="409574" cy="273844"/>
          </a:xfr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ransition spd="slow">
    <p:pull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7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聚类：</a:t>
            </a:r>
            <a:r>
              <a:rPr lang="en-US" altLang="zh-CN" dirty="0"/>
              <a:t>k-means</a:t>
            </a:r>
            <a:r>
              <a:rPr lang="zh-CN" altLang="en-US" dirty="0"/>
              <a:t>、</a:t>
            </a:r>
            <a:r>
              <a:rPr lang="en-US" altLang="zh-CN" dirty="0"/>
              <a:t>GMM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73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聚类：</a:t>
            </a:r>
            <a:r>
              <a:rPr lang="en-US" altLang="zh-CN" dirty="0"/>
              <a:t>k-means</a:t>
            </a:r>
            <a:r>
              <a:rPr lang="zh-CN" altLang="en-US" dirty="0"/>
              <a:t>、</a:t>
            </a:r>
            <a:r>
              <a:rPr lang="en-US" altLang="zh-CN" dirty="0"/>
              <a:t>GMM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K-Means</a:t>
            </a:r>
            <a:r>
              <a:rPr lang="zh-CN" altLang="en-US" dirty="0"/>
              <a:t>是</a:t>
            </a:r>
            <a:r>
              <a:rPr lang="en-US" altLang="zh-CN" dirty="0"/>
              <a:t>EM</a:t>
            </a:r>
            <a:r>
              <a:rPr lang="zh-CN" altLang="en-US" dirty="0"/>
              <a:t>的特殊情况</a:t>
            </a:r>
            <a:endParaRPr lang="en-US" altLang="zh-CN" dirty="0"/>
          </a:p>
          <a:p>
            <a:pPr lvl="1"/>
            <a:r>
              <a:rPr lang="zh-CN" altLang="en-US" dirty="0"/>
              <a:t>只考虑类簇的均值，而不考虑类簇方差</a:t>
            </a:r>
            <a:endParaRPr lang="en-US" altLang="zh-CN" dirty="0"/>
          </a:p>
          <a:p>
            <a:pPr lvl="1"/>
            <a:r>
              <a:rPr lang="zh-CN" altLang="en-US" dirty="0"/>
              <a:t>优化目标等价于极大似然估计</a:t>
            </a:r>
            <a:endParaRPr lang="en-US" altLang="zh-CN" dirty="0"/>
          </a:p>
          <a:p>
            <a:endParaRPr kumimoji="1"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A6B6813-740F-BF44-999C-497D07929A2B}"/>
                  </a:ext>
                </a:extLst>
              </p:cNvPr>
              <p:cNvSpPr/>
              <p:nvPr/>
            </p:nvSpPr>
            <p:spPr>
              <a:xfrm>
                <a:off x="645525" y="2065305"/>
                <a:ext cx="5500928" cy="8196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𝜮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{−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{−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1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A6B6813-740F-BF44-999C-497D07929A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25" y="2065305"/>
                <a:ext cx="5500928" cy="8196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625B73C-5922-D042-83C3-A5A9DF4EFE10}"/>
                  </a:ext>
                </a:extLst>
              </p:cNvPr>
              <p:cNvSpPr/>
              <p:nvPr/>
            </p:nvSpPr>
            <p:spPr>
              <a:xfrm>
                <a:off x="2258330" y="3123944"/>
                <a:ext cx="4439869" cy="811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mr-I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charset="0"/>
                                      </a:rPr>
                                      <m:t>if</m:t>
                                    </m:r>
                                    <m:r>
                                      <a:rPr lang="zh-CN" altLang="en-US" i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=</m:t>
                                    </m:r>
                                    <m:func>
                                      <m:func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charset="0"/>
                                          </a:rPr>
                                          <m:t>arg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limLow>
                                              <m:limLow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limLow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>
                                                    <a:latin typeface="Cambria Math" charset="0"/>
                                                  </a:rPr>
                                                  <m:t>min</m:t>
                                                </m:r>
                                              </m:e>
                                              <m:lim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lim>
                                            </m:limLow>
                                          </m:fNam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begChr m:val="‖"/>
                                                    <m:endChr m:val="‖"/>
                                                    <m:ctrlPr>
                                                      <a:rPr lang="mr-IN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b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𝐱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zh-CN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US" altLang="zh-CN" i="1">
                                                        <a:latin typeface="Cambria Math" charset="0"/>
                                                      </a:rPr>
                                                      <m:t>−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i="1">
                                                            <a:latin typeface="Cambria Math" panose="02040503050406030204" pitchFamily="18" charset="0"/>
                                                            <a:ea typeface="Cambria Math" charset="0"/>
                                                            <a:cs typeface="Cambria Math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b="1" i="1">
                                                            <a:latin typeface="Cambria Math" charset="0"/>
                                                            <a:ea typeface="Cambria Math" charset="0"/>
                                                            <a:cs typeface="Cambria Math" charset="0"/>
                                                          </a:rPr>
                                                          <m:t>𝝁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zh-CN" i="1">
                                                            <a:latin typeface="Cambria Math" charset="0"/>
                                                            <a:ea typeface="Cambria Math" charset="0"/>
                                                            <a:cs typeface="Cambria Math" charset="0"/>
                                                          </a:rPr>
                                                          <m:t>𝑘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zh-CN" i="1">
                                                    <a:latin typeface="Cambria Math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func>
                                      </m:e>
                                    </m:func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charset="0"/>
                                      </a:rPr>
                                      <m:t>otherwise</m:t>
                                    </m:r>
                                    <m:r>
                                      <a:rPr lang="zh-CN" altLang="en-US">
                                        <a:latin typeface="Cambria Math" charset="0"/>
                                      </a:rPr>
                                      <m:t>                              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625B73C-5922-D042-83C3-A5A9DF4EFE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330" y="3123944"/>
                <a:ext cx="4439869" cy="811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53288BA-8998-8F47-9CBA-2AB743CB65FD}"/>
                  </a:ext>
                </a:extLst>
              </p:cNvPr>
              <p:cNvSpPr/>
              <p:nvPr/>
            </p:nvSpPr>
            <p:spPr>
              <a:xfrm>
                <a:off x="911022" y="3345158"/>
                <a:ext cx="8027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53288BA-8998-8F47-9CBA-2AB743CB6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22" y="3345158"/>
                <a:ext cx="8027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11">
            <a:extLst>
              <a:ext uri="{FF2B5EF4-FFF2-40B4-BE49-F238E27FC236}">
                <a16:creationId xmlns:a16="http://schemas.microsoft.com/office/drawing/2014/main" id="{5CBDD783-9B2D-2E40-8E7C-392F6DB0F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130" y="3415524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99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0">
                <a:extLst>
                  <a:ext uri="{FF2B5EF4-FFF2-40B4-BE49-F238E27FC236}">
                    <a16:creationId xmlns:a16="http://schemas.microsoft.com/office/drawing/2014/main" id="{35D8C8C1-26EE-4262-80A9-C96B2C1A928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85948" y="555840"/>
              <a:ext cx="2483428" cy="17134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0857">
                      <a:extLst>
                        <a:ext uri="{9D8B030D-6E8A-4147-A177-3AD203B41FA5}">
                          <a16:colId xmlns:a16="http://schemas.microsoft.com/office/drawing/2014/main" val="416721331"/>
                        </a:ext>
                      </a:extLst>
                    </a:gridCol>
                    <a:gridCol w="620857">
                      <a:extLst>
                        <a:ext uri="{9D8B030D-6E8A-4147-A177-3AD203B41FA5}">
                          <a16:colId xmlns:a16="http://schemas.microsoft.com/office/drawing/2014/main" val="2171437241"/>
                        </a:ext>
                      </a:extLst>
                    </a:gridCol>
                    <a:gridCol w="620857">
                      <a:extLst>
                        <a:ext uri="{9D8B030D-6E8A-4147-A177-3AD203B41FA5}">
                          <a16:colId xmlns:a16="http://schemas.microsoft.com/office/drawing/2014/main" val="558792606"/>
                        </a:ext>
                      </a:extLst>
                    </a:gridCol>
                    <a:gridCol w="620857">
                      <a:extLst>
                        <a:ext uri="{9D8B030D-6E8A-4147-A177-3AD203B41FA5}">
                          <a16:colId xmlns:a16="http://schemas.microsoft.com/office/drawing/2014/main" val="910135442"/>
                        </a:ext>
                      </a:extLst>
                    </a:gridCol>
                  </a:tblGrid>
                  <a:tr h="555227">
                    <a:tc>
                      <a:txBody>
                        <a:bodyPr/>
                        <a:lstStyle/>
                        <a:p>
                          <a:r>
                            <a:rPr lang="zh-CN" altLang="en-US" sz="1300" dirty="0"/>
                            <a:t>样本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300" dirty="0"/>
                            <a:t>C1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300" i="1" dirty="0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300" b="1" i="1" dirty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altLang="zh-CN" sz="1300" b="1" i="1" dirty="0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300" dirty="0"/>
                            <a:t>C2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300" i="1" dirty="0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300" b="1" i="1" dirty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altLang="zh-CN" sz="1300" i="1" dirty="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300" dirty="0"/>
                            <a:t>C3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300" i="1" dirty="0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300" b="1" i="1" dirty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altLang="zh-CN" sz="1300" b="1" i="1" dirty="0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9569892"/>
                      </a:ext>
                    </a:extLst>
                  </a:tr>
                  <a:tr h="234429">
                    <a:tc>
                      <a:txBody>
                        <a:bodyPr/>
                        <a:lstStyle/>
                        <a:p>
                          <a:r>
                            <a:rPr lang="en-US" altLang="zh-CN" sz="1300" dirty="0"/>
                            <a:t>x1</a:t>
                          </a:r>
                          <a:endParaRPr lang="zh-CN" alt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3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3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30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300" dirty="0"/>
                            <a:t>=1</a:t>
                          </a:r>
                          <a:endParaRPr lang="zh-CN" alt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3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3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30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300" dirty="0"/>
                            <a:t>=0</a:t>
                          </a:r>
                          <a:endParaRPr lang="zh-CN" alt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3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3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30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300" dirty="0"/>
                            <a:t>=0</a:t>
                          </a:r>
                          <a:endParaRPr lang="zh-CN" altLang="en-US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0373352"/>
                      </a:ext>
                    </a:extLst>
                  </a:tr>
                  <a:tr h="234429">
                    <a:tc>
                      <a:txBody>
                        <a:bodyPr/>
                        <a:lstStyle/>
                        <a:p>
                          <a:r>
                            <a:rPr lang="en-US" altLang="zh-CN" sz="1300" dirty="0"/>
                            <a:t>x2</a:t>
                          </a:r>
                          <a:endParaRPr lang="zh-CN" alt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3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3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30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300" dirty="0"/>
                            <a:t>=0</a:t>
                          </a:r>
                          <a:endParaRPr lang="zh-CN" alt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3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3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30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300" dirty="0"/>
                            <a:t>=1</a:t>
                          </a:r>
                          <a:endParaRPr lang="zh-CN" alt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3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3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30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300" dirty="0"/>
                            <a:t>=0</a:t>
                          </a:r>
                          <a:endParaRPr lang="zh-CN" altLang="en-US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959805"/>
                      </a:ext>
                    </a:extLst>
                  </a:tr>
                  <a:tr h="234429">
                    <a:tc>
                      <a:txBody>
                        <a:bodyPr/>
                        <a:lstStyle/>
                        <a:p>
                          <a:r>
                            <a:rPr lang="en-US" altLang="zh-CN" sz="1300" dirty="0"/>
                            <a:t>x3</a:t>
                          </a:r>
                          <a:endParaRPr lang="zh-CN" alt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3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3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30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300" dirty="0"/>
                            <a:t>=0</a:t>
                          </a:r>
                          <a:endParaRPr lang="zh-CN" alt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3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3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30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300" dirty="0"/>
                            <a:t>=1</a:t>
                          </a:r>
                          <a:endParaRPr lang="zh-CN" alt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3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3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30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300" dirty="0"/>
                            <a:t>=0</a:t>
                          </a:r>
                          <a:endParaRPr lang="zh-CN" altLang="en-US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1725126"/>
                      </a:ext>
                    </a:extLst>
                  </a:tr>
                  <a:tr h="234429">
                    <a:tc>
                      <a:txBody>
                        <a:bodyPr/>
                        <a:lstStyle/>
                        <a:p>
                          <a:r>
                            <a:rPr lang="en-US" altLang="zh-CN" sz="1300" dirty="0"/>
                            <a:t>x4</a:t>
                          </a:r>
                          <a:endParaRPr lang="zh-CN" alt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3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3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300" i="1" smtClean="0">
                                      <a:latin typeface="Cambria Math" panose="02040503050406030204" pitchFamily="18" charset="0"/>
                                    </a:rPr>
                                    <m:t>41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300" dirty="0"/>
                            <a:t>=0</a:t>
                          </a:r>
                          <a:endParaRPr lang="zh-CN" alt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3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3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300" i="1" smtClean="0">
                                      <a:latin typeface="Cambria Math" panose="02040503050406030204" pitchFamily="18" charset="0"/>
                                    </a:rPr>
                                    <m:t>42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300" dirty="0"/>
                            <a:t>=0</a:t>
                          </a:r>
                          <a:endParaRPr lang="zh-CN" alt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3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3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300" i="1" smtClean="0">
                                      <a:latin typeface="Cambria Math" panose="02040503050406030204" pitchFamily="18" charset="0"/>
                                    </a:rPr>
                                    <m:t>43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300" dirty="0"/>
                            <a:t>=1</a:t>
                          </a:r>
                          <a:endParaRPr lang="zh-CN" altLang="en-US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29447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0">
                <a:extLst>
                  <a:ext uri="{FF2B5EF4-FFF2-40B4-BE49-F238E27FC236}">
                    <a16:creationId xmlns:a16="http://schemas.microsoft.com/office/drawing/2014/main" id="{35D8C8C1-26EE-4262-80A9-C96B2C1A928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85948" y="555840"/>
              <a:ext cx="2483428" cy="17134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0857">
                      <a:extLst>
                        <a:ext uri="{9D8B030D-6E8A-4147-A177-3AD203B41FA5}">
                          <a16:colId xmlns:a16="http://schemas.microsoft.com/office/drawing/2014/main" val="416721331"/>
                        </a:ext>
                      </a:extLst>
                    </a:gridCol>
                    <a:gridCol w="620857">
                      <a:extLst>
                        <a:ext uri="{9D8B030D-6E8A-4147-A177-3AD203B41FA5}">
                          <a16:colId xmlns:a16="http://schemas.microsoft.com/office/drawing/2014/main" val="2171437241"/>
                        </a:ext>
                      </a:extLst>
                    </a:gridCol>
                    <a:gridCol w="620857">
                      <a:extLst>
                        <a:ext uri="{9D8B030D-6E8A-4147-A177-3AD203B41FA5}">
                          <a16:colId xmlns:a16="http://schemas.microsoft.com/office/drawing/2014/main" val="558792606"/>
                        </a:ext>
                      </a:extLst>
                    </a:gridCol>
                    <a:gridCol w="620857">
                      <a:extLst>
                        <a:ext uri="{9D8B030D-6E8A-4147-A177-3AD203B41FA5}">
                          <a16:colId xmlns:a16="http://schemas.microsoft.com/office/drawing/2014/main" val="910135442"/>
                        </a:ext>
                      </a:extLst>
                    </a:gridCol>
                  </a:tblGrid>
                  <a:tr h="555227">
                    <a:tc>
                      <a:txBody>
                        <a:bodyPr/>
                        <a:lstStyle/>
                        <a:p>
                          <a:r>
                            <a:rPr lang="zh-CN" altLang="en-US" sz="1300" dirty="0"/>
                            <a:t>样本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0980" t="-2198" r="-203922" b="-218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0980" t="-2198" r="-103922" b="-218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0980" t="-2198" r="-3922" b="-218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9569892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r>
                            <a:rPr lang="en-US" altLang="zh-CN" sz="1300" dirty="0"/>
                            <a:t>x1</a:t>
                          </a:r>
                          <a:endParaRPr lang="zh-CN" alt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0980" t="-193750" r="-203922" b="-3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0980" t="-193750" r="-103922" b="-3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0980" t="-193750" r="-3922" b="-31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0373352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r>
                            <a:rPr lang="en-US" altLang="zh-CN" sz="1300" dirty="0"/>
                            <a:t>x2</a:t>
                          </a:r>
                          <a:endParaRPr lang="zh-CN" alt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0980" t="-293750" r="-203922" b="-2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0980" t="-293750" r="-103922" b="-2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0980" t="-293750" r="-3922" b="-21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8959805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r>
                            <a:rPr lang="en-US" altLang="zh-CN" sz="1300" dirty="0"/>
                            <a:t>x3</a:t>
                          </a:r>
                          <a:endParaRPr lang="zh-CN" alt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0980" t="-402128" r="-203922" b="-1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0980" t="-402128" r="-103922" b="-1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0980" t="-402128" r="-3922" b="-119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1725126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r>
                            <a:rPr lang="en-US" altLang="zh-CN" sz="1300" dirty="0"/>
                            <a:t>x4</a:t>
                          </a:r>
                          <a:endParaRPr lang="zh-CN" alt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0980" t="-491667" r="-203922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0980" t="-491667" r="-103922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0980" t="-491667" r="-3922" b="-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29447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334778" y="2386227"/>
                <a:ext cx="2672463" cy="49872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14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en-US" sz="14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zh-CN" altLang="en-US" sz="14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400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1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14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zh-CN" altLang="en-US" sz="1400" i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rad>
                        <m:r>
                          <m:rPr>
                            <m:sty m:val="p"/>
                          </m:rPr>
                          <a:rPr lang="zh-CN" altLang="en-US" sz="1400" i="0">
                            <a:latin typeface="Cambria Math" panose="02040503050406030204" pitchFamily="18" charset="0"/>
                          </a:rPr>
                          <m:t>σ</m:t>
                        </m:r>
                      </m:den>
                    </m:f>
                    <m:sSup>
                      <m:sSup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sz="1400" i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zh-CN" altLang="en-US" sz="1400" i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1400" i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a:rPr lang="zh-CN" altLang="en-US" sz="14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zh-CN" altLang="en-US" sz="1400" i="0"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zh-CN" altLang="en-US" sz="1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zh-CN" altLang="en-US" sz="14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1400" i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zh-CN" altLang="en-US" sz="1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r>
                  <a:rPr lang="zh-CN" altLang="en-US" sz="1400" dirty="0"/>
                  <a:t>，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sz="1400" dirty="0"/>
                  <a:t>即方差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sz="14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zh-CN" altLang="en-US" sz="1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778" y="2386227"/>
                <a:ext cx="2672463" cy="4987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70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聚类：</a:t>
            </a:r>
            <a:r>
              <a:rPr lang="en-US" altLang="zh-CN" dirty="0"/>
              <a:t>k-means</a:t>
            </a:r>
            <a:r>
              <a:rPr lang="zh-CN" altLang="en-US" dirty="0"/>
              <a:t>、</a:t>
            </a:r>
            <a:r>
              <a:rPr lang="en-US" altLang="zh-CN" dirty="0"/>
              <a:t>GMM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ea typeface="Cambria Math" panose="020405030504060302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{−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zh-CN" altLang="en-US" i="1">
                        <a:latin typeface="Cambria Math" panose="02040503050406030204" pitchFamily="18" charset="0"/>
                      </a:rPr>
                      <m:t>有</m:t>
                    </m:r>
                  </m:oMath>
                </a14:m>
                <a:r>
                  <a:rPr lang="zh-CN" altLang="en-US" dirty="0"/>
                  <a:t>什么变化？</a:t>
                </a:r>
                <a:endParaRPr lang="en-US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5EC362D-6349-4884-B245-1A4D6B73C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99" y="1362733"/>
            <a:ext cx="5456621" cy="30106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B212036-B41F-40B3-BC95-4D36FB1AEA32}"/>
                  </a:ext>
                </a:extLst>
              </p:cNvPr>
              <p:cNvSpPr/>
              <p:nvPr/>
            </p:nvSpPr>
            <p:spPr>
              <a:xfrm>
                <a:off x="5680364" y="3179763"/>
                <a:ext cx="3345872" cy="120032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zh-CN" sz="1200" b="1" dirty="0" smtClean="0"/>
                  <a:t>1</a:t>
                </a:r>
                <a:r>
                  <a:rPr lang="zh-CN" altLang="en-US" sz="1200" b="1" dirty="0" smtClean="0"/>
                  <a:t>、</a:t>
                </a:r>
                <a:r>
                  <a:rPr lang="zh-CN" altLang="en-US" sz="1200" b="1" dirty="0" smtClean="0">
                    <a:solidFill>
                      <a:srgbClr val="C00000"/>
                    </a:solidFill>
                  </a:rPr>
                  <a:t>（</a:t>
                </a:r>
                <a:r>
                  <a:rPr lang="en-US" altLang="zh-CN" sz="1200" b="1" dirty="0" smtClean="0">
                    <a:solidFill>
                      <a:srgbClr val="C00000"/>
                    </a:solidFill>
                  </a:rPr>
                  <a:t>A</a:t>
                </a:r>
                <a:r>
                  <a:rPr lang="zh-CN" altLang="en-US" sz="1200" b="1" dirty="0" smtClean="0">
                    <a:solidFill>
                      <a:srgbClr val="C00000"/>
                    </a:solidFill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200" b="1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200" dirty="0"/>
                  <a:t>距离近，</a:t>
                </a:r>
                <a14:m>
                  <m:oMath xmlns:m="http://schemas.openxmlformats.org/officeDocument/2006/math">
                    <m:r>
                      <a:rPr lang="zh-CN" altLang="en-US" sz="1200" i="1" dirty="0">
                        <a:latin typeface="Cambria Math" panose="02040503050406030204" pitchFamily="18" charset="0"/>
                      </a:rPr>
                      <m:t>比如</m:t>
                    </m:r>
                    <m:sSup>
                      <m:sSup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200" dirty="0"/>
                  <a:t>为</a:t>
                </a:r>
                <a:r>
                  <a:rPr lang="en-US" altLang="zh-CN" sz="1200" dirty="0"/>
                  <a:t>0.01</a:t>
                </a:r>
                <a:r>
                  <a:rPr lang="zh-CN" altLang="en-US" sz="1200" dirty="0"/>
                  <a:t>；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{−</m:t>
                        </m:r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r>
                  <a:rPr lang="zh-CN" altLang="en-US" sz="1200" dirty="0"/>
                  <a:t>为</a:t>
                </a:r>
                <a:r>
                  <a:rPr lang="en-US" altLang="zh-CN" sz="1200" dirty="0"/>
                  <a:t>0.999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zh-CN" sz="1200" dirty="0" smtClean="0"/>
                  <a:t>2</a:t>
                </a:r>
                <a:r>
                  <a:rPr lang="zh-CN" altLang="en-US" sz="1200" dirty="0" smtClean="0"/>
                  <a:t>、</a:t>
                </a:r>
                <a:r>
                  <a:rPr lang="zh-CN" altLang="en-US" sz="1200" b="1" dirty="0" smtClean="0">
                    <a:solidFill>
                      <a:srgbClr val="C00000"/>
                    </a:solidFill>
                  </a:rPr>
                  <a:t>（</a:t>
                </a:r>
                <a:r>
                  <a:rPr lang="en-US" altLang="zh-CN" sz="1200" b="1" dirty="0" smtClean="0">
                    <a:solidFill>
                      <a:srgbClr val="C00000"/>
                    </a:solidFill>
                  </a:rPr>
                  <a:t>B</a:t>
                </a:r>
                <a:r>
                  <a:rPr lang="zh-CN" altLang="en-US" sz="1200" b="1" dirty="0" smtClean="0">
                    <a:solidFill>
                      <a:srgbClr val="C00000"/>
                    </a:solidFill>
                  </a:rPr>
                  <a:t>）</a:t>
                </a:r>
                <a:r>
                  <a:rPr lang="zh-CN" altLang="en-US" sz="1200" dirty="0" smtClean="0"/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200" b="1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200" dirty="0"/>
                  <a:t>距离远，</a:t>
                </a:r>
                <a14:m>
                  <m:oMath xmlns:m="http://schemas.openxmlformats.org/officeDocument/2006/math">
                    <m:r>
                      <a:rPr lang="zh-CN" altLang="en-US" sz="1200" i="1" dirty="0">
                        <a:latin typeface="Cambria Math" panose="02040503050406030204" pitchFamily="18" charset="0"/>
                      </a:rPr>
                      <m:t>比如</m:t>
                    </m:r>
                    <m:sSup>
                      <m:sSup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200" dirty="0"/>
                  <a:t>为</a:t>
                </a:r>
                <a:r>
                  <a:rPr lang="en-US" altLang="zh-CN" sz="1200" dirty="0"/>
                  <a:t>1.44</a:t>
                </a:r>
                <a:r>
                  <a:rPr lang="zh-CN" altLang="en-US" sz="1200" dirty="0"/>
                  <a:t>；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{−</m:t>
                        </m:r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r>
                  <a:rPr lang="zh-CN" altLang="en-US" sz="1200" dirty="0"/>
                  <a:t>为</a:t>
                </a:r>
                <a:r>
                  <a:rPr lang="en-US" altLang="zh-CN" sz="1200" dirty="0"/>
                  <a:t>0.923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zh-CN" sz="1200" dirty="0" smtClean="0"/>
                  <a:t>3</a:t>
                </a:r>
                <a:r>
                  <a:rPr lang="zh-CN" altLang="en-US" sz="1200" dirty="0" smtClean="0"/>
                  <a:t>、</a:t>
                </a:r>
                <a:r>
                  <a:rPr lang="zh-CN" altLang="en-US" sz="1200" dirty="0" smtClean="0">
                    <a:ea typeface="Cambria Math" panose="020405030504060302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sz="1200" dirty="0"/>
                  <a:t>,</a:t>
                </a:r>
                <a:r>
                  <a:rPr lang="zh-CN" altLang="en-US" sz="12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{−</m:t>
                        </m:r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/2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r>
                  <a:rPr lang="zh-CN" altLang="en-US" sz="1200" dirty="0" smtClean="0"/>
                  <a:t>，</a:t>
                </a:r>
                <a:r>
                  <a:rPr lang="en-US" altLang="zh-CN" sz="1200" dirty="0"/>
                  <a:t>A</a:t>
                </a:r>
                <a:r>
                  <a:rPr lang="zh-CN" altLang="en-US" sz="1200" dirty="0"/>
                  <a:t>和</a:t>
                </a:r>
                <a:r>
                  <a:rPr lang="en-US" altLang="zh-CN" sz="1200" dirty="0"/>
                  <a:t>B</a:t>
                </a:r>
                <a:r>
                  <a:rPr lang="zh-CN" altLang="en-US" sz="1200" dirty="0"/>
                  <a:t>都变小，</a:t>
                </a:r>
                <a:r>
                  <a:rPr lang="en-US" altLang="zh-CN" sz="1200" dirty="0"/>
                  <a:t>A</a:t>
                </a:r>
                <a:r>
                  <a:rPr lang="zh-CN" altLang="en-US" sz="1200" dirty="0"/>
                  <a:t>变小的慢，</a:t>
                </a:r>
                <a:r>
                  <a:rPr lang="en-US" altLang="zh-CN" sz="1200" dirty="0"/>
                  <a:t>B</a:t>
                </a:r>
                <a:r>
                  <a:rPr lang="zh-CN" altLang="en-US" sz="1200" dirty="0"/>
                  <a:t>变小得更快</a:t>
                </a:r>
                <a:endParaRPr lang="en-US" altLang="zh-CN" sz="1200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B212036-B41F-40B3-BC95-4D36FB1AEA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364" y="3179763"/>
                <a:ext cx="3345872" cy="1200329"/>
              </a:xfrm>
              <a:prstGeom prst="rect">
                <a:avLst/>
              </a:prstGeom>
              <a:blipFill>
                <a:blip r:embed="rId4"/>
                <a:stretch>
                  <a:fillRect t="-503" b="-301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7AB6D953-C963-4A98-87F9-B775ECBE7D4C}"/>
              </a:ext>
            </a:extLst>
          </p:cNvPr>
          <p:cNvSpPr/>
          <p:nvPr/>
        </p:nvSpPr>
        <p:spPr>
          <a:xfrm>
            <a:off x="3203864" y="1939636"/>
            <a:ext cx="2571256" cy="1437409"/>
          </a:xfrm>
          <a:custGeom>
            <a:avLst/>
            <a:gdLst>
              <a:gd name="connsiteX0" fmla="*/ 1943100 w 1943100"/>
              <a:gd name="connsiteY0" fmla="*/ 1388919 h 1443775"/>
              <a:gd name="connsiteX1" fmla="*/ 935181 w 1943100"/>
              <a:gd name="connsiteY1" fmla="*/ 1278082 h 1443775"/>
              <a:gd name="connsiteX2" fmla="*/ 0 w 1943100"/>
              <a:gd name="connsiteY2" fmla="*/ 0 h 1443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3100" h="1443775">
                <a:moveTo>
                  <a:pt x="1943100" y="1388919"/>
                </a:moveTo>
                <a:cubicBezTo>
                  <a:pt x="1601065" y="1449244"/>
                  <a:pt x="1259031" y="1509569"/>
                  <a:pt x="935181" y="1278082"/>
                </a:cubicBezTo>
                <a:cubicBezTo>
                  <a:pt x="611331" y="1046595"/>
                  <a:pt x="305665" y="523297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550385B3-59B1-4C15-86C3-BD29664A50E4}"/>
              </a:ext>
            </a:extLst>
          </p:cNvPr>
          <p:cNvSpPr/>
          <p:nvPr/>
        </p:nvSpPr>
        <p:spPr>
          <a:xfrm>
            <a:off x="4281054" y="1946564"/>
            <a:ext cx="1494065" cy="1877291"/>
          </a:xfrm>
          <a:custGeom>
            <a:avLst/>
            <a:gdLst>
              <a:gd name="connsiteX0" fmla="*/ 890154 w 890154"/>
              <a:gd name="connsiteY0" fmla="*/ 1821872 h 1940596"/>
              <a:gd name="connsiteX1" fmla="*/ 384463 w 890154"/>
              <a:gd name="connsiteY1" fmla="*/ 1745672 h 1940596"/>
              <a:gd name="connsiteX2" fmla="*/ 0 w 890154"/>
              <a:gd name="connsiteY2" fmla="*/ 0 h 19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154" h="1940596">
                <a:moveTo>
                  <a:pt x="890154" y="1821872"/>
                </a:moveTo>
                <a:cubicBezTo>
                  <a:pt x="711488" y="1935594"/>
                  <a:pt x="532822" y="2049317"/>
                  <a:pt x="384463" y="1745672"/>
                </a:cubicBezTo>
                <a:cubicBezTo>
                  <a:pt x="236104" y="1442027"/>
                  <a:pt x="118052" y="721013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8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聚类：</a:t>
            </a:r>
            <a:r>
              <a:rPr lang="en-US" altLang="zh-CN" dirty="0"/>
              <a:t>k-means</a:t>
            </a:r>
            <a:r>
              <a:rPr lang="zh-CN" altLang="en-US" dirty="0"/>
              <a:t>、</a:t>
            </a:r>
            <a:r>
              <a:rPr lang="en-US" altLang="zh-CN" dirty="0"/>
              <a:t>GMM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FD8DC0-EE8A-48DC-B29B-168D93F0D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16" y="769999"/>
            <a:ext cx="6458758" cy="4035302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9D49DF79-FF2D-4603-9333-768D13E5A42E}"/>
              </a:ext>
            </a:extLst>
          </p:cNvPr>
          <p:cNvSpPr/>
          <p:nvPr/>
        </p:nvSpPr>
        <p:spPr>
          <a:xfrm>
            <a:off x="457199" y="1896222"/>
            <a:ext cx="6501245" cy="72854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B7BFFBCF-E66C-4CAA-A02F-C12596B51DF4}"/>
              </a:ext>
            </a:extLst>
          </p:cNvPr>
          <p:cNvSpPr/>
          <p:nvPr/>
        </p:nvSpPr>
        <p:spPr>
          <a:xfrm>
            <a:off x="5629251" y="4494044"/>
            <a:ext cx="1434957" cy="622514"/>
          </a:xfrm>
          <a:prstGeom prst="wedgeRoundRectCallout">
            <a:avLst>
              <a:gd name="adj1" fmla="val -107649"/>
              <a:gd name="adj2" fmla="val -1343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高维高斯分布的方差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4">
                <a:extLst>
                  <a:ext uri="{FF2B5EF4-FFF2-40B4-BE49-F238E27FC236}">
                    <a16:creationId xmlns:a16="http://schemas.microsoft.com/office/drawing/2014/main" id="{F618AACF-5399-4CE0-853B-27CFD4AF96D7}"/>
                  </a:ext>
                </a:extLst>
              </p:cNvPr>
              <p:cNvSpPr/>
              <p:nvPr/>
            </p:nvSpPr>
            <p:spPr>
              <a:xfrm>
                <a:off x="7190509" y="4274445"/>
                <a:ext cx="1652155" cy="78483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1500" b="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zh-CN" sz="1500" b="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5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5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altLang="zh-CN" sz="15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sz="1500" dirty="0">
                  <a:solidFill>
                    <a:sysClr val="windowText" lastClr="000000"/>
                  </a:solidFill>
                  <a:ea typeface="Cambria Math" panose="020405030504060302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zh-CN" sz="1500" dirty="0">
                    <a:solidFill>
                      <a:sysClr val="windowText" lastClr="000000"/>
                    </a:solidFill>
                  </a:rPr>
                  <a:t>I</a:t>
                </a:r>
                <a:r>
                  <a:rPr lang="zh-CN" altLang="en-US" sz="1500" dirty="0">
                    <a:solidFill>
                      <a:sysClr val="windowText" lastClr="000000"/>
                    </a:solidFill>
                  </a:rPr>
                  <a:t>是单位矩阵，针对多维的</a:t>
                </a:r>
                <a:endParaRPr lang="en-US" sz="15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" name="Rectangle 4">
                <a:extLst>
                  <a:ext uri="{FF2B5EF4-FFF2-40B4-BE49-F238E27FC236}">
                    <a16:creationId xmlns:a16="http://schemas.microsoft.com/office/drawing/2014/main" id="{F618AACF-5399-4CE0-853B-27CFD4AF9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509" y="4274445"/>
                <a:ext cx="1652155" cy="784830"/>
              </a:xfrm>
              <a:prstGeom prst="rect">
                <a:avLst/>
              </a:prstGeom>
              <a:blipFill>
                <a:blip r:embed="rId3"/>
                <a:stretch>
                  <a:fillRect l="-733" r="-12821" b="-534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53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聚类：</a:t>
            </a:r>
            <a:r>
              <a:rPr lang="en-US" altLang="zh-CN" dirty="0"/>
              <a:t>k-means</a:t>
            </a:r>
            <a:r>
              <a:rPr lang="zh-CN" altLang="en-US" dirty="0"/>
              <a:t>、</a:t>
            </a:r>
            <a:r>
              <a:rPr lang="en-US" altLang="zh-CN" dirty="0"/>
              <a:t>GMM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K-Means</a:t>
            </a:r>
            <a:r>
              <a:rPr lang="zh-CN" altLang="en-US" dirty="0"/>
              <a:t>是</a:t>
            </a:r>
            <a:r>
              <a:rPr lang="en-US" altLang="zh-CN" dirty="0"/>
              <a:t>EM</a:t>
            </a:r>
            <a:r>
              <a:rPr lang="zh-CN" altLang="en-US" dirty="0"/>
              <a:t>的特殊情况</a:t>
            </a:r>
            <a:endParaRPr lang="en-US" altLang="zh-CN" dirty="0"/>
          </a:p>
          <a:p>
            <a:pPr lvl="1"/>
            <a:r>
              <a:rPr lang="zh-CN" altLang="en-US" dirty="0"/>
              <a:t>只考虑类簇的均值，而不考虑类簇方差</a:t>
            </a:r>
            <a:endParaRPr lang="en-US" altLang="zh-CN" dirty="0"/>
          </a:p>
          <a:p>
            <a:pPr lvl="1"/>
            <a:r>
              <a:rPr lang="zh-CN" altLang="en-US" dirty="0"/>
              <a:t>优化目标等价于极大似然估计</a:t>
            </a:r>
            <a:endParaRPr lang="en-US" altLang="zh-CN" dirty="0"/>
          </a:p>
          <a:p>
            <a:endParaRPr kumimoji="1"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A6B6813-740F-BF44-999C-497D07929A2B}"/>
                  </a:ext>
                </a:extLst>
              </p:cNvPr>
              <p:cNvSpPr/>
              <p:nvPr/>
            </p:nvSpPr>
            <p:spPr>
              <a:xfrm>
                <a:off x="645525" y="2065305"/>
                <a:ext cx="5500928" cy="8196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𝜮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{−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{−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1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A6B6813-740F-BF44-999C-497D07929A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25" y="2065305"/>
                <a:ext cx="5500928" cy="8196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6D6FE98-82CA-B349-AF86-5BAC6E1F1F82}"/>
                  </a:ext>
                </a:extLst>
              </p:cNvPr>
              <p:cNvSpPr/>
              <p:nvPr/>
            </p:nvSpPr>
            <p:spPr>
              <a:xfrm>
                <a:off x="2743278" y="3223059"/>
                <a:ext cx="4537717" cy="483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]→</m:t>
                    </m:r>
                  </m:oMath>
                </a14:m>
                <a:r>
                  <a:rPr lang="is-I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is-I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is-I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mr-IN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const</m:t>
                            </m:r>
                          </m:e>
                        </m:nary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6D6FE98-82CA-B349-AF86-5BAC6E1F1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78" y="3223059"/>
                <a:ext cx="4537717" cy="483466"/>
              </a:xfrm>
              <a:prstGeom prst="rect">
                <a:avLst/>
              </a:prstGeom>
              <a:blipFill>
                <a:blip r:embed="rId3"/>
                <a:stretch>
                  <a:fillRect t="-79747" b="-131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BBA03FB-3509-BC47-BF65-EC117540002C}"/>
                  </a:ext>
                </a:extLst>
              </p:cNvPr>
              <p:cNvSpPr/>
              <p:nvPr/>
            </p:nvSpPr>
            <p:spPr>
              <a:xfrm>
                <a:off x="1342822" y="3230625"/>
                <a:ext cx="8027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BBA03FB-3509-BC47-BF65-EC11754000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822" y="3230625"/>
                <a:ext cx="8027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utoShape 11">
            <a:extLst>
              <a:ext uri="{FF2B5EF4-FFF2-40B4-BE49-F238E27FC236}">
                <a16:creationId xmlns:a16="http://schemas.microsoft.com/office/drawing/2014/main" id="{8C84B18A-3CA0-8243-82A6-D78F18E3F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4251" y="3300991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99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4"/>
              <p:cNvSpPr txBox="1"/>
              <p:nvPr/>
            </p:nvSpPr>
            <p:spPr>
              <a:xfrm>
                <a:off x="1524820" y="4303564"/>
                <a:ext cx="5626990" cy="56688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回顾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𝑘𝑚𝑒𝑎𝑛𝑠</m:t>
                      </m:r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损失</m:t>
                      </m:r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函数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𝐽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s-I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is-I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𝑛𝑘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mr-IN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820" y="4303564"/>
                <a:ext cx="5626990" cy="566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大括号 3">
            <a:extLst>
              <a:ext uri="{FF2B5EF4-FFF2-40B4-BE49-F238E27FC236}">
                <a16:creationId xmlns:a16="http://schemas.microsoft.com/office/drawing/2014/main" id="{BC501AE5-DB90-4D1F-A290-F280D01E1ECC}"/>
              </a:ext>
            </a:extLst>
          </p:cNvPr>
          <p:cNvSpPr/>
          <p:nvPr/>
        </p:nvSpPr>
        <p:spPr>
          <a:xfrm>
            <a:off x="7746511" y="3227307"/>
            <a:ext cx="348343" cy="620611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E79B24-A2C5-453E-B5D5-9AB2721CD775}"/>
              </a:ext>
            </a:extLst>
          </p:cNvPr>
          <p:cNvSpPr/>
          <p:nvPr/>
        </p:nvSpPr>
        <p:spPr>
          <a:xfrm>
            <a:off x="8116095" y="3375952"/>
            <a:ext cx="975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这里不展开</a:t>
            </a: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0ED5A582-2083-4E1C-983C-1D9BD426C288}"/>
              </a:ext>
            </a:extLst>
          </p:cNvPr>
          <p:cNvSpPr/>
          <p:nvPr/>
        </p:nvSpPr>
        <p:spPr>
          <a:xfrm>
            <a:off x="7173191" y="3560618"/>
            <a:ext cx="701863" cy="1049482"/>
          </a:xfrm>
          <a:custGeom>
            <a:avLst/>
            <a:gdLst>
              <a:gd name="connsiteX0" fmla="*/ 34636 w 701863"/>
              <a:gd name="connsiteY0" fmla="*/ 1049482 h 1049482"/>
              <a:gd name="connsiteX1" fmla="*/ 581891 w 701863"/>
              <a:gd name="connsiteY1" fmla="*/ 928255 h 1049482"/>
              <a:gd name="connsiteX2" fmla="*/ 654627 w 701863"/>
              <a:gd name="connsiteY2" fmla="*/ 426027 h 1049482"/>
              <a:gd name="connsiteX3" fmla="*/ 0 w 701863"/>
              <a:gd name="connsiteY3" fmla="*/ 0 h 1049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863" h="1049482">
                <a:moveTo>
                  <a:pt x="34636" y="1049482"/>
                </a:moveTo>
                <a:cubicBezTo>
                  <a:pt x="256597" y="1040823"/>
                  <a:pt x="478559" y="1032164"/>
                  <a:pt x="581891" y="928255"/>
                </a:cubicBezTo>
                <a:cubicBezTo>
                  <a:pt x="685223" y="824346"/>
                  <a:pt x="751609" y="580736"/>
                  <a:pt x="654627" y="426027"/>
                </a:cubicBezTo>
                <a:cubicBezTo>
                  <a:pt x="557645" y="271318"/>
                  <a:pt x="278822" y="135659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43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9606</TotalTime>
  <Words>150</Words>
  <Application>Microsoft Office PowerPoint</Application>
  <PresentationFormat>全屏显示(16:9)</PresentationFormat>
  <Paragraphs>50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Mangal</vt:lpstr>
      <vt:lpstr>宋体</vt:lpstr>
      <vt:lpstr>微软雅黑</vt:lpstr>
      <vt:lpstr>Arial</vt:lpstr>
      <vt:lpstr>Calibri</vt:lpstr>
      <vt:lpstr>Cambria Math</vt:lpstr>
      <vt:lpstr>清风素材 https://12sc.taobao.com/</vt:lpstr>
      <vt:lpstr>聚类：k-means、GMM</vt:lpstr>
      <vt:lpstr>聚类：k-means、GMM</vt:lpstr>
      <vt:lpstr>聚类：k-means、GMM</vt:lpstr>
      <vt:lpstr>聚类：k-means、GMM</vt:lpstr>
      <vt:lpstr>聚类：k-means、GMM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Administrator</cp:lastModifiedBy>
  <cp:revision>542</cp:revision>
  <cp:lastPrinted>2020-04-10T09:33:45Z</cp:lastPrinted>
  <dcterms:created xsi:type="dcterms:W3CDTF">2015-01-23T04:02:45Z</dcterms:created>
  <dcterms:modified xsi:type="dcterms:W3CDTF">2024-09-01T08:23:02Z</dcterms:modified>
  <cp:category/>
  <cp:contentStatus>12sc.taobao.com</cp:contentStatus>
</cp:coreProperties>
</file>