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999" r:id="rId2"/>
    <p:sldId id="1000" r:id="rId3"/>
    <p:sldId id="1001" r:id="rId4"/>
    <p:sldId id="1003" r:id="rId5"/>
    <p:sldId id="1014" r:id="rId6"/>
    <p:sldId id="996" r:id="rId7"/>
    <p:sldId id="1002" r:id="rId8"/>
    <p:sldId id="1004" r:id="rId9"/>
    <p:sldId id="997" r:id="rId10"/>
    <p:sldId id="1013" r:id="rId11"/>
  </p:sldIdLst>
  <p:sldSz cx="9144000" cy="5143500" type="screen16x9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6BCDE"/>
    <a:srgbClr val="FA8DC7"/>
    <a:srgbClr val="FEC002"/>
    <a:srgbClr val="ED7D31"/>
    <a:srgbClr val="1A3F6C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5313" autoAdjust="0"/>
  </p:normalViewPr>
  <p:slideViewPr>
    <p:cSldViewPr snapToGrid="0">
      <p:cViewPr varScale="1">
        <p:scale>
          <a:sx n="105" d="100"/>
          <a:sy n="105" d="100"/>
        </p:scale>
        <p:origin x="837" y="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327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02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0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4426" y="4482306"/>
            <a:ext cx="409574" cy="273844"/>
          </a:xfr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ransition spd="slow">
    <p:pull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0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7" Type="http://schemas.openxmlformats.org/officeDocument/2006/relationships/image" Target="../media/image14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聚类：</a:t>
            </a:r>
            <a:r>
              <a:rPr lang="en-US" altLang="zh-CN" dirty="0"/>
              <a:t>k-means</a:t>
            </a:r>
            <a:r>
              <a:rPr lang="zh-CN" altLang="en-US" dirty="0"/>
              <a:t>、</a:t>
            </a:r>
            <a:r>
              <a:rPr lang="en-US" altLang="zh-CN" dirty="0"/>
              <a:t>GMM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极大似然估计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Maximum Likelihood Estimate</a:t>
            </a:r>
          </a:p>
          <a:p>
            <a:pPr lvl="1"/>
            <a:r>
              <a:rPr lang="zh-CN" altLang="en-US" dirty="0"/>
              <a:t>举例：已知数据服从高斯分布，且我们观测到以下数据</a:t>
            </a:r>
            <a:endParaRPr lang="en-US" altLang="zh-CN" dirty="0"/>
          </a:p>
          <a:p>
            <a:endParaRPr kumimoji="1" lang="en-US" altLang="zh-CN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2EC0E8A0-E3F8-0B4D-AD50-E99C0F7A23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1"/>
          <a:stretch/>
        </p:blipFill>
        <p:spPr>
          <a:xfrm>
            <a:off x="1514148" y="1886552"/>
            <a:ext cx="3881957" cy="2730926"/>
          </a:xfrm>
          <a:prstGeom prst="rect">
            <a:avLst/>
          </a:prstGeom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35921D6C-AC17-E14A-9478-AC63DF70FFC7}"/>
              </a:ext>
            </a:extLst>
          </p:cNvPr>
          <p:cNvSpPr/>
          <p:nvPr/>
        </p:nvSpPr>
        <p:spPr>
          <a:xfrm>
            <a:off x="6197111" y="2045659"/>
            <a:ext cx="2674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  <a:latin typeface="Helvetica Neue" charset="0"/>
              </a:rPr>
              <a:t>根据左侧给出的观测数据，你觉得哪个高斯分布函数比较合适呢？</a:t>
            </a:r>
            <a:endParaRPr lang="en-US" altLang="zh-CN" sz="1600" b="1" dirty="0">
              <a:solidFill>
                <a:srgbClr val="C00000"/>
              </a:solidFill>
              <a:latin typeface="Helvetica Neue" charset="0"/>
            </a:endParaRPr>
          </a:p>
          <a:p>
            <a:endParaRPr lang="en-US" altLang="zh-CN" sz="1600" b="1" dirty="0">
              <a:solidFill>
                <a:srgbClr val="C00000"/>
              </a:solidFill>
              <a:latin typeface="Helvetica Neue" charset="0"/>
            </a:endParaRPr>
          </a:p>
          <a:p>
            <a:pPr marL="342900" indent="-342900">
              <a:buAutoNum type="alphaUcPeriod"/>
            </a:pPr>
            <a:r>
              <a:rPr lang="zh-CN" altLang="en-US" sz="1600" b="1" dirty="0">
                <a:solidFill>
                  <a:srgbClr val="C00000"/>
                </a:solidFill>
                <a:latin typeface="Helvetica Neue" charset="0"/>
              </a:rPr>
              <a:t>分布</a:t>
            </a:r>
            <a:r>
              <a:rPr lang="en-US" altLang="zh-CN" sz="1600" b="1" dirty="0">
                <a:solidFill>
                  <a:srgbClr val="C00000"/>
                </a:solidFill>
                <a:latin typeface="Helvetica Neue" charset="0"/>
              </a:rPr>
              <a:t>1</a:t>
            </a:r>
          </a:p>
          <a:p>
            <a:pPr marL="342900" indent="-342900">
              <a:buAutoNum type="alphaUcPeriod"/>
            </a:pPr>
            <a:r>
              <a:rPr lang="zh-CN" altLang="en-US" sz="1600" b="1" dirty="0">
                <a:solidFill>
                  <a:srgbClr val="C00000"/>
                </a:solidFill>
                <a:latin typeface="Helvetica Neue" charset="0"/>
              </a:rPr>
              <a:t>分布</a:t>
            </a:r>
            <a:r>
              <a:rPr lang="en-US" altLang="zh-CN" sz="1600" b="1" dirty="0">
                <a:solidFill>
                  <a:srgbClr val="C00000"/>
                </a:solidFill>
                <a:latin typeface="Helvetica Neue" charset="0"/>
              </a:rPr>
              <a:t>2</a:t>
            </a:r>
          </a:p>
          <a:p>
            <a:pPr marL="342900" indent="-342900">
              <a:buAutoNum type="alphaUcPeriod"/>
            </a:pPr>
            <a:r>
              <a:rPr lang="zh-CN" altLang="en-US" sz="1600" b="1" dirty="0">
                <a:solidFill>
                  <a:srgbClr val="C00000"/>
                </a:solidFill>
                <a:latin typeface="Helvetica Neue" charset="0"/>
              </a:rPr>
              <a:t>分布</a:t>
            </a:r>
            <a:r>
              <a:rPr lang="en-US" altLang="zh-CN" sz="1600" b="1" dirty="0">
                <a:solidFill>
                  <a:srgbClr val="C00000"/>
                </a:solidFill>
                <a:latin typeface="Helvetica Neue" charset="0"/>
              </a:rPr>
              <a:t>3</a:t>
            </a:r>
          </a:p>
          <a:p>
            <a:pPr marL="342900" indent="-342900">
              <a:buAutoNum type="alphaUcPeriod"/>
            </a:pPr>
            <a:r>
              <a:rPr lang="zh-CN" altLang="en-US" sz="1600" b="1" dirty="0">
                <a:solidFill>
                  <a:srgbClr val="C00000"/>
                </a:solidFill>
                <a:latin typeface="Helvetica Neue" charset="0"/>
              </a:rPr>
              <a:t>分布</a:t>
            </a:r>
            <a:r>
              <a:rPr lang="en-US" altLang="zh-CN" sz="1600" b="1" dirty="0">
                <a:solidFill>
                  <a:srgbClr val="C00000"/>
                </a:solidFill>
                <a:latin typeface="Helvetica Neue" charset="0"/>
              </a:rPr>
              <a:t>4</a:t>
            </a:r>
            <a:endParaRPr lang="zh-CN" altLang="en-US" sz="1600" b="1" dirty="0">
              <a:solidFill>
                <a:srgbClr val="C00000"/>
              </a:solidFill>
              <a:latin typeface="Helvetica Neue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421FD63-8A3E-D449-8BCF-27241D067186}"/>
              </a:ext>
            </a:extLst>
          </p:cNvPr>
          <p:cNvSpPr/>
          <p:nvPr/>
        </p:nvSpPr>
        <p:spPr>
          <a:xfrm>
            <a:off x="7534311" y="1522439"/>
            <a:ext cx="643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Helvetica Neue" charset="0"/>
              </a:rPr>
              <a:t>🔔</a:t>
            </a:r>
            <a:r>
              <a:rPr lang="zh-CN" altLang="en-US" sz="2800" dirty="0">
                <a:solidFill>
                  <a:srgbClr val="000000"/>
                </a:solidFill>
                <a:latin typeface="Helvetica Neue" charset="0"/>
              </a:rPr>
              <a:t> </a:t>
            </a:r>
            <a:endParaRPr lang="en-US" sz="2800" dirty="0"/>
          </a:p>
        </p:txBody>
      </p:sp>
      <p:sp>
        <p:nvSpPr>
          <p:cNvPr id="7" name="圆角矩形 6"/>
          <p:cNvSpPr/>
          <p:nvPr/>
        </p:nvSpPr>
        <p:spPr>
          <a:xfrm>
            <a:off x="6073541" y="3019124"/>
            <a:ext cx="1276059" cy="2919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08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73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聚类：</a:t>
            </a:r>
            <a:r>
              <a:rPr lang="en-US" altLang="zh-CN" dirty="0"/>
              <a:t>k-means</a:t>
            </a:r>
            <a:r>
              <a:rPr lang="zh-CN" altLang="en-US" dirty="0"/>
              <a:t>、</a:t>
            </a:r>
            <a:r>
              <a:rPr lang="en-US" altLang="zh-CN" dirty="0"/>
              <a:t>GMM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极大似然估计 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Maximum Likelihood Estimate</a:t>
                </a:r>
              </a:p>
              <a:p>
                <a:r>
                  <a:rPr lang="zh-CN" altLang="en-US" dirty="0"/>
                  <a:t>基本思想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找到一组参数，使得已观测到样本集的联合概率最大化</a:t>
                </a:r>
                <a:endParaRPr lang="en-US" altLang="zh-CN" dirty="0"/>
              </a:p>
              <a:p>
                <a:r>
                  <a:rPr lang="zh-CN" altLang="en-US" dirty="0"/>
                  <a:t>似然函数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假设有样本集</a:t>
                </a:r>
                <a14:m>
                  <m:oMath xmlns:m="http://schemas.openxmlformats.org/officeDocument/2006/math">
                    <m:r>
                      <a:rPr lang="en-US" altLang="zh-CN" b="1" dirty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b="1" dirty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服从高斯分布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l-GR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假设样本抽样是独立的，那么我们同时抽到这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个样本的概率是抽到每个样本概率的乘积，也就是样本集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的联合概率</a:t>
                </a:r>
                <a:endParaRPr lang="en-US" altLang="zh-CN" dirty="0"/>
              </a:p>
              <a:p>
                <a:pPr lvl="1"/>
                <a:r>
                  <a:rPr lang="zh-CN" altLang="en-US" dirty="0">
                    <a:solidFill>
                      <a:srgbClr val="C00000"/>
                    </a:solidFill>
                  </a:rPr>
                  <a:t>此联合概率即为似然函数</a:t>
                </a:r>
              </a:p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29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4">
                <a:extLst>
                  <a:ext uri="{FF2B5EF4-FFF2-40B4-BE49-F238E27FC236}">
                    <a16:creationId xmlns:a16="http://schemas.microsoft.com/office/drawing/2014/main" id="{E45A78BC-1CE6-BB47-A75F-652C4518468F}"/>
                  </a:ext>
                </a:extLst>
              </p:cNvPr>
              <p:cNvSpPr txBox="1"/>
              <p:nvPr/>
            </p:nvSpPr>
            <p:spPr>
              <a:xfrm>
                <a:off x="1223324" y="3632849"/>
                <a:ext cx="2467663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l-GR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l-GR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4">
                <a:extLst>
                  <a:ext uri="{FF2B5EF4-FFF2-40B4-BE49-F238E27FC236}">
                    <a16:creationId xmlns:a16="http://schemas.microsoft.com/office/drawing/2014/main" id="{E45A78BC-1CE6-BB47-A75F-652C45184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324" y="3632849"/>
                <a:ext cx="2467663" cy="778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5">
                <a:extLst>
                  <a:ext uri="{FF2B5EF4-FFF2-40B4-BE49-F238E27FC236}">
                    <a16:creationId xmlns:a16="http://schemas.microsoft.com/office/drawing/2014/main" id="{9419C8BA-412E-DC46-9C70-2433594566D9}"/>
                  </a:ext>
                </a:extLst>
              </p:cNvPr>
              <p:cNvSpPr txBox="1"/>
              <p:nvPr/>
            </p:nvSpPr>
            <p:spPr>
              <a:xfrm>
                <a:off x="5024615" y="3632849"/>
                <a:ext cx="2840906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l-GR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l-GR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5">
                <a:extLst>
                  <a:ext uri="{FF2B5EF4-FFF2-40B4-BE49-F238E27FC236}">
                    <a16:creationId xmlns:a16="http://schemas.microsoft.com/office/drawing/2014/main" id="{9419C8BA-412E-DC46-9C70-243359456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615" y="3632849"/>
                <a:ext cx="2840906" cy="778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11">
            <a:extLst>
              <a:ext uri="{FF2B5EF4-FFF2-40B4-BE49-F238E27FC236}">
                <a16:creationId xmlns:a16="http://schemas.microsoft.com/office/drawing/2014/main" id="{5E2C9D5A-40A2-E44A-ABDA-5A76C48DD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2062" y="3907983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99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13CDE579-BD42-8B45-8609-CE0F8E745DF4}"/>
              </a:ext>
            </a:extLst>
          </p:cNvPr>
          <p:cNvSpPr txBox="1"/>
          <p:nvPr/>
        </p:nvSpPr>
        <p:spPr>
          <a:xfrm>
            <a:off x="3851699" y="42508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99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对数形式</a:t>
            </a:r>
            <a:endParaRPr lang="en-US" dirty="0">
              <a:solidFill>
                <a:srgbClr val="00999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489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聚类：</a:t>
            </a:r>
            <a:r>
              <a:rPr lang="en-US" altLang="zh-CN" dirty="0"/>
              <a:t>k-means</a:t>
            </a:r>
            <a:r>
              <a:rPr lang="zh-CN" altLang="en-US" dirty="0"/>
              <a:t>、</a:t>
            </a:r>
            <a:r>
              <a:rPr lang="en-US" altLang="zh-CN" dirty="0"/>
              <a:t>GMM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极大似然估计 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Maximum Likelihood Estimate</a:t>
                </a:r>
              </a:p>
              <a:p>
                <a:r>
                  <a:rPr lang="zh-CN" altLang="en-US" dirty="0"/>
                  <a:t>基本思想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找到一组参数，使得已观测到样本集的联合概率最大化</a:t>
                </a:r>
                <a:endParaRPr lang="en-US" altLang="zh-CN" dirty="0"/>
              </a:p>
              <a:p>
                <a:r>
                  <a:rPr lang="zh-CN" altLang="en-US" dirty="0"/>
                  <a:t>最大化似然函数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假设有样本集</a:t>
                </a:r>
                <a14:m>
                  <m:oMath xmlns:m="http://schemas.openxmlformats.org/officeDocument/2006/math">
                    <m:r>
                      <a:rPr lang="en-US" altLang="zh-CN" b="1" dirty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b="1" dirty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服从高斯分布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l-GR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请写出</a:t>
                </a:r>
                <a:r>
                  <a:rPr lang="en-US" altLang="zh-CN" dirty="0"/>
                  <a:t>1-D</a:t>
                </a:r>
                <a:r>
                  <a:rPr lang="zh-CN" altLang="en-US" dirty="0"/>
                  <a:t>高斯分布的最大似然函数</a:t>
                </a:r>
                <a:endParaRPr lang="en-US" altLang="zh-CN" dirty="0"/>
              </a:p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5">
                <a:extLst>
                  <a:ext uri="{FF2B5EF4-FFF2-40B4-BE49-F238E27FC236}">
                    <a16:creationId xmlns:a16="http://schemas.microsoft.com/office/drawing/2014/main" id="{9419C8BA-412E-DC46-9C70-2433594566D9}"/>
                  </a:ext>
                </a:extLst>
              </p:cNvPr>
              <p:cNvSpPr txBox="1"/>
              <p:nvPr/>
            </p:nvSpPr>
            <p:spPr>
              <a:xfrm>
                <a:off x="1976616" y="2619565"/>
                <a:ext cx="3751412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func>
                            <m:func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l-GR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l-GR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𝜮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5">
                <a:extLst>
                  <a:ext uri="{FF2B5EF4-FFF2-40B4-BE49-F238E27FC236}">
                    <a16:creationId xmlns:a16="http://schemas.microsoft.com/office/drawing/2014/main" id="{9419C8BA-412E-DC46-9C70-243359456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616" y="2619565"/>
                <a:ext cx="3751412" cy="778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475209" y="3234033"/>
                <a:ext cx="2293705" cy="70916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209" y="3234033"/>
                <a:ext cx="2293705" cy="7091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709557" y="4057537"/>
                <a:ext cx="4210512" cy="763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</m:t>
                      </m:r>
                      <m:d>
                        <m:dPr>
                          <m:ctrlPr>
                            <a:rPr lang="zh-CN" altLang="zh-CN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CN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num>
                        <m:den>
                          <m:r>
                            <a:rPr lang="en-US" altLang="zh-CN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zh-CN" altLang="zh-CN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  <m:sSup>
                                <m:sSupPr>
                                  <m:ctrlPr>
                                    <a:rPr lang="zh-CN" altLang="zh-CN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CN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zh-CN" altLang="zh-CN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CN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zh-CN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zh-CN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CN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μ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557" y="4057537"/>
                <a:ext cx="4210512" cy="7630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箭头 6"/>
          <p:cNvSpPr/>
          <p:nvPr/>
        </p:nvSpPr>
        <p:spPr>
          <a:xfrm rot="9124247">
            <a:off x="5892592" y="4166960"/>
            <a:ext cx="949036" cy="365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53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聚类：</a:t>
            </a:r>
            <a:r>
              <a:rPr lang="en-US" altLang="zh-CN" dirty="0"/>
              <a:t>k-means</a:t>
            </a:r>
            <a:r>
              <a:rPr lang="zh-CN" altLang="en-US" dirty="0"/>
              <a:t>、</a:t>
            </a:r>
            <a:r>
              <a:rPr lang="en-US" altLang="zh-CN" dirty="0"/>
              <a:t>GMM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极大似然估计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Maximum Likelihood Estimate</a:t>
            </a: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344810" y="1546605"/>
                <a:ext cx="2293705" cy="709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810" y="1546605"/>
                <a:ext cx="2293705" cy="7091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51291" y="1465131"/>
                <a:ext cx="4210512" cy="763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</m:t>
                      </m:r>
                      <m:d>
                        <m:dPr>
                          <m:ctrlPr>
                            <a:rPr lang="zh-CN" altLang="zh-CN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CN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num>
                        <m:den>
                          <m:r>
                            <a:rPr lang="en-US" altLang="zh-CN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zh-CN" altLang="zh-CN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  <m:sSup>
                                <m:sSupPr>
                                  <m:ctrlPr>
                                    <a:rPr lang="zh-CN" altLang="zh-CN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CN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zh-CN" altLang="zh-CN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CN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zh-CN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zh-CN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CN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μ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91" y="1465131"/>
                <a:ext cx="4210512" cy="7630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95976" y="2342720"/>
                <a:ext cx="5921141" cy="22506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zh-CN" sz="12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对目标函数</a:t>
                </a:r>
                <a:r>
                  <a:rPr lang="en-US" altLang="zh-CN" sz="12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l(x)</a:t>
                </a:r>
                <a:r>
                  <a:rPr lang="zh-CN" altLang="zh-CN" sz="12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的参数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μ</m:t>
                    </m:r>
                  </m:oMath>
                </a14:m>
                <a:r>
                  <a:rPr lang="zh-CN" altLang="zh-CN" sz="12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zh-CN" sz="12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求偏导数，令偏导数为</a:t>
                </a:r>
                <a:r>
                  <a:rPr lang="en-US" altLang="zh-CN" sz="12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zh-CN" sz="12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12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得到</a:t>
                </a:r>
                <a:r>
                  <a:rPr lang="zh-CN" altLang="zh-CN" sz="12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1200" kern="1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200" kern="100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d>
                      <m:dPr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zh-CN" altLang="en-US" sz="12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μ</m:t>
                    </m:r>
                  </m:oMath>
                </a14:m>
                <a:r>
                  <a:rPr lang="zh-CN" altLang="en-US" sz="12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求偏导数</a:t>
                </a:r>
                <a14:m>
                  <m:oMath xmlns:m="http://schemas.openxmlformats.org/officeDocument/2006/math"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zh-CN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altLang="zh-CN" sz="120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  <m:sup/>
                      <m:e>
                        <m:r>
                          <a:rPr lang="en-US" altLang="zh-CN" sz="12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zh-CN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12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2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(−1)</m:t>
                        </m:r>
                      </m:e>
                    </m:nary>
                  </m:oMath>
                </a14:m>
                <a:endParaRPr lang="en-US" altLang="zh-CN" sz="12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2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CN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altLang="zh-CN" sz="120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  <m:sup/>
                      <m:e>
                        <m:d>
                          <m:dPr>
                            <m:ctrlPr>
                              <a:rPr lang="zh-CN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12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2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μ</m:t>
                            </m:r>
                          </m:e>
                        </m:d>
                      </m:e>
                    </m:nary>
                    <m:r>
                      <a:rPr lang="zh-CN" altLang="en-US" sz="1200" kern="100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12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令其等于</a:t>
                </a:r>
                <a14:m>
                  <m:oMath xmlns:m="http://schemas.openxmlformats.org/officeDocument/2006/math">
                    <m:r>
                      <a:rPr lang="en-US" altLang="zh-CN" sz="1200" kern="100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zh-CN" altLang="en-US" sz="1200" kern="100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1200" kern="100" dirty="0">
                    <a:solidFill>
                      <a:srgbClr val="C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得到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μ</m:t>
                    </m:r>
                    <m:r>
                      <a:rPr lang="en-US" altLang="zh-CN" sz="1200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2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2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2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sz="12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zh-CN" altLang="zh-CN" sz="12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2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12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2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d>
                      <m:dPr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zh-CN" altLang="en-US" sz="12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2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求偏导</a:t>
                </a:r>
                <a14:m>
                  <m:oMath xmlns:m="http://schemas.openxmlformats.org/officeDocument/2006/math"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num>
                      <m:den>
                        <m: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altLang="zh-CN" sz="120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  <m:sSup>
                          <m:sSupPr>
                            <m:ctrlPr>
                              <a:rPr lang="zh-CN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altLang="zh-CN" sz="120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zh-CN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12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zh-CN" sz="12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2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zh-CN" sz="12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μ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20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d>
                      <m:dPr>
                        <m:ctrlPr>
                          <a:rPr lang="en-US" altLang="zh-CN" sz="12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2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zh-CN" sz="12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zh-CN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altLang="zh-CN" sz="120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  <m:sup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altLang="zh-CN" sz="1200" b="0" i="1" kern="100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120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num>
                      <m:den>
                        <m: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CN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altLang="zh-CN" sz="120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zh-CN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12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zh-CN" sz="12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2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zh-CN" sz="12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μ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20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en-US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zh-CN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altLang="zh-CN" sz="120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  <m:sup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zh-CN" altLang="en-US" sz="1200" b="0" i="1" kern="100" dirty="0">
                    <a:solidFill>
                      <a:srgbClr val="00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，令其等于</a:t>
                </a:r>
                <a14:m>
                  <m:oMath xmlns:m="http://schemas.openxmlformats.org/officeDocument/2006/math">
                    <m:r>
                      <a:rPr lang="en-US" altLang="zh-CN" sz="1200" i="1" kern="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zh-CN" altLang="en-US" sz="1200" i="1" kern="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1200" b="0" i="1" kern="100" dirty="0">
                    <a:solidFill>
                      <a:srgbClr val="00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两边乘以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zh-CN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altLang="zh-CN" sz="120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  <m:sup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1200" b="0" i="1" kern="100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12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sSup>
                      <m:sSupPr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2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sz="1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zh-CN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12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zh-CN" sz="12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2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zh-CN" sz="12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μ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20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1200" b="0" i="1" kern="100" dirty="0">
                    <a:solidFill>
                      <a:srgbClr val="00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zh-CN" altLang="en-US" sz="1200" i="1" kern="1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得到</m:t>
                    </m:r>
                    <m:sSup>
                      <m:sSupPr>
                        <m:ctrlPr>
                          <a:rPr lang="zh-CN" altLang="zh-CN" sz="12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CN" sz="12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200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2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2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2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sz="12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zh-CN" altLang="zh-CN" sz="12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1200" i="1" kern="1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zh-CN" sz="12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2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zh-CN" sz="1200" i="1" kern="1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kern="1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μ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200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1200" dirty="0"/>
                  <a:t> 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76" y="2342720"/>
                <a:ext cx="5921141" cy="2250616"/>
              </a:xfrm>
              <a:prstGeom prst="rect">
                <a:avLst/>
              </a:prstGeom>
              <a:blipFill>
                <a:blip r:embed="rId4"/>
                <a:stretch>
                  <a:fillRect b="-1586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9">
                <a:extLst>
                  <a:ext uri="{FF2B5EF4-FFF2-40B4-BE49-F238E27FC236}">
                    <a16:creationId xmlns:a16="http://schemas.microsoft.com/office/drawing/2014/main" id="{04E3EFD0-7336-974E-8C20-239A71410AFC}"/>
                  </a:ext>
                </a:extLst>
              </p:cNvPr>
              <p:cNvSpPr/>
              <p:nvPr/>
            </p:nvSpPr>
            <p:spPr>
              <a:xfrm>
                <a:off x="6344810" y="2787650"/>
                <a:ext cx="2231154" cy="5997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请推导极大似然估计的参数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ML</m:t>
                        </m:r>
                      </m:sub>
                    </m:sSub>
                  </m:oMath>
                </a14:m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ML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zh-CN" altLang="en-US" sz="1600" b="1" dirty="0">
                  <a:solidFill>
                    <a:srgbClr val="C00000"/>
                  </a:solidFill>
                  <a:latin typeface="Helvetica Neue" charset="0"/>
                </a:endParaRPr>
              </a:p>
            </p:txBody>
          </p:sp>
        </mc:Choice>
        <mc:Fallback xmlns="">
          <p:sp>
            <p:nvSpPr>
              <p:cNvPr id="8" name="Rectangle 9">
                <a:extLst>
                  <a:ext uri="{FF2B5EF4-FFF2-40B4-BE49-F238E27FC236}">
                    <a16:creationId xmlns:a16="http://schemas.microsoft.com/office/drawing/2014/main" id="{04E3EFD0-7336-974E-8C20-239A71410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810" y="2787650"/>
                <a:ext cx="2231154" cy="599786"/>
              </a:xfrm>
              <a:prstGeom prst="rect">
                <a:avLst/>
              </a:prstGeom>
              <a:blipFill>
                <a:blip r:embed="rId5"/>
                <a:stretch>
                  <a:fillRect l="-1359" t="-1980" r="-1087" b="-792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6F84E468-14A8-450E-AF40-EA200F54E71B}"/>
              </a:ext>
            </a:extLst>
          </p:cNvPr>
          <p:cNvSpPr/>
          <p:nvPr/>
        </p:nvSpPr>
        <p:spPr>
          <a:xfrm>
            <a:off x="2267164" y="2962382"/>
            <a:ext cx="1373312" cy="39041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D3EF617-65DB-4682-A396-7BCE2F8364E0}"/>
              </a:ext>
            </a:extLst>
          </p:cNvPr>
          <p:cNvSpPr/>
          <p:nvPr/>
        </p:nvSpPr>
        <p:spPr>
          <a:xfrm>
            <a:off x="343907" y="4242441"/>
            <a:ext cx="2002727" cy="43230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3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86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聚类：</a:t>
            </a:r>
            <a:r>
              <a:rPr lang="en-US" altLang="zh-CN" dirty="0"/>
              <a:t>k-means</a:t>
            </a:r>
            <a:r>
              <a:rPr lang="zh-CN" altLang="en-US" dirty="0"/>
              <a:t>、</a:t>
            </a:r>
            <a:r>
              <a:rPr lang="en-US" altLang="zh-CN" dirty="0"/>
              <a:t>GMM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混合高斯分布的极大似然估计</a:t>
                </a:r>
                <a:endParaRPr lang="en-US" altLang="zh-CN" dirty="0"/>
              </a:p>
              <a:p>
                <a:r>
                  <a:rPr kumimoji="1" lang="zh-CN" altLang="en-US" dirty="0"/>
                  <a:t>混合模型</a:t>
                </a:r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似然函数</a:t>
                </a:r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l-GR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</m:oMath>
                </a14:m>
                <a:r>
                  <a:rPr kumimoji="1" lang="en-US" altLang="zh-CN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[</m:t>
                            </m:r>
                          </m:fNam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zh-CN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𝜮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func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对数似然函数</a:t>
                </a:r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l-GR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nary>
                      <m:naryPr>
                        <m:chr m:val="∑"/>
                        <m:limLoc m:val="subSup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</m:fNam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zh-CN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𝜮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func>
                      </m:e>
                    </m:nary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49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聚类：</a:t>
            </a:r>
            <a:r>
              <a:rPr lang="en-US" altLang="zh-CN" dirty="0"/>
              <a:t>k-means</a:t>
            </a:r>
            <a:r>
              <a:rPr lang="zh-CN" altLang="en-US" dirty="0"/>
              <a:t>、</a:t>
            </a:r>
            <a:r>
              <a:rPr lang="en-US" altLang="zh-CN" dirty="0"/>
              <a:t>GMM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极大似然估计 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Maximum Likelihood Estimate</a:t>
                </a:r>
              </a:p>
              <a:p>
                <a:r>
                  <a:rPr lang="zh-CN" altLang="en-US" dirty="0"/>
                  <a:t>混合高斯分布的极大似然估计</a:t>
                </a:r>
                <a:endParaRPr lang="en-US" altLang="zh-CN" dirty="0"/>
              </a:p>
              <a:p>
                <a:r>
                  <a:rPr kumimoji="1" lang="zh-CN" altLang="en-US" dirty="0"/>
                  <a:t>对数似然函数</a:t>
                </a:r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l-GR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nary>
                      <m:naryPr>
                        <m:chr m:val="∑"/>
                        <m:limLoc m:val="subSup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zh-CN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𝜮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func>
                      </m:e>
                    </m:nary>
                  </m:oMath>
                </a14:m>
                <a:endParaRPr kumimoji="1" lang="en-US" altLang="zh-CN" dirty="0"/>
              </a:p>
              <a:p>
                <a:r>
                  <a:rPr lang="zh-CN" altLang="en-US" dirty="0"/>
                  <a:t>针对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求导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先处理第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项</a:t>
                </a:r>
                <a:endParaRPr lang="en-US" altLang="zh-CN" dirty="0"/>
              </a:p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134976" y="2245017"/>
                <a:ext cx="4551824" cy="80502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rad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rad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sup>
                    </m:sSup>
                  </m:oMath>
                </a14:m>
                <a:r>
                  <a:rPr lang="en-US" altLang="zh-CN" dirty="0"/>
                  <a:t>+…)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976" y="2245017"/>
                <a:ext cx="4551824" cy="805029"/>
              </a:xfrm>
              <a:prstGeom prst="rect">
                <a:avLst/>
              </a:prstGeom>
              <a:blipFill>
                <a:blip r:embed="rId3"/>
                <a:stretch>
                  <a:fillRect r="-13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57200" y="3107196"/>
                <a:ext cx="7281512" cy="84080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rad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(−1)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CN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107196"/>
                <a:ext cx="7281512" cy="8408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30831" y="4276518"/>
                <a:ext cx="7292637" cy="58913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CN" dirty="0"/>
                  <a:t>+…=0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31" y="4276518"/>
                <a:ext cx="7292637" cy="589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上弧形箭头 7"/>
          <p:cNvSpPr/>
          <p:nvPr/>
        </p:nvSpPr>
        <p:spPr>
          <a:xfrm>
            <a:off x="5888182" y="1436871"/>
            <a:ext cx="1302328" cy="4987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下箭头 8"/>
          <p:cNvSpPr/>
          <p:nvPr/>
        </p:nvSpPr>
        <p:spPr>
          <a:xfrm rot="2468099">
            <a:off x="7925438" y="3074204"/>
            <a:ext cx="287482" cy="4606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3321627" y="4005154"/>
            <a:ext cx="315191" cy="262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31AE28-33E9-43C6-ABEA-6A9D68724EF5}"/>
              </a:ext>
            </a:extLst>
          </p:cNvPr>
          <p:cNvSpPr/>
          <p:nvPr/>
        </p:nvSpPr>
        <p:spPr>
          <a:xfrm>
            <a:off x="7190510" y="1462409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21CDA68-19C5-4728-B844-E9BFE2E8F68B}"/>
                  </a:ext>
                </a:extLst>
              </p:cNvPr>
              <p:cNvSpPr/>
              <p:nvPr/>
            </p:nvSpPr>
            <p:spPr>
              <a:xfrm>
                <a:off x="7673461" y="3502206"/>
                <a:ext cx="11417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求导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21CDA68-19C5-4728-B844-E9BFE2E8F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461" y="3502206"/>
                <a:ext cx="1141723" cy="369332"/>
              </a:xfrm>
              <a:prstGeom prst="rect">
                <a:avLst/>
              </a:prstGeom>
              <a:blipFill>
                <a:blip r:embed="rId6"/>
                <a:stretch>
                  <a:fillRect l="-4813" t="-15000" r="-4278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E2D7446E-FA0A-4A60-B63A-1C9D25195F99}"/>
              </a:ext>
            </a:extLst>
          </p:cNvPr>
          <p:cNvSpPr/>
          <p:nvPr/>
        </p:nvSpPr>
        <p:spPr>
          <a:xfrm>
            <a:off x="260278" y="3050046"/>
            <a:ext cx="1452081" cy="251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Log(x)</a:t>
            </a:r>
            <a:r>
              <a:rPr lang="zh-CN" altLang="en-US" sz="1100" dirty="0"/>
              <a:t>导数为</a:t>
            </a:r>
            <a:r>
              <a:rPr lang="en-US" altLang="zh-CN" sz="1100" dirty="0"/>
              <a:t>x</a:t>
            </a:r>
            <a:r>
              <a:rPr lang="zh-CN" altLang="en-US" sz="1100" dirty="0"/>
              <a:t>分之</a:t>
            </a:r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2073499-788A-47C3-913A-F8306941EB95}"/>
              </a:ext>
            </a:extLst>
          </p:cNvPr>
          <p:cNvSpPr/>
          <p:nvPr/>
        </p:nvSpPr>
        <p:spPr>
          <a:xfrm>
            <a:off x="8113069" y="424038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所有项</a:t>
            </a:r>
          </a:p>
        </p:txBody>
      </p:sp>
    </p:spTree>
    <p:extLst>
      <p:ext uri="{BB962C8B-B14F-4D97-AF65-F5344CB8AC3E}">
        <p14:creationId xmlns:p14="http://schemas.microsoft.com/office/powerpoint/2010/main" val="392184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聚类：</a:t>
            </a:r>
            <a:r>
              <a:rPr lang="en-US" altLang="zh-CN" dirty="0"/>
              <a:t>k-means</a:t>
            </a:r>
            <a:r>
              <a:rPr lang="zh-CN" altLang="en-US" dirty="0"/>
              <a:t>、</a:t>
            </a:r>
            <a:r>
              <a:rPr lang="en-US" altLang="zh-CN" dirty="0"/>
              <a:t>GMM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极大似然估计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Maximum Likelihood Estimate</a:t>
            </a: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85410" y="1683696"/>
                <a:ext cx="7292637" cy="589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CN" dirty="0"/>
                  <a:t>+…=0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10" y="1683696"/>
                <a:ext cx="7292637" cy="5891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F5BF49-7B90-9941-A2C4-CD3A56FB8CBF}"/>
                  </a:ext>
                </a:extLst>
              </p:cNvPr>
              <p:cNvSpPr/>
              <p:nvPr/>
            </p:nvSpPr>
            <p:spPr>
              <a:xfrm>
                <a:off x="3366031" y="3320109"/>
                <a:ext cx="2044791" cy="520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F5BF49-7B90-9941-A2C4-CD3A56FB8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031" y="3320109"/>
                <a:ext cx="2044791" cy="520079"/>
              </a:xfrm>
              <a:prstGeom prst="rect">
                <a:avLst/>
              </a:prstGeom>
              <a:blipFill>
                <a:blip r:embed="rId3"/>
                <a:stretch>
                  <a:fillRect t="-74118" b="-11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0">
                <a:extLst>
                  <a:ext uri="{FF2B5EF4-FFF2-40B4-BE49-F238E27FC236}">
                    <a16:creationId xmlns:a16="http://schemas.microsoft.com/office/drawing/2014/main" id="{67E17ED3-AB7B-7149-A3F1-35080BFB3E0A}"/>
                  </a:ext>
                </a:extLst>
              </p:cNvPr>
              <p:cNvSpPr/>
              <p:nvPr/>
            </p:nvSpPr>
            <p:spPr>
              <a:xfrm>
                <a:off x="3366217" y="3928005"/>
                <a:ext cx="2217402" cy="38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Where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10">
                <a:extLst>
                  <a:ext uri="{FF2B5EF4-FFF2-40B4-BE49-F238E27FC236}">
                    <a16:creationId xmlns:a16="http://schemas.microsoft.com/office/drawing/2014/main" id="{67E17ED3-AB7B-7149-A3F1-35080BFB3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217" y="3928005"/>
                <a:ext cx="2217402" cy="384464"/>
              </a:xfrm>
              <a:prstGeom prst="rect">
                <a:avLst/>
              </a:prstGeom>
              <a:blipFill>
                <a:blip r:embed="rId4"/>
                <a:stretch>
                  <a:fillRect l="-2198" t="-111111" r="-7143" b="-1793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圆角矩形 8"/>
          <p:cNvSpPr/>
          <p:nvPr/>
        </p:nvSpPr>
        <p:spPr>
          <a:xfrm>
            <a:off x="2900413" y="1620808"/>
            <a:ext cx="1488014" cy="86600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438470" y="2539465"/>
                <a:ext cx="5665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470" y="2539465"/>
                <a:ext cx="566565" cy="369332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圆角矩形 10"/>
          <p:cNvSpPr/>
          <p:nvPr/>
        </p:nvSpPr>
        <p:spPr>
          <a:xfrm>
            <a:off x="749167" y="1673464"/>
            <a:ext cx="1442493" cy="86600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242306" y="2605209"/>
                <a:ext cx="5612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306" y="2605209"/>
                <a:ext cx="561244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5133474" y="1710644"/>
            <a:ext cx="1527099" cy="86600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671531" y="2629301"/>
                <a:ext cx="5665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531" y="2629301"/>
                <a:ext cx="566565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下箭头 3"/>
          <p:cNvSpPr/>
          <p:nvPr/>
        </p:nvSpPr>
        <p:spPr>
          <a:xfrm>
            <a:off x="3893127" y="2992285"/>
            <a:ext cx="495300" cy="296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15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68736" y="2189018"/>
            <a:ext cx="2074719" cy="130925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540327" y="1995055"/>
            <a:ext cx="5108864" cy="264621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kumimoji="1" lang="en-US" altLang="zh-CN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8378"/>
            <a:ext cx="8229600" cy="498872"/>
          </a:xfrm>
        </p:spPr>
        <p:txBody>
          <a:bodyPr/>
          <a:lstStyle/>
          <a:p>
            <a:r>
              <a:rPr lang="zh-CN" altLang="en-US" dirty="0"/>
              <a:t>聚类：</a:t>
            </a:r>
            <a:r>
              <a:rPr lang="en-US" altLang="zh-CN" dirty="0"/>
              <a:t>k-means</a:t>
            </a:r>
            <a:r>
              <a:rPr lang="zh-CN" altLang="en-US" dirty="0"/>
              <a:t>、</a:t>
            </a:r>
            <a:r>
              <a:rPr lang="en-US" altLang="zh-CN" dirty="0"/>
              <a:t>GMM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971550"/>
                <a:ext cx="8229600" cy="3937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极大似然估计 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Maximum Likelihood Estimate</a:t>
                </a:r>
              </a:p>
              <a:p>
                <a:r>
                  <a:rPr lang="zh-CN" altLang="en-US" dirty="0"/>
                  <a:t>类似的方式求解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3"/>
                <a:endParaRPr kumimoji="1" lang="en-US" altLang="zh-CN" dirty="0"/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971550"/>
                <a:ext cx="8229600" cy="3937000"/>
              </a:xfrm>
              <a:prstGeom prst="rect">
                <a:avLst/>
              </a:prstGeom>
              <a:blipFill>
                <a:blip r:embed="rId2"/>
                <a:stretch>
                  <a:fillRect l="-667" t="-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B2C9ADCC-2629-4540-8625-9AEE6D587252}"/>
                  </a:ext>
                </a:extLst>
              </p:cNvPr>
              <p:cNvSpPr/>
              <p:nvPr/>
            </p:nvSpPr>
            <p:spPr>
              <a:xfrm>
                <a:off x="795404" y="2300935"/>
                <a:ext cx="4040145" cy="6701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B2C9ADCC-2629-4540-8625-9AEE6D5872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04" y="2300935"/>
                <a:ext cx="4040145" cy="6701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F6F5BF49-7B90-9941-A2C4-CD3A56FB8CBF}"/>
                  </a:ext>
                </a:extLst>
              </p:cNvPr>
              <p:cNvSpPr/>
              <p:nvPr/>
            </p:nvSpPr>
            <p:spPr>
              <a:xfrm>
                <a:off x="795404" y="3686144"/>
                <a:ext cx="2044791" cy="520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F6F5BF49-7B90-9941-A2C4-CD3A56FB8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04" y="3686144"/>
                <a:ext cx="2044791" cy="520079"/>
              </a:xfrm>
              <a:prstGeom prst="rect">
                <a:avLst/>
              </a:prstGeom>
              <a:blipFill>
                <a:blip r:embed="rId4"/>
                <a:stretch>
                  <a:fillRect t="-74118" b="-11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9">
            <a:extLst>
              <a:ext uri="{FF2B5EF4-FFF2-40B4-BE49-F238E27FC236}">
                <a16:creationId xmlns:a16="http://schemas.microsoft.com/office/drawing/2014/main" id="{155AD510-47D1-024C-905D-4C9AD5516840}"/>
              </a:ext>
            </a:extLst>
          </p:cNvPr>
          <p:cNvCxnSpPr/>
          <p:nvPr/>
        </p:nvCxnSpPr>
        <p:spPr>
          <a:xfrm flipH="1">
            <a:off x="2335334" y="3044862"/>
            <a:ext cx="313509" cy="679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67E17ED3-AB7B-7149-A3F1-35080BFB3E0A}"/>
                  </a:ext>
                </a:extLst>
              </p:cNvPr>
              <p:cNvSpPr/>
              <p:nvPr/>
            </p:nvSpPr>
            <p:spPr>
              <a:xfrm>
                <a:off x="3198593" y="3797874"/>
                <a:ext cx="2217402" cy="38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Where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67E17ED3-AB7B-7149-A3F1-35080BFB3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593" y="3797874"/>
                <a:ext cx="2217402" cy="384464"/>
              </a:xfrm>
              <a:prstGeom prst="rect">
                <a:avLst/>
              </a:prstGeom>
              <a:blipFill>
                <a:blip r:embed="rId5"/>
                <a:stretch>
                  <a:fillRect l="-2479" t="-111111" r="-7163" b="-1793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1">
            <a:extLst>
              <a:ext uri="{FF2B5EF4-FFF2-40B4-BE49-F238E27FC236}">
                <a16:creationId xmlns:a16="http://schemas.microsoft.com/office/drawing/2014/main" id="{89EB69B2-0A73-3E49-A50B-C643793E0D06}"/>
              </a:ext>
            </a:extLst>
          </p:cNvPr>
          <p:cNvCxnSpPr>
            <a:cxnSpLocks/>
          </p:cNvCxnSpPr>
          <p:nvPr/>
        </p:nvCxnSpPr>
        <p:spPr>
          <a:xfrm>
            <a:off x="3198593" y="3044862"/>
            <a:ext cx="582364" cy="679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3">
                <a:extLst>
                  <a:ext uri="{FF2B5EF4-FFF2-40B4-BE49-F238E27FC236}">
                    <a16:creationId xmlns:a16="http://schemas.microsoft.com/office/drawing/2014/main" id="{048D4793-DDF6-8346-A1FA-0709B66BE42A}"/>
                  </a:ext>
                </a:extLst>
              </p:cNvPr>
              <p:cNvSpPr/>
              <p:nvPr/>
            </p:nvSpPr>
            <p:spPr>
              <a:xfrm>
                <a:off x="6547333" y="2636026"/>
                <a:ext cx="1058495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3">
                <a:extLst>
                  <a:ext uri="{FF2B5EF4-FFF2-40B4-BE49-F238E27FC236}">
                    <a16:creationId xmlns:a16="http://schemas.microsoft.com/office/drawing/2014/main" id="{048D4793-DDF6-8346-A1FA-0709B66BE4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333" y="2636026"/>
                <a:ext cx="1058495" cy="6090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圆角矩形 16"/>
          <p:cNvSpPr/>
          <p:nvPr/>
        </p:nvSpPr>
        <p:spPr>
          <a:xfrm>
            <a:off x="6411191" y="3686144"/>
            <a:ext cx="2026956" cy="8377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推导过程冗长，请参考</a:t>
            </a:r>
            <a:r>
              <a:rPr lang="en-US" altLang="zh-CN" dirty="0">
                <a:solidFill>
                  <a:sysClr val="windowText" lastClr="000000"/>
                </a:solidFill>
              </a:rPr>
              <a:t>word</a:t>
            </a:r>
            <a:r>
              <a:rPr lang="zh-CN" altLang="en-US" dirty="0">
                <a:solidFill>
                  <a:sysClr val="windowText" lastClr="000000"/>
                </a:solidFill>
              </a:rPr>
              <a:t>文档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D55D44-5540-4E55-8437-4839AF2956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5991" y="4655282"/>
            <a:ext cx="5572018" cy="40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6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9611</TotalTime>
  <Words>303</Words>
  <Application>Microsoft Office PowerPoint</Application>
  <PresentationFormat>全屏显示(16:9)</PresentationFormat>
  <Paragraphs>89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Helvetica Neue</vt:lpstr>
      <vt:lpstr>等线</vt:lpstr>
      <vt:lpstr>宋体</vt:lpstr>
      <vt:lpstr>Microsoft YaHei</vt:lpstr>
      <vt:lpstr>Microsoft YaHei</vt:lpstr>
      <vt:lpstr>Arial</vt:lpstr>
      <vt:lpstr>Calibri</vt:lpstr>
      <vt:lpstr>Cambria Math</vt:lpstr>
      <vt:lpstr>Times New Roman</vt:lpstr>
      <vt:lpstr>清风素材 https://12sc.taobao.com/</vt:lpstr>
      <vt:lpstr>聚类：k-means、GMM</vt:lpstr>
      <vt:lpstr>聚类：k-means、GMM</vt:lpstr>
      <vt:lpstr>聚类：k-means、GMM</vt:lpstr>
      <vt:lpstr>聚类：k-means、GMM</vt:lpstr>
      <vt:lpstr>pause</vt:lpstr>
      <vt:lpstr>聚类：k-means、GMM</vt:lpstr>
      <vt:lpstr>聚类：k-means、GMM</vt:lpstr>
      <vt:lpstr>聚类：k-means、GMM</vt:lpstr>
      <vt:lpstr>聚类：k-means、GMM</vt:lpstr>
      <vt:lpstr>pause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Administrator</cp:lastModifiedBy>
  <cp:revision>538</cp:revision>
  <cp:lastPrinted>2020-04-10T09:33:45Z</cp:lastPrinted>
  <dcterms:created xsi:type="dcterms:W3CDTF">2015-01-23T04:02:45Z</dcterms:created>
  <dcterms:modified xsi:type="dcterms:W3CDTF">2024-09-01T08:51:34Z</dcterms:modified>
  <cp:category/>
  <cp:contentStatus>12sc.taobao.com</cp:contentStatus>
</cp:coreProperties>
</file>