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1" r:id="rId2"/>
    <p:sldId id="521" r:id="rId3"/>
    <p:sldId id="570" r:id="rId4"/>
    <p:sldId id="572" r:id="rId5"/>
    <p:sldId id="573" r:id="rId6"/>
    <p:sldId id="574" r:id="rId7"/>
    <p:sldId id="615" r:id="rId8"/>
    <p:sldId id="575" r:id="rId9"/>
    <p:sldId id="576" r:id="rId10"/>
    <p:sldId id="577" r:id="rId11"/>
    <p:sldId id="578" r:id="rId12"/>
    <p:sldId id="571" r:id="rId13"/>
    <p:sldId id="581" r:id="rId14"/>
    <p:sldId id="579" r:id="rId15"/>
    <p:sldId id="582" r:id="rId16"/>
    <p:sldId id="580" r:id="rId17"/>
    <p:sldId id="583" r:id="rId18"/>
    <p:sldId id="584" r:id="rId19"/>
    <p:sldId id="585" r:id="rId20"/>
    <p:sldId id="604" r:id="rId21"/>
    <p:sldId id="586" r:id="rId22"/>
    <p:sldId id="587" r:id="rId23"/>
    <p:sldId id="605" r:id="rId24"/>
    <p:sldId id="606" r:id="rId25"/>
    <p:sldId id="607" r:id="rId26"/>
    <p:sldId id="588" r:id="rId27"/>
    <p:sldId id="589" r:id="rId28"/>
    <p:sldId id="616" r:id="rId29"/>
    <p:sldId id="590" r:id="rId30"/>
    <p:sldId id="596" r:id="rId31"/>
    <p:sldId id="591" r:id="rId32"/>
    <p:sldId id="592" r:id="rId33"/>
    <p:sldId id="593" r:id="rId34"/>
    <p:sldId id="608" r:id="rId35"/>
    <p:sldId id="619" r:id="rId36"/>
    <p:sldId id="609" r:id="rId37"/>
    <p:sldId id="610" r:id="rId38"/>
    <p:sldId id="611" r:id="rId39"/>
    <p:sldId id="612" r:id="rId40"/>
    <p:sldId id="597" r:id="rId41"/>
    <p:sldId id="594" r:id="rId42"/>
    <p:sldId id="595" r:id="rId43"/>
    <p:sldId id="598" r:id="rId44"/>
    <p:sldId id="599" r:id="rId45"/>
    <p:sldId id="613" r:id="rId46"/>
    <p:sldId id="614" r:id="rId47"/>
    <p:sldId id="618" r:id="rId48"/>
    <p:sldId id="617" r:id="rId49"/>
  </p:sldIdLst>
  <p:sldSz cx="9144000" cy="5143500" type="screen16x9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960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hmkcode.com/netflow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8.png"/><Relationship Id="rId4" Type="http://schemas.openxmlformats.org/officeDocument/2006/relationships/image" Target="../media/image6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hmkcode.com/netflow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hmkcode.com/netflow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神经网络入门、反向传播算法（基于一个简单的神经网络）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带一个隐藏层的简单的神经网络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计算输出值的过程，称为</a:t>
            </a:r>
            <a:r>
              <a:rPr lang="zh-CN" altLang="en-US" dirty="0"/>
              <a:t>前向传导</a:t>
            </a:r>
            <a:endParaRPr lang="en-US" altLang="zh-CN" dirty="0"/>
          </a:p>
          <a:p>
            <a:pPr lvl="2" algn="just"/>
            <a:r>
              <a:rPr lang="zh-CN" altLang="en-US" dirty="0"/>
              <a:t>矩阵形式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5195" y="2575168"/>
                <a:ext cx="7013610" cy="2180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, 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95" y="2575168"/>
                <a:ext cx="7013610" cy="218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99682" y="3214389"/>
                <a:ext cx="147912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为传导函数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82" y="3214389"/>
                <a:ext cx="1479123" cy="369332"/>
              </a:xfrm>
              <a:prstGeom prst="rect">
                <a:avLst/>
              </a:prstGeom>
              <a:blipFill>
                <a:blip r:embed="rId4"/>
                <a:stretch>
                  <a:fillRect t="-11111" r="-3279" b="-174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人工神经网络</a:t>
                </a:r>
                <a:r>
                  <a:rPr lang="en-US" altLang="zh-CN" dirty="0"/>
                  <a:t>(Neural Network)</a:t>
                </a:r>
              </a:p>
              <a:p>
                <a:pPr lvl="1" algn="just"/>
                <a:r>
                  <a:rPr lang="zh-CN" altLang="zh-CN" dirty="0">
                    <a:solidFill>
                      <a:srgbClr val="C00000"/>
                    </a:solidFill>
                  </a:rPr>
                  <a:t>带一个隐藏层的简单的神经网络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>
                    <a:solidFill>
                      <a:srgbClr val="C00000"/>
                    </a:solidFill>
                  </a:rPr>
                  <a:t>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 algn="just"/>
                <a:r>
                  <a:rPr lang="zh-CN" altLang="en-US" dirty="0"/>
                  <a:t>计算误差，修正权重参数</a:t>
                </a:r>
                <a:endParaRPr lang="en-US" altLang="zh-CN" dirty="0"/>
              </a:p>
              <a:p>
                <a:pPr lvl="1" algn="just"/>
                <a:r>
                  <a:rPr lang="zh-CN" altLang="en-US" dirty="0"/>
                  <a:t>损失函数，均方差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此处只考虑一个样本</a:t>
                </a:r>
                <a:r>
                  <a:rPr lang="en-US" altLang="zh-CN" dirty="0"/>
                  <a:t>)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3" algn="just"/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baseline="30000" dirty="0"/>
                  <a:t>l</a:t>
                </a:r>
                <a:r>
                  <a:rPr lang="zh-CN" altLang="zh-CN" dirty="0"/>
                  <a:t>是第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层的实际输出，</a:t>
                </a:r>
                <a:r>
                  <a:rPr lang="en-US" altLang="zh-CN" dirty="0"/>
                  <a:t>y</a:t>
                </a:r>
                <a:r>
                  <a:rPr lang="en-US" altLang="zh-CN" baseline="30000" dirty="0"/>
                  <a:t>(</a:t>
                </a:r>
                <a:r>
                  <a:rPr lang="en-US" altLang="zh-CN" baseline="30000" dirty="0" err="1"/>
                  <a:t>i</a:t>
                </a:r>
                <a:r>
                  <a:rPr lang="en-US" altLang="zh-CN" baseline="30000" dirty="0"/>
                  <a:t>)</a:t>
                </a:r>
                <a:r>
                  <a:rPr lang="zh-CN" altLang="zh-CN" dirty="0"/>
                  <a:t>则是期望的输出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即实际值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，也就是训练样本里的对应</a:t>
                </a:r>
                <a:r>
                  <a:rPr lang="en-US" altLang="zh-CN" dirty="0"/>
                  <a:t>x</a:t>
                </a:r>
                <a:r>
                  <a:rPr lang="en-US" altLang="zh-CN" baseline="30000" dirty="0"/>
                  <a:t>(</a:t>
                </a:r>
                <a:r>
                  <a:rPr lang="en-US" altLang="zh-CN" baseline="30000" dirty="0" err="1"/>
                  <a:t>i</a:t>
                </a:r>
                <a:r>
                  <a:rPr lang="en-US" altLang="zh-CN" baseline="30000" dirty="0"/>
                  <a:t>)</a:t>
                </a:r>
                <a:r>
                  <a:rPr lang="zh-CN" altLang="zh-CN" dirty="0"/>
                  <a:t>的输出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采用</a:t>
                </a:r>
                <a:r>
                  <a:rPr lang="zh-CN" altLang="zh-CN" dirty="0"/>
                  <a:t>梯度下降方法来修改权重</a:t>
                </a:r>
                <a:endParaRPr lang="en-US" altLang="zh-CN" dirty="0"/>
              </a:p>
              <a:p>
                <a:pPr lvl="2" algn="just"/>
                <a:r>
                  <a:rPr lang="zh-CN" altLang="zh-CN" dirty="0"/>
                  <a:t>对于某个神经元的某个权重的更新，采用公式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</a:t>
                </a:r>
                <a:endParaRPr lang="en-US" altLang="zh-CN" dirty="0"/>
              </a:p>
              <a:p>
                <a:pPr lvl="3" algn="just"/>
                <a:r>
                  <a:rPr lang="en-US" altLang="zh-CN" dirty="0"/>
                  <a:t>E</a:t>
                </a:r>
                <a:r>
                  <a:rPr lang="zh-CN" altLang="zh-CN" dirty="0"/>
                  <a:t>为输出误差；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为输入到该神经元的第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个连接的权重；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为学习率</a:t>
                </a:r>
                <a:endParaRPr lang="en-US" altLang="zh-CN" dirty="0"/>
              </a:p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1350819" y="4512334"/>
            <a:ext cx="5849534" cy="4233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接下来，通过实例掌握</a:t>
            </a:r>
            <a:r>
              <a:rPr lang="zh-CN" altLang="en-US" dirty="0">
                <a:solidFill>
                  <a:sysClr val="windowText" lastClr="000000"/>
                </a:solidFill>
              </a:rPr>
              <a:t>前向传导、反向传播过程</a:t>
            </a:r>
          </a:p>
        </p:txBody>
      </p:sp>
    </p:spTree>
    <p:extLst>
      <p:ext uri="{BB962C8B-B14F-4D97-AF65-F5344CB8AC3E}">
        <p14:creationId xmlns:p14="http://schemas.microsoft.com/office/powerpoint/2010/main" val="20066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通过一个简单的神经网络了解反向传播算法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该网络的输入层有</a:t>
            </a:r>
            <a:r>
              <a:rPr lang="en-US" altLang="zh-CN" dirty="0"/>
              <a:t>2</a:t>
            </a:r>
            <a:r>
              <a:rPr lang="zh-CN" altLang="zh-CN" dirty="0"/>
              <a:t>个神经元，隐藏层有</a:t>
            </a:r>
            <a:r>
              <a:rPr lang="en-US" altLang="zh-CN" dirty="0"/>
              <a:t>2</a:t>
            </a:r>
            <a:r>
              <a:rPr lang="zh-CN" altLang="zh-CN" dirty="0"/>
              <a:t>个神经元，输出层有</a:t>
            </a:r>
            <a:r>
              <a:rPr lang="en-US" altLang="zh-CN" dirty="0"/>
              <a:t>1</a:t>
            </a:r>
            <a:r>
              <a:rPr lang="zh-CN" altLang="zh-CN" dirty="0"/>
              <a:t>个神经元，如图所示</a:t>
            </a:r>
            <a:endParaRPr lang="en-US" altLang="zh-CN" dirty="0"/>
          </a:p>
          <a:p>
            <a:pPr lvl="2"/>
            <a:r>
              <a:rPr lang="zh-CN" altLang="en-US" dirty="0"/>
              <a:t>图中</a:t>
            </a:r>
            <a:r>
              <a:rPr lang="zh-CN" altLang="zh-CN" dirty="0"/>
              <a:t>同时标注了各个神经元之间的连接权重，比如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zh-CN" dirty="0"/>
              <a:t>的连接权重是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81" y="2140613"/>
            <a:ext cx="6087633" cy="21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37063" y="4337587"/>
            <a:ext cx="4572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为了简单起见，这里的传导函数不做任何非线性变换，每个神经元把输入直接作为输出</a:t>
            </a:r>
          </a:p>
        </p:txBody>
      </p:sp>
    </p:spTree>
    <p:extLst>
      <p:ext uri="{BB962C8B-B14F-4D97-AF65-F5344CB8AC3E}">
        <p14:creationId xmlns:p14="http://schemas.microsoft.com/office/powerpoint/2010/main" val="15921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marL="742950" lvl="2" indent="-342900"/>
                <a:r>
                  <a:rPr lang="zh-CN" altLang="en-US" sz="1800" dirty="0">
                    <a:solidFill>
                      <a:srgbClr val="C00000"/>
                    </a:solidFill>
                  </a:rPr>
                  <a:t>前向传导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开始，我们给神经网络一组随机的权重组合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比如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=0.11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=0.21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=0.12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=0.08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5</a:t>
                </a:r>
                <a:r>
                  <a:rPr lang="en-US" altLang="zh-CN" dirty="0" smtClean="0"/>
                  <a:t>=0.14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6</a:t>
                </a:r>
                <a:r>
                  <a:rPr lang="en-US" altLang="zh-CN" dirty="0"/>
                  <a:t>=0.15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训练集只有一个样本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有多个样本的训练方法是类似的）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输入为向量</a:t>
                </a:r>
                <a:r>
                  <a:rPr lang="en-US" altLang="zh-CN" dirty="0"/>
                  <a:t>&lt;2, 3&gt;</a:t>
                </a:r>
                <a:r>
                  <a:rPr lang="zh-CN" altLang="zh-CN" dirty="0"/>
                  <a:t>，输出为向量</a:t>
                </a:r>
                <a:r>
                  <a:rPr lang="en-US" altLang="zh-CN" dirty="0"/>
                  <a:t>&lt;1&gt;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;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 dirty="0"/>
                  <a:t>;</a:t>
                </a:r>
              </a:p>
              <a:p>
                <a:pPr lvl="2"/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68" y="3252272"/>
            <a:ext cx="4238453" cy="1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通过一个简单的神经网络了解反向传播算法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742950" lvl="2" indent="-342900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开始，我们给神经网络一组随机的权重组合</a:t>
            </a:r>
            <a:endParaRPr lang="en-US" altLang="zh-CN" dirty="0"/>
          </a:p>
          <a:p>
            <a:pPr lvl="2"/>
            <a:r>
              <a:rPr lang="zh-CN" altLang="zh-CN" dirty="0"/>
              <a:t>比如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=0.11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=0.21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3</a:t>
            </a:r>
            <a:r>
              <a:rPr lang="en-US" altLang="zh-CN" dirty="0"/>
              <a:t>=0.12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4</a:t>
            </a:r>
            <a:r>
              <a:rPr lang="en-US" altLang="zh-CN" dirty="0"/>
              <a:t>=0.08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</a:t>
            </a:r>
            <a:r>
              <a:rPr lang="en-US" altLang="zh-CN" baseline="-25000" dirty="0" smtClean="0"/>
              <a:t>5</a:t>
            </a:r>
            <a:r>
              <a:rPr lang="en-US" altLang="zh-CN" dirty="0" smtClean="0"/>
              <a:t>=0.14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6</a:t>
            </a:r>
            <a:r>
              <a:rPr lang="en-US" altLang="zh-CN" dirty="0"/>
              <a:t>=0.15</a:t>
            </a:r>
            <a:endParaRPr lang="zh-CN" altLang="zh-CN" dirty="0"/>
          </a:p>
          <a:p>
            <a:pPr lvl="1"/>
            <a:r>
              <a:rPr lang="zh-CN" altLang="zh-CN" dirty="0"/>
              <a:t>训练集只有一个样本</a:t>
            </a:r>
            <a:r>
              <a:rPr lang="en-US" altLang="zh-CN" dirty="0"/>
              <a:t>(</a:t>
            </a:r>
            <a:r>
              <a:rPr lang="zh-CN" altLang="zh-CN" dirty="0"/>
              <a:t>有多个样本的训练方法是类似的）</a:t>
            </a:r>
            <a:endParaRPr lang="en-US" altLang="zh-CN" dirty="0"/>
          </a:p>
          <a:p>
            <a:pPr lvl="2"/>
            <a:r>
              <a:rPr lang="zh-CN" altLang="zh-CN" dirty="0"/>
              <a:t>输入为向量</a:t>
            </a:r>
            <a:r>
              <a:rPr lang="en-US" altLang="zh-CN" dirty="0"/>
              <a:t>&lt;2, 3&gt;</a:t>
            </a:r>
            <a:r>
              <a:rPr lang="zh-CN" altLang="zh-CN" dirty="0"/>
              <a:t>，输出为向量</a:t>
            </a:r>
            <a:r>
              <a:rPr lang="en-US" altLang="zh-CN" dirty="0"/>
              <a:t>&lt;1&gt;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54" y="3373147"/>
            <a:ext cx="3960792" cy="1405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5326" y="3373147"/>
                <a:ext cx="4940188" cy="14344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0.14</m:t>
                                </m:r>
                              </m:e>
                              <m:e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0.119+0.072</m:t>
                          </m:r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0.191</m:t>
                          </m: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6" y="3373147"/>
                <a:ext cx="4940188" cy="1434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585FC27-5E27-490A-9263-05766E08BB73}"/>
              </a:ext>
            </a:extLst>
          </p:cNvPr>
          <p:cNvSpPr/>
          <p:nvPr/>
        </p:nvSpPr>
        <p:spPr>
          <a:xfrm>
            <a:off x="0" y="298145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前向传导，矩阵形式</a:t>
            </a:r>
          </a:p>
        </p:txBody>
      </p:sp>
    </p:spTree>
    <p:extLst>
      <p:ext uri="{BB962C8B-B14F-4D97-AF65-F5344CB8AC3E}">
        <p14:creationId xmlns:p14="http://schemas.microsoft.com/office/powerpoint/2010/main" val="14515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zh-CN" dirty="0"/>
                  <a:t>神经网络的输出是</a:t>
                </a:r>
                <a:r>
                  <a:rPr lang="en-US" altLang="zh-CN" dirty="0"/>
                  <a:t>0.191</a:t>
                </a:r>
                <a:r>
                  <a:rPr lang="zh-CN" altLang="zh-CN" dirty="0"/>
                  <a:t>，而预期的输出是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，两者的误差计算如下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此处使用均方误差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(0.191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1.0)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=0.327</a:t>
                </a:r>
                <a:endParaRPr lang="zh-CN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63" y="2787650"/>
            <a:ext cx="4330957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sz="15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5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sz="1500" dirty="0"/>
                  <a:t>反向传播算法的基础是梯度下降算法</a:t>
                </a:r>
                <a:endParaRPr lang="en-US" altLang="zh-CN" sz="1500" dirty="0"/>
              </a:p>
              <a:p>
                <a:pPr lvl="2"/>
                <a:r>
                  <a:rPr lang="zh-CN" altLang="zh-CN" sz="1500" dirty="0"/>
                  <a:t>为了对网络连接的权重进行调整，需要计算误差相对于每个权重的梯度</a:t>
                </a:r>
                <a:r>
                  <a:rPr lang="zh-CN" altLang="en-US" sz="1500" dirty="0"/>
                  <a:t>；</a:t>
                </a:r>
                <a:r>
                  <a:rPr lang="zh-CN" altLang="zh-CN" sz="1500" dirty="0"/>
                  <a:t>首先有</a:t>
                </a:r>
              </a:p>
              <a:p>
                <a:pPr lvl="2"/>
                <a:r>
                  <a:rPr lang="en-US" altLang="zh-CN" sz="1300" dirty="0"/>
                  <a:t>Prediction = out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3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3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zh-CN" sz="1300" dirty="0"/>
              </a:p>
              <a:p>
                <a:pPr lvl="1"/>
                <a:r>
                  <a:rPr lang="zh-CN" altLang="zh-CN" sz="1500" dirty="0"/>
                  <a:t>梯度下降的基本公式为：</a:t>
                </a:r>
                <a:r>
                  <a:rPr lang="en-US" altLang="zh-CN" sz="1500" dirty="0"/>
                  <a:t>W = w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1500" dirty="0"/>
              </a:p>
              <a:p>
                <a:pPr lvl="2"/>
                <a:r>
                  <a:rPr lang="zh-CN" altLang="zh-CN" sz="1300" dirty="0"/>
                  <a:t>为了调整</a:t>
                </a:r>
                <a:r>
                  <a:rPr lang="en-US" altLang="zh-CN" sz="1300" dirty="0"/>
                  <a:t>w</a:t>
                </a:r>
                <a:r>
                  <a:rPr lang="en-US" altLang="zh-CN" sz="1300" baseline="-25000" dirty="0"/>
                  <a:t>6</a:t>
                </a:r>
                <a:r>
                  <a:rPr lang="zh-CN" altLang="zh-CN" sz="1300" dirty="0"/>
                  <a:t>，我们需要计算误差针对</a:t>
                </a:r>
                <a:r>
                  <a:rPr lang="en-US" altLang="zh-CN" sz="1300" dirty="0"/>
                  <a:t>w</a:t>
                </a:r>
                <a:r>
                  <a:rPr lang="en-US" altLang="zh-CN" sz="1300" baseline="-25000" dirty="0"/>
                  <a:t>6</a:t>
                </a:r>
                <a:r>
                  <a:rPr lang="zh-CN" altLang="zh-CN" sz="1300" dirty="0"/>
                  <a:t>的梯度，然后代入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3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sz="13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21" y="3127799"/>
            <a:ext cx="5124530" cy="1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sz="16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prediction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:endParaRPr lang="zh-CN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pPr lvl="2"/>
                <a:r>
                  <a:rPr lang="zh-CN" altLang="zh-CN" dirty="0"/>
                  <a:t>备注：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40" y="3079173"/>
            <a:ext cx="4056722" cy="143939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7564582" y="4076700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809509" y="4100945"/>
            <a:ext cx="474518" cy="152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dirty="0"/>
                  <a:t>w</a:t>
                </a:r>
                <a:r>
                  <a:rPr lang="en-US" altLang="zh-CN" baseline="-25000" dirty="0"/>
                  <a:t>5</a:t>
                </a:r>
                <a:r>
                  <a:rPr lang="zh-CN" altLang="zh-CN" dirty="0"/>
                  <a:t>的更新公式为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3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25" y="2708563"/>
            <a:ext cx="4203149" cy="149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6293427" y="3597274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51170" y="3215640"/>
            <a:ext cx="400742" cy="2292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神经网络入门、反向传播算法（基于一个简单的神经网络）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前向反馈多层神经网络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en-US" altLang="zh-CN" sz="1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en-US" altLang="zh-CN" sz="1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en-US" altLang="zh-CN" sz="1400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通过一个简单的神经网络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前向传导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sz="16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prediction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:endParaRPr lang="zh-CN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pPr lvl="2"/>
                <a:r>
                  <a:rPr lang="zh-CN" altLang="zh-CN" dirty="0"/>
                  <a:t>备注：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</m:oMath>
                </a14:m>
                <a:endParaRPr kumimoji="1"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45" y="3509273"/>
            <a:ext cx="3836272" cy="136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7725935" y="4322618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6958445" y="3917373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2" y="2107062"/>
            <a:ext cx="3013363" cy="1069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 flipV="1">
            <a:off x="8654190" y="2739737"/>
            <a:ext cx="489810" cy="1039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7772400" y="2324101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6371652" y="2240972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同样道理，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197926" y="2732809"/>
                <a:ext cx="2382982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26" y="2732809"/>
                <a:ext cx="2382982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通过一个简单的神经网络了解反向传播算法</a:t>
                </a:r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2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6386945" y="2535382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68" y="3643745"/>
            <a:ext cx="2920387" cy="103620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558647" y="4371109"/>
            <a:ext cx="557644" cy="3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7785430" y="3830783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776898" y="4027071"/>
            <a:ext cx="642211" cy="24705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3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7124700" y="2514600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08" y="3661064"/>
            <a:ext cx="2930147" cy="103966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8569038" y="4377186"/>
            <a:ext cx="561017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633854" y="4377186"/>
            <a:ext cx="552745" cy="2155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868391" y="4180898"/>
            <a:ext cx="512618" cy="21792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4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7812232" y="2531918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449" y="3643746"/>
            <a:ext cx="3057049" cy="108469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593283" y="4414404"/>
            <a:ext cx="526472" cy="607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668490" y="4420481"/>
            <a:ext cx="552745" cy="2155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858001" y="4599709"/>
            <a:ext cx="488372" cy="69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参数修正公式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列表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zh-CN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2"/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dirty="0" smtClean="0"/>
                  <a:t>为学习率</a:t>
                </a:r>
                <a:endParaRPr lang="zh-CN" altLang="zh-CN" dirty="0"/>
              </a:p>
              <a:p>
                <a:pPr lvl="1"/>
                <a:endParaRPr kumimoji="1" lang="en-US" altLang="zh-CN" sz="6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94553" y="1449867"/>
                <a:ext cx="1521763" cy="30140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449867"/>
                <a:ext cx="1521763" cy="301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箭头 4"/>
          <p:cNvSpPr/>
          <p:nvPr/>
        </p:nvSpPr>
        <p:spPr>
          <a:xfrm>
            <a:off x="3626427" y="2393373"/>
            <a:ext cx="1381991" cy="665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矩阵形式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99805" y="2828960"/>
                <a:ext cx="5559229" cy="13878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12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12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梯度为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200" kern="1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2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2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2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2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 smtClean="0"/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kern="1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梯度</a:t>
                </a:r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f>
                      <m:f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zh-CN" altLang="en-US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zh-CN" sz="12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05" y="2828960"/>
                <a:ext cx="5559229" cy="1387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631210" y="1801586"/>
            <a:ext cx="1049482" cy="398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D5459-1955-4252-82D5-84A147AD4AE2}"/>
              </a:ext>
            </a:extLst>
          </p:cNvPr>
          <p:cNvSpPr/>
          <p:nvPr/>
        </p:nvSpPr>
        <p:spPr>
          <a:xfrm>
            <a:off x="5138102" y="23529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参数更新，矩阵形式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45311" y="967744"/>
                <a:ext cx="3400434" cy="12598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>
                  <a:spcAft>
                    <a:spcPts val="0"/>
                  </a:spcAft>
                </a:pPr>
                <a:r>
                  <a:rPr lang="en-US" altLang="zh-CN" sz="12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H=W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i="1" dirty="0" smtClean="0">
                  <a:latin typeface="Cambria Math" panose="020405030504060302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2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2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2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2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200" b="0" kern="100" dirty="0" smtClean="0">
                  <a:solidFill>
                    <a:schemeClr val="tx1"/>
                  </a:solidFill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altLang="zh-CN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1200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11" y="967744"/>
                <a:ext cx="3400434" cy="125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15274" y="4278966"/>
                <a:ext cx="1523687" cy="53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备注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zh-CN" altLang="en-US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74" y="4278966"/>
                <a:ext cx="1523687" cy="530530"/>
              </a:xfrm>
              <a:prstGeom prst="rect">
                <a:avLst/>
              </a:prstGeom>
              <a:blipFill>
                <a:blip r:embed="rId5"/>
                <a:stretch>
                  <a:fillRect l="-1200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3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拿实际数据进行反向传播过程计算</a:t>
            </a:r>
            <a:endParaRPr kumimoji="1" lang="en-US" altLang="zh-CN" sz="6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2781" y="2352367"/>
                <a:ext cx="6788727" cy="12016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0.119+0.072</m:t>
                    </m:r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0.191</m:t>
                        </m:r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1" y="2352367"/>
                <a:ext cx="6788727" cy="1201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2780" y="3536372"/>
                <a:ext cx="678872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0.191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=-0.809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0" y="3536372"/>
                <a:ext cx="6788727" cy="369332"/>
              </a:xfrm>
              <a:prstGeom prst="rect">
                <a:avLst/>
              </a:prstGeom>
              <a:blipFill>
                <a:blip r:embed="rId3"/>
                <a:stretch>
                  <a:fillRect t="-7937" b="-206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3809541" y="1442641"/>
            <a:ext cx="2381259" cy="654768"/>
          </a:xfrm>
          <a:prstGeom prst="wedgeEllipseCallout">
            <a:avLst>
              <a:gd name="adj1" fmla="val -12713"/>
              <a:gd name="adj2" fmla="val 84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/>
              <a:t>使用初始权重，正向传播与误差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41" y="3610927"/>
            <a:ext cx="2820356" cy="14400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209310" y="4544106"/>
            <a:ext cx="360218" cy="201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9162" y="4355667"/>
            <a:ext cx="359079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注意可以通过</a:t>
            </a:r>
            <a:endParaRPr lang="en-US" altLang="zh-CN" dirty="0">
              <a:hlinkClick r:id="rId5"/>
            </a:endParaRPr>
          </a:p>
          <a:p>
            <a:r>
              <a:rPr lang="en-US" altLang="zh-CN" dirty="0">
                <a:hlinkClick r:id="rId5"/>
              </a:rPr>
              <a:t>https://hmkcode.com/netflow/</a:t>
            </a:r>
            <a:r>
              <a:rPr lang="zh-CN" altLang="en-US" dirty="0"/>
              <a:t>验证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96284D-AC45-44C5-83A4-4ECDA94E4532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DAA70D-3BDF-440A-B085-660B9063BDE9}"/>
              </a:ext>
            </a:extLst>
          </p:cNvPr>
          <p:cNvSpPr/>
          <p:nvPr/>
        </p:nvSpPr>
        <p:spPr>
          <a:xfrm>
            <a:off x="6574971" y="3905704"/>
            <a:ext cx="439058" cy="839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5C19A7-40D1-41D2-9AE4-C7CEE9BD34FA}"/>
              </a:ext>
            </a:extLst>
          </p:cNvPr>
          <p:cNvSpPr/>
          <p:nvPr/>
        </p:nvSpPr>
        <p:spPr>
          <a:xfrm>
            <a:off x="7271657" y="4020004"/>
            <a:ext cx="439058" cy="559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ADB6CD9-9F36-44C6-8E04-6A1BE2F87ED3}"/>
              </a:ext>
            </a:extLst>
          </p:cNvPr>
          <p:cNvSpPr/>
          <p:nvPr/>
        </p:nvSpPr>
        <p:spPr>
          <a:xfrm>
            <a:off x="3597286" y="2364128"/>
            <a:ext cx="845241" cy="686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D8509A-2DED-4328-BD6C-3209D4322901}"/>
              </a:ext>
            </a:extLst>
          </p:cNvPr>
          <p:cNvSpPr/>
          <p:nvPr/>
        </p:nvSpPr>
        <p:spPr>
          <a:xfrm>
            <a:off x="5899319" y="3075618"/>
            <a:ext cx="939800" cy="38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20631F-6B60-4DAB-BC05-FF85D3E30A4B}"/>
                  </a:ext>
                </a:extLst>
              </p:cNvPr>
              <p:cNvSpPr/>
              <p:nvPr/>
            </p:nvSpPr>
            <p:spPr>
              <a:xfrm>
                <a:off x="6295358" y="1796913"/>
                <a:ext cx="2038891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20631F-6B60-4DAB-BC05-FF85D3E3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1796913"/>
                <a:ext cx="2038891" cy="640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8BB776-721A-4DD8-A5DA-03BB65F441F9}"/>
                  </a:ext>
                </a:extLst>
              </p:cNvPr>
              <p:cNvSpPr/>
              <p:nvPr/>
            </p:nvSpPr>
            <p:spPr>
              <a:xfrm>
                <a:off x="6295358" y="748409"/>
                <a:ext cx="2076274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8BB776-721A-4DD8-A5DA-03BB65F44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748409"/>
                <a:ext cx="2076274" cy="6403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34B510E-1215-48E5-9CC4-98E73C2709BC}"/>
              </a:ext>
            </a:extLst>
          </p:cNvPr>
          <p:cNvSpPr/>
          <p:nvPr/>
        </p:nvSpPr>
        <p:spPr>
          <a:xfrm>
            <a:off x="6143171" y="92573"/>
            <a:ext cx="2820356" cy="2435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C7DD09F-BFFC-4305-898C-512261817ED3}"/>
                  </a:ext>
                </a:extLst>
              </p:cNvPr>
              <p:cNvSpPr/>
              <p:nvPr/>
            </p:nvSpPr>
            <p:spPr>
              <a:xfrm>
                <a:off x="6295358" y="205978"/>
                <a:ext cx="2391442" cy="475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400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C7DD09F-BFFC-4305-898C-512261817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205978"/>
                <a:ext cx="2391442" cy="47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E750A5A-834D-4D57-902A-5300D1C88DC7}"/>
                  </a:ext>
                </a:extLst>
              </p:cNvPr>
              <p:cNvSpPr/>
              <p:nvPr/>
            </p:nvSpPr>
            <p:spPr>
              <a:xfrm>
                <a:off x="6295358" y="1463267"/>
                <a:ext cx="2192482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E750A5A-834D-4D57-902A-5300D1C8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1463267"/>
                <a:ext cx="2192482" cy="307777"/>
              </a:xfrm>
              <a:prstGeom prst="rect">
                <a:avLst/>
              </a:prstGeom>
              <a:blipFill>
                <a:blip r:embed="rId9"/>
                <a:stretch>
                  <a:fillRect t="-3774" b="-150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C00000"/>
                </a:solidFill>
              </a:rPr>
              <a:t>人工神经网络</a:t>
            </a:r>
            <a:r>
              <a:rPr lang="en-US" altLang="zh-CN" dirty="0">
                <a:solidFill>
                  <a:srgbClr val="C00000"/>
                </a:solidFill>
              </a:rPr>
              <a:t>(Neural Network)</a:t>
            </a:r>
          </a:p>
          <a:p>
            <a:pPr lvl="1" algn="just"/>
            <a:r>
              <a:rPr lang="zh-CN" altLang="zh-CN" dirty="0"/>
              <a:t>是模仿人类神经系统特征，进行分布式并行信息处理的数学模型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03708" y="4186472"/>
            <a:ext cx="7425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delle-sans"/>
              </a:rPr>
              <a:t>Google publishes largest ever high-resolution map of brain connectivity.2020</a:t>
            </a:r>
            <a:endParaRPr lang="en-US" altLang="zh-CN" sz="1400" i="0" dirty="0">
              <a:solidFill>
                <a:srgbClr val="000000"/>
              </a:solidFill>
              <a:effectLst/>
              <a:latin typeface="adelle-sans"/>
            </a:endParaRPr>
          </a:p>
        </p:txBody>
      </p:sp>
      <p:pic>
        <p:nvPicPr>
          <p:cNvPr id="2050" name="Picture 2" descr="https://cdn.vox-cdn.com/thumbor/-NwnyFxSaMDeBHJZujHX4eNdFm0=/0x0:2394x1422/1200x800/filters:focal(1006x520:1388x902)/cdn.vox-cdn.com/uploads/chorus_image/image/66145941/Screen_Shot_2020_01_22_at_3.51.22_PM.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1220" y="1704115"/>
            <a:ext cx="3552086" cy="236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拿实际数据进行反向传播过程计算</a:t>
            </a:r>
            <a:endParaRPr kumimoji="1" lang="en-US" altLang="zh-CN" sz="6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1336" y="1965059"/>
                <a:ext cx="6788727" cy="107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=[0.119+0.072]=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0.191</m:t>
                        </m:r>
                      </m:e>
                    </m:d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" y="1965059"/>
                <a:ext cx="6788727" cy="1078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1335" y="3149064"/>
                <a:ext cx="6788727" cy="15696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0.191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=-0.809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=0.05</a:t>
                </a:r>
                <a:endParaRPr lang="en-US" altLang="zh-CN" sz="15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5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5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5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5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5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5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5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en-US" altLang="zh-CN" sz="15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5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5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5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5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500" kern="1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0.05</m:t>
                    </m:r>
                    <m:d>
                      <m:dPr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0.809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sz="15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5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5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+0.04045</m:t>
                    </m:r>
                    <m:r>
                      <a:rPr lang="en-US" altLang="zh-CN" sz="1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5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5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0.0344</m:t>
                              </m:r>
                            </m:e>
                            <m:e>
                              <m:r>
                                <a:rPr lang="en-US" altLang="zh-CN" sz="15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0.0194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5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5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500" b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5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𝟏𝟕𝟒𝟒</m:t>
                              </m:r>
                            </m:e>
                            <m:e>
                              <m:r>
                                <a:rPr lang="en-US" altLang="zh-CN" sz="15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500" b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500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𝟏𝟔𝟗𝟒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5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5" y="3149064"/>
                <a:ext cx="6788727" cy="1569660"/>
              </a:xfrm>
              <a:prstGeom prst="rect">
                <a:avLst/>
              </a:prstGeom>
              <a:blipFill>
                <a:blip r:embed="rId3"/>
                <a:stretch>
                  <a:fillRect t="-2317" b="-30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73932" y="2350062"/>
                <a:ext cx="2802082" cy="11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05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932" y="2350062"/>
                <a:ext cx="2802082" cy="11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-12875"/>
              <a:gd name="adj2" fmla="val 81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</a:t>
            </a:r>
            <a:r>
              <a:rPr lang="en-US" altLang="zh-CN" dirty="0"/>
              <a:t>w5</a:t>
            </a:r>
            <a:r>
              <a:rPr lang="zh-CN" altLang="en-US" dirty="0"/>
              <a:t>和</a:t>
            </a:r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498277" y="2135282"/>
            <a:ext cx="1960418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48758" y="4423500"/>
            <a:ext cx="1646484" cy="2653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331" y="3703500"/>
            <a:ext cx="2651683" cy="14400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0C978262-929B-48A1-95E9-11BB133A186D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DEB639-A346-480E-BC0D-DFCA59656766}"/>
              </a:ext>
            </a:extLst>
          </p:cNvPr>
          <p:cNvSpPr/>
          <p:nvPr/>
        </p:nvSpPr>
        <p:spPr>
          <a:xfrm>
            <a:off x="7478486" y="3657600"/>
            <a:ext cx="515587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986" y="2384331"/>
                <a:ext cx="6788727" cy="151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0.809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+0.04045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6" y="2384331"/>
                <a:ext cx="6788727" cy="1516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72" y="3608493"/>
            <a:ext cx="2651683" cy="14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11001"/>
              <a:gd name="adj2" fmla="val 83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修正</a:t>
            </a:r>
            <a:r>
              <a:rPr lang="en-US" altLang="zh-CN" sz="1600" dirty="0"/>
              <a:t>w1,w2,w3,w4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3626158" y="3264710"/>
            <a:ext cx="1534391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9A030F-FE4B-4F13-AB32-0F820393EE03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3D7B80-83BE-4BEF-B56A-9E1329E00A8C}"/>
              </a:ext>
            </a:extLst>
          </p:cNvPr>
          <p:cNvSpPr/>
          <p:nvPr/>
        </p:nvSpPr>
        <p:spPr>
          <a:xfrm>
            <a:off x="6512461" y="4600578"/>
            <a:ext cx="645886" cy="432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8C9AB5-79B4-46CE-99BB-A1118CC02F56}"/>
                  </a:ext>
                </a:extLst>
              </p:cNvPr>
              <p:cNvSpPr/>
              <p:nvPr/>
            </p:nvSpPr>
            <p:spPr>
              <a:xfrm>
                <a:off x="6165273" y="2362200"/>
                <a:ext cx="2802082" cy="11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05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D8C9AB5-79B4-46CE-99BB-A1118CC0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2362200"/>
                <a:ext cx="2802082" cy="11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832763" y="2722025"/>
            <a:ext cx="3203864" cy="78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B8B0FA-7B4A-4D27-BA44-2F947E8EB78F}"/>
                  </a:ext>
                </a:extLst>
              </p:cNvPr>
              <p:cNvSpPr/>
              <p:nvPr/>
            </p:nvSpPr>
            <p:spPr>
              <a:xfrm>
                <a:off x="7941545" y="4640204"/>
                <a:ext cx="984820" cy="4757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B8B0FA-7B4A-4D27-BA44-2F947E8EB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5" y="4640204"/>
                <a:ext cx="984820" cy="47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利用调整过的权重</a:t>
            </a:r>
            <a:endParaRPr lang="en-US" altLang="zh-CN" dirty="0"/>
          </a:p>
          <a:p>
            <a:pPr lvl="1"/>
            <a:r>
              <a:rPr lang="zh-CN" altLang="en-US" dirty="0"/>
              <a:t>重新进行前向传导</a:t>
            </a:r>
            <a:endParaRPr kumimoji="1" lang="en-US" altLang="zh-CN" sz="6400" dirty="0"/>
          </a:p>
        </p:txBody>
      </p:sp>
      <p:sp>
        <p:nvSpPr>
          <p:cNvPr id="10" name="左箭头 9"/>
          <p:cNvSpPr/>
          <p:nvPr/>
        </p:nvSpPr>
        <p:spPr>
          <a:xfrm>
            <a:off x="5045081" y="3554474"/>
            <a:ext cx="415635" cy="432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93773" y="1967345"/>
            <a:ext cx="3342409" cy="28405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5" y="3622551"/>
            <a:ext cx="2562971" cy="144000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04B626EF-4FF3-48A4-9D63-CA7CCD7ECAAD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EFA6C51-AA75-436A-8324-19FF0CB3C0BF}"/>
              </a:ext>
            </a:extLst>
          </p:cNvPr>
          <p:cNvSpPr/>
          <p:nvPr/>
        </p:nvSpPr>
        <p:spPr>
          <a:xfrm>
            <a:off x="2643957" y="3998627"/>
            <a:ext cx="368382" cy="676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8E6BBDC-BE77-4250-A909-8ED44C380411}"/>
              </a:ext>
            </a:extLst>
          </p:cNvPr>
          <p:cNvSpPr/>
          <p:nvPr/>
        </p:nvSpPr>
        <p:spPr>
          <a:xfrm>
            <a:off x="3360681" y="4160481"/>
            <a:ext cx="297543" cy="435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9FE34-622A-4DC7-A0C4-A01C304736C0}"/>
              </a:ext>
            </a:extLst>
          </p:cNvPr>
          <p:cNvSpPr/>
          <p:nvPr/>
        </p:nvSpPr>
        <p:spPr>
          <a:xfrm>
            <a:off x="3617656" y="18140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新的权重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CA86D1-1BD7-4529-ACD4-041668045D80}"/>
                  </a:ext>
                </a:extLst>
              </p:cNvPr>
              <p:cNvSpPr/>
              <p:nvPr/>
            </p:nvSpPr>
            <p:spPr>
              <a:xfrm>
                <a:off x="142234" y="2313786"/>
                <a:ext cx="4950037" cy="12016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1744</m:t>
                              </m:r>
                            </m:e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1694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2571</m:t>
                        </m:r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CA86D1-1BD7-4529-ACD4-041668045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4" y="2313786"/>
                <a:ext cx="4950037" cy="1201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81AEE8-2733-403A-B15C-BB03BB85A057}"/>
                  </a:ext>
                </a:extLst>
              </p:cNvPr>
              <p:cNvSpPr/>
              <p:nvPr/>
            </p:nvSpPr>
            <p:spPr>
              <a:xfrm>
                <a:off x="6075339" y="3967745"/>
                <a:ext cx="2038891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381AEE8-2733-403A-B15C-BB03BB85A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39" y="3967745"/>
                <a:ext cx="2038891" cy="640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2EF009E-59B0-4588-9E94-5E99F0E55240}"/>
                  </a:ext>
                </a:extLst>
              </p:cNvPr>
              <p:cNvSpPr/>
              <p:nvPr/>
            </p:nvSpPr>
            <p:spPr>
              <a:xfrm>
                <a:off x="6056648" y="2655112"/>
                <a:ext cx="2076274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2EF009E-59B0-4588-9E94-5E99F0E55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8" y="2655112"/>
                <a:ext cx="2076274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37FEC61-C9BA-4788-AA85-76138E2729B4}"/>
                  </a:ext>
                </a:extLst>
              </p:cNvPr>
              <p:cNvSpPr/>
              <p:nvPr/>
            </p:nvSpPr>
            <p:spPr>
              <a:xfrm>
                <a:off x="6056648" y="2112681"/>
                <a:ext cx="2391442" cy="475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0.13</m:t>
                              </m:r>
                            </m:e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400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37FEC61-C9BA-4788-AA85-76138E272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8" y="2112681"/>
                <a:ext cx="2391442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D50562-D83F-4803-9552-F5505C173007}"/>
                  </a:ext>
                </a:extLst>
              </p:cNvPr>
              <p:cNvSpPr/>
              <p:nvPr/>
            </p:nvSpPr>
            <p:spPr>
              <a:xfrm>
                <a:off x="6028938" y="3507455"/>
                <a:ext cx="2595516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0.1744</m:t>
                              </m:r>
                            </m:e>
                            <m:e>
                              <m:r>
                                <a:rPr lang="en-US" altLang="zh-CN" sz="14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0.1694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D50562-D83F-4803-9552-F5505C173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38" y="3507455"/>
                <a:ext cx="2595516" cy="307777"/>
              </a:xfrm>
              <a:prstGeom prst="rect">
                <a:avLst/>
              </a:prstGeom>
              <a:blipFill>
                <a:blip r:embed="rId7"/>
                <a:stretch>
                  <a:fillRect t="-1887" b="-150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AB96BE-F7E8-4FAC-ADC9-55B399B0BFFA}"/>
              </a:ext>
            </a:extLst>
          </p:cNvPr>
          <p:cNvSpPr/>
          <p:nvPr/>
        </p:nvSpPr>
        <p:spPr>
          <a:xfrm>
            <a:off x="3077029" y="2342583"/>
            <a:ext cx="714090" cy="617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430BF79-A759-4390-AB5F-BC193B5D83CF}"/>
              </a:ext>
            </a:extLst>
          </p:cNvPr>
          <p:cNvSpPr/>
          <p:nvPr/>
        </p:nvSpPr>
        <p:spPr>
          <a:xfrm>
            <a:off x="3924176" y="3074459"/>
            <a:ext cx="971505" cy="344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利用调整过的权重，重新进行前向传导</a:t>
            </a:r>
            <a:endParaRPr lang="en-US" altLang="zh-CN" dirty="0"/>
          </a:p>
          <a:p>
            <a:pPr lvl="1"/>
            <a:r>
              <a:rPr lang="zh-CN" altLang="zh-CN" dirty="0"/>
              <a:t>新的预测值为</a:t>
            </a:r>
            <a:r>
              <a:rPr lang="en-US" altLang="zh-CN" dirty="0"/>
              <a:t>0.2571</a:t>
            </a:r>
            <a:r>
              <a:rPr lang="zh-CN" altLang="zh-CN" dirty="0"/>
              <a:t>，比起上一个预测值</a:t>
            </a:r>
            <a:r>
              <a:rPr lang="en-US" altLang="zh-CN" dirty="0"/>
              <a:t>0.191</a:t>
            </a:r>
            <a:r>
              <a:rPr lang="zh-CN" altLang="zh-CN" dirty="0"/>
              <a:t>，更加接近目标值</a:t>
            </a:r>
            <a:r>
              <a:rPr lang="en-US" altLang="zh-CN" dirty="0"/>
              <a:t>1</a:t>
            </a:r>
          </a:p>
          <a:p>
            <a:pPr lvl="1"/>
            <a:r>
              <a:rPr lang="zh-CN" altLang="zh-CN" dirty="0"/>
              <a:t>利用训练样本，不断迭代前向传导和反向传播过程</a:t>
            </a:r>
            <a:endParaRPr lang="en-US" altLang="zh-CN" dirty="0"/>
          </a:p>
          <a:p>
            <a:pPr lvl="2"/>
            <a:r>
              <a:rPr lang="zh-CN" altLang="zh-CN" dirty="0"/>
              <a:t>直到误差接近</a:t>
            </a:r>
            <a:r>
              <a:rPr lang="en-US" altLang="zh-CN" dirty="0"/>
              <a:t>0</a:t>
            </a:r>
            <a:r>
              <a:rPr lang="zh-CN" altLang="zh-CN" dirty="0"/>
              <a:t>或者到达某个阈值之下</a:t>
            </a:r>
            <a:endParaRPr kumimoji="1" lang="en-US" altLang="zh-CN" sz="6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75305" y="3878017"/>
                <a:ext cx="1011495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1A3F6C"/>
                </a:solidFill>
              </a:ln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0.191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05" y="3878017"/>
                <a:ext cx="1011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A3F6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箭头 11"/>
          <p:cNvSpPr/>
          <p:nvPr/>
        </p:nvSpPr>
        <p:spPr>
          <a:xfrm>
            <a:off x="6479404" y="3619499"/>
            <a:ext cx="980210" cy="1049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预测值更接近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B2F40D3-6E70-47B1-9E93-63D0342596AA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E59E72-47C2-4156-80A0-0D0ABE77632D}"/>
                  </a:ext>
                </a:extLst>
              </p:cNvPr>
              <p:cNvSpPr/>
              <p:nvPr/>
            </p:nvSpPr>
            <p:spPr>
              <a:xfrm>
                <a:off x="6342824" y="3310156"/>
                <a:ext cx="1972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out 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old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out</m:t>
                    </m:r>
                  </m:oMath>
                </a14:m>
                <a:endParaRPr lang="en-US" altLang="zh-CN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E59E72-47C2-4156-80A0-0D0ABE776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4" y="3310156"/>
                <a:ext cx="1972463" cy="369332"/>
              </a:xfrm>
              <a:prstGeom prst="rect">
                <a:avLst/>
              </a:prstGeom>
              <a:blipFill>
                <a:blip r:embed="rId4"/>
                <a:stretch>
                  <a:fillRect l="-246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17A5FE-E4BA-4FC8-B77E-AF8060F6A654}"/>
                  </a:ext>
                </a:extLst>
              </p:cNvPr>
              <p:cNvSpPr/>
              <p:nvPr/>
            </p:nvSpPr>
            <p:spPr>
              <a:xfrm>
                <a:off x="1233130" y="3310156"/>
                <a:ext cx="4950037" cy="12016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1744</m:t>
                              </m:r>
                            </m:e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1694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2571</m:t>
                        </m:r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17A5FE-E4BA-4FC8-B77E-AF8060F6A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30" y="3310156"/>
                <a:ext cx="4950037" cy="1201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767BAF-DB71-45F2-A853-CA61396E5DF7}"/>
              </a:ext>
            </a:extLst>
          </p:cNvPr>
          <p:cNvSpPr/>
          <p:nvPr/>
        </p:nvSpPr>
        <p:spPr>
          <a:xfrm>
            <a:off x="5015072" y="4070829"/>
            <a:ext cx="971505" cy="344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请课堂练习反向传播和参数修正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目前预测值为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实际值为</a:t>
                </a:r>
                <a:r>
                  <a:rPr kumimoji="1" lang="en-US" altLang="zh-CN" dirty="0"/>
                  <a:t>1</a:t>
                </a:r>
              </a:p>
              <a:p>
                <a:pPr lvl="1"/>
                <a:r>
                  <a:rPr kumimoji="1" lang="zh-CN" altLang="en-US" dirty="0"/>
                  <a:t>那么误差为</a:t>
                </a:r>
                <a:r>
                  <a:rPr kumimoji="1" lang="en-US" altLang="zh-CN" dirty="0"/>
                  <a:t>-0.7429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6072448" y="894196"/>
            <a:ext cx="2982191" cy="1659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zh-CN" altLang="en-US" dirty="0"/>
              <a:t>课堂练习：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1.</a:t>
            </a:r>
            <a:r>
              <a:rPr kumimoji="1" lang="zh-CN" altLang="en-US" dirty="0"/>
              <a:t>误差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2.</a:t>
            </a:r>
            <a:r>
              <a:rPr kumimoji="1" lang="zh-CN" altLang="en-US" dirty="0"/>
              <a:t>反向传播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3.</a:t>
            </a:r>
            <a:r>
              <a:rPr kumimoji="1" lang="zh-CN" altLang="en-US" dirty="0"/>
              <a:t>前向传导，计算新误差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96" y="3316150"/>
            <a:ext cx="2562971" cy="144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97180" y="769620"/>
            <a:ext cx="4390159" cy="4495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729BDB-3EDD-45A2-B763-81CC3CC44210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F48A7C-15DB-4632-826D-F4826E9C8BD9}"/>
              </a:ext>
            </a:extLst>
          </p:cNvPr>
          <p:cNvSpPr/>
          <p:nvPr/>
        </p:nvSpPr>
        <p:spPr>
          <a:xfrm>
            <a:off x="7369629" y="3799114"/>
            <a:ext cx="464457" cy="450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9FF856-35FE-4262-AC18-44D12E75A465}"/>
              </a:ext>
            </a:extLst>
          </p:cNvPr>
          <p:cNvSpPr/>
          <p:nvPr/>
        </p:nvSpPr>
        <p:spPr>
          <a:xfrm>
            <a:off x="2354943" y="1694543"/>
            <a:ext cx="1081314" cy="633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C381CF5-806F-4EB2-B6E1-D5B2F5D002FA}"/>
                  </a:ext>
                </a:extLst>
              </p:cNvPr>
              <p:cNvSpPr/>
              <p:nvPr/>
            </p:nvSpPr>
            <p:spPr>
              <a:xfrm>
                <a:off x="593733" y="3374892"/>
                <a:ext cx="4950037" cy="12016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kern="1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1744</m:t>
                              </m:r>
                            </m:e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1694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2571</m:t>
                        </m:r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C381CF5-806F-4EB2-B6E1-D5B2F5D00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3" y="3374892"/>
                <a:ext cx="4950037" cy="1201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D71FE5-BBA1-4541-B0D3-220A3B778FD5}"/>
              </a:ext>
            </a:extLst>
          </p:cNvPr>
          <p:cNvSpPr/>
          <p:nvPr/>
        </p:nvSpPr>
        <p:spPr>
          <a:xfrm>
            <a:off x="4375675" y="4135565"/>
            <a:ext cx="971505" cy="3444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误差</a:t>
            </a:r>
            <a:endParaRPr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0553" y="3200400"/>
                <a:ext cx="6788727" cy="16004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14:m>
                  <m:oMath xmlns:m="http://schemas.openxmlformats.org/officeDocument/2006/math">
                    <m:r>
                      <a:rPr lang="en-US" altLang="zh-CN" sz="16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CN" b="1" dirty="0"/>
                  <a:t>-0.7429</a:t>
                </a:r>
                <a:endPara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=0.05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0.1744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0.1694</m:t>
                          </m:r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6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0.05</m:t>
                      </m:r>
                      <m:r>
                        <a:rPr lang="en-US" altLang="zh-CN" sz="1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(−0.7429)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0.93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0.56</m:t>
                          </m:r>
                        </m:e>
                      </m:d>
                    </m:oMath>
                  </m:oMathPara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0.1744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0.1694</m:t>
                        </m:r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0.037145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0.93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0.56</m:t>
                        </m:r>
                      </m:e>
                    </m:d>
                  </m:oMath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0.1744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0.1694</m:t>
                        </m:r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sz="16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0.034545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0.02080</m:t>
                        </m:r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6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𝟐𝟎𝟖𝟗</m:t>
                        </m:r>
                        <m:r>
                          <a:rPr lang="en-US" altLang="zh-CN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𝟏𝟗𝟎𝟐</m:t>
                        </m:r>
                      </m:e>
                    </m:d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3" y="3200400"/>
                <a:ext cx="6788727" cy="1600438"/>
              </a:xfrm>
              <a:prstGeom prst="rect">
                <a:avLst/>
              </a:prstGeom>
              <a:blipFill>
                <a:blip r:embed="rId2"/>
                <a:stretch>
                  <a:fillRect t="-18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-12875"/>
              <a:gd name="adj2" fmla="val 81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</a:t>
            </a:r>
            <a:r>
              <a:rPr lang="en-US" altLang="zh-CN" dirty="0"/>
              <a:t>w5</a:t>
            </a:r>
            <a:r>
              <a:rPr lang="zh-CN" altLang="en-US" dirty="0"/>
              <a:t>和</a:t>
            </a:r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77650" y="4133247"/>
            <a:ext cx="1609305" cy="475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14791" y="1860829"/>
                <a:ext cx="2984093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91" y="1860829"/>
                <a:ext cx="2984093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30545" y="2503267"/>
                <a:ext cx="2832213" cy="639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0.1744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0.1694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45" y="2503267"/>
                <a:ext cx="2832213" cy="639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8166" y="1785612"/>
                <a:ext cx="968342" cy="59792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6" y="1785612"/>
                <a:ext cx="968342" cy="597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15675" y="1826811"/>
                <a:ext cx="1333442" cy="7087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75" y="1826811"/>
                <a:ext cx="1333442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783" y="3773380"/>
            <a:ext cx="2294749" cy="126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0B79A0A1-34C9-4E68-81F2-A5AF10E4E4AD}"/>
              </a:ext>
            </a:extLst>
          </p:cNvPr>
          <p:cNvSpPr/>
          <p:nvPr/>
        </p:nvSpPr>
        <p:spPr>
          <a:xfrm>
            <a:off x="168166" y="1144128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BF85BC3-00F4-4A43-A26C-20018461991E}"/>
              </a:ext>
            </a:extLst>
          </p:cNvPr>
          <p:cNvSpPr/>
          <p:nvPr/>
        </p:nvSpPr>
        <p:spPr>
          <a:xfrm>
            <a:off x="7503886" y="3668486"/>
            <a:ext cx="453571" cy="464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6E13FB3-3501-42B9-B306-E509A3A50C82}"/>
                  </a:ext>
                </a:extLst>
              </p:cNvPr>
              <p:cNvSpPr/>
              <p:nvPr/>
            </p:nvSpPr>
            <p:spPr>
              <a:xfrm>
                <a:off x="5838702" y="2363935"/>
                <a:ext cx="2802082" cy="11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05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6E13FB3-3501-42B9-B306-E509A3A5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02" y="2363935"/>
                <a:ext cx="2802082" cy="11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6033655" y="2272145"/>
            <a:ext cx="1960418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误差</a:t>
            </a:r>
            <a:endParaRPr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3174423"/>
                <a:ext cx="6788727" cy="14618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0.7429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0.169</m:t>
                              </m:r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+0.037145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3488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0.5232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0.3388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0.5082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0.01296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0.0194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0.01258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0.0189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𝟐𝟒𝟗𝟒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𝟏𝟏𝟖𝟗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4423"/>
                <a:ext cx="6788727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7031182" y="655331"/>
            <a:ext cx="2001982" cy="1032164"/>
          </a:xfrm>
          <a:prstGeom prst="wedgeEllipseCallout">
            <a:avLst>
              <a:gd name="adj1" fmla="val 9288"/>
              <a:gd name="adj2" fmla="val 63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修正</a:t>
            </a:r>
            <a:r>
              <a:rPr lang="en-US" altLang="zh-CN" sz="1600" dirty="0"/>
              <a:t>w1,w2,w3,w4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3260966" y="3961282"/>
            <a:ext cx="1748042" cy="6948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42" y="1830790"/>
            <a:ext cx="2112622" cy="1159998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BC66107C-AE12-48E1-BA86-6D36CADCCB17}"/>
              </a:ext>
            </a:extLst>
          </p:cNvPr>
          <p:cNvSpPr/>
          <p:nvPr/>
        </p:nvSpPr>
        <p:spPr>
          <a:xfrm>
            <a:off x="110836" y="1295900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556D92-CC86-43EE-9A65-2BC3C7802C14}"/>
              </a:ext>
            </a:extLst>
          </p:cNvPr>
          <p:cNvSpPr/>
          <p:nvPr/>
        </p:nvSpPr>
        <p:spPr>
          <a:xfrm>
            <a:off x="7155543" y="2667000"/>
            <a:ext cx="540657" cy="394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18DC17-27E9-4EDA-A957-0E3D5BFDA5CA}"/>
                  </a:ext>
                </a:extLst>
              </p:cNvPr>
              <p:cNvSpPr/>
              <p:nvPr/>
            </p:nvSpPr>
            <p:spPr>
              <a:xfrm>
                <a:off x="1688770" y="1814408"/>
                <a:ext cx="2984093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18DC17-27E9-4EDA-A957-0E3D5BFD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70" y="1814408"/>
                <a:ext cx="298409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774608-2A37-4AE4-AB0E-BAFC5C8E6830}"/>
                  </a:ext>
                </a:extLst>
              </p:cNvPr>
              <p:cNvSpPr/>
              <p:nvPr/>
            </p:nvSpPr>
            <p:spPr>
              <a:xfrm>
                <a:off x="1982687" y="2503267"/>
                <a:ext cx="2690176" cy="6399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0.1744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0.1694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774608-2A37-4AE4-AB0E-BAFC5C8E6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87" y="2503267"/>
                <a:ext cx="2690176" cy="639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8E5805B-B238-44CE-ACDB-975BDFAB09AA}"/>
                  </a:ext>
                </a:extLst>
              </p:cNvPr>
              <p:cNvSpPr/>
              <p:nvPr/>
            </p:nvSpPr>
            <p:spPr>
              <a:xfrm>
                <a:off x="6207978" y="3290855"/>
                <a:ext cx="2802082" cy="11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05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en-US" altLang="zh-CN" sz="105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05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050" kern="1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8E5805B-B238-44CE-ACDB-975BDFAB0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78" y="3290855"/>
                <a:ext cx="2802082" cy="11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829300" y="3690920"/>
            <a:ext cx="3203864" cy="78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B8B0FA-7B4A-4D27-BA44-2F947E8EB78F}"/>
                  </a:ext>
                </a:extLst>
              </p:cNvPr>
              <p:cNvSpPr/>
              <p:nvPr/>
            </p:nvSpPr>
            <p:spPr>
              <a:xfrm>
                <a:off x="7773386" y="2629317"/>
                <a:ext cx="984820" cy="4757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B8B0FA-7B4A-4D27-BA44-2F947E8EB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86" y="2629317"/>
                <a:ext cx="984820" cy="47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101A5B1-AE4E-4370-999C-C545E0E83B5C}"/>
                  </a:ext>
                </a:extLst>
              </p:cNvPr>
              <p:cNvSpPr/>
              <p:nvPr/>
            </p:nvSpPr>
            <p:spPr>
              <a:xfrm>
                <a:off x="168166" y="1785612"/>
                <a:ext cx="968342" cy="59792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101A5B1-AE4E-4370-999C-C545E0E83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6" y="1785612"/>
                <a:ext cx="968342" cy="597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61D4D5-7452-42BB-9969-2EA0B1AA01AA}"/>
                  </a:ext>
                </a:extLst>
              </p:cNvPr>
              <p:cNvSpPr/>
              <p:nvPr/>
            </p:nvSpPr>
            <p:spPr>
              <a:xfrm>
                <a:off x="4815675" y="1826811"/>
                <a:ext cx="1333442" cy="7087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61D4D5-7452-42BB-9969-2EA0B1AA0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75" y="1826811"/>
                <a:ext cx="1333442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sz="1600" dirty="0"/>
              <a:t>误差</a:t>
            </a:r>
            <a:endParaRPr lang="en-US" altLang="zh-CN" sz="1600" dirty="0"/>
          </a:p>
          <a:p>
            <a:pPr lvl="1"/>
            <a:r>
              <a:rPr lang="zh-CN" altLang="en-US" sz="1600" dirty="0"/>
              <a:t>利用调整过的权重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重新进行前向传导</a:t>
            </a:r>
            <a:endParaRPr kumimoji="1" lang="en-US" altLang="zh-CN" sz="6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2113571"/>
                <a:ext cx="5344391" cy="107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𝟐𝟒𝟗𝟒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𝟏𝟏𝟖𝟗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1.008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0.2089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0.1902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1.008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=0.21057+0.1211=[0.33]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3571"/>
                <a:ext cx="5344391" cy="1078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箭头 9"/>
          <p:cNvSpPr/>
          <p:nvPr/>
        </p:nvSpPr>
        <p:spPr>
          <a:xfrm>
            <a:off x="5374017" y="2344775"/>
            <a:ext cx="415635" cy="432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801591" y="1967344"/>
            <a:ext cx="3134591" cy="28586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386070" y="2798725"/>
            <a:ext cx="1028700" cy="39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3" y="3703500"/>
            <a:ext cx="2652632" cy="14400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79710FA-2F84-4BC0-9B4D-D0B5F6626C8F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280235-42BF-4959-A550-6B18FD5213E4}"/>
              </a:ext>
            </a:extLst>
          </p:cNvPr>
          <p:cNvSpPr/>
          <p:nvPr/>
        </p:nvSpPr>
        <p:spPr>
          <a:xfrm>
            <a:off x="3196608" y="4139860"/>
            <a:ext cx="587828" cy="500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056916F-CE27-4CC2-B12C-34D9E911D7DD}"/>
                  </a:ext>
                </a:extLst>
              </p:cNvPr>
              <p:cNvSpPr/>
              <p:nvPr/>
            </p:nvSpPr>
            <p:spPr>
              <a:xfrm>
                <a:off x="6075339" y="3967745"/>
                <a:ext cx="2038891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056916F-CE27-4CC2-B12C-34D9E911D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39" y="3967745"/>
                <a:ext cx="2038891" cy="640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5DFD239-A1AB-4187-8881-DAE1AC5DB992}"/>
                  </a:ext>
                </a:extLst>
              </p:cNvPr>
              <p:cNvSpPr/>
              <p:nvPr/>
            </p:nvSpPr>
            <p:spPr>
              <a:xfrm>
                <a:off x="6056648" y="2655112"/>
                <a:ext cx="2076274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5DFD239-A1AB-4187-8881-DAE1AC5DB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8" y="2655112"/>
                <a:ext cx="2076274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676B48C-B32C-4B10-8FCE-C4869D60D037}"/>
                  </a:ext>
                </a:extLst>
              </p:cNvPr>
              <p:cNvSpPr/>
              <p:nvPr/>
            </p:nvSpPr>
            <p:spPr>
              <a:xfrm>
                <a:off x="6056648" y="2112681"/>
                <a:ext cx="2391442" cy="475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𝟐𝟒𝟗𝟒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  <m:e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𝟏𝟏𝟖𝟗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400" kern="1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676B48C-B32C-4B10-8FCE-C4869D60D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8" y="2112681"/>
                <a:ext cx="2391442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34A78CF-DEC6-4EA1-AB92-A56668A12435}"/>
                  </a:ext>
                </a:extLst>
              </p:cNvPr>
              <p:cNvSpPr/>
              <p:nvPr/>
            </p:nvSpPr>
            <p:spPr>
              <a:xfrm>
                <a:off x="6056647" y="3369970"/>
                <a:ext cx="2585125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0.2089</m:t>
                        </m:r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0.1902</m:t>
                        </m:r>
                      </m:e>
                    </m:d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34A78CF-DEC6-4EA1-AB92-A56668A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7" y="3369970"/>
                <a:ext cx="2585125" cy="307777"/>
              </a:xfrm>
              <a:prstGeom prst="rect">
                <a:avLst/>
              </a:prstGeom>
              <a:blipFill>
                <a:blip r:embed="rId7"/>
                <a:stretch>
                  <a:fillRect t="-3846" b="-153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利用调整过的权重，重新进行前向传导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新的预测值为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0.3283 </m:t>
                    </m:r>
                  </m:oMath>
                </a14:m>
                <a:r>
                  <a:rPr lang="zh-CN" altLang="zh-CN" dirty="0"/>
                  <a:t>，比起上一个预测值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0.2571 </m:t>
                    </m:r>
                  </m:oMath>
                </a14:m>
                <a:r>
                  <a:rPr lang="zh-CN" altLang="zh-CN" dirty="0"/>
                  <a:t>，更加接近目标值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zh-CN" dirty="0"/>
                  <a:t>利用训练样本，不断迭代前向传导和反向传播过程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直到误差接近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或者到达某个阈值之下</a:t>
                </a:r>
                <a:endParaRPr kumimoji="1" lang="en-US" altLang="zh-CN" sz="6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38885" y="4451366"/>
                <a:ext cx="108843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1A3F6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0.2571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85" y="4451366"/>
                <a:ext cx="10884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A3F6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箭头 11"/>
          <p:cNvSpPr/>
          <p:nvPr/>
        </p:nvSpPr>
        <p:spPr>
          <a:xfrm>
            <a:off x="5547641" y="3791119"/>
            <a:ext cx="1464108" cy="710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预测值更接近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607" y="2171267"/>
            <a:ext cx="2652632" cy="14400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684F8F1-B237-4C1F-B712-5791D34243DB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2D6BCB-FF76-4D76-9937-0D191F971CEC}"/>
              </a:ext>
            </a:extLst>
          </p:cNvPr>
          <p:cNvSpPr/>
          <p:nvPr/>
        </p:nvSpPr>
        <p:spPr>
          <a:xfrm>
            <a:off x="7779657" y="2598057"/>
            <a:ext cx="573314" cy="605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717287-B690-4897-B555-A9CD0ED36387}"/>
                  </a:ext>
                </a:extLst>
              </p:cNvPr>
              <p:cNvSpPr/>
              <p:nvPr/>
            </p:nvSpPr>
            <p:spPr>
              <a:xfrm>
                <a:off x="5807194" y="4468495"/>
                <a:ext cx="1972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out 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old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out</m:t>
                    </m:r>
                  </m:oMath>
                </a14:m>
                <a:endParaRPr lang="en-US" altLang="zh-CN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717287-B690-4897-B555-A9CD0ED36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94" y="4468495"/>
                <a:ext cx="1972463" cy="369332"/>
              </a:xfrm>
              <a:prstGeom prst="rect">
                <a:avLst/>
              </a:prstGeom>
              <a:blipFill>
                <a:blip r:embed="rId6"/>
                <a:stretch>
                  <a:fillRect l="-27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DE6BD3-DD86-4EC4-9924-AFA501B85E2E}"/>
                  </a:ext>
                </a:extLst>
              </p:cNvPr>
              <p:cNvSpPr/>
              <p:nvPr/>
            </p:nvSpPr>
            <p:spPr>
              <a:xfrm>
                <a:off x="137762" y="3204029"/>
                <a:ext cx="5250000" cy="10785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𝟐𝟒𝟗𝟒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𝟏𝟏𝟖𝟗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sz="1600" kern="1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1.008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sz="16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0.2089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0.1902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1.008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=0.21057+0.1211=[0.33]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5DE6BD3-DD86-4EC4-9924-AFA501B85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2" y="3204029"/>
                <a:ext cx="5250000" cy="1078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4ECF07-BEBA-4C0E-833A-466A6BAF5F3D}"/>
              </a:ext>
            </a:extLst>
          </p:cNvPr>
          <p:cNvSpPr/>
          <p:nvPr/>
        </p:nvSpPr>
        <p:spPr>
          <a:xfrm>
            <a:off x="4639784" y="3871899"/>
            <a:ext cx="788114" cy="5249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C00000"/>
                </a:solidFill>
              </a:rPr>
              <a:t>人工神经网络</a:t>
            </a:r>
            <a:r>
              <a:rPr lang="en-US" altLang="zh-CN" dirty="0">
                <a:solidFill>
                  <a:srgbClr val="C00000"/>
                </a:solidFill>
              </a:rPr>
              <a:t>(Neural Network)</a:t>
            </a:r>
          </a:p>
          <a:p>
            <a:pPr lvl="1" algn="just"/>
            <a:r>
              <a:rPr lang="zh-CN" altLang="zh-CN" dirty="0"/>
              <a:t>人工神经网络技术可以追溯到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40</a:t>
            </a:r>
            <a:r>
              <a:rPr lang="zh-CN" altLang="zh-CN" dirty="0"/>
              <a:t>年代</a:t>
            </a:r>
            <a:endParaRPr lang="en-US" altLang="zh-CN" dirty="0"/>
          </a:p>
          <a:p>
            <a:pPr lvl="2" algn="just"/>
            <a:r>
              <a:rPr lang="en-US" altLang="zh-CN" dirty="0"/>
              <a:t>1943</a:t>
            </a:r>
            <a:r>
              <a:rPr lang="zh-CN" altLang="zh-CN" dirty="0"/>
              <a:t>年，沃伦</a:t>
            </a:r>
            <a:r>
              <a:rPr lang="en-US" altLang="zh-CN" dirty="0"/>
              <a:t>.</a:t>
            </a:r>
            <a:r>
              <a:rPr lang="zh-CN" altLang="zh-CN" dirty="0"/>
              <a:t>麦考洛克</a:t>
            </a:r>
            <a:r>
              <a:rPr lang="en-US" altLang="zh-CN" dirty="0"/>
              <a:t>(Warren McCulloch)</a:t>
            </a:r>
            <a:r>
              <a:rPr lang="zh-CN" altLang="zh-CN" dirty="0"/>
              <a:t>与沃尔特</a:t>
            </a:r>
            <a:r>
              <a:rPr lang="en-US" altLang="zh-CN" dirty="0"/>
              <a:t>.</a:t>
            </a:r>
            <a:r>
              <a:rPr lang="zh-CN" altLang="zh-CN" dirty="0"/>
              <a:t>皮茨</a:t>
            </a:r>
            <a:r>
              <a:rPr lang="en-US" altLang="zh-CN" dirty="0"/>
              <a:t>(Walter Pitts)</a:t>
            </a:r>
            <a:r>
              <a:rPr lang="zh-CN" altLang="zh-CN" dirty="0"/>
              <a:t>首次提出了神经元的数学模型</a:t>
            </a:r>
            <a:endParaRPr lang="en-US" altLang="zh-CN" dirty="0"/>
          </a:p>
          <a:p>
            <a:pPr lvl="2" algn="just"/>
            <a:r>
              <a:rPr lang="en-US" altLang="zh-CN" dirty="0"/>
              <a:t>1958</a:t>
            </a:r>
            <a:r>
              <a:rPr lang="zh-CN" altLang="zh-CN" dirty="0"/>
              <a:t>年，心理学家弗兰克</a:t>
            </a:r>
            <a:r>
              <a:rPr lang="en-US" altLang="zh-CN" dirty="0"/>
              <a:t>.</a:t>
            </a:r>
            <a:r>
              <a:rPr lang="zh-CN" altLang="zh-CN" dirty="0"/>
              <a:t>罗森布拉特</a:t>
            </a:r>
            <a:r>
              <a:rPr lang="en-US" altLang="zh-CN" dirty="0"/>
              <a:t>(Frank Rosenblatt)</a:t>
            </a:r>
            <a:r>
              <a:rPr lang="zh-CN" altLang="zh-CN" dirty="0"/>
              <a:t>提出了感知机</a:t>
            </a:r>
            <a:r>
              <a:rPr lang="en-US" altLang="zh-CN" dirty="0"/>
              <a:t>(Perceptron)</a:t>
            </a:r>
            <a:r>
              <a:rPr lang="zh-CN" altLang="zh-CN" dirty="0"/>
              <a:t>的概念，在神经元的结构中加入了训练修正参数的机制</a:t>
            </a:r>
            <a:endParaRPr lang="en-US" altLang="zh-CN" dirty="0"/>
          </a:p>
          <a:p>
            <a:pPr lvl="2" algn="just"/>
            <a:r>
              <a:rPr lang="zh-CN" altLang="zh-CN" dirty="0"/>
              <a:t>完成了人工神经网络基本原理的构建</a:t>
            </a:r>
            <a:endParaRPr lang="en-US" dirty="0"/>
          </a:p>
        </p:txBody>
      </p:sp>
      <p:pic>
        <p:nvPicPr>
          <p:cNvPr id="1026" name="Picture 2" descr="The McCulloch-Pitts Neuron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2472" y="3173129"/>
            <a:ext cx="1166981" cy="16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oHCBYWFRgWFhUYGBgaHB4aGhocGhghIRwcIRwaHCEeGhghIS4lHCErHxkaJjgnKy8xNTU1HiQ7QDs0Py40NTEBDAwMBgYGEAYGEDEdFh0xMTExMTExMTExMTExMTExMTExMTExMTExMTExMTExMTExMTExMTExMTExMTExMTExMf/AABEIARAAuQMBIgACEQEDEQH/xAAbAAACAwEBAQAAAAAAAAAAAAACAwQFBgEAB//EAEIQAAEDAgMECAQCCAYBBQAAAAEAAhEDIQQSMQVBUWEGInGBkaGx8BMywdFCUhQjYnKSk+HxBxZTgrLSJBUzRMLi/8QAFAEBAAAAAAAAAAAAAAAAAAAAAP/EABQRAQAAAAAAAAAAAAAAAAAAAAD/2gAMAwEAAhEDEQA/AKs05jTd+Ib+RuodXD3Nx4lSGt6hEAOGUAyd97jSI36c0jDMeW5jpziNYNzqQBMa+aCuxWGdJIggAbxxj1K8ZbUcdBLyCOJaQInnCbjqjmOgSQRBJFs3Fp3iI/rqlPxJytc22aQ4ftiJsRBEFpv+Yjcg405GA/Cc4gh2cyWgiQIgRN95I5HRRjiw1pbDgQABldFg6oZJvN36b+IhS2hpG9ruImPuEdTEG83ki7w18gD8zgZvJ70EXAZWucQ0FoBcc7WuIY28XsC6zJj8SKrgWGIGTqh0B2YCYu57iNG3MbyALpzqgLXjIwDKbjMCRmFoa4AmYNxuSG4enlaXF4zCeqGug5nC4JG4A6oFPwjGmnFSQ6cxzNAkAGA4/LcgSdPJdeZGR73OMnK5pY9mVoHzCZaT279CZUjEYJjmsDKrDlYRDiWGS97jJd1AesB825cNBjGAVcO47s8Mgni17W3/AIigjYbAuD6ZjMC5twTl1BPWPADXQQeC0uzW/wDjN5PePMrMscA4fDljSR1Q517/AIgSZ8dFrNls/wDGv/qv+qCz2Toe0+gVo1qrNlC3f9ArVgQeDVwhNheDUCCEEKSWICxAnKgITy1A5qBDmocqa4IS1ADmpeUck4tXY92QZijTE9vJJfhzJLogmZueeidntK89/egr6z3ZS1rbuGUAE3ki5EwTwnQ33IXkOyhpzBoyyCIc65c4W0kwOQCmPykJDWCxtpz+/YgQ2nfQ+KlMoSyNYLiRabhokeB+q69kHcLAwN0/0UuhTIe3T5Gmb6uDOfB6CrxGEytbpcuOhFobYjcdfHmFCNtb8N6u20pzgAkB0RN46wmD2DzUSvgzfqk9xg8xZBAyuiQ0kcQPruUrZznMOcvLGBwDnSQHRfK0D53co7YF0p9LSZ5ax7uhrU80EkkgQJkwOAQSHVqbnjqAi/Xb1HGCeuWtGS/DLu1Wg2Zl/R3ZZIFd+qytJwbcNEkRfcOAWp2NfDEjfWd5t+8oLTZQ17foFbMCrNmjXt+gVq1B0NXoRL0IBhCQmQhcECi1A8J4CW5AghC4JuVCWoFQvQihenmgy78O0g5SeU94tE304IHUhlbBcCLOB43Mi+kGO7mjFRvFeBBJ/ogSKThz8CO4oaNIkwYMm3KefaVNa9sWPaPfYjpRbTd6hBXYqmWlvVJMX4iJtExwU/DtBe1wt1GCCCDmAZAuINmzY70zatLrvEAiSPM79+qRTe7MJbHWzAkGJAi94IgBADqbWtqEZTOlwZl2bTdYFKAGX5RIuIzAgakfNbj4qQ+WyIMFoNnA7y7tESdQlNaTDgTxAjgggFxiPUIRTtorGvh8u8WJFwVFvECBdBHFAHQAEXAJNwATa3LfC02ymBuG0j9bMdrZVHQAGUuH5gIO8iJhaLAmcMbR1/oUEvZly7t+gVo0KiZtGlQBL3xJsNSbDQBL/wA1B0/Dw9R/Ozfug0cIoWXp9LbgVMO5g5OnyIAPir7DbTpPALHtOYwO2M2UjcYkxyKCQQuFGboCEAFC4Iy1C5AshA4JpQEIFlq7C8Qu5eSDLBrb66lOpNBMDU23KI4xod/PgnYXEAOaS4AAgmSNBfegeabTuH2QMpRv9Utm0xo2HHgcp9RzTKmMeR8vC0M9QJ8EEvH4eajiCTJmL7wOSi1MKZvAEbxBKssW6Xm09anI1sWuub8lGpYq122J0Glhe29BBfRLTYny85RZA4DO0X7BI0MeO7ipLsUAbNaO0E63/ESEh9YOILrkaSdBwQLqAuJ1EmSPVBEnWfLz7k91UGQBcCZ97voFCcSJiN2/+iB1BguIEjfClV9oNo4V7nCXF4axn5nZJjsi5VWMQYO47rjj/Ve2JhDXxLQ67adwDcSQJPfDfBBa9EujT67zWxIMWIBiDyA4L6CMBTDcoY0DhCPAU4EKW4WQUGM2BReCCwX4LC7Z6O1MKTWouJa0hz2b4a4GRxiD3Tzn6ZWdCqcfWlrpQJwBJY0m1h6XKeVS9Fqzy2rTeSRTqFjZJJykBzROtmuarp5hAKFwSn42m3V7B3hRam2aLbZ57AT5oJsLhaqx23GbmPJudAPqolbpAd1MDgXP9YCC6c1cg+5WbqdKgx7mupEgHUOIt2R9UX+cKf8Ap1PFqCnrN1mTB5/dHhsK12UljXAS4glwmATcgzuR4ynJN9TmPC4n6+aLD0Yc4C/U3zoS2PJyAn18OHgfAIcDMCbXtBdrb3uRl7Tcsqj90ssLWymSd/2Xaj4HlYX9FxrJOvjZA/HVMgpuDnEOaHSbuGtpa0GJb3IKO0Q5sy0gawLjWZgSk4rC9RkFpIzDuLiSZ71GoMIeCMpsQYg7rIJj3g33+xohzngfFcbTcZIAgT78kVNw328EHA+CL6cfTsXKtIAnfwM7tR5ELoaJ4+PJPqtFjyjfunf2QgguotgxG4CefAdhWr6N4Q0m9ai9r3nNBblsGi8ugcO8qiotax7HHRr2OPYHA3X0vDf6eWQ1nXcT+IibDeTeTKD1Co/KP1Tv4mfQqDtDbBptc5+VkQOsQZJ3WKuWCwA0UDaWDDwQWBw1ExY8QgpWbdDm53huXXOzM4f7hEtPkomI2xRqQ1pJB0IaSCb7x2eSvtmbOYxgAbZswCBdxBBdG4QSB2lYjFbOex7qbKr2NYT8MNNmtJsCDYiDHOEF1sKjAqv3VH5gf2QxjR5gp+03EMcR7ul7Kwga1r5dMZQMxAygkDq6G3HSydtMfqn+94QYwU5N2zOn9E0Ut0C+vbfyXTreLe944I2XOvZzQJdSOpA5QJ8+wFC+nG8Rra3dr7lSQ8cLe9O8eSRWHAaCO23LWyCj2if1j9deHIKLnCv9obDc6o4iowEgENvqWt1tEQdyr/8A0l/+pT/iCC3cwn5ACYiTOkz9fJcdmaCIaZGUmD8sg33fhaO5ObVEkAeErjqwc0EG2hBaNxjggjNYTEEHXQlMeX2DSBxJ3cBG+ePJMZBO73xT4jn74oFud1W3vmdMTwYfqkUHtcMzRqSCRAmD6KUBLDbR3/If/jzXKOClr3dQANMSRYlzQTHY51+KBDrcRPNLe0A62Fu37jkiezI2ZvcC82sCR6DvSH0w8RcDfa/igNuLcw9VzgOUx/DoV2rii4fUQOG4AcFHqUz2hLZYxu7kDqlYmRoDE+W7+i+h9Gtrvq0+u0F7OrmBjMABBPOD2FfOmNzO0vM20Hctz0Nb1TAtm+lkGtpOshxNQNaSSAN5JjzS82XsXXuDuCCq2ji2NGYVA0tmJe4NvYy0EB2uhnuWGa8B5f8AH+NJIeRaDciG7hu873W227Qztj4rmHkGnS+jgeCw2Gw1FlVuU5t9R8C4Bn5RbUQEG2psyta38oA8BH0SNo/+2/s+qUdrUz+I/wAJUfH7SpfDd193B3LkgzzXDX37siZvtPYO6wSW1OGumvqOCZmPLggMC5v2aaxwjl5qPVE8o1ncdbXUhr4/trykaXlJfab99rf03dyCFtfa9QVXN6tgyJb+ww3g81C/9ZfxZ5/dBth36wni1hvxyMHqFX/E5hBrWU25hnLo5AAjxnmp3wKbxla8h27M2190glILJ+Ug++aGm8g6we5Ap2De09/P2Ux1F4bPlB9VPxDwXPbNwSO1vHu9FGFYmWlwEb5CBFGbiDcQbd8id4IB8t69kiW5ibXAm4nNewj5Qjecot5QVDrVNbE931QFiW5hJPYJHLdwt5KJSYd+aDeAUD3ngfDT6BFQxWUmxHYTZBJDWQTJJEW99iFw5zz4WXaZfUdkax9Rx/CA5zjxgjrAab7LX7K6Dvc2a7vhgmcoIe8d4Aa2xO93kgx2BouzzBJsIF7k7hvK+tbA2P8ACw4Y753dd3I7m92naSm7K2HQw4/VsAd+d13eJ07BAVqgpqlnQexQ8ZYWnuhXmLwweODhofvyWY2jtJtLO15h4B6k3ki0cQdxQYra22C9+QZzxnUDeAN9psn4XCEN6lJ4Gugk9t5Km7C2I8OdXrMhzgQxhF76uI3ACQBzntuWMHAeSDNmk8asf/A8+gQYzCvcwgMfeLZTxWs8PfcigoMa3Z1XNIpvvzYOz5nCF3DbPr/EY00HZc7Q5xewDJmgxlJJ6pOi2DgfYSmVBmb1h8wGrdZGiAa2yKA0pjxcfUqGMHTBIyN7xPqr3ENtoql74JQeZhma/DZPHI2fGEz4TPyt/hH2Q/FaPxNHeFz9JZ+dn8TfugyAptaYJcDMHrDhxTGUGmS18m9i7W3EBaY5PyM72N+yEBn5Kf8ALb9kGTfUJcXEtBJmxP2XoJm415LVFrPyM/ls+y4KTItTp/y2/ZBmgTlGmn1t9UvEUnkCMvofVa1tJv5Kf8tv2UjD4UvcGtYwk7sjftog+fswtQmB1iTEAkkndYalbXYHQR7ofieo3X4bT1zyc78I5CT2Lb4DZNOkAQxheB8+VoPdawU4oImA2fSojLSpsYN+UXP7x1d3qQTwXgboWGXFAZK80rjQl4h8FoHFAvauJLKbnNjNo2eJ+wk9ywuJwYp0XlxcXEmoXPdmcXuAJObXUQOFuS2WMbne2flabfvRqfTxWY226PiOknMcgG4MbaAO0kneZ5BA3ozWqPogVXOc5hLZcZJBAcJO+Mxb/tCHbeyqlVs0azqTxpHyO5OtLe0eBUvYlcPph7RuAd+8LHz8lZ/DtzCD47tOvjaD8lWrWY7Udcw4cWuBh3qOSr3bUrn/AORW/mP/AOy+0bQ2dTxDDTqNzNPi0/madxHH6L5D0h2M7DVjSccwgOY78zDIEjcZBB7OaCEdoVv9et/Mf/2UQAAyLHjv8e1MAQuKBFd7jq5x7XEqP8McB4JzygCARTHAeCP4Y4ImokG4/wA1s3Cvf930zqO7paySIr25t8Pn9wqZuHuO0JP6Pd3brx5oL13Sln5K38Q/7JZ6Us/JV/jH3VN+jrn6MEGh2ftp9eoylSovc95gDP5k7gBcnkvr2xdlNw7IF3m73cTwHBoWP/wr2MGMfiXN6zz8Nh/YHzEdroH+1fQEHkLtCulKrmw/eHqg41y9QGq4RDymMbAQE1RcS8NIJ3KUTAlVuPvlKAaBJud5lY3alTNI5k9sFbOg4QsBXJjnfzdPvtQXXRQkU3jdnv3tb9QtE1+9Z/ow4ZH/ALWU98FXYEaIDaeued1jv8S8GHUGVQL03xP7DzlI/iyLVYkwMzdQqrah/SKFWkBqxwDo/ER1e3rQe5B8faUp7l7PZJe9BxxQBczLoQMYmR7hCxNy+4Qa12DQOwgVw6mlFiCqODR4fZxc5rWi7iGjtJgKyLFddEsJnxDTFmAv8BA8yEG72fhG0qbKbdGNDe2NT3mT3qQvIQboPKNi32aOLoTnuuoWKdFRnAAnv9ygnuG9eUbA1czdxAJA7AYBUoFAjGPtCj7SHVb2/Rde7M8BHtGnIb2/RBWNfDSeR9FjcS3q66f3PmtdUMNeN8H0WUxNuqgsOjDiWO5EDwn6QtFTdvWZ6N9Wm869dvd1QtPR0QLcQDyNj3qupnKCdGzPgA0DxnxCdtJ8Rr48woFOqX5WiwFzzOtzvQfJNs08leqw/he8d2Yx5Qq17le9N2xjq/NzT4sYfVZ4oCaUbUARBBIppyQwp+bkg+kuallqaQuObZAsMW16JYDJTNQjrVNOTBp4mT4Ku6P7BFQZ6gOT8ImM3PiAte1gAAAgAQBwAQeJQsXX6IAYQLrOVVtLEOL2U2mHZSXR+UmB2aFd2ltJlNuZ7onQDU9gUbo481nOqPEOJ7o3AdgQaDDUA1oA4JrzAK8lYl1o4oI2EZeV3avyHuT8M2Ao+05ykDggrMWyWFw4X8FlcWy/qtK95DHD9k+iyuOqbhv9wgndFutSrb8r2O7i0j/6rQ0aoy2Wa6JEt+JzDZ5/P9/JXNJ+Uls6adiCPtUndwg34peAB3NJ8FGq13uqPkw0EAAi1hE+Kk0MawWLySOEnyCD59/iXhSzEipBy1GC/wC2zqkTp8uTxWPlfT/8Q6HxcKKjC4/CcHEFurXdU9kSD2Ar5dKBjUSW1MlA+mmpVEqRm5eaD6SUJK9KFBs+jG0mFgpaOZP+4TMjx0V+SsF0ccBWvvYQPI+gK1QedzneJ9NEE2q6N8KE+tm3kcxCr8dSzmXOeTyc4R4EKlr1amHzOa4vadzjOQmLne7Qan1QRekjw7EQHF0BoP7J3geS12wGBrAAvnjXS4EmSTJJ7Zkr6Zs7C5GjignhC9slEgIQdLoSazcwXnFcLkFHiWEMfb8LvQrJ5B1Z3C/O8fRbzH08zHji13oVgqrgWyEEro5i4qVWx1QIMcna+at8e8NIfIgi0b+Cz/R4xUePzNd/yYfRWmciWuEtJmDu43QVb8M5z3G8SBAk/hb+EfVX2B2a+OqGtB1JBLu5toWcxO3RReTG/SHy7SxEEEjiIVmzpewtgMrMB/GKZIbzImT3AoLbaewPi0nUjWLWvaWuIY3NB1gkkXFtF8329/h3WosdUoVBXa0S5uXK8Aaw0Eh0C8CDwBSukm33se0srveYuWveAb2zM/C69xA9FRv6S4kmW1XMtHUkT26kntQVbCmJTU1A6kVIzDmo1MKR70QfSXFcldcUJKAqdVzXBzTBBkHsWt2fjxUZmGv4hwKx5KPB4t1N+ZveOIQbdxkKHXpgzI/qm4bENe0OabH3BTHMlBi9pYE03SPlOnI/l7V9Nwz5a0kRLQY7QFmsZgw9pabcDwOoISH9L24ZjhiGPlg1YAc+4QCRqg1xnglPY474WUwnT5lRuZuGrgftfDHlnU+j0upn5qdVvaGn0cgu20BxJXjh2qCzpHhiJ+Jl5ODgfMJOI6T4ZutQnk1j3HwDUFk7DCO5fMKTeoBe39lqanTilOVlCu+SBOVrRe09ZwMdyyjCS3ggPZ9YMrtJPVuCe1sDzAV9iQ3K4/Gaxu8uIEd/BZt9PUaZh97+Kw2JxNWoYq1HOLfw2AB00H1QX2EY2pXe4OzAvdlMzLcxiCd0aLXtpAMiI32XzfYW0fgv64dHID6kLfYbbNGqIa4h0aOEeB0PZKDAdLQPj6XyifEqkV10rP6+/wCUepVKEBNTgltTEDqKkZTxUWk5OzdiD6U4oCiJSyUHiUBC6XLiB+Cxz6Tpbp+Ju4/YrUYDajHixvvB1Hasa4rjKhaczTBCD6IIKpOlmz2Po9duhEHgZ9LIdj7Ya8hjjlfz0d2fZSOkp/VAcXj/AIuQZfCUGsaBeY33T3gROb37KHKY7rpGJzRaB6oGPAk3SXECTm9+woL6DzfMff8AZRK2AeZ650A3+ffKCzGKY0iXixH0KnsaAL2AMHuj7LJnZLj809+739EG19pVHve0EU2BxBc4wDJPry3ILPaO1GZ4YZPLt/usk7FAvfaZe4zyklXbdj/DYHtY6q86C7e85gIHrp2QsLsF4OZ5Yy85cwMTeIEoI1CmX3P+1WZADYEEjeNJUrD4JjWgZ54wNe87k2ph3ZcrWeM/RBkdqYkvfmdc5QCeME3UNTdqYZzHw4RIkRofFQ0BMTEppTAUBtTEtqZPJB9LlC4oJXi5B4lDmXiUBQdKCUTkKAJ8vcq6Ztb41MMf87Dc8RlIvzuO1Urgn4Ey42vl146a+aCwnilVo7Ux2hn37hA9BEe7klGob9VNeLlRatR17+4QGa7p+Xj78kt9Y6R6JZLuW9RqryJJHl3/AEQScdVlrZNiI13+47io+Be0tkMkyRedx+yhVsTnGXmffkPFTqONAFyBfl2d33QT2F+4AdwHf5I3E73DxHoobsSJ6znNB424btVz9KpDV0oA2ls1lZhEidQefJYatSLHFp1C+hNxjNwPgqTb+zmOhwIE+R+yDKgowUNRhaS0iCF5pQOaUxIBRSg+khdlCF0lBwhLcbrpKBxQdLlzMuSuNKDpKl4SnA7dT73KFKl0apiQgm7jb39N6F59++5AySLrxcgS8bzuVDitpPDjkpg3FyRwCvcR8pCqKjWMdGSbTb3yCCpqYnFO0DQo7sNiTJe8t7N54K3qY15GWmwDme9U9fG1HNeHP60bjEH+6CDgMQ4k9aBNy46DS602FfTDeqCY1ebeBNm+qxNIkOgnfda/ZGEY6C6HbhMuPdw7kEptXDk/mJ4S6/Mqc1jAJDABxI79/YiBYzcBbl5eSrsW99Z4aLNAkx4+iCYMQCYaAeaTtDDywzrr2e/on4bDBgAHZ78kdcS08ff9UGC2g2HT3KKCrLazfVVcoGAosyUHIpQfTHFcLksvXi8IDzIHFclccUHnOQyhJQlyA5UnBVb5fBQsyKi6HAoLpztyW9+8d6V8SLkbonmvOeg686nkoBfp1HW+se+5TiFGqNM620QQMQS0yBI4cD2b1mdoth5JYY10Wmc0uF3GdIUTbZLKMtJzSN+iDH1BDgSLG61exqkRDheOCz7qbntDiSXTIvu4dtlZ4BzXAINI6m15kuT6VMNBhU+HwrSbknvPdv3KypsAEifFA81Ahe7UykNPj9vYTHG3v14oMxtujAMabuzVZ5bLa1HMye0fULGuEIPSvSuL0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428" y="3197344"/>
            <a:ext cx="1061716" cy="1603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950" y="3271437"/>
            <a:ext cx="1543618" cy="15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展示训练过程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https://hmkcode.com/netflow/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" y="1990450"/>
            <a:ext cx="4417276" cy="28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8034" y="2248538"/>
            <a:ext cx="295465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A3F6C"/>
            </a:solidFill>
          </a:ln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Play forward</a:t>
            </a:r>
          </a:p>
          <a:p>
            <a:pPr lvl="1"/>
            <a:r>
              <a:rPr lang="en-US" altLang="zh-CN" dirty="0"/>
              <a:t>Play back propagation</a:t>
            </a:r>
          </a:p>
          <a:p>
            <a:pPr lvl="1"/>
            <a:r>
              <a:rPr lang="zh-CN" altLang="en-US" dirty="0"/>
              <a:t>观察参数、误差的变化</a:t>
            </a:r>
            <a:endParaRPr lang="en-US" altLang="zh-CN" dirty="0">
              <a:hlinkClick r:id="rId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9CB11E-EA29-40FE-ADB2-BFDA68034275}"/>
              </a:ext>
            </a:extLst>
          </p:cNvPr>
          <p:cNvSpPr/>
          <p:nvPr/>
        </p:nvSpPr>
        <p:spPr>
          <a:xfrm>
            <a:off x="5958114" y="2082800"/>
            <a:ext cx="2046515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展示训练过程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https://hmkcode.com/netflow/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712" y="1990450"/>
            <a:ext cx="4297550" cy="28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48034" y="2248538"/>
            <a:ext cx="295465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A3F6C"/>
            </a:solidFill>
          </a:ln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Play forward</a:t>
            </a:r>
          </a:p>
          <a:p>
            <a:pPr lvl="1"/>
            <a:r>
              <a:rPr lang="en-US" altLang="zh-CN" dirty="0"/>
              <a:t>Play back propagation</a:t>
            </a:r>
          </a:p>
          <a:p>
            <a:pPr lvl="1"/>
            <a:r>
              <a:rPr lang="zh-CN" altLang="en-US" dirty="0"/>
              <a:t>观察参数、误差的变化</a:t>
            </a:r>
            <a:endParaRPr lang="en-US" altLang="zh-CN" dirty="0">
              <a:hlinkClick r:id="rId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FF571D-CE2E-45BF-9580-825FA31DBAD2}"/>
              </a:ext>
            </a:extLst>
          </p:cNvPr>
          <p:cNvSpPr/>
          <p:nvPr/>
        </p:nvSpPr>
        <p:spPr>
          <a:xfrm>
            <a:off x="6092371" y="2571750"/>
            <a:ext cx="2637972" cy="31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展望</a:t>
            </a:r>
            <a:endParaRPr kumimoji="1" lang="en-US" altLang="zh-CN" dirty="0"/>
          </a:p>
          <a:p>
            <a:pPr marL="742950" lvl="2" indent="-342900"/>
            <a:r>
              <a:rPr lang="zh-CN" altLang="zh-CN" dirty="0"/>
              <a:t>为了简单起见，</a:t>
            </a:r>
            <a:r>
              <a:rPr lang="zh-CN" altLang="en-US" dirty="0"/>
              <a:t>前文的实例</a:t>
            </a:r>
            <a:endParaRPr lang="en-US" altLang="zh-CN" dirty="0"/>
          </a:p>
          <a:p>
            <a:pPr marL="1200150" lvl="3" indent="-342900"/>
            <a:r>
              <a:rPr lang="zh-CN" altLang="zh-CN" dirty="0"/>
              <a:t>传导函数</a:t>
            </a:r>
            <a:r>
              <a:rPr lang="zh-CN" altLang="zh-CN" dirty="0">
                <a:solidFill>
                  <a:srgbClr val="C00000"/>
                </a:solidFill>
              </a:rPr>
              <a:t>不做任何非线性变换</a:t>
            </a:r>
            <a:r>
              <a:rPr lang="zh-CN" altLang="zh-CN" dirty="0"/>
              <a:t>，每个神经元把输入直接作为输出</a:t>
            </a:r>
            <a:endParaRPr lang="en-US" altLang="zh-CN" dirty="0"/>
          </a:p>
          <a:p>
            <a:pPr marL="1200150" lvl="3" indent="-342900"/>
            <a:r>
              <a:rPr lang="zh-CN" altLang="en-US" dirty="0"/>
              <a:t>实际应用中的</a:t>
            </a:r>
            <a:r>
              <a:rPr lang="zh-CN" altLang="en-US" dirty="0">
                <a:solidFill>
                  <a:srgbClr val="C00000"/>
                </a:solidFill>
              </a:rPr>
              <a:t>网络层数更多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每层的神经元数量更多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结构更加复杂，</a:t>
            </a:r>
            <a:r>
              <a:rPr lang="zh-CN" altLang="en-US" dirty="0"/>
              <a:t>意味着更多的参数，求导和训练的过程代价更大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3051" y="2327769"/>
            <a:ext cx="4890654" cy="24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多层前向反馈神经网络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利用矩阵求导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来</a:t>
            </a:r>
            <a:r>
              <a:rPr kumimoji="1" lang="zh-CN" altLang="en-US" dirty="0" smtClean="0"/>
              <a:t>求解</a:t>
            </a:r>
            <a:r>
              <a:rPr kumimoji="1" lang="zh-CN" altLang="en-US" dirty="0"/>
              <a:t>梯度更新式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使用非线性激活函数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317FE-61F4-44A4-90D6-DA683DB9DDD4}"/>
              </a:ext>
            </a:extLst>
          </p:cNvPr>
          <p:cNvSpPr/>
          <p:nvPr/>
        </p:nvSpPr>
        <p:spPr>
          <a:xfrm>
            <a:off x="2676414" y="2340917"/>
            <a:ext cx="31057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dirty="0">
                <a:solidFill>
                  <a:sysClr val="windowText" lastClr="000000"/>
                </a:solidFill>
              </a:rPr>
              <a:t>请参考下一个</a:t>
            </a:r>
            <a:r>
              <a:rPr kumimoji="1" lang="en-US" altLang="zh-CN" sz="2400" dirty="0">
                <a:solidFill>
                  <a:sysClr val="windowText" lastClr="000000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86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、神经元？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、前向反馈神经网络？</a:t>
            </a:r>
          </a:p>
          <a:p>
            <a:r>
              <a:rPr kumimoji="1" lang="en-US" altLang="zh-CN" dirty="0"/>
              <a:t>3</a:t>
            </a:r>
            <a:r>
              <a:rPr kumimoji="1" lang="zh-CN" altLang="en-US"/>
              <a:t>、前向传导，梯度计算与反向传播？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en-US" dirty="0">
                <a:solidFill>
                  <a:srgbClr val="C00000"/>
                </a:solidFill>
              </a:rPr>
              <a:t>神经元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254" y="1699084"/>
            <a:ext cx="5820472" cy="28800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93254" y="2414155"/>
            <a:ext cx="858164" cy="87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" name="右箭头 5"/>
          <p:cNvSpPr/>
          <p:nvPr/>
        </p:nvSpPr>
        <p:spPr>
          <a:xfrm>
            <a:off x="7602681" y="2351232"/>
            <a:ext cx="858164" cy="87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5281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>
                    <a:solidFill>
                      <a:srgbClr val="C00000"/>
                    </a:solidFill>
                  </a:rPr>
                  <a:t>人工神经网络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(Neural Network)</a:t>
                </a:r>
              </a:p>
              <a:p>
                <a:pPr lvl="1" algn="just"/>
                <a:r>
                  <a:rPr lang="zh-CN" altLang="en-US" dirty="0">
                    <a:solidFill>
                      <a:srgbClr val="C00000"/>
                    </a:solidFill>
                  </a:rPr>
                  <a:t>人工神经元信息处理过程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 algn="just"/>
                <a:r>
                  <a:rPr lang="zh-CN" altLang="en-US" dirty="0" smtClean="0"/>
                  <a:t>它</a:t>
                </a:r>
                <a:r>
                  <a:rPr lang="zh-CN" altLang="zh-CN" dirty="0" smtClean="0"/>
                  <a:t>把</a:t>
                </a:r>
                <a:r>
                  <a:rPr lang="zh-CN" altLang="zh-CN" dirty="0"/>
                  <a:t>前端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模仿神经元的树突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收集到的输入信号，进行加权求和，再通过一个激活函数转换成输出，传送出去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模仿神经元的轴突</a:t>
                </a:r>
                <a:r>
                  <a:rPr lang="en-US" altLang="zh-CN" dirty="0"/>
                  <a:t>)</a:t>
                </a:r>
              </a:p>
              <a:p>
                <a:pPr lvl="1" algn="just"/>
                <a:r>
                  <a:rPr lang="zh-CN" altLang="zh-CN" dirty="0"/>
                  <a:t>图</a:t>
                </a:r>
                <a:r>
                  <a:rPr lang="zh-CN" altLang="en-US" dirty="0"/>
                  <a:t>中</a:t>
                </a:r>
                <a:r>
                  <a:rPr lang="zh-CN" altLang="zh-CN" dirty="0"/>
                  <a:t>展示了一个简单的神经元</a:t>
                </a:r>
                <a:r>
                  <a:rPr lang="zh-CN" altLang="en-US" dirty="0"/>
                  <a:t>；</a:t>
                </a:r>
                <a:r>
                  <a:rPr lang="zh-CN" altLang="zh-CN" dirty="0"/>
                  <a:t>其中，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3</a:t>
                </a:r>
                <a:r>
                  <a:rPr lang="zh-CN" altLang="zh-CN" dirty="0"/>
                  <a:t>为神经元的输入</a:t>
                </a:r>
                <a:endParaRPr lang="en-US" altLang="zh-CN" dirty="0"/>
              </a:p>
              <a:p>
                <a:pPr lvl="2" algn="just"/>
                <a:r>
                  <a:rPr lang="zh-CN" altLang="zh-CN" sz="1800" dirty="0"/>
                  <a:t>神经元的输出通过</a:t>
                </a:r>
                <a:r>
                  <a:rPr lang="en-US" altLang="zh-CN" sz="1800" dirty="0" err="1"/>
                  <a:t>h</a:t>
                </a:r>
                <a:r>
                  <a:rPr lang="en-US" altLang="zh-CN" sz="1800" baseline="-25000" dirty="0" err="1"/>
                  <a:t>w,b</a:t>
                </a:r>
                <a:r>
                  <a:rPr lang="en-US" altLang="zh-CN" sz="1800" dirty="0"/>
                  <a:t>(x)=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dirty="0"/>
                  <a:t>函数来计算</a:t>
                </a:r>
                <a:endParaRPr lang="en-US" altLang="zh-CN" sz="1800" dirty="0"/>
              </a:p>
              <a:p>
                <a:pPr lvl="2" algn="just"/>
                <a:r>
                  <a:rPr lang="en-US" altLang="zh-CN" sz="1800" dirty="0"/>
                  <a:t>f:R</a:t>
                </a:r>
                <a:r>
                  <a:rPr lang="en-US" altLang="zh-CN" sz="18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800" dirty="0"/>
                  <a:t>R</a:t>
                </a:r>
                <a:r>
                  <a:rPr lang="zh-CN" altLang="zh-CN" sz="1800" dirty="0"/>
                  <a:t>称为激活函数</a:t>
                </a: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03" y="3545122"/>
            <a:ext cx="3295249" cy="1073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46508" y="3463334"/>
                <a:ext cx="3301466" cy="11551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i="0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8" y="3463334"/>
                <a:ext cx="3301466" cy="1155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pause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C00000"/>
                </a:solidFill>
              </a:rPr>
              <a:t>人工神经网络</a:t>
            </a:r>
            <a:r>
              <a:rPr lang="en-US" altLang="zh-CN" dirty="0">
                <a:solidFill>
                  <a:srgbClr val="C00000"/>
                </a:solidFill>
              </a:rPr>
              <a:t>(Neural Network)</a:t>
            </a:r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带一个隐藏层的简单的神经网络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/>
            <a:r>
              <a:rPr lang="zh-CN" altLang="zh-CN" dirty="0"/>
              <a:t>最简单的神经网络是前馈</a:t>
            </a:r>
            <a:r>
              <a:rPr lang="en-US" altLang="zh-CN" dirty="0"/>
              <a:t>(Feed Forward)</a:t>
            </a:r>
            <a:r>
              <a:rPr lang="zh-CN" altLang="zh-CN" dirty="0"/>
              <a:t>神经网络</a:t>
            </a:r>
            <a:r>
              <a:rPr lang="zh-CN" altLang="en-US" dirty="0"/>
              <a:t>；</a:t>
            </a:r>
            <a:r>
              <a:rPr lang="zh-CN" altLang="zh-CN" dirty="0"/>
              <a:t>它是一个多层网络，在这个神经网络中，每一层的节点仅和下一层的节点相连</a:t>
            </a:r>
            <a:endParaRPr lang="en-US" altLang="zh-CN" dirty="0"/>
          </a:p>
          <a:p>
            <a:pPr lvl="1" algn="just"/>
            <a:r>
              <a:rPr lang="zh-CN" altLang="en-US" dirty="0"/>
              <a:t>下图</a:t>
            </a:r>
            <a:r>
              <a:rPr lang="zh-CN" altLang="zh-CN" dirty="0"/>
              <a:t>是一个简单的神经网络</a:t>
            </a:r>
            <a:endParaRPr lang="en-US" altLang="zh-CN" dirty="0"/>
          </a:p>
          <a:p>
            <a:pPr lvl="2" algn="just"/>
            <a:r>
              <a:rPr lang="zh-CN" altLang="zh-CN" dirty="0"/>
              <a:t>该神经网络最左边的一层，称为</a:t>
            </a:r>
            <a:r>
              <a:rPr lang="zh-CN" altLang="zh-CN" dirty="0">
                <a:solidFill>
                  <a:srgbClr val="C00000"/>
                </a:solidFill>
              </a:rPr>
              <a:t>输入层</a:t>
            </a:r>
            <a:r>
              <a:rPr lang="zh-CN" altLang="zh-CN" dirty="0"/>
              <a:t>，最右边的一层称为</a:t>
            </a:r>
            <a:r>
              <a:rPr lang="zh-CN" altLang="zh-CN" dirty="0">
                <a:solidFill>
                  <a:srgbClr val="C00000"/>
                </a:solidFill>
              </a:rPr>
              <a:t>输出层</a:t>
            </a:r>
            <a:endParaRPr lang="en-US" altLang="zh-CN" dirty="0">
              <a:solidFill>
                <a:srgbClr val="C00000"/>
              </a:solidFill>
            </a:endParaRPr>
          </a:p>
          <a:p>
            <a:pPr lvl="2" algn="just"/>
            <a:r>
              <a:rPr lang="zh-CN" altLang="zh-CN" dirty="0"/>
              <a:t>中间的节点组成独立的一层，称为隐藏层</a:t>
            </a:r>
            <a:endParaRPr lang="en-US" altLang="zh-CN" dirty="0"/>
          </a:p>
          <a:p>
            <a:pPr lvl="3" algn="just"/>
            <a:r>
              <a:rPr lang="zh-CN" altLang="zh-CN" dirty="0"/>
              <a:t>之所以称为</a:t>
            </a:r>
            <a:r>
              <a:rPr lang="zh-CN" altLang="zh-CN" dirty="0">
                <a:solidFill>
                  <a:srgbClr val="C00000"/>
                </a:solidFill>
              </a:rPr>
              <a:t>隐藏层</a:t>
            </a:r>
            <a:r>
              <a:rPr lang="zh-CN" altLang="zh-CN" dirty="0"/>
              <a:t>，是因为我们不能从训练样本上观察到它们的取值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30" y="3283691"/>
            <a:ext cx="4786506" cy="1676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7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>
                <a:solidFill>
                  <a:srgbClr val="C00000"/>
                </a:solidFill>
              </a:rPr>
              <a:t>带一个隐藏层的简单的神经网络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计算输出值的过程，称为</a:t>
            </a:r>
            <a:r>
              <a:rPr lang="zh-CN" altLang="en-US" dirty="0"/>
              <a:t>前向传导</a:t>
            </a:r>
            <a:endParaRPr lang="en-US" altLang="zh-CN" dirty="0"/>
          </a:p>
          <a:p>
            <a:pPr lvl="2" algn="just"/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(l)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/>
              <a:t>j</a:t>
            </a:r>
            <a:r>
              <a:rPr lang="zh-CN" altLang="zh-CN" dirty="0"/>
              <a:t>单元与第</a:t>
            </a:r>
            <a:r>
              <a:rPr lang="en-US" altLang="zh-CN" dirty="0"/>
              <a:t>l+1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单元之间的连接参数，也就是连接线上的权重，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en-US" altLang="zh-CN" baseline="30000" dirty="0"/>
              <a:t>(l)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单元的偏置项，也就是激活函数的常量部分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baseline="30000" dirty="0"/>
              <a:t>l</a:t>
            </a:r>
            <a:r>
              <a:rPr lang="en-US" altLang="zh-CN" dirty="0"/>
              <a:t>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单元的激活值</a:t>
            </a:r>
            <a:r>
              <a:rPr lang="en-US" altLang="zh-CN" dirty="0"/>
              <a:t>(</a:t>
            </a:r>
            <a:r>
              <a:rPr lang="zh-CN" altLang="zh-CN" dirty="0"/>
              <a:t>即输出值</a:t>
            </a:r>
            <a:r>
              <a:rPr lang="en-US" altLang="zh-CN" dirty="0"/>
              <a:t>)</a:t>
            </a:r>
            <a:r>
              <a:rPr lang="zh-CN" altLang="zh-CN" dirty="0"/>
              <a:t>，当</a:t>
            </a:r>
            <a:r>
              <a:rPr lang="en-US" altLang="zh-CN" dirty="0"/>
              <a:t>l=1</a:t>
            </a:r>
            <a:r>
              <a:rPr lang="zh-CN" altLang="zh-CN" dirty="0"/>
              <a:t>的时候，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baseline="30000" dirty="0"/>
              <a:t>(1)</a:t>
            </a:r>
            <a:r>
              <a:rPr lang="en-US" altLang="zh-CN" dirty="0"/>
              <a:t>=x</a:t>
            </a:r>
            <a:r>
              <a:rPr lang="en-US" altLang="zh-CN" baseline="-25000" dirty="0"/>
              <a:t>i</a:t>
            </a:r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5031" y="3175800"/>
                <a:ext cx="6695975" cy="1499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31" y="3175800"/>
                <a:ext cx="6695975" cy="1499128"/>
              </a:xfrm>
              <a:prstGeom prst="rect">
                <a:avLst/>
              </a:prstGeom>
              <a:blipFill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2079</Words>
  <Application>Microsoft Office PowerPoint</Application>
  <PresentationFormat>全屏显示(16:9)</PresentationFormat>
  <Paragraphs>396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adelle-sans</vt:lpstr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神经网络入门、反向传播算法（基于一个简单的神经网络）</vt:lpstr>
      <vt:lpstr>pause</vt:lpstr>
      <vt:lpstr>神经网络入门、反向传播算法（基于一个简单的神经网络）</vt:lpstr>
      <vt:lpstr>pause</vt:lpstr>
      <vt:lpstr>神经网络入门、反向传播算法（基于一个简单的神经网络）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431</cp:revision>
  <cp:lastPrinted>2020-03-27T09:34:47Z</cp:lastPrinted>
  <dcterms:created xsi:type="dcterms:W3CDTF">2015-01-23T04:02:45Z</dcterms:created>
  <dcterms:modified xsi:type="dcterms:W3CDTF">2024-09-08T08:12:19Z</dcterms:modified>
  <cp:category/>
  <cp:contentStatus>12sc.taobao.com</cp:contentStatus>
</cp:coreProperties>
</file>