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01" r:id="rId2"/>
    <p:sldId id="521" r:id="rId3"/>
    <p:sldId id="641" r:id="rId4"/>
    <p:sldId id="645" r:id="rId5"/>
    <p:sldId id="646" r:id="rId6"/>
    <p:sldId id="647" r:id="rId7"/>
    <p:sldId id="648" r:id="rId8"/>
    <p:sldId id="649" r:id="rId9"/>
    <p:sldId id="642" r:id="rId10"/>
    <p:sldId id="717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61" r:id="rId19"/>
    <p:sldId id="662" r:id="rId20"/>
    <p:sldId id="650" r:id="rId21"/>
    <p:sldId id="659" r:id="rId22"/>
    <p:sldId id="660" r:id="rId23"/>
    <p:sldId id="658" r:id="rId24"/>
    <p:sldId id="664" r:id="rId25"/>
    <p:sldId id="665" r:id="rId26"/>
    <p:sldId id="666" r:id="rId27"/>
    <p:sldId id="667" r:id="rId28"/>
    <p:sldId id="668" r:id="rId29"/>
    <p:sldId id="663" r:id="rId30"/>
    <p:sldId id="570" r:id="rId31"/>
    <p:sldId id="643" r:id="rId32"/>
    <p:sldId id="669" r:id="rId33"/>
    <p:sldId id="673" r:id="rId34"/>
    <p:sldId id="670" r:id="rId35"/>
    <p:sldId id="674" r:id="rId36"/>
    <p:sldId id="675" r:id="rId37"/>
    <p:sldId id="676" r:id="rId38"/>
    <p:sldId id="677" r:id="rId39"/>
    <p:sldId id="671" r:id="rId40"/>
    <p:sldId id="682" r:id="rId41"/>
    <p:sldId id="681" r:id="rId42"/>
    <p:sldId id="679" r:id="rId43"/>
    <p:sldId id="693" r:id="rId44"/>
    <p:sldId id="694" r:id="rId45"/>
    <p:sldId id="695" r:id="rId46"/>
    <p:sldId id="716" r:id="rId47"/>
    <p:sldId id="696" r:id="rId48"/>
    <p:sldId id="697" r:id="rId49"/>
    <p:sldId id="685" r:id="rId50"/>
    <p:sldId id="684" r:id="rId51"/>
    <p:sldId id="698" r:id="rId52"/>
    <p:sldId id="699" r:id="rId53"/>
    <p:sldId id="700" r:id="rId54"/>
    <p:sldId id="701" r:id="rId55"/>
    <p:sldId id="702" r:id="rId56"/>
    <p:sldId id="680" r:id="rId57"/>
    <p:sldId id="683" r:id="rId58"/>
    <p:sldId id="703" r:id="rId59"/>
    <p:sldId id="704" r:id="rId60"/>
    <p:sldId id="705" r:id="rId61"/>
    <p:sldId id="708" r:id="rId62"/>
    <p:sldId id="710" r:id="rId63"/>
    <p:sldId id="711" r:id="rId64"/>
    <p:sldId id="712" r:id="rId65"/>
    <p:sldId id="713" r:id="rId66"/>
    <p:sldId id="714" r:id="rId67"/>
    <p:sldId id="715" r:id="rId68"/>
    <p:sldId id="707" r:id="rId69"/>
    <p:sldId id="718" r:id="rId70"/>
  </p:sldIdLst>
  <p:sldSz cx="9144000" cy="5143500" type="screen16x9"/>
  <p:notesSz cx="6858000" cy="9144000"/>
  <p:custDataLst>
    <p:tags r:id="rId7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1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57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129825" y="31802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eveloperdiary.com/data-science/machine-learning/understand-and-implement-the-backpropagation-algorithm-from-scratch-in-python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1.png"/><Relationship Id="rId4" Type="http://schemas.openxmlformats.org/officeDocument/2006/relationships/image" Target="../media/image69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1.png"/><Relationship Id="rId4" Type="http://schemas.openxmlformats.org/officeDocument/2006/relationships/image" Target="../media/image69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0.png"/><Relationship Id="rId4" Type="http://schemas.openxmlformats.org/officeDocument/2006/relationships/image" Target="../media/image8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0.png"/><Relationship Id="rId4" Type="http://schemas.openxmlformats.org/officeDocument/2006/relationships/image" Target="../media/image8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0.png"/><Relationship Id="rId4" Type="http://schemas.openxmlformats.org/officeDocument/2006/relationships/image" Target="../media/image82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二值分类、多类别分类、回归（不同损失函数，反向传播算法）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针对该网络结构以及前向传导过程</a:t>
            </a:r>
            <a:endParaRPr kumimoji="1" lang="en-US" altLang="zh-CN" dirty="0"/>
          </a:p>
          <a:p>
            <a:pPr algn="just"/>
            <a:r>
              <a:rPr kumimoji="1" lang="zh-CN" altLang="en-US" dirty="0"/>
              <a:t>推导反向传播的式子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60" y="1277117"/>
            <a:ext cx="5232064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55" y="1579947"/>
                <a:ext cx="3574089" cy="8433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二值分类器的交叉熵损失函数的形式为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5" y="1579947"/>
                <a:ext cx="3574089" cy="843372"/>
              </a:xfrm>
              <a:prstGeom prst="rect">
                <a:avLst/>
              </a:prstGeom>
              <a:blipFill>
                <a:blip r:embed="rId3"/>
                <a:stretch>
                  <a:fillRect l="-340" t="-1418" b="-425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04437" y="2638483"/>
                <a:ext cx="2008050" cy="3811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37" y="2638483"/>
                <a:ext cx="2008050" cy="381130"/>
              </a:xfrm>
              <a:prstGeom prst="rect">
                <a:avLst/>
              </a:prstGeom>
              <a:blipFill>
                <a:blip r:embed="rId4"/>
                <a:stretch>
                  <a:fillRect t="-1563" b="-1093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2710" y="3246552"/>
                <a:ext cx="2351413" cy="3811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10" y="3246552"/>
                <a:ext cx="2351413" cy="381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1908462" y="3733826"/>
            <a:ext cx="471055" cy="477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" y="4284387"/>
                <a:ext cx="6681829" cy="4942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84387"/>
                <a:ext cx="6681829" cy="494238"/>
              </a:xfrm>
              <a:prstGeom prst="rect">
                <a:avLst/>
              </a:prstGeom>
              <a:blipFill>
                <a:blip r:embed="rId6"/>
                <a:stretch>
                  <a:fillRect l="-36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094570" y="3603837"/>
                <a:ext cx="3649540" cy="654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第一个部分用到了对数函数的导数公式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第二个部分用到了</a:t>
                </a:r>
                <a:r>
                  <a:rPr lang="en-US" altLang="zh-CN" sz="1200" dirty="0">
                    <a:latin typeface="Times New Roman" panose="02020603050405020304" pitchFamily="18" charset="0"/>
                  </a:rPr>
                  <a:t>sigmoid</a:t>
                </a:r>
                <a:r>
                  <a:rPr lang="zh-CN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函数的导数公式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第三个部分用到了传导式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70" y="3603837"/>
                <a:ext cx="3649540" cy="654282"/>
              </a:xfrm>
              <a:prstGeom prst="rect">
                <a:avLst/>
              </a:prstGeom>
              <a:blipFill>
                <a:blip r:embed="rId7"/>
                <a:stretch>
                  <a:fillRect t="-926" b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8686800" y="2583873"/>
            <a:ext cx="387927" cy="2978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262813" y="2069277"/>
            <a:ext cx="748145" cy="4329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916341" y="2060327"/>
            <a:ext cx="304800" cy="4329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595647" y="3935501"/>
            <a:ext cx="684853" cy="602673"/>
          </a:xfrm>
          <a:custGeom>
            <a:avLst/>
            <a:gdLst>
              <a:gd name="connsiteX0" fmla="*/ 0 w 684853"/>
              <a:gd name="connsiteY0" fmla="*/ 0 h 602673"/>
              <a:gd name="connsiteX1" fmla="*/ 516081 w 684853"/>
              <a:gd name="connsiteY1" fmla="*/ 121228 h 602673"/>
              <a:gd name="connsiteX2" fmla="*/ 675409 w 684853"/>
              <a:gd name="connsiteY2" fmla="*/ 342900 h 602673"/>
              <a:gd name="connsiteX3" fmla="*/ 284018 w 684853"/>
              <a:gd name="connsiteY3" fmla="*/ 602673 h 60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853" h="602673">
                <a:moveTo>
                  <a:pt x="0" y="0"/>
                </a:moveTo>
                <a:cubicBezTo>
                  <a:pt x="201756" y="32039"/>
                  <a:pt x="403513" y="64078"/>
                  <a:pt x="516081" y="121228"/>
                </a:cubicBezTo>
                <a:cubicBezTo>
                  <a:pt x="628649" y="178378"/>
                  <a:pt x="714086" y="262659"/>
                  <a:pt x="675409" y="342900"/>
                </a:cubicBezTo>
                <a:cubicBezTo>
                  <a:pt x="636732" y="423141"/>
                  <a:pt x="460375" y="512907"/>
                  <a:pt x="284018" y="602673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4D41451-C026-455A-85D2-D26A963945F3}"/>
              </a:ext>
            </a:extLst>
          </p:cNvPr>
          <p:cNvSpPr/>
          <p:nvPr/>
        </p:nvSpPr>
        <p:spPr>
          <a:xfrm>
            <a:off x="3191072" y="4937522"/>
            <a:ext cx="2728268" cy="188653"/>
          </a:xfrm>
          <a:prstGeom prst="wedgeRoundRectCallout">
            <a:avLst>
              <a:gd name="adj1" fmla="val 8137"/>
              <a:gd name="adj2" fmla="val -1338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参考第</a:t>
            </a:r>
            <a:r>
              <a:rPr lang="en-US" altLang="zh-CN" sz="1600" dirty="0"/>
              <a:t>9</a:t>
            </a:r>
            <a:r>
              <a:rPr lang="zh-CN" altLang="en-US" sz="1600" dirty="0"/>
              <a:t>页的导数计算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AE240F-8252-4EA0-BF5D-97C3ED9F733F}"/>
              </a:ext>
            </a:extLst>
          </p:cNvPr>
          <p:cNvSpPr/>
          <p:nvPr/>
        </p:nvSpPr>
        <p:spPr>
          <a:xfrm>
            <a:off x="28176" y="376967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1/n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在这里先省略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针对该网络结构以及前向传导过程</a:t>
            </a:r>
            <a:endParaRPr kumimoji="1" lang="en-US" altLang="zh-CN" dirty="0"/>
          </a:p>
          <a:p>
            <a:pPr algn="just"/>
            <a:r>
              <a:rPr kumimoji="1" lang="zh-CN" altLang="en-US" dirty="0"/>
              <a:t>推导反向传播的式子</a:t>
            </a:r>
            <a:endParaRPr kumimoji="1" lang="en-US" altLang="zh-CN" dirty="0"/>
          </a:p>
          <a:p>
            <a:pPr lvl="1" algn="just"/>
            <a:r>
              <a:rPr kumimoji="1" lang="zh-CN" altLang="en-US" dirty="0"/>
              <a:t>对该式子进行约减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60" y="1277117"/>
            <a:ext cx="5232064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9827" y="3698255"/>
                <a:ext cx="7571510" cy="42479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5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5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zh-CN" sz="15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7" y="3698255"/>
                <a:ext cx="7571510" cy="424796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9827" y="2196997"/>
                <a:ext cx="3370118" cy="8130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500" dirty="0"/>
                  <a:t> </a:t>
                </a:r>
              </a:p>
              <a:p>
                <a:pPr algn="just"/>
                <a:r>
                  <a:rPr lang="en-US" altLang="zh-CN" sz="15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1500" dirty="0"/>
                  <a:t> 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7" y="2196997"/>
                <a:ext cx="3370118" cy="813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8686800" y="2583873"/>
            <a:ext cx="387927" cy="2978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67700" y="2050473"/>
            <a:ext cx="748145" cy="4329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935191" y="2050473"/>
            <a:ext cx="304800" cy="4329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956955" y="3269672"/>
            <a:ext cx="484632" cy="396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4764" y="32684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继续推导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5C8D0DD-B59F-4192-8712-CD451FA5BD16}"/>
                  </a:ext>
                </a:extLst>
              </p:cNvPr>
              <p:cNvSpPr/>
              <p:nvPr/>
            </p:nvSpPr>
            <p:spPr>
              <a:xfrm>
                <a:off x="349827" y="4359084"/>
                <a:ext cx="7571510" cy="48885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，这是链式求导的一部分 </a:t>
                </a:r>
                <a:endParaRPr lang="zh-CN" altLang="zh-CN" sz="16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5C8D0DD-B59F-4192-8712-CD451FA5B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7" y="4359084"/>
                <a:ext cx="7571510" cy="488852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C07EBB-CAE4-4FA7-A39E-25DB4BBF8C74}"/>
              </a:ext>
            </a:extLst>
          </p:cNvPr>
          <p:cNvCxnSpPr>
            <a:stCxn id="5" idx="0"/>
          </p:cNvCxnSpPr>
          <p:nvPr/>
        </p:nvCxnSpPr>
        <p:spPr>
          <a:xfrm flipV="1">
            <a:off x="4135582" y="4055918"/>
            <a:ext cx="1620982" cy="30316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针对该网络结构以及前向传导过程</a:t>
                </a:r>
                <a:endParaRPr kumimoji="1" lang="en-US" altLang="zh-CN" dirty="0"/>
              </a:p>
              <a:p>
                <a:pPr algn="just"/>
                <a:r>
                  <a:rPr kumimoji="1" lang="zh-CN" altLang="en-US" dirty="0"/>
                  <a:t>推导反向传播的式子</a:t>
                </a:r>
                <a:endParaRPr kumimoji="1" lang="en-US" altLang="zh-CN" dirty="0"/>
              </a:p>
              <a:p>
                <a:pPr lvl="1" algn="just"/>
                <a:r>
                  <a:rPr lang="zh-CN" altLang="en-US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目标</a:t>
                </a:r>
                <a14:m>
                  <m:oMath xmlns:m="http://schemas.openxmlformats.org/officeDocument/2006/math">
                    <m:r>
                      <a:rPr lang="zh-CN" alt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函数</m:t>
                    </m:r>
                    <m:r>
                      <a:rPr lang="zh-CN" altLang="en-US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对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kumimoji="1" lang="zh-CN" altLang="en-US" dirty="0"/>
                  <a:t>的导数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60" y="1277117"/>
            <a:ext cx="5232064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55518" y="3682686"/>
                <a:ext cx="7571510" cy="42479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5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5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zh-CN" sz="15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18" y="3682686"/>
                <a:ext cx="7571510" cy="424796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9827" y="2389859"/>
                <a:ext cx="3370118" cy="8130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500" dirty="0"/>
                  <a:t> </a:t>
                </a:r>
              </a:p>
              <a:p>
                <a:pPr algn="just"/>
                <a:r>
                  <a:rPr lang="en-US" altLang="zh-CN" sz="15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1500" dirty="0"/>
                  <a:t> 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7" y="2389859"/>
                <a:ext cx="3370118" cy="813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80209" y="4520618"/>
                <a:ext cx="7571510" cy="439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[1]</m:t>
                    </m:r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09" y="4520618"/>
                <a:ext cx="7571510" cy="439416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8686800" y="2583873"/>
            <a:ext cx="387927" cy="2978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67700" y="2050473"/>
            <a:ext cx="748145" cy="4329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935191" y="2050473"/>
            <a:ext cx="304800" cy="4329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4765" y="41512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类似地，我们得到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4764" y="32684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继续推导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38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针对该网络结构以及前向传导过程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继续反向传播式的推导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60" y="1277117"/>
            <a:ext cx="5232064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8545" y="3719625"/>
                <a:ext cx="8728364" cy="71115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5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5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5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5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5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  <m:sSup>
                      <m:sSup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𝐠</m:t>
                    </m:r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15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𝐙</m:t>
                        </m:r>
                      </m:e>
                      <m:sup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5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5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sz="1500" dirty="0"/>
                  <a:t>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500" dirty="0"/>
                  <a:t>即</a:t>
                </a:r>
                <a:r>
                  <a:rPr lang="en-US" altLang="zh-CN" sz="1500" dirty="0"/>
                  <a:t>X</a:t>
                </a:r>
                <a:endParaRPr lang="zh-CN" altLang="zh-CN" sz="1500" b="1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" y="3719625"/>
                <a:ext cx="8728364" cy="711157"/>
              </a:xfrm>
              <a:prstGeom prst="rect">
                <a:avLst/>
              </a:prstGeom>
              <a:blipFill>
                <a:blip r:embed="rId4"/>
                <a:stretch>
                  <a:fillRect b="-756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2386" y="2369352"/>
                <a:ext cx="3357586" cy="4932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参考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6" y="2369352"/>
                <a:ext cx="3357586" cy="493212"/>
              </a:xfrm>
              <a:prstGeom prst="rect">
                <a:avLst/>
              </a:prstGeom>
              <a:blipFill>
                <a:blip r:embed="rId5"/>
                <a:stretch>
                  <a:fillRect l="-36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8686800" y="2552700"/>
            <a:ext cx="429024" cy="2874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95409" y="2157845"/>
            <a:ext cx="768927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900555" y="2130136"/>
            <a:ext cx="353290" cy="3463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81355" y="1700645"/>
            <a:ext cx="270163" cy="11083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428509" y="1697182"/>
            <a:ext cx="214746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632786" y="3034187"/>
            <a:ext cx="578427" cy="529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针对该网络结构以及前向传导过程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继续反向传播式的推导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60" y="1277117"/>
            <a:ext cx="5232064" cy="2160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686800" y="2552700"/>
            <a:ext cx="429024" cy="2874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95409" y="2157845"/>
            <a:ext cx="768927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900555" y="2130136"/>
            <a:ext cx="353290" cy="3463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81355" y="1700645"/>
            <a:ext cx="270163" cy="11083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428509" y="1697182"/>
            <a:ext cx="214746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6252" y="3501603"/>
                <a:ext cx="8898083" cy="71115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5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5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5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5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5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  <m:sSup>
                      <m:sSup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𝐠</m:t>
                    </m:r>
                    <m:r>
                      <a:rPr lang="en-US" altLang="zh-CN" sz="15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15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5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𝐙</m:t>
                        </m:r>
                      </m:e>
                      <m:sup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5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5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5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500" b="1" kern="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sz="1500" dirty="0"/>
                  <a:t>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500" dirty="0"/>
                  <a:t>即</a:t>
                </a:r>
                <a:r>
                  <a:rPr lang="en-US" altLang="zh-CN" sz="1500" dirty="0"/>
                  <a:t>X</a:t>
                </a:r>
                <a:endParaRPr lang="zh-CN" altLang="zh-CN" sz="1500" b="1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2" y="3501603"/>
                <a:ext cx="8898083" cy="711157"/>
              </a:xfrm>
              <a:prstGeom prst="rect">
                <a:avLst/>
              </a:prstGeom>
              <a:blipFill>
                <a:blip r:embed="rId5"/>
                <a:stretch>
                  <a:fillRect b="-756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1421572" y="4324350"/>
            <a:ext cx="6387441" cy="763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ysClr val="windowText" lastClr="000000"/>
                </a:solidFill>
              </a:rPr>
              <a:t>此处涉及矩阵求导，先按如上形式</a:t>
            </a:r>
            <a:r>
              <a:rPr lang="en-US" altLang="zh-CN" sz="1500" dirty="0">
                <a:solidFill>
                  <a:srgbClr val="C00000"/>
                </a:solidFill>
              </a:rPr>
              <a:t>(</a:t>
            </a:r>
            <a:r>
              <a:rPr lang="zh-CN" altLang="en-US" sz="1500" dirty="0">
                <a:solidFill>
                  <a:srgbClr val="C00000"/>
                </a:solidFill>
              </a:rPr>
              <a:t>标量</a:t>
            </a:r>
            <a:r>
              <a:rPr lang="en-US" altLang="zh-CN" sz="1500" dirty="0">
                <a:solidFill>
                  <a:srgbClr val="C00000"/>
                </a:solidFill>
              </a:rPr>
              <a:t>)</a:t>
            </a:r>
            <a:r>
              <a:rPr lang="zh-CN" altLang="en-US" sz="1500" dirty="0">
                <a:solidFill>
                  <a:sysClr val="windowText" lastClr="000000"/>
                </a:solidFill>
              </a:rPr>
              <a:t>理解</a:t>
            </a:r>
            <a:endParaRPr lang="en-US" altLang="zh-CN" sz="1500" dirty="0">
              <a:solidFill>
                <a:sysClr val="windowText" lastClr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ysClr val="windowText" lastClr="000000"/>
                </a:solidFill>
              </a:rPr>
              <a:t>后续再验证矩阵可以相乘即可</a:t>
            </a:r>
            <a:endParaRPr lang="en-US" altLang="zh-CN" sz="1500" dirty="0">
              <a:solidFill>
                <a:sysClr val="windowText" lastClr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ysClr val="windowText" lastClr="000000"/>
                </a:solidFill>
              </a:rPr>
              <a:t>具体推导，请参考本目录下“</a:t>
            </a:r>
            <a:r>
              <a:rPr lang="en-US" altLang="zh-CN" sz="1500" b="1" dirty="0" err="1">
                <a:solidFill>
                  <a:srgbClr val="C00000"/>
                </a:solidFill>
              </a:rPr>
              <a:t>misc</a:t>
            </a:r>
            <a:r>
              <a:rPr lang="zh-CN" altLang="en-US" sz="1500" b="1" dirty="0">
                <a:solidFill>
                  <a:srgbClr val="C00000"/>
                </a:solidFill>
              </a:rPr>
              <a:t>矩阵求导</a:t>
            </a:r>
            <a:r>
              <a:rPr lang="en-US" altLang="zh-CN" sz="1500" b="1" dirty="0">
                <a:solidFill>
                  <a:srgbClr val="C00000"/>
                </a:solidFill>
              </a:rPr>
              <a:t>——MLP</a:t>
            </a:r>
            <a:r>
              <a:rPr lang="zh-CN" altLang="en-US" sz="1500" b="1" dirty="0">
                <a:solidFill>
                  <a:srgbClr val="C00000"/>
                </a:solidFill>
              </a:rPr>
              <a:t>神经网络</a:t>
            </a:r>
            <a:r>
              <a:rPr lang="en-US" altLang="zh-CN" sz="1500" b="1" dirty="0">
                <a:solidFill>
                  <a:srgbClr val="C00000"/>
                </a:solidFill>
              </a:rPr>
              <a:t>.pptx</a:t>
            </a:r>
            <a:r>
              <a:rPr lang="zh-CN" altLang="en-US" sz="1500" dirty="0">
                <a:solidFill>
                  <a:sysClr val="windowText" lastClr="000000"/>
                </a:solidFill>
              </a:rPr>
              <a:t>”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659082" y="2939424"/>
            <a:ext cx="578427" cy="529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3FF23C1-E737-404B-954D-75B9302BB3F9}"/>
                  </a:ext>
                </a:extLst>
              </p:cNvPr>
              <p:cNvSpPr/>
              <p:nvPr/>
            </p:nvSpPr>
            <p:spPr>
              <a:xfrm>
                <a:off x="172386" y="2369352"/>
                <a:ext cx="3357586" cy="4932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参考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3FF23C1-E737-404B-954D-75B9302BB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6" y="2369352"/>
                <a:ext cx="3357586" cy="493212"/>
              </a:xfrm>
              <a:prstGeom prst="rect">
                <a:avLst/>
              </a:prstGeom>
              <a:blipFill>
                <a:blip r:embed="rId6"/>
                <a:stretch>
                  <a:fillRect l="-36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针对该网络结构以及前向传导过程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继续反向传播式的推导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60" y="1277117"/>
            <a:ext cx="5232064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6252" y="3501603"/>
                <a:ext cx="8808029" cy="6696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  <m:sSup>
                      <m:sSup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𝐠</m:t>
                    </m:r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1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𝐙</m:t>
                        </m:r>
                      </m:e>
                      <m:sup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sz="1400" dirty="0"/>
                  <a:t>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400" dirty="0"/>
                  <a:t>即</a:t>
                </a:r>
                <a:r>
                  <a:rPr lang="en-US" altLang="zh-CN" sz="1400" dirty="0"/>
                  <a:t>X</a:t>
                </a:r>
                <a:endParaRPr lang="zh-CN" altLang="zh-CN" sz="1400" b="1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2" y="3501603"/>
                <a:ext cx="8808029" cy="669671"/>
              </a:xfrm>
              <a:prstGeom prst="rect">
                <a:avLst/>
              </a:prstGeom>
              <a:blipFill>
                <a:blip r:embed="rId4"/>
                <a:stretch>
                  <a:fillRect b="-80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8686800" y="2552700"/>
            <a:ext cx="429024" cy="2874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95409" y="2157845"/>
            <a:ext cx="768927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900555" y="2130136"/>
            <a:ext cx="353290" cy="3463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81355" y="1700645"/>
            <a:ext cx="270163" cy="11083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428509" y="1697182"/>
            <a:ext cx="214746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6252" y="4472592"/>
                <a:ext cx="8835738" cy="439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[1]</m:t>
                    </m:r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</a:rPr>
                  <a:t>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2" y="4472592"/>
                <a:ext cx="8835738" cy="439416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>
          <a:xfrm>
            <a:off x="1659082" y="2939424"/>
            <a:ext cx="578427" cy="529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4765" y="41512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类似地，我们得到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254" y="31000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DB6C2DA-37C6-4662-A0B6-8DEF2B4C4060}"/>
                  </a:ext>
                </a:extLst>
              </p:cNvPr>
              <p:cNvSpPr/>
              <p:nvPr/>
            </p:nvSpPr>
            <p:spPr>
              <a:xfrm>
                <a:off x="172386" y="2369352"/>
                <a:ext cx="3357586" cy="4932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参考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DB6C2DA-37C6-4662-A0B6-8DEF2B4C4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6" y="2369352"/>
                <a:ext cx="3357586" cy="493212"/>
              </a:xfrm>
              <a:prstGeom prst="rect">
                <a:avLst/>
              </a:prstGeom>
              <a:blipFill>
                <a:blip r:embed="rId7"/>
                <a:stretch>
                  <a:fillRect l="-36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69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观察一下规律性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7985" y="3379556"/>
                <a:ext cx="8808029" cy="439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 </m:t>
                    </m:r>
                    <m:sSup>
                      <m:sSup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𝐠</m:t>
                    </m:r>
                    <m:r>
                      <a:rPr lang="en-US" altLang="zh-CN" sz="14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1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𝐙</m:t>
                        </m:r>
                      </m:e>
                      <m:sup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400" b="1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5" y="3379556"/>
                <a:ext cx="8808029" cy="439416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7985" y="3933272"/>
                <a:ext cx="8835738" cy="439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𝒅𝑱</m:t>
                        </m:r>
                      </m:num>
                      <m:den>
                        <m:r>
                          <a:rPr lang="en-US" altLang="zh-CN" sz="14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sSup>
                          <m:sSupPr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14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[1]</m:t>
                    </m:r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</a:rPr>
                  <a:t>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5" y="3933272"/>
                <a:ext cx="8835738" cy="439416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26075" y="1440171"/>
                <a:ext cx="7571510" cy="42479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5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5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zh-CN" sz="15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75" y="1440171"/>
                <a:ext cx="7571510" cy="424796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6289" y="2099353"/>
                <a:ext cx="7571510" cy="439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[1]</m:t>
                    </m:r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89" y="2099353"/>
                <a:ext cx="7571510" cy="439416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DFB756A-F8F2-40D9-AE53-1152270880BD}"/>
                  </a:ext>
                </a:extLst>
              </p:cNvPr>
              <p:cNvSpPr/>
              <p:nvPr/>
            </p:nvSpPr>
            <p:spPr>
              <a:xfrm>
                <a:off x="7261277" y="4485032"/>
                <a:ext cx="1370824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dirty="0"/>
                  <a:t>即</a:t>
                </a:r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DFB756A-F8F2-40D9-AE53-115227088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77" y="4485032"/>
                <a:ext cx="1370824" cy="388311"/>
              </a:xfrm>
              <a:prstGeom prst="rect">
                <a:avLst/>
              </a:prstGeom>
              <a:blipFill>
                <a:blip r:embed="rId6"/>
                <a:stretch>
                  <a:fillRect l="-3556" t="-9524" r="-4000" b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4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7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二值分类、多类别分类、回归（不同损失函数，反向传播算法）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565438" cy="263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带隐藏层、非线性传导函数的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正向传播过程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反向传导过程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到多层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数据集和样本分析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一个针对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数据集二值分类的多层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多类别分类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的损失函数和反向传播算法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回归的损失函数和反向传播算法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89038" y="4003097"/>
            <a:ext cx="4104244" cy="7143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ysClr val="windowText" lastClr="000000"/>
                </a:solidFill>
              </a:rPr>
              <a:t>要学习本讲，需要先学习上一讲“神经网络入门、反向传播算法（基于一个简单的神经网络）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”</a:t>
            </a:r>
            <a:endParaRPr lang="zh-CN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81892" y="3615352"/>
                <a:ext cx="5078680" cy="815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我们准备如下的推导式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2" y="3615352"/>
                <a:ext cx="5078680" cy="815416"/>
              </a:xfrm>
              <a:prstGeom prst="rect">
                <a:avLst/>
              </a:prstGeom>
              <a:blipFill>
                <a:blip r:embed="rId2"/>
                <a:stretch>
                  <a:fillRect t="-5147" b="-22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19150"/>
                <a:ext cx="8229600" cy="3937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dirty="0"/>
                  <a:t>针对该网络结构以及前向传导过程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继续反向传播式的推导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准备推导式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19150"/>
                <a:ext cx="8229600" cy="3937000"/>
              </a:xfrm>
              <a:prstGeom prst="rect">
                <a:avLst/>
              </a:prstGeom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760" y="1277117"/>
            <a:ext cx="5232064" cy="2160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686800" y="2552700"/>
            <a:ext cx="429024" cy="2874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295409" y="2157845"/>
            <a:ext cx="768927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900555" y="2130136"/>
            <a:ext cx="353290" cy="3463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81355" y="1700645"/>
            <a:ext cx="270163" cy="11083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428509" y="1697182"/>
            <a:ext cx="214746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659082" y="2939424"/>
            <a:ext cx="578427" cy="529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6374741" y="3766751"/>
            <a:ext cx="2355273" cy="512618"/>
          </a:xfrm>
          <a:prstGeom prst="wedgeEllipseCallout">
            <a:avLst>
              <a:gd name="adj1" fmla="val -71856"/>
              <a:gd name="adj2" fmla="val -10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求导的链式法则的运用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7512A1-73C6-4714-96B5-F6CC9E529116}"/>
              </a:ext>
            </a:extLst>
          </p:cNvPr>
          <p:cNvSpPr/>
          <p:nvPr/>
        </p:nvSpPr>
        <p:spPr>
          <a:xfrm>
            <a:off x="2047825" y="446367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后续</a:t>
            </a:r>
            <a:r>
              <a:rPr lang="zh-CN" altLang="zh-CN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通用算法用</a:t>
            </a:r>
            <a:r>
              <a:rPr lang="zh-CN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61BEE55-43C6-4C53-A497-5B6F711A3178}"/>
                  </a:ext>
                </a:extLst>
              </p:cNvPr>
              <p:cNvSpPr/>
              <p:nvPr/>
            </p:nvSpPr>
            <p:spPr>
              <a:xfrm>
                <a:off x="172386" y="2369352"/>
                <a:ext cx="3357586" cy="4932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参考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zh-CN" altLang="en-US" sz="1400" i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mr>
                      <m:m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</m:m>
                    <m:sSup>
                      <m:sSup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1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61BEE55-43C6-4C53-A497-5B6F711A3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6" y="2369352"/>
                <a:ext cx="3357586" cy="493212"/>
              </a:xfrm>
              <a:prstGeom prst="rect">
                <a:avLst/>
              </a:prstGeom>
              <a:blipFill>
                <a:blip r:embed="rId5"/>
                <a:stretch>
                  <a:fillRect l="-36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2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MLP</a:t>
            </a:r>
            <a:r>
              <a:rPr lang="zh-CN" altLang="en-US" dirty="0"/>
              <a:t>到多层</a:t>
            </a:r>
            <a:r>
              <a:rPr lang="en-US" altLang="zh-CN" dirty="0"/>
              <a:t>MLP</a:t>
            </a:r>
          </a:p>
          <a:p>
            <a:pPr lvl="1"/>
            <a:r>
              <a:rPr kumimoji="1" lang="zh-CN" altLang="en-US" dirty="0"/>
              <a:t>利用前述总结的规律性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87133" y="2890984"/>
                <a:ext cx="5981703" cy="32258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" y="2890984"/>
                <a:ext cx="5981703" cy="322589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87133" y="3287067"/>
                <a:ext cx="5981703" cy="4026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</a:rPr>
                  <a:t> 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" y="3287067"/>
                <a:ext cx="5981703" cy="402611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87133" y="1614399"/>
                <a:ext cx="5981703" cy="42479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5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5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5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5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5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5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5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sz="15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500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5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zh-CN" sz="15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" y="1614399"/>
                <a:ext cx="5981703" cy="424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987133" y="2107492"/>
                <a:ext cx="5981703" cy="4026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CN" sz="14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" y="2107492"/>
                <a:ext cx="5981703" cy="402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987133" y="3994986"/>
                <a:ext cx="5981703" cy="6931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此外，我们准备如下的推导式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" y="3994986"/>
                <a:ext cx="5981703" cy="693138"/>
              </a:xfrm>
              <a:prstGeom prst="rect">
                <a:avLst/>
              </a:prstGeom>
              <a:blipFill>
                <a:blip r:embed="rId6"/>
                <a:stretch>
                  <a:fillRect t="-34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2170ED-EB48-4CD8-8137-1D914D7799F2}"/>
                  </a:ext>
                </a:extLst>
              </p:cNvPr>
              <p:cNvSpPr/>
              <p:nvPr/>
            </p:nvSpPr>
            <p:spPr>
              <a:xfrm>
                <a:off x="6934868" y="2931857"/>
                <a:ext cx="1640129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dirty="0"/>
                  <a:t>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dirty="0"/>
                  <a:t>即</a:t>
                </a:r>
                <a:r>
                  <a:rPr lang="en-US" altLang="zh-CN" dirty="0"/>
                  <a:t>X</a:t>
                </a:r>
                <a:endParaRPr lang="zh-CN" altLang="zh-CN" b="1" kern="100" dirty="0">
                  <a:solidFill>
                    <a:srgbClr val="C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2170ED-EB48-4CD8-8137-1D914D779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68" y="2931857"/>
                <a:ext cx="1640129" cy="388311"/>
              </a:xfrm>
              <a:prstGeom prst="rect">
                <a:avLst/>
              </a:prstGeom>
              <a:blipFill>
                <a:blip r:embed="rId7"/>
                <a:stretch>
                  <a:fillRect t="-10938" r="-2974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003E2A9-C4B6-494F-821D-906DEE89C962}"/>
              </a:ext>
            </a:extLst>
          </p:cNvPr>
          <p:cNvSpPr/>
          <p:nvPr/>
        </p:nvSpPr>
        <p:spPr>
          <a:xfrm>
            <a:off x="7112675" y="415190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后续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算法用到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MLP</a:t>
            </a:r>
            <a:r>
              <a:rPr lang="zh-CN" altLang="en-US" dirty="0"/>
              <a:t>到多层</a:t>
            </a:r>
            <a:r>
              <a:rPr lang="en-US" altLang="zh-CN" dirty="0"/>
              <a:t>MLP</a:t>
            </a:r>
          </a:p>
          <a:p>
            <a:pPr lvl="1"/>
            <a:r>
              <a:rPr kumimoji="1" lang="zh-CN" altLang="en-US" dirty="0"/>
              <a:t>利用前述总结的规律性</a:t>
            </a:r>
            <a:endParaRPr kumimoji="1" lang="en-US" altLang="zh-CN" dirty="0"/>
          </a:p>
          <a:p>
            <a:pPr lvl="1"/>
            <a:r>
              <a:rPr lang="zh-CN" altLang="zh-CN" dirty="0"/>
              <a:t>推广到</a:t>
            </a:r>
            <a:r>
              <a:rPr lang="en-US" altLang="zh-CN" dirty="0"/>
              <a:t>L</a:t>
            </a:r>
            <a:r>
              <a:rPr lang="zh-CN" altLang="zh-CN" dirty="0"/>
              <a:t>层的神经网络</a:t>
            </a:r>
            <a:r>
              <a:rPr lang="en-US" altLang="zh-CN" dirty="0"/>
              <a:t>(</a:t>
            </a:r>
            <a:r>
              <a:rPr lang="zh-CN" altLang="zh-CN" dirty="0"/>
              <a:t>除了输入层的</a:t>
            </a:r>
            <a:r>
              <a:rPr lang="en-US" altLang="zh-CN" dirty="0"/>
              <a:t>)</a:t>
            </a:r>
            <a:r>
              <a:rPr lang="zh-CN" altLang="zh-CN" dirty="0"/>
              <a:t>，前向传导和反向传播的算法如下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754767"/>
                  </p:ext>
                </p:extLst>
              </p:nvPr>
            </p:nvGraphicFramePr>
            <p:xfrm>
              <a:off x="90050" y="2032576"/>
              <a:ext cx="8908476" cy="22054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214">
                      <a:extLst>
                        <a:ext uri="{9D8B030D-6E8A-4147-A177-3AD203B41FA5}">
                          <a16:colId xmlns:a16="http://schemas.microsoft.com/office/drawing/2014/main" val="3809516495"/>
                        </a:ext>
                      </a:extLst>
                    </a:gridCol>
                    <a:gridCol w="1658379">
                      <a:extLst>
                        <a:ext uri="{9D8B030D-6E8A-4147-A177-3AD203B41FA5}">
                          <a16:colId xmlns:a16="http://schemas.microsoft.com/office/drawing/2014/main" val="3244836282"/>
                        </a:ext>
                      </a:extLst>
                    </a:gridCol>
                    <a:gridCol w="1658379">
                      <a:extLst>
                        <a:ext uri="{9D8B030D-6E8A-4147-A177-3AD203B41FA5}">
                          <a16:colId xmlns:a16="http://schemas.microsoft.com/office/drawing/2014/main" val="984574509"/>
                        </a:ext>
                      </a:extLst>
                    </a:gridCol>
                    <a:gridCol w="517357">
                      <a:extLst>
                        <a:ext uri="{9D8B030D-6E8A-4147-A177-3AD203B41FA5}">
                          <a16:colId xmlns:a16="http://schemas.microsoft.com/office/drawing/2014/main" val="1286556034"/>
                        </a:ext>
                      </a:extLst>
                    </a:gridCol>
                    <a:gridCol w="1768919">
                      <a:extLst>
                        <a:ext uri="{9D8B030D-6E8A-4147-A177-3AD203B41FA5}">
                          <a16:colId xmlns:a16="http://schemas.microsoft.com/office/drawing/2014/main" val="2592261747"/>
                        </a:ext>
                      </a:extLst>
                    </a:gridCol>
                    <a:gridCol w="2515228">
                      <a:extLst>
                        <a:ext uri="{9D8B030D-6E8A-4147-A177-3AD203B41FA5}">
                          <a16:colId xmlns:a16="http://schemas.microsoft.com/office/drawing/2014/main" val="34093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输入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r>
                            <a:rPr lang="zh-CN" altLang="en-US" sz="14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2</a:t>
                          </a:r>
                          <a:r>
                            <a:rPr lang="zh-CN" altLang="en-US" sz="14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…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L</a:t>
                          </a:r>
                          <a:r>
                            <a:rPr lang="zh-CN" altLang="en-US" sz="14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代价函数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407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zh-CN" altLang="en-US" sz="1400" i="1" dirty="0">
                              <a:latin typeface="Cambria Math" panose="02040503050406030204" pitchFamily="18" charset="0"/>
                            </a:rPr>
                            <a:t>即</a:t>
                          </a:r>
                          <a:endParaRPr lang="en-US" altLang="zh-CN" sz="140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400" dirty="0"/>
                            <a:t> </a:t>
                          </a:r>
                          <a:endParaRPr lang="zh-CN" altLang="zh-CN" sz="1400" dirty="0"/>
                        </a:p>
                        <a:p>
                          <a:pPr lvl="0"/>
                          <a:endParaRPr lang="en-US" altLang="zh-CN" sz="1400" dirty="0"/>
                        </a:p>
                        <a:p>
                          <a:pPr lvl="0"/>
                          <a:r>
                            <a:rPr lang="en-US" altLang="zh-CN" sz="14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zh-CN" sz="1400" dirty="0"/>
                        </a:p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400" dirty="0"/>
                            <a:t> </a:t>
                          </a:r>
                          <a:endParaRPr lang="zh-CN" altLang="zh-CN" sz="1400" dirty="0"/>
                        </a:p>
                        <a:p>
                          <a:pPr lvl="0"/>
                          <a:endParaRPr lang="en-US" altLang="zh-CN" sz="1400" dirty="0"/>
                        </a:p>
                        <a:p>
                          <a:pPr lvl="0"/>
                          <a:r>
                            <a:rPr lang="en-US" altLang="zh-CN" sz="14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zh-CN" sz="1400" dirty="0"/>
                        </a:p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…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400" dirty="0"/>
                            <a:t> </a:t>
                          </a:r>
                          <a:endParaRPr lang="zh-CN" altLang="zh-CN" sz="1400" dirty="0"/>
                        </a:p>
                        <a:p>
                          <a:pPr lvl="0"/>
                          <a:endParaRPr lang="en-US" altLang="zh-CN" sz="1400" dirty="0"/>
                        </a:p>
                        <a:p>
                          <a:pPr lvl="0"/>
                          <a:r>
                            <a:rPr lang="en-US" altLang="zh-CN" sz="14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400" dirty="0"/>
                        </a:p>
                        <a:p>
                          <a:pPr lvl="0"/>
                          <a:endParaRPr lang="en-US" altLang="zh-CN" sz="1400" dirty="0"/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400" dirty="0">
                              <a:solidFill>
                                <a:srgbClr val="C00000"/>
                              </a:solidFill>
                            </a:rPr>
                            <a:t>即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14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US" altLang="zh-CN" sz="1400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lvl="0"/>
                          <a:r>
                            <a:rPr lang="zh-CN" altLang="en-US" sz="1400" dirty="0">
                              <a:solidFill>
                                <a:srgbClr val="C00000"/>
                              </a:solidFill>
                            </a:rPr>
                            <a:t>即预测值</a:t>
                          </a:r>
                          <a:endParaRPr lang="zh-CN" altLang="zh-CN" sz="1400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((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𝑌𝑙𝑜𝑔</m:t>
                                </m:r>
                                <m:d>
                                  <m:dPr>
                                    <m:ctrlPr>
                                      <a:rPr lang="zh-CN" altLang="zh-CN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2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CN" altLang="zh-CN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zh-CN" altLang="zh-CN" sz="12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sz="12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endPara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zh-CN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注意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1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zh-CN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即预测值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endParaRPr lang="en-US" altLang="zh-CN" sz="1400" dirty="0"/>
                        </a:p>
                        <a:p>
                          <a:pPr algn="just"/>
                          <a:r>
                            <a:rPr lang="en-US" altLang="zh-CN" sz="1400" dirty="0"/>
                            <a:t>y</a:t>
                          </a:r>
                          <a:r>
                            <a:rPr lang="zh-CN" altLang="en-US" sz="1400" dirty="0"/>
                            <a:t>为实际值，取值为</a:t>
                          </a:r>
                          <a:r>
                            <a:rPr lang="en-US" altLang="zh-CN" sz="1400" dirty="0"/>
                            <a:t>0</a:t>
                          </a:r>
                          <a:r>
                            <a:rPr lang="zh-CN" altLang="en-US" sz="1400" dirty="0"/>
                            <a:t>或者</a:t>
                          </a:r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282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754767"/>
                  </p:ext>
                </p:extLst>
              </p:nvPr>
            </p:nvGraphicFramePr>
            <p:xfrm>
              <a:off x="90050" y="2032576"/>
              <a:ext cx="8908476" cy="22054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214">
                      <a:extLst>
                        <a:ext uri="{9D8B030D-6E8A-4147-A177-3AD203B41FA5}">
                          <a16:colId xmlns:a16="http://schemas.microsoft.com/office/drawing/2014/main" val="3809516495"/>
                        </a:ext>
                      </a:extLst>
                    </a:gridCol>
                    <a:gridCol w="1658379">
                      <a:extLst>
                        <a:ext uri="{9D8B030D-6E8A-4147-A177-3AD203B41FA5}">
                          <a16:colId xmlns:a16="http://schemas.microsoft.com/office/drawing/2014/main" val="3244836282"/>
                        </a:ext>
                      </a:extLst>
                    </a:gridCol>
                    <a:gridCol w="1658379">
                      <a:extLst>
                        <a:ext uri="{9D8B030D-6E8A-4147-A177-3AD203B41FA5}">
                          <a16:colId xmlns:a16="http://schemas.microsoft.com/office/drawing/2014/main" val="984574509"/>
                        </a:ext>
                      </a:extLst>
                    </a:gridCol>
                    <a:gridCol w="517357">
                      <a:extLst>
                        <a:ext uri="{9D8B030D-6E8A-4147-A177-3AD203B41FA5}">
                          <a16:colId xmlns:a16="http://schemas.microsoft.com/office/drawing/2014/main" val="1286556034"/>
                        </a:ext>
                      </a:extLst>
                    </a:gridCol>
                    <a:gridCol w="1768919">
                      <a:extLst>
                        <a:ext uri="{9D8B030D-6E8A-4147-A177-3AD203B41FA5}">
                          <a16:colId xmlns:a16="http://schemas.microsoft.com/office/drawing/2014/main" val="2592261747"/>
                        </a:ext>
                      </a:extLst>
                    </a:gridCol>
                    <a:gridCol w="2515228">
                      <a:extLst>
                        <a:ext uri="{9D8B030D-6E8A-4147-A177-3AD203B41FA5}">
                          <a16:colId xmlns:a16="http://schemas.microsoft.com/office/drawing/2014/main" val="3409370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输入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1</a:t>
                          </a:r>
                          <a:r>
                            <a:rPr lang="zh-CN" altLang="en-US" sz="14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2</a:t>
                          </a:r>
                          <a:r>
                            <a:rPr lang="zh-CN" altLang="en-US" sz="14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…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L</a:t>
                          </a:r>
                          <a:r>
                            <a:rPr lang="zh-CN" altLang="en-US" sz="14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/>
                            <a:t>代价函数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407738"/>
                      </a:ext>
                    </a:extLst>
                  </a:tr>
                  <a:tr h="18346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69" t="-21192" r="-1028462" b="-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162" t="-21192" r="-391544" b="-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8162" t="-21192" r="-291544" b="-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…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1168" t="-21192" r="-143299" b="-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4479" t="-21192" r="-969" b="-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6282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34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MLP</a:t>
            </a:r>
            <a:r>
              <a:rPr lang="zh-CN" altLang="en-US" dirty="0"/>
              <a:t>到多层</a:t>
            </a:r>
            <a:r>
              <a:rPr lang="en-US" altLang="zh-CN" dirty="0"/>
              <a:t>MLP</a:t>
            </a:r>
          </a:p>
          <a:p>
            <a:pPr lvl="1"/>
            <a:r>
              <a:rPr kumimoji="1" lang="zh-CN" altLang="en-US" dirty="0"/>
              <a:t>利用前述总结的规律性</a:t>
            </a:r>
            <a:endParaRPr kumimoji="1" lang="en-US" altLang="zh-CN" dirty="0"/>
          </a:p>
          <a:p>
            <a:pPr lvl="1"/>
            <a:r>
              <a:rPr lang="zh-CN" altLang="zh-CN" dirty="0"/>
              <a:t>推广到</a:t>
            </a:r>
            <a:r>
              <a:rPr lang="en-US" altLang="zh-CN" dirty="0"/>
              <a:t>L</a:t>
            </a:r>
            <a:r>
              <a:rPr lang="zh-CN" altLang="zh-CN" dirty="0"/>
              <a:t>层的神经网络</a:t>
            </a:r>
            <a:r>
              <a:rPr lang="en-US" altLang="zh-CN" dirty="0"/>
              <a:t>(</a:t>
            </a:r>
            <a:r>
              <a:rPr lang="zh-CN" altLang="zh-CN" dirty="0"/>
              <a:t>除了输入层的</a:t>
            </a:r>
            <a:r>
              <a:rPr lang="en-US" altLang="zh-CN" dirty="0"/>
              <a:t>)</a:t>
            </a:r>
            <a:r>
              <a:rPr lang="zh-CN" altLang="zh-CN" dirty="0"/>
              <a:t>，前向传导和反向传播的算法如下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07472" y="2153405"/>
                <a:ext cx="4572000" cy="20692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为总的网络层数</a:t>
                </a: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/>
                  <a:t>.</a:t>
                </a:r>
                <a:r>
                  <a:rPr lang="zh-CN" altLang="zh-CN" dirty="0"/>
                  <a:t>执行如下迭代过程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直到最大迭代次数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zh-CN" dirty="0"/>
                  <a:t>前向传导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计算代价函数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反向传播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更新参数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72" y="2153405"/>
                <a:ext cx="4572000" cy="2069284"/>
              </a:xfrm>
              <a:prstGeom prst="rect">
                <a:avLst/>
              </a:prstGeom>
              <a:blipFill>
                <a:blip r:embed="rId2"/>
                <a:stretch>
                  <a:fillRect l="-1064" t="-1462" b="-35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大括号 4"/>
          <p:cNvSpPr/>
          <p:nvPr/>
        </p:nvSpPr>
        <p:spPr>
          <a:xfrm>
            <a:off x="5562600" y="2275609"/>
            <a:ext cx="1032164" cy="1849582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46375" y="2895659"/>
            <a:ext cx="2060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/>
              <a:t>神经网络的反向传播算法总体框架</a:t>
            </a:r>
          </a:p>
        </p:txBody>
      </p:sp>
    </p:spTree>
    <p:extLst>
      <p:ext uri="{BB962C8B-B14F-4D97-AF65-F5344CB8AC3E}">
        <p14:creationId xmlns:p14="http://schemas.microsoft.com/office/powerpoint/2010/main" val="38071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MLP</a:t>
            </a:r>
            <a:r>
              <a:rPr lang="zh-CN" altLang="en-US" dirty="0"/>
              <a:t>到多层</a:t>
            </a:r>
            <a:r>
              <a:rPr lang="en-US" altLang="zh-CN" dirty="0"/>
              <a:t>MLP</a:t>
            </a:r>
          </a:p>
          <a:p>
            <a:pPr lvl="1"/>
            <a:r>
              <a:rPr kumimoji="1" lang="zh-CN" altLang="en-US" dirty="0"/>
              <a:t>利用前述总结的规律性</a:t>
            </a:r>
            <a:endParaRPr kumimoji="1" lang="en-US" altLang="zh-CN" dirty="0"/>
          </a:p>
          <a:p>
            <a:pPr lvl="1"/>
            <a:r>
              <a:rPr lang="zh-CN" altLang="zh-CN" dirty="0"/>
              <a:t>推广到</a:t>
            </a:r>
            <a:r>
              <a:rPr lang="en-US" altLang="zh-CN" dirty="0"/>
              <a:t>L</a:t>
            </a:r>
            <a:r>
              <a:rPr lang="zh-CN" altLang="zh-CN" dirty="0"/>
              <a:t>层的神经网络</a:t>
            </a:r>
            <a:r>
              <a:rPr lang="en-US" altLang="zh-CN" dirty="0"/>
              <a:t>(</a:t>
            </a:r>
            <a:r>
              <a:rPr lang="zh-CN" altLang="zh-CN" dirty="0"/>
              <a:t>除了输入层的</a:t>
            </a:r>
            <a:r>
              <a:rPr lang="en-US" altLang="zh-CN" dirty="0"/>
              <a:t>)</a:t>
            </a:r>
            <a:r>
              <a:rPr lang="zh-CN" altLang="zh-CN" dirty="0"/>
              <a:t>，前向传导和反向传播的算法如下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94409" y="2075563"/>
                <a:ext cx="4170218" cy="20692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为总的网络层数</a:t>
                </a: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/>
                  <a:t>.</a:t>
                </a:r>
                <a:r>
                  <a:rPr lang="zh-CN" altLang="zh-CN" dirty="0"/>
                  <a:t>执行如下迭代过程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直到最大迭代次数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zh-CN" dirty="0"/>
                  <a:t>前向传导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计算代价函数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反向传播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更新参数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09" y="2075563"/>
                <a:ext cx="4170218" cy="2069284"/>
              </a:xfrm>
              <a:prstGeom prst="rect">
                <a:avLst/>
              </a:prstGeom>
              <a:blipFill>
                <a:blip r:embed="rId2"/>
                <a:stretch>
                  <a:fillRect l="-1020" t="-1462" b="-35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10991" y="2231246"/>
                <a:ext cx="4090555" cy="19136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For l=1 to L-1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b="1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16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6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60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X 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1600" b="1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16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6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保存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在内存里备用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最后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16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zh-CN" sz="160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991" y="2231246"/>
                <a:ext cx="4090555" cy="1913601"/>
              </a:xfrm>
              <a:prstGeom prst="rect">
                <a:avLst/>
              </a:prstGeom>
              <a:blipFill>
                <a:blip r:embed="rId3"/>
                <a:stretch>
                  <a:fillRect l="-594" t="-633" b="-12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>
          <a:xfrm>
            <a:off x="543791" y="2957945"/>
            <a:ext cx="2254827" cy="311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MLP</a:t>
            </a:r>
            <a:r>
              <a:rPr lang="zh-CN" altLang="en-US" dirty="0"/>
              <a:t>到多层</a:t>
            </a:r>
            <a:r>
              <a:rPr lang="en-US" altLang="zh-CN" dirty="0"/>
              <a:t>MLP</a:t>
            </a:r>
          </a:p>
          <a:p>
            <a:pPr lvl="1"/>
            <a:r>
              <a:rPr kumimoji="1" lang="zh-CN" altLang="en-US" dirty="0"/>
              <a:t>利用前述总结的规律性</a:t>
            </a:r>
            <a:endParaRPr kumimoji="1" lang="en-US" altLang="zh-CN" dirty="0"/>
          </a:p>
          <a:p>
            <a:pPr lvl="1"/>
            <a:r>
              <a:rPr lang="zh-CN" altLang="zh-CN" dirty="0"/>
              <a:t>推广到</a:t>
            </a:r>
            <a:r>
              <a:rPr lang="en-US" altLang="zh-CN" dirty="0"/>
              <a:t>L</a:t>
            </a:r>
            <a:r>
              <a:rPr lang="zh-CN" altLang="zh-CN" dirty="0"/>
              <a:t>层的神经网络</a:t>
            </a:r>
            <a:r>
              <a:rPr lang="en-US" altLang="zh-CN" dirty="0"/>
              <a:t>(</a:t>
            </a:r>
            <a:r>
              <a:rPr lang="zh-CN" altLang="zh-CN" dirty="0"/>
              <a:t>除了输入层的</a:t>
            </a:r>
            <a:r>
              <a:rPr lang="en-US" altLang="zh-CN" dirty="0"/>
              <a:t>)</a:t>
            </a:r>
            <a:r>
              <a:rPr lang="zh-CN" altLang="zh-CN" dirty="0"/>
              <a:t>，前向传导和反向传播的算法如下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4409" y="2075563"/>
                <a:ext cx="4170218" cy="20692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为总的网络层数</a:t>
                </a: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/>
                  <a:t>.</a:t>
                </a:r>
                <a:r>
                  <a:rPr lang="zh-CN" altLang="zh-CN" dirty="0"/>
                  <a:t>执行如下迭代过程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直到最大迭代次数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zh-CN" dirty="0"/>
                  <a:t>前向传导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计算代价函数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反向传播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更新参数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09" y="2075563"/>
                <a:ext cx="4170218" cy="2069284"/>
              </a:xfrm>
              <a:prstGeom prst="rect">
                <a:avLst/>
              </a:prstGeom>
              <a:blipFill>
                <a:blip r:embed="rId2"/>
                <a:stretch>
                  <a:fillRect l="-1020" t="-1462" b="-35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35098" y="2914635"/>
                <a:ext cx="4507260" cy="4849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𝑌𝑙𝑜𝑔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98" y="2914635"/>
                <a:ext cx="4507260" cy="484941"/>
              </a:xfrm>
              <a:prstGeom prst="rect">
                <a:avLst/>
              </a:prstGeom>
              <a:blipFill>
                <a:blip r:embed="rId3"/>
                <a:stretch>
                  <a:fillRect l="-1080" b="-487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>
          <a:xfrm>
            <a:off x="550718" y="3269672"/>
            <a:ext cx="2254827" cy="311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MLP</a:t>
            </a:r>
            <a:r>
              <a:rPr lang="zh-CN" altLang="en-US" dirty="0"/>
              <a:t>到多层</a:t>
            </a:r>
            <a:r>
              <a:rPr lang="en-US" altLang="zh-CN" dirty="0"/>
              <a:t>MLP</a:t>
            </a:r>
          </a:p>
          <a:p>
            <a:pPr lvl="1"/>
            <a:r>
              <a:rPr kumimoji="1" lang="zh-CN" altLang="en-US" dirty="0"/>
              <a:t>利用前述总结的规律性</a:t>
            </a:r>
            <a:endParaRPr kumimoji="1" lang="en-US" altLang="zh-CN" dirty="0"/>
          </a:p>
          <a:p>
            <a:pPr lvl="1"/>
            <a:r>
              <a:rPr lang="zh-CN" altLang="zh-CN" dirty="0"/>
              <a:t>推广到</a:t>
            </a:r>
            <a:r>
              <a:rPr lang="en-US" altLang="zh-CN" dirty="0"/>
              <a:t>L</a:t>
            </a:r>
            <a:r>
              <a:rPr lang="zh-CN" altLang="zh-CN" dirty="0"/>
              <a:t>层的神经网络</a:t>
            </a:r>
            <a:r>
              <a:rPr lang="en-US" altLang="zh-CN" dirty="0"/>
              <a:t>(</a:t>
            </a:r>
            <a:r>
              <a:rPr lang="zh-CN" altLang="zh-CN" dirty="0"/>
              <a:t>除了输入层的</a:t>
            </a:r>
            <a:r>
              <a:rPr lang="en-US" altLang="zh-CN" dirty="0"/>
              <a:t>)</a:t>
            </a:r>
            <a:r>
              <a:rPr lang="zh-CN" altLang="zh-CN" dirty="0"/>
              <a:t>，前向传导和反向传播的算法如下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4409" y="2075563"/>
                <a:ext cx="4170218" cy="20692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为总的网络层数</a:t>
                </a: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/>
                  <a:t>.</a:t>
                </a:r>
                <a:r>
                  <a:rPr lang="zh-CN" altLang="zh-CN" dirty="0"/>
                  <a:t>执行如下迭代过程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直到最大迭代次数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zh-CN" dirty="0"/>
                  <a:t>前向传导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计算代价函数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反向传播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更新参数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09" y="2075563"/>
                <a:ext cx="4170218" cy="2069284"/>
              </a:xfrm>
              <a:prstGeom prst="rect">
                <a:avLst/>
              </a:prstGeom>
              <a:blipFill>
                <a:blip r:embed="rId2"/>
                <a:stretch>
                  <a:fillRect l="-1020" t="-1462" b="-35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491837" y="3470563"/>
            <a:ext cx="2254827" cy="311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27418" y="2114052"/>
                <a:ext cx="4125191" cy="24207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num>
                      <m:den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4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14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请参考上文推导</a:t>
                </a:r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l=L-1 to 1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400" b="1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</m:t>
                    </m:r>
                    <m:sSup>
                      <m:sSupPr>
                        <m:ctrlPr>
                          <a:rPr lang="zh-CN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18" y="2114052"/>
                <a:ext cx="4125191" cy="2420727"/>
              </a:xfrm>
              <a:prstGeom prst="rect">
                <a:avLst/>
              </a:prstGeom>
              <a:blipFill>
                <a:blip r:embed="rId3"/>
                <a:stretch>
                  <a:fillRect l="-295" b="-125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007435"/>
                  </p:ext>
                </p:extLst>
              </p:nvPr>
            </p:nvGraphicFramePr>
            <p:xfrm>
              <a:off x="135078" y="591947"/>
              <a:ext cx="8707586" cy="1300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2394">
                      <a:extLst>
                        <a:ext uri="{9D8B030D-6E8A-4147-A177-3AD203B41FA5}">
                          <a16:colId xmlns:a16="http://schemas.microsoft.com/office/drawing/2014/main" val="3809516495"/>
                        </a:ext>
                      </a:extLst>
                    </a:gridCol>
                    <a:gridCol w="1620982">
                      <a:extLst>
                        <a:ext uri="{9D8B030D-6E8A-4147-A177-3AD203B41FA5}">
                          <a16:colId xmlns:a16="http://schemas.microsoft.com/office/drawing/2014/main" val="3244836282"/>
                        </a:ext>
                      </a:extLst>
                    </a:gridCol>
                    <a:gridCol w="1620982">
                      <a:extLst>
                        <a:ext uri="{9D8B030D-6E8A-4147-A177-3AD203B41FA5}">
                          <a16:colId xmlns:a16="http://schemas.microsoft.com/office/drawing/2014/main" val="984574509"/>
                        </a:ext>
                      </a:extLst>
                    </a:gridCol>
                    <a:gridCol w="505690">
                      <a:extLst>
                        <a:ext uri="{9D8B030D-6E8A-4147-A177-3AD203B41FA5}">
                          <a16:colId xmlns:a16="http://schemas.microsoft.com/office/drawing/2014/main" val="1286556034"/>
                        </a:ext>
                      </a:extLst>
                    </a:gridCol>
                    <a:gridCol w="2093769">
                      <a:extLst>
                        <a:ext uri="{9D8B030D-6E8A-4147-A177-3AD203B41FA5}">
                          <a16:colId xmlns:a16="http://schemas.microsoft.com/office/drawing/2014/main" val="2592261747"/>
                        </a:ext>
                      </a:extLst>
                    </a:gridCol>
                    <a:gridCol w="2093769">
                      <a:extLst>
                        <a:ext uri="{9D8B030D-6E8A-4147-A177-3AD203B41FA5}">
                          <a16:colId xmlns:a16="http://schemas.microsoft.com/office/drawing/2014/main" val="340937038"/>
                        </a:ext>
                      </a:extLst>
                    </a:gridCol>
                  </a:tblGrid>
                  <a:tr h="210586">
                    <a:tc>
                      <a:txBody>
                        <a:bodyPr/>
                        <a:lstStyle/>
                        <a:p>
                          <a:r>
                            <a:rPr lang="zh-CN" altLang="en-US" sz="800" dirty="0"/>
                            <a:t>输入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1</a:t>
                          </a:r>
                          <a:r>
                            <a:rPr lang="zh-CN" altLang="en-US" sz="8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2</a:t>
                          </a:r>
                          <a:r>
                            <a:rPr lang="zh-CN" altLang="en-US" sz="8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…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L</a:t>
                          </a:r>
                          <a:r>
                            <a:rPr lang="zh-CN" altLang="en-US" sz="8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800" dirty="0"/>
                            <a:t>代价函数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407738"/>
                      </a:ext>
                    </a:extLst>
                  </a:tr>
                  <a:tr h="75897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zh-CN" altLang="en-US" sz="800" i="1" dirty="0">
                              <a:latin typeface="Cambria Math" panose="02040503050406030204" pitchFamily="18" charset="0"/>
                            </a:rPr>
                            <a:t>即</a:t>
                          </a:r>
                          <a:endParaRPr lang="en-US" altLang="zh-CN" sz="80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altLang="zh-CN" sz="8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8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800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800" dirty="0"/>
                            <a:t> </a:t>
                          </a:r>
                          <a:endParaRPr lang="zh-CN" altLang="zh-CN" sz="800" dirty="0"/>
                        </a:p>
                        <a:p>
                          <a:pPr lvl="0"/>
                          <a:endParaRPr lang="en-US" altLang="zh-CN" sz="800" dirty="0"/>
                        </a:p>
                        <a:p>
                          <a:pPr lvl="0"/>
                          <a:r>
                            <a:rPr lang="en-US" altLang="zh-CN" sz="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zh-CN" sz="800" dirty="0"/>
                        </a:p>
                        <a:p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800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800" dirty="0"/>
                            <a:t> </a:t>
                          </a:r>
                          <a:endParaRPr lang="zh-CN" altLang="zh-CN" sz="800" dirty="0"/>
                        </a:p>
                        <a:p>
                          <a:pPr lvl="0"/>
                          <a:endParaRPr lang="en-US" altLang="zh-CN" sz="800" dirty="0"/>
                        </a:p>
                        <a:p>
                          <a:pPr lvl="0"/>
                          <a:r>
                            <a:rPr lang="en-US" altLang="zh-CN" sz="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zh-CN" sz="800" dirty="0"/>
                        </a:p>
                        <a:p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…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800" dirty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800" dirty="0"/>
                            <a:t> </a:t>
                          </a:r>
                          <a:endParaRPr lang="zh-CN" altLang="zh-CN" sz="800" dirty="0"/>
                        </a:p>
                        <a:p>
                          <a:pPr lvl="0"/>
                          <a:endParaRPr lang="en-US" altLang="zh-CN" sz="800" dirty="0"/>
                        </a:p>
                        <a:p>
                          <a:pPr lvl="0"/>
                          <a:r>
                            <a:rPr lang="en-US" altLang="zh-CN" sz="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altLang="zh-CN" sz="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800" dirty="0"/>
                        </a:p>
                        <a:p>
                          <a:pPr lvl="0"/>
                          <a:endParaRPr lang="en-US" altLang="zh-CN" sz="800" dirty="0"/>
                        </a:p>
                        <a:p>
                          <a:pPr lvl="0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800" dirty="0"/>
                            <a:t>即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US" altLang="zh-CN" sz="800" dirty="0"/>
                        </a:p>
                        <a:p>
                          <a:pPr lvl="0"/>
                          <a:r>
                            <a:rPr lang="zh-CN" altLang="en-US" sz="800" dirty="0"/>
                            <a:t>即预测值</a:t>
                          </a:r>
                          <a:endParaRPr lang="zh-CN" altLang="zh-CN" sz="800" dirty="0"/>
                        </a:p>
                        <a:p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8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a:rPr lang="en-US" altLang="zh-CN" sz="8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((</m:t>
                                </m:r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𝑌𝑙𝑜𝑔</m:t>
                                </m:r>
                                <m:d>
                                  <m:dPr>
                                    <m:ctrlPr>
                                      <a:rPr lang="zh-CN" altLang="zh-CN" sz="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800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CN" altLang="zh-CN" sz="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zh-CN" altLang="zh-CN" sz="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8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zh-CN" sz="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sz="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8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/>
                          <a:r>
                            <a:rPr lang="zh-CN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注意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zh-CN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即预测值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endParaRPr lang="en-US" altLang="zh-CN" sz="800" dirty="0"/>
                        </a:p>
                        <a:p>
                          <a:pPr algn="just"/>
                          <a:r>
                            <a:rPr lang="en-US" altLang="zh-CN" sz="800" dirty="0"/>
                            <a:t>y</a:t>
                          </a:r>
                          <a:r>
                            <a:rPr lang="zh-CN" altLang="en-US" sz="800" dirty="0"/>
                            <a:t>为实际值，取值为</a:t>
                          </a:r>
                          <a:r>
                            <a:rPr lang="en-US" altLang="zh-CN" sz="800" dirty="0"/>
                            <a:t>0</a:t>
                          </a:r>
                          <a:r>
                            <a:rPr lang="zh-CN" altLang="en-US" sz="800" dirty="0"/>
                            <a:t>或者</a:t>
                          </a:r>
                          <a:r>
                            <a:rPr lang="en-US" altLang="zh-CN" sz="800" dirty="0"/>
                            <a:t>1</a:t>
                          </a:r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282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007435"/>
                  </p:ext>
                </p:extLst>
              </p:nvPr>
            </p:nvGraphicFramePr>
            <p:xfrm>
              <a:off x="135078" y="591947"/>
              <a:ext cx="8707586" cy="1300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2394">
                      <a:extLst>
                        <a:ext uri="{9D8B030D-6E8A-4147-A177-3AD203B41FA5}">
                          <a16:colId xmlns:a16="http://schemas.microsoft.com/office/drawing/2014/main" val="3809516495"/>
                        </a:ext>
                      </a:extLst>
                    </a:gridCol>
                    <a:gridCol w="1620982">
                      <a:extLst>
                        <a:ext uri="{9D8B030D-6E8A-4147-A177-3AD203B41FA5}">
                          <a16:colId xmlns:a16="http://schemas.microsoft.com/office/drawing/2014/main" val="3244836282"/>
                        </a:ext>
                      </a:extLst>
                    </a:gridCol>
                    <a:gridCol w="1620982">
                      <a:extLst>
                        <a:ext uri="{9D8B030D-6E8A-4147-A177-3AD203B41FA5}">
                          <a16:colId xmlns:a16="http://schemas.microsoft.com/office/drawing/2014/main" val="984574509"/>
                        </a:ext>
                      </a:extLst>
                    </a:gridCol>
                    <a:gridCol w="505690">
                      <a:extLst>
                        <a:ext uri="{9D8B030D-6E8A-4147-A177-3AD203B41FA5}">
                          <a16:colId xmlns:a16="http://schemas.microsoft.com/office/drawing/2014/main" val="1286556034"/>
                        </a:ext>
                      </a:extLst>
                    </a:gridCol>
                    <a:gridCol w="2093769">
                      <a:extLst>
                        <a:ext uri="{9D8B030D-6E8A-4147-A177-3AD203B41FA5}">
                          <a16:colId xmlns:a16="http://schemas.microsoft.com/office/drawing/2014/main" val="2592261747"/>
                        </a:ext>
                      </a:extLst>
                    </a:gridCol>
                    <a:gridCol w="2093769">
                      <a:extLst>
                        <a:ext uri="{9D8B030D-6E8A-4147-A177-3AD203B41FA5}">
                          <a16:colId xmlns:a16="http://schemas.microsoft.com/office/drawing/2014/main" val="340937038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r>
                            <a:rPr lang="zh-CN" altLang="en-US" sz="800" dirty="0"/>
                            <a:t>输入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1</a:t>
                          </a:r>
                          <a:r>
                            <a:rPr lang="zh-CN" altLang="en-US" sz="8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2</a:t>
                          </a:r>
                          <a:r>
                            <a:rPr lang="zh-CN" altLang="en-US" sz="8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…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L</a:t>
                          </a:r>
                          <a:r>
                            <a:rPr lang="zh-CN" altLang="en-US" sz="800" dirty="0"/>
                            <a:t>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800" dirty="0"/>
                            <a:t>代价函数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407738"/>
                      </a:ext>
                    </a:extLst>
                  </a:tr>
                  <a:tr h="10873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87" t="-20112" r="-1028346" b="-1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120" t="-20112" r="-390977" b="-1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48120" t="-20112" r="-290977" b="-1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…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16618" t="-20112" r="-101458" b="-1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15698" t="-20112" r="-1163" b="-1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6282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圆角矩形 8"/>
          <p:cNvSpPr/>
          <p:nvPr/>
        </p:nvSpPr>
        <p:spPr>
          <a:xfrm>
            <a:off x="6830291" y="876300"/>
            <a:ext cx="2012373" cy="36601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89764" y="1191491"/>
            <a:ext cx="1080654" cy="232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27418" y="819150"/>
            <a:ext cx="1156855" cy="2716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372479" y="1299464"/>
            <a:ext cx="1916236" cy="1010812"/>
          </a:xfrm>
          <a:custGeom>
            <a:avLst/>
            <a:gdLst>
              <a:gd name="connsiteX0" fmla="*/ 0 w 1524677"/>
              <a:gd name="connsiteY0" fmla="*/ 1097972 h 1097972"/>
              <a:gd name="connsiteX1" fmla="*/ 893619 w 1524677"/>
              <a:gd name="connsiteY1" fmla="*/ 1063336 h 1097972"/>
              <a:gd name="connsiteX2" fmla="*/ 1423555 w 1524677"/>
              <a:gd name="connsiteY2" fmla="*/ 716972 h 1097972"/>
              <a:gd name="connsiteX3" fmla="*/ 1524000 w 1524677"/>
              <a:gd name="connsiteY3" fmla="*/ 0 h 109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677" h="1097972">
                <a:moveTo>
                  <a:pt x="0" y="1097972"/>
                </a:moveTo>
                <a:lnTo>
                  <a:pt x="893619" y="1063336"/>
                </a:lnTo>
                <a:cubicBezTo>
                  <a:pt x="1130878" y="999836"/>
                  <a:pt x="1318492" y="894195"/>
                  <a:pt x="1423555" y="716972"/>
                </a:cubicBezTo>
                <a:cubicBezTo>
                  <a:pt x="1528619" y="539749"/>
                  <a:pt x="1526309" y="269874"/>
                  <a:pt x="152400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832764" y="1340427"/>
            <a:ext cx="952703" cy="1267691"/>
          </a:xfrm>
          <a:custGeom>
            <a:avLst/>
            <a:gdLst>
              <a:gd name="connsiteX0" fmla="*/ 446809 w 952703"/>
              <a:gd name="connsiteY0" fmla="*/ 1267691 h 1267691"/>
              <a:gd name="connsiteX1" fmla="*/ 858981 w 952703"/>
              <a:gd name="connsiteY1" fmla="*/ 800100 h 1267691"/>
              <a:gd name="connsiteX2" fmla="*/ 876300 w 952703"/>
              <a:gd name="connsiteY2" fmla="*/ 290946 h 1267691"/>
              <a:gd name="connsiteX3" fmla="*/ 0 w 952703"/>
              <a:gd name="connsiteY3" fmla="*/ 0 h 126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703" h="1267691">
                <a:moveTo>
                  <a:pt x="446809" y="1267691"/>
                </a:moveTo>
                <a:cubicBezTo>
                  <a:pt x="617104" y="1115291"/>
                  <a:pt x="787399" y="962891"/>
                  <a:pt x="858981" y="800100"/>
                </a:cubicBezTo>
                <a:cubicBezTo>
                  <a:pt x="930563" y="637309"/>
                  <a:pt x="1019464" y="424296"/>
                  <a:pt x="876300" y="290946"/>
                </a:cubicBezTo>
                <a:cubicBezTo>
                  <a:pt x="733137" y="157596"/>
                  <a:pt x="366568" y="78798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857009" y="949036"/>
            <a:ext cx="1269031" cy="1963882"/>
          </a:xfrm>
          <a:custGeom>
            <a:avLst/>
            <a:gdLst>
              <a:gd name="connsiteX0" fmla="*/ 554182 w 1269031"/>
              <a:gd name="connsiteY0" fmla="*/ 1963882 h 1963882"/>
              <a:gd name="connsiteX1" fmla="*/ 1191491 w 1269031"/>
              <a:gd name="connsiteY1" fmla="*/ 855519 h 1963882"/>
              <a:gd name="connsiteX2" fmla="*/ 1125682 w 1269031"/>
              <a:gd name="connsiteY2" fmla="*/ 419100 h 1963882"/>
              <a:gd name="connsiteX3" fmla="*/ 0 w 1269031"/>
              <a:gd name="connsiteY3" fmla="*/ 0 h 196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31" h="1963882">
                <a:moveTo>
                  <a:pt x="554182" y="1963882"/>
                </a:moveTo>
                <a:cubicBezTo>
                  <a:pt x="825211" y="1538432"/>
                  <a:pt x="1096241" y="1112983"/>
                  <a:pt x="1191491" y="855519"/>
                </a:cubicBezTo>
                <a:cubicBezTo>
                  <a:pt x="1286741" y="598055"/>
                  <a:pt x="1324264" y="561686"/>
                  <a:pt x="1125682" y="419100"/>
                </a:cubicBezTo>
                <a:cubicBezTo>
                  <a:pt x="927100" y="276513"/>
                  <a:pt x="463550" y="138256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437405" y="4611994"/>
                <a:ext cx="5719807" cy="4026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en-US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前文</a:t>
                </a:r>
                <a:r>
                  <a:rPr lang="zh-CN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</a:t>
                </a:r>
                <a:r>
                  <a:rPr lang="zh-CN" altLang="zh-CN" sz="14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准备</a:t>
                </a:r>
                <a:r>
                  <a:rPr lang="zh-CN" altLang="en-US" sz="14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了</a:t>
                </a:r>
                <a:r>
                  <a:rPr lang="zh-CN" altLang="zh-CN" sz="14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推导</a:t>
                </a:r>
                <a:r>
                  <a:rPr lang="zh-CN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zh-CN" sz="1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</a:rPr>
                  <a:t> 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05" y="4611994"/>
                <a:ext cx="5719807" cy="402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任意多边形 18"/>
          <p:cNvSpPr/>
          <p:nvPr/>
        </p:nvSpPr>
        <p:spPr>
          <a:xfrm>
            <a:off x="7211291" y="3337965"/>
            <a:ext cx="848499" cy="1393362"/>
          </a:xfrm>
          <a:custGeom>
            <a:avLst/>
            <a:gdLst>
              <a:gd name="connsiteX0" fmla="*/ 391391 w 848499"/>
              <a:gd name="connsiteY0" fmla="*/ 0 h 1517072"/>
              <a:gd name="connsiteX1" fmla="*/ 838200 w 848499"/>
              <a:gd name="connsiteY1" fmla="*/ 782781 h 1517072"/>
              <a:gd name="connsiteX2" fmla="*/ 0 w 848499"/>
              <a:gd name="connsiteY2" fmla="*/ 1517072 h 151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499" h="1517072">
                <a:moveTo>
                  <a:pt x="391391" y="0"/>
                </a:moveTo>
                <a:cubicBezTo>
                  <a:pt x="647411" y="264968"/>
                  <a:pt x="903432" y="529936"/>
                  <a:pt x="838200" y="782781"/>
                </a:cubicBezTo>
                <a:cubicBezTo>
                  <a:pt x="772968" y="1035626"/>
                  <a:pt x="386484" y="1276349"/>
                  <a:pt x="0" y="151707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6255327" y="2739736"/>
            <a:ext cx="145473" cy="322119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59DC2C-ECC9-4133-B07C-3ADE8409B216}"/>
              </a:ext>
            </a:extLst>
          </p:cNvPr>
          <p:cNvSpPr/>
          <p:nvPr/>
        </p:nvSpPr>
        <p:spPr>
          <a:xfrm>
            <a:off x="7377327" y="449750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此处用到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36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MLP</a:t>
            </a:r>
            <a:r>
              <a:rPr lang="zh-CN" altLang="en-US" dirty="0"/>
              <a:t>到多层</a:t>
            </a:r>
            <a:r>
              <a:rPr lang="en-US" altLang="zh-CN" dirty="0"/>
              <a:t>MLP</a:t>
            </a:r>
          </a:p>
          <a:p>
            <a:pPr lvl="1"/>
            <a:r>
              <a:rPr kumimoji="1" lang="zh-CN" altLang="en-US" dirty="0"/>
              <a:t>利用前述总结的规律性</a:t>
            </a:r>
            <a:endParaRPr kumimoji="1" lang="en-US" altLang="zh-CN" dirty="0"/>
          </a:p>
          <a:p>
            <a:pPr lvl="1"/>
            <a:r>
              <a:rPr lang="zh-CN" altLang="zh-CN" dirty="0"/>
              <a:t>推广到</a:t>
            </a:r>
            <a:r>
              <a:rPr lang="en-US" altLang="zh-CN" dirty="0"/>
              <a:t>L</a:t>
            </a:r>
            <a:r>
              <a:rPr lang="zh-CN" altLang="zh-CN" dirty="0"/>
              <a:t>层的神经网络</a:t>
            </a:r>
            <a:r>
              <a:rPr lang="en-US" altLang="zh-CN" dirty="0"/>
              <a:t>(</a:t>
            </a:r>
            <a:r>
              <a:rPr lang="zh-CN" altLang="zh-CN" dirty="0"/>
              <a:t>除了输入层的</a:t>
            </a:r>
            <a:r>
              <a:rPr lang="en-US" altLang="zh-CN" dirty="0"/>
              <a:t>)</a:t>
            </a:r>
            <a:r>
              <a:rPr lang="zh-CN" altLang="zh-CN" dirty="0"/>
              <a:t>，前向传导和反向传播的算法如下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4409" y="2075563"/>
                <a:ext cx="4170218" cy="20692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为总的网络层数</a:t>
                </a: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/>
                  <a:t>.</a:t>
                </a:r>
                <a:r>
                  <a:rPr lang="zh-CN" altLang="zh-CN" dirty="0"/>
                  <a:t>执行如下迭代过程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直到最大迭代次数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zh-CN" dirty="0"/>
                  <a:t>前向传导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计算代价函数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反向传播</a:t>
                </a:r>
                <a:endParaRPr lang="en-US" altLang="zh-CN" dirty="0"/>
              </a:p>
              <a:p>
                <a:r>
                  <a:rPr lang="en-US" altLang="zh-CN" dirty="0"/>
                  <a:t>       .</a:t>
                </a:r>
                <a:r>
                  <a:rPr lang="zh-CN" altLang="en-US" dirty="0"/>
                  <a:t>更新参数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09" y="2075563"/>
                <a:ext cx="4170218" cy="2069284"/>
              </a:xfrm>
              <a:prstGeom prst="rect">
                <a:avLst/>
              </a:prstGeom>
              <a:blipFill>
                <a:blip r:embed="rId2"/>
                <a:stretch>
                  <a:fillRect l="-1020" t="-1462" b="-35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457200" y="3833119"/>
            <a:ext cx="2254827" cy="311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949537" y="2787650"/>
                <a:ext cx="3636818" cy="12239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l=1 to L 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zh-CN" altLang="en-US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为学习率 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37" y="2787650"/>
                <a:ext cx="3636818" cy="1223925"/>
              </a:xfrm>
              <a:prstGeom prst="rect">
                <a:avLst/>
              </a:prstGeom>
              <a:blipFill>
                <a:blip r:embed="rId3"/>
                <a:stretch>
                  <a:fillRect l="-1336" t="-2463" b="-640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6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22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带隐藏层、非线性传导函数的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en-US" sz="1600" dirty="0"/>
              <a:t>下图是一个比上一讲更加复杂的神经网络</a:t>
            </a:r>
            <a:endParaRPr lang="en-US" altLang="zh-CN" sz="1600" dirty="0"/>
          </a:p>
          <a:p>
            <a:pPr marL="685800" lvl="1"/>
            <a:r>
              <a:rPr lang="zh-CN" altLang="zh-CN" sz="1600" dirty="0"/>
              <a:t>复杂性在于隐藏层的节点和输出层的节点都采用</a:t>
            </a:r>
            <a:r>
              <a:rPr lang="en-US" altLang="zh-CN" sz="1600" dirty="0">
                <a:solidFill>
                  <a:srgbClr val="C00000"/>
                </a:solidFill>
              </a:rPr>
              <a:t>sigmoid</a:t>
            </a:r>
            <a:r>
              <a:rPr lang="zh-CN" altLang="zh-CN" sz="1600" dirty="0"/>
              <a:t>函数作为激活函数</a:t>
            </a:r>
            <a:endParaRPr lang="en-US" altLang="zh-CN" sz="1600" dirty="0"/>
          </a:p>
          <a:p>
            <a:r>
              <a:rPr lang="zh-CN" altLang="en-US" sz="1800" dirty="0"/>
              <a:t>接下来了解其网络结构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8" y="2025262"/>
            <a:ext cx="5232064" cy="2160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328064" y="2462645"/>
            <a:ext cx="204354" cy="113953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938655" y="2912918"/>
            <a:ext cx="193963" cy="31172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lang="zh-CN" alt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MNIST</a:t>
            </a:r>
            <a:r>
              <a:rPr lang="zh-CN" altLang="en-US" dirty="0"/>
              <a:t>数据集和样本分析</a:t>
            </a:r>
            <a:endParaRPr lang="en-US" altLang="zh-CN" dirty="0"/>
          </a:p>
          <a:p>
            <a:pPr marL="685800" lvl="1"/>
            <a:r>
              <a:rPr lang="zh-CN" altLang="en-US" dirty="0"/>
              <a:t>手写数字数据集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27" y="1230158"/>
            <a:ext cx="320514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88559"/>
            <a:ext cx="3977523" cy="14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lang="zh-CN" alt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MNIST</a:t>
            </a:r>
            <a:r>
              <a:rPr lang="zh-CN" altLang="en-US" dirty="0"/>
              <a:t>数据集和样本分析</a:t>
            </a:r>
            <a:endParaRPr lang="en-US" altLang="zh-CN" dirty="0"/>
          </a:p>
          <a:p>
            <a:pPr marL="685800" lvl="1"/>
            <a:r>
              <a:rPr lang="zh-CN" altLang="en-US" dirty="0"/>
              <a:t>手写数字数据集</a:t>
            </a:r>
            <a:endParaRPr lang="en-US" altLang="zh-CN" dirty="0"/>
          </a:p>
          <a:p>
            <a:pPr marL="1085850" lvl="2"/>
            <a:r>
              <a:rPr lang="zh-CN" altLang="en-US" dirty="0"/>
              <a:t>每个样本</a:t>
            </a:r>
            <a:r>
              <a:rPr lang="en-US" altLang="zh-CN" dirty="0"/>
              <a:t>28×28</a:t>
            </a:r>
            <a:r>
              <a:rPr lang="zh-CN" altLang="en-US" dirty="0"/>
              <a:t>的黑白图片</a:t>
            </a:r>
            <a:endParaRPr lang="en-US" altLang="zh-CN" dirty="0"/>
          </a:p>
          <a:p>
            <a:pPr marL="1085850" lvl="2"/>
            <a:r>
              <a:rPr lang="zh-CN" altLang="en-US" dirty="0"/>
              <a:t>压扁则可以表示为</a:t>
            </a:r>
            <a:endParaRPr lang="en-US" altLang="zh-CN" dirty="0"/>
          </a:p>
          <a:p>
            <a:pPr marL="1085850" lvl="2"/>
            <a:r>
              <a:rPr lang="en-US" altLang="zh-CN" dirty="0"/>
              <a:t>1*784</a:t>
            </a:r>
            <a:r>
              <a:rPr lang="zh-CN" altLang="en-US" dirty="0"/>
              <a:t>的向量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57" y="1067502"/>
            <a:ext cx="355569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en-US" altLang="zh-CN" dirty="0"/>
              <a:t>MNIST</a:t>
            </a:r>
            <a:r>
              <a:rPr lang="zh-CN" altLang="zh-CN" dirty="0"/>
              <a:t>数据集有</a:t>
            </a:r>
            <a:r>
              <a:rPr lang="en-US" altLang="zh-CN" dirty="0"/>
              <a:t>60000</a:t>
            </a:r>
            <a:r>
              <a:rPr lang="zh-CN" altLang="zh-CN" dirty="0"/>
              <a:t>个样本，</a:t>
            </a:r>
            <a:r>
              <a:rPr lang="en-US" altLang="zh-CN" dirty="0"/>
              <a:t>10</a:t>
            </a:r>
            <a:r>
              <a:rPr lang="zh-CN" altLang="zh-CN" dirty="0"/>
              <a:t>个类别</a:t>
            </a:r>
            <a:endParaRPr lang="en-US" altLang="zh-CN" dirty="0"/>
          </a:p>
          <a:p>
            <a:pPr marL="1085850" lvl="2"/>
            <a:r>
              <a:rPr lang="zh-CN" altLang="zh-CN" dirty="0"/>
              <a:t>在这里仅仅选取数字</a:t>
            </a:r>
            <a:r>
              <a:rPr lang="en-US" altLang="zh-CN" dirty="0"/>
              <a:t>5</a:t>
            </a:r>
            <a:r>
              <a:rPr lang="zh-CN" altLang="zh-CN" dirty="0"/>
              <a:t>和数字</a:t>
            </a:r>
            <a:r>
              <a:rPr lang="en-US" altLang="zh-CN" dirty="0"/>
              <a:t>8</a:t>
            </a:r>
            <a:r>
              <a:rPr lang="zh-CN" altLang="zh-CN" dirty="0"/>
              <a:t>的样本，共</a:t>
            </a:r>
            <a:r>
              <a:rPr lang="en-US" altLang="zh-CN" dirty="0"/>
              <a:t>11272</a:t>
            </a:r>
            <a:r>
              <a:rPr lang="zh-CN" altLang="zh-CN" dirty="0"/>
              <a:t>个样本</a:t>
            </a:r>
            <a:endParaRPr lang="en-US" altLang="zh-CN" dirty="0"/>
          </a:p>
          <a:p>
            <a:pPr marL="1085850" lvl="2"/>
            <a:r>
              <a:rPr lang="zh-CN" altLang="zh-CN" dirty="0"/>
              <a:t>由于只有两个类别，是一个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zh-CN" dirty="0">
                <a:solidFill>
                  <a:srgbClr val="C00000"/>
                </a:solidFill>
              </a:rPr>
              <a:t>值分类问题</a:t>
            </a:r>
            <a:endParaRPr lang="en-US" altLang="zh-CN" dirty="0">
              <a:solidFill>
                <a:srgbClr val="C00000"/>
              </a:solidFill>
            </a:endParaRPr>
          </a:p>
          <a:p>
            <a:pPr marL="1085850" lvl="2"/>
            <a:r>
              <a:rPr lang="zh-CN" altLang="zh-CN" dirty="0"/>
              <a:t>每个样本是</a:t>
            </a:r>
            <a:r>
              <a:rPr lang="en-US" altLang="zh-CN" dirty="0"/>
              <a:t>28×28</a:t>
            </a:r>
            <a:r>
              <a:rPr lang="zh-CN" altLang="zh-CN" dirty="0"/>
              <a:t>的图片</a:t>
            </a:r>
            <a:r>
              <a:rPr lang="en-US" altLang="zh-CN" dirty="0"/>
              <a:t>(</a:t>
            </a:r>
            <a:r>
              <a:rPr lang="zh-CN" altLang="zh-CN" dirty="0"/>
              <a:t>矩阵</a:t>
            </a:r>
            <a:r>
              <a:rPr lang="en-US" altLang="zh-CN" dirty="0"/>
              <a:t>)</a:t>
            </a:r>
            <a:r>
              <a:rPr lang="zh-CN" altLang="zh-CN" dirty="0"/>
              <a:t>，这些图片经过转化，变成</a:t>
            </a:r>
            <a:r>
              <a:rPr lang="en-US" altLang="zh-CN" dirty="0"/>
              <a:t>784</a:t>
            </a:r>
            <a:r>
              <a:rPr lang="zh-CN" altLang="zh-CN" dirty="0"/>
              <a:t>个分量的一维向量形式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C604F3-14E1-4A42-8D05-DFD80A68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4156254"/>
            <a:ext cx="7797800" cy="5203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8070A59-F4A2-47EF-90C4-48D2DCBF3E95}"/>
              </a:ext>
            </a:extLst>
          </p:cNvPr>
          <p:cNvSpPr/>
          <p:nvPr/>
        </p:nvSpPr>
        <p:spPr>
          <a:xfrm>
            <a:off x="2402114" y="3643086"/>
            <a:ext cx="3966029" cy="315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细节请参考如下文档</a:t>
            </a:r>
          </a:p>
        </p:txBody>
      </p:sp>
    </p:spTree>
    <p:extLst>
      <p:ext uri="{BB962C8B-B14F-4D97-AF65-F5344CB8AC3E}">
        <p14:creationId xmlns:p14="http://schemas.microsoft.com/office/powerpoint/2010/main" val="14044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09060" y="159258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7370" y="159258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196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60920" y="159258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18160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93801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Layer1</a:t>
            </a:r>
            <a:r>
              <a:rPr lang="zh-CN" altLang="zh-CN" dirty="0"/>
              <a:t>的前向传导过程具体如下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3920" y="2680064"/>
                <a:ext cx="7581900" cy="2371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X=(11272, 784) </a:t>
                </a: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6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 784)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=(196,1)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=(784, 11272)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=(196,784)×(784, 11272) +(196,1)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 11272)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=(196, 11272)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2680064"/>
                <a:ext cx="7581900" cy="2371803"/>
              </a:xfrm>
              <a:prstGeom prst="rect">
                <a:avLst/>
              </a:prstGeom>
              <a:blipFill>
                <a:blip r:embed="rId2"/>
                <a:stretch>
                  <a:fillRect t="-512" b="-15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41960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791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196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146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92140" y="174498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448550" y="174498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D82F62-7852-43D6-A80F-6F461E9A3881}"/>
              </a:ext>
            </a:extLst>
          </p:cNvPr>
          <p:cNvSpPr/>
          <p:nvPr/>
        </p:nvSpPr>
        <p:spPr>
          <a:xfrm>
            <a:off x="2889360" y="2747180"/>
            <a:ext cx="34462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11272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个样本，每个样本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F7CEB8B-CFC6-4296-9851-CFFCC160AF3B}"/>
                  </a:ext>
                </a:extLst>
              </p:cNvPr>
              <p:cNvSpPr/>
              <p:nvPr/>
            </p:nvSpPr>
            <p:spPr>
              <a:xfrm>
                <a:off x="4212628" y="4235890"/>
                <a:ext cx="4005520" cy="3491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zh-CN" sz="1600" kern="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</a:t>
                </a:r>
                <a:r>
                  <a:rPr lang="en-US" altLang="zh-CN" sz="1600" kern="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(196, 11272)</a:t>
                </a:r>
                <a:r>
                  <a:rPr lang="zh-CN" altLang="zh-CN" sz="1600" kern="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的每一列都加</a:t>
                </a:r>
                <a:r>
                  <a:rPr lang="en-US" altLang="zh-CN" sz="1600" kern="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(196,1)</a:t>
                </a:r>
                <a:r>
                  <a:rPr lang="zh-CN" altLang="zh-CN" sz="1600" kern="1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F7CEB8B-CFC6-4296-9851-CFFCC160A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28" y="4235890"/>
                <a:ext cx="4005520" cy="349135"/>
              </a:xfrm>
              <a:prstGeom prst="rect">
                <a:avLst/>
              </a:prstGeom>
              <a:blipFill>
                <a:blip r:embed="rId3"/>
                <a:stretch>
                  <a:fillRect l="-607" t="-5085" b="-186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FB957AB7-4264-4773-A188-7BB2D9719DC3}"/>
              </a:ext>
            </a:extLst>
          </p:cNvPr>
          <p:cNvSpPr/>
          <p:nvPr/>
        </p:nvSpPr>
        <p:spPr>
          <a:xfrm>
            <a:off x="5543044" y="1581993"/>
            <a:ext cx="594866" cy="6239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72300" y="2615045"/>
            <a:ext cx="162791" cy="640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Layer2</a:t>
            </a:r>
            <a:r>
              <a:rPr lang="zh-CN" altLang="zh-CN" dirty="0"/>
              <a:t>的前向传导过程具体如下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3920" y="2680064"/>
                <a:ext cx="7581900" cy="18133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/>
                  <a:t>=(1, 196)</a:t>
                </a:r>
                <a:endParaRPr lang="zh-CN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/>
                  <a:t>=(1,1)</a:t>
                </a:r>
                <a:endParaRPr lang="zh-CN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en-US" altLang="zh-CN" dirty="0"/>
                  <a:t>    =(1,196)×(</a:t>
                </a:r>
                <a:r>
                  <a:rPr lang="en-US" altLang="zh-CN" b="1" dirty="0"/>
                  <a:t>196, 11272</a:t>
                </a:r>
                <a:r>
                  <a:rPr lang="en-US" altLang="zh-CN" dirty="0"/>
                  <a:t>) +(1,1)</a:t>
                </a:r>
                <a:endParaRPr lang="zh-CN" altLang="zh-CN" dirty="0"/>
              </a:p>
              <a:p>
                <a:r>
                  <a:rPr lang="en-US" altLang="zh-CN" dirty="0"/>
                  <a:t>    =(1,11727)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=(1, 11272)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2680064"/>
                <a:ext cx="7581900" cy="1813317"/>
              </a:xfrm>
              <a:prstGeom prst="rect">
                <a:avLst/>
              </a:prstGeom>
              <a:blipFill>
                <a:blip r:embed="rId2"/>
                <a:stretch>
                  <a:fillRect t="-1003" b="-367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41960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791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196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146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92140" y="174498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448550" y="174498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8E79F1-DA56-4E4D-886A-3043F7A51486}"/>
              </a:ext>
            </a:extLst>
          </p:cNvPr>
          <p:cNvSpPr/>
          <p:nvPr/>
        </p:nvSpPr>
        <p:spPr>
          <a:xfrm>
            <a:off x="7282832" y="1606269"/>
            <a:ext cx="573388" cy="6271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322EB2-5C5B-43FE-91DE-E1BC32708714}"/>
                  </a:ext>
                </a:extLst>
              </p:cNvPr>
              <p:cNvSpPr/>
              <p:nvPr/>
            </p:nvSpPr>
            <p:spPr>
              <a:xfrm>
                <a:off x="4099414" y="3622422"/>
                <a:ext cx="3538661" cy="3491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zh-CN" sz="1600" dirty="0">
                    <a:solidFill>
                      <a:sysClr val="windowText" lastClr="000000"/>
                    </a:solidFill>
                  </a:rPr>
                  <a:t>注意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(1,11727)</a:t>
                </a:r>
                <a:r>
                  <a:rPr lang="zh-CN" altLang="zh-CN" sz="1600" dirty="0">
                    <a:solidFill>
                      <a:sysClr val="windowText" lastClr="000000"/>
                    </a:solidFill>
                  </a:rPr>
                  <a:t>的每一列都加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(1,1)</a:t>
                </a:r>
                <a:r>
                  <a:rPr lang="zh-CN" altLang="zh-CN" sz="1600" dirty="0">
                    <a:solidFill>
                      <a:sysClr val="windowText" lastClr="000000"/>
                    </a:solidFill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322EB2-5C5B-43FE-91DE-E1BC32708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414" y="3622422"/>
                <a:ext cx="3538661" cy="349135"/>
              </a:xfrm>
              <a:prstGeom prst="rect">
                <a:avLst/>
              </a:prstGeom>
              <a:blipFill>
                <a:blip r:embed="rId3"/>
                <a:stretch>
                  <a:fillRect l="-686" t="-5000" b="-1833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19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Layer2</a:t>
            </a:r>
            <a:r>
              <a:rPr lang="zh-CN" altLang="zh-CN" dirty="0"/>
              <a:t>的反向传播过程具体如下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27276" y="2571750"/>
                <a:ext cx="7966710" cy="25272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/>
                  <a:t>=(1,11727)</a:t>
                </a:r>
                <a:r>
                  <a:rPr lang="zh-CN" altLang="en-US" sz="1600" dirty="0"/>
                  <a:t>，这是实际的</a:t>
                </a:r>
                <a:r>
                  <a:rPr lang="en-US" altLang="zh-CN" sz="1600" dirty="0"/>
                  <a:t>Y</a:t>
                </a:r>
              </a:p>
              <a:p>
                <a:r>
                  <a:rPr lang="zh-CN" altLang="en-US" sz="1600" dirty="0"/>
                  <a:t>构造损失函数，计算损失函数对各个参数的导数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CN" sz="1600" dirty="0"/>
                  <a:t> =(1, 11272) </a:t>
                </a:r>
              </a:p>
              <a:p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600" dirty="0"/>
                  <a:t> =(1, 11272)* (1, 11272) = (1, 11272)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/>
                  <a:t>=(1, 11272)×( 11727, 196) = (1, 196)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/>
                  <a:t>[1] = </a:t>
                </a:r>
                <a:r>
                  <a:rPr lang="en-US" altLang="zh-CN" sz="1600" dirty="0"/>
                  <a:t>(1, 11272)×(11272,1</a:t>
                </a:r>
                <a:r>
                  <a:rPr lang="en-US" altLang="zh-CN" sz="1600" dirty="0" smtClean="0"/>
                  <a:t>)=(</a:t>
                </a:r>
                <a:r>
                  <a:rPr lang="en-US" altLang="zh-CN" sz="1600" dirty="0"/>
                  <a:t>1,1)</a:t>
                </a:r>
                <a:endParaRPr lang="zh-CN" altLang="zh-CN" sz="1600" dirty="0"/>
              </a:p>
              <a:p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/>
                  <a:t> =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/>
                  <a:t>=(196,1) ×(1,11272) = (196, 11272)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6" y="2571750"/>
                <a:ext cx="7966710" cy="2527230"/>
              </a:xfrm>
              <a:prstGeom prst="rect">
                <a:avLst/>
              </a:prstGeom>
              <a:blipFill>
                <a:blip r:embed="rId2"/>
                <a:stretch>
                  <a:fillRect l="-382" t="-962" b="-21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41960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791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196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146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92140" y="174498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448550" y="174498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7AE6DDF-0490-449B-A841-C0917B80D8BE}"/>
                  </a:ext>
                </a:extLst>
              </p:cNvPr>
              <p:cNvSpPr/>
              <p:nvPr/>
            </p:nvSpPr>
            <p:spPr>
              <a:xfrm>
                <a:off x="3868475" y="3114820"/>
                <a:ext cx="4843082" cy="3061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zh-CN" sz="1300" dirty="0">
                    <a:solidFill>
                      <a:srgbClr val="C00000"/>
                    </a:solidFill>
                  </a:rPr>
                  <a:t>注意，矩阵的各个位置相除</a:t>
                </a:r>
                <a14:m>
                  <m:oMath xmlns:m="http://schemas.openxmlformats.org/officeDocument/2006/math">
                    <m:r>
                      <a:rPr lang="zh-CN" altLang="en-US" sz="13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sSup>
                      <m:sSupPr>
                        <m:ctrlPr>
                          <a:rPr lang="zh-CN" altLang="zh-CN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1300" dirty="0">
                    <a:solidFill>
                      <a:schemeClr val="tx1"/>
                    </a:solidFill>
                  </a:rPr>
                  <a:t>参考上页</a:t>
                </a:r>
                <a14:m>
                  <m:oMath xmlns:m="http://schemas.openxmlformats.org/officeDocument/2006/math">
                    <m:r>
                      <a:rPr lang="zh-CN" altLang="en-US" sz="13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zh-CN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7AE6DDF-0490-449B-A841-C0917B80D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75" y="3114820"/>
                <a:ext cx="4843082" cy="306109"/>
              </a:xfrm>
              <a:prstGeom prst="rect">
                <a:avLst/>
              </a:prstGeom>
              <a:blipFill>
                <a:blip r:embed="rId3"/>
                <a:stretch>
                  <a:fillRect l="-126" b="-1153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1350F26-1382-4250-B258-9A36E568BAE6}"/>
              </a:ext>
            </a:extLst>
          </p:cNvPr>
          <p:cNvSpPr/>
          <p:nvPr/>
        </p:nvSpPr>
        <p:spPr>
          <a:xfrm>
            <a:off x="5973535" y="3732441"/>
            <a:ext cx="2185214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1300" dirty="0"/>
              <a:t>注意，矩阵的各个位置</a:t>
            </a:r>
            <a:r>
              <a:rPr lang="zh-CN" altLang="en-US" sz="1300" dirty="0"/>
              <a:t>相</a:t>
            </a:r>
            <a:r>
              <a:rPr lang="zh-CN" altLang="zh-CN" sz="1300" dirty="0"/>
              <a:t>乘</a:t>
            </a:r>
            <a:endParaRPr lang="zh-CN" altLang="en-US" sz="13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6EF0C9-BE7F-4A59-906D-B86A3C56F6BD}"/>
              </a:ext>
            </a:extLst>
          </p:cNvPr>
          <p:cNvSpPr/>
          <p:nvPr/>
        </p:nvSpPr>
        <p:spPr>
          <a:xfrm>
            <a:off x="5973535" y="4040074"/>
            <a:ext cx="1518364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1300" dirty="0"/>
              <a:t>注意，是矩阵乘法</a:t>
            </a:r>
            <a:endParaRPr lang="zh-CN" altLang="en-US" sz="13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E602D2-21DF-4ECA-BD8E-E182F39597C4}"/>
              </a:ext>
            </a:extLst>
          </p:cNvPr>
          <p:cNvSpPr/>
          <p:nvPr/>
        </p:nvSpPr>
        <p:spPr>
          <a:xfrm>
            <a:off x="5973535" y="4367210"/>
            <a:ext cx="2373829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300" dirty="0" smtClean="0"/>
              <a:t>相当于</a:t>
            </a:r>
            <a:r>
              <a:rPr lang="zh-CN" altLang="zh-CN" sz="1300" dirty="0"/>
              <a:t>每行的各列累加</a:t>
            </a:r>
            <a:endParaRPr lang="zh-CN" altLang="en-US" sz="13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18BE3A-4E58-4EAA-A9F4-7D7AB0C45200}"/>
              </a:ext>
            </a:extLst>
          </p:cNvPr>
          <p:cNvSpPr/>
          <p:nvPr/>
        </p:nvSpPr>
        <p:spPr>
          <a:xfrm>
            <a:off x="7863560" y="579574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损失函数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71586DE-AC01-44EB-BE7A-1C037DA9D8AC}"/>
              </a:ext>
            </a:extLst>
          </p:cNvPr>
          <p:cNvSpPr/>
          <p:nvPr/>
        </p:nvSpPr>
        <p:spPr>
          <a:xfrm>
            <a:off x="8055429" y="1226457"/>
            <a:ext cx="749481" cy="4762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F63C7DB-D86D-49D3-9A05-4F5929E39934}"/>
              </a:ext>
            </a:extLst>
          </p:cNvPr>
          <p:cNvSpPr/>
          <p:nvPr/>
        </p:nvSpPr>
        <p:spPr>
          <a:xfrm>
            <a:off x="7345680" y="1637231"/>
            <a:ext cx="591639" cy="5430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Layer1</a:t>
            </a:r>
            <a:r>
              <a:rPr lang="zh-CN" altLang="zh-CN" dirty="0"/>
              <a:t>的反向传播过程具体如下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37210" y="2680064"/>
                <a:ext cx="8313420" cy="129689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600" dirty="0"/>
                  <a:t> = (196, 11272)* (196, 11272) = (196, 11272)</a:t>
                </a:r>
                <a:endParaRPr lang="zh-CN" altLang="zh-CN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/>
                  <a:t>= (196, 11272)×( 11272, 784) = (196*784)</a:t>
                </a:r>
                <a:endParaRPr lang="zh-CN" altLang="zh-CN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/>
                  <a:t>[1] </a:t>
                </a:r>
                <a:r>
                  <a:rPr lang="en-US" altLang="zh-CN" sz="1600" dirty="0"/>
                  <a:t>=(196, 11272)×(11272,1</a:t>
                </a:r>
                <a:r>
                  <a:rPr lang="en-US" altLang="zh-CN" sz="1600" dirty="0" smtClean="0"/>
                  <a:t>)= </a:t>
                </a:r>
                <a:r>
                  <a:rPr lang="en-US" altLang="zh-CN" sz="1600" dirty="0"/>
                  <a:t>(196,1)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" y="2680064"/>
                <a:ext cx="8313420" cy="1296893"/>
              </a:xfrm>
              <a:prstGeom prst="rect">
                <a:avLst/>
              </a:prstGeom>
              <a:blipFill>
                <a:blip r:embed="rId2"/>
                <a:stretch>
                  <a:fillRect b="-18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41960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791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196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1460" y="152781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92140" y="174498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448550" y="174498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465A8F-EEC6-4423-8846-1B1546F48BAF}"/>
              </a:ext>
            </a:extLst>
          </p:cNvPr>
          <p:cNvSpPr/>
          <p:nvPr/>
        </p:nvSpPr>
        <p:spPr>
          <a:xfrm>
            <a:off x="6230336" y="2704918"/>
            <a:ext cx="2185214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1300" dirty="0"/>
              <a:t>注意，矩阵的各个位置</a:t>
            </a:r>
            <a:r>
              <a:rPr lang="zh-CN" altLang="en-US" sz="1300" dirty="0"/>
              <a:t>相乘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FD8943-96E0-4EA7-ACB1-E4270FDE6C29}"/>
              </a:ext>
            </a:extLst>
          </p:cNvPr>
          <p:cNvSpPr/>
          <p:nvPr/>
        </p:nvSpPr>
        <p:spPr>
          <a:xfrm>
            <a:off x="6230336" y="3160323"/>
            <a:ext cx="1518364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1300" dirty="0"/>
              <a:t>注意，是矩阵乘法</a:t>
            </a:r>
            <a:endParaRPr lang="zh-CN" altLang="en-US" sz="13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23FCD2-9808-44F7-8AA3-41BCC05FA24C}"/>
              </a:ext>
            </a:extLst>
          </p:cNvPr>
          <p:cNvSpPr/>
          <p:nvPr/>
        </p:nvSpPr>
        <p:spPr>
          <a:xfrm>
            <a:off x="6230336" y="3596800"/>
            <a:ext cx="1851789" cy="29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1300" dirty="0" smtClean="0"/>
              <a:t>相当于</a:t>
            </a:r>
            <a:r>
              <a:rPr lang="zh-CN" altLang="zh-CN" sz="1300" dirty="0"/>
              <a:t>每行的各列累加</a:t>
            </a:r>
            <a:endParaRPr lang="zh-CN" altLang="en-US" sz="13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64F23FA-13EF-4F86-BA68-47C7EB7C93DB}"/>
              </a:ext>
            </a:extLst>
          </p:cNvPr>
          <p:cNvSpPr/>
          <p:nvPr/>
        </p:nvSpPr>
        <p:spPr>
          <a:xfrm>
            <a:off x="5431971" y="1618343"/>
            <a:ext cx="754743" cy="5370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9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en-US" dirty="0"/>
              <a:t>参考实现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" y="2130742"/>
            <a:ext cx="7264921" cy="82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0510" y="4310926"/>
            <a:ext cx="8602980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50" dirty="0">
                <a:hlinkClick r:id="rId3"/>
              </a:rPr>
              <a:t>https://www.adeveloperdiary.com/data-science/machine-learning/understand-and-implement-the-backpropagation-algorithm-from-scratch-in-python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425700-36A7-4D5F-9DD6-55B5C5868AA3}"/>
              </a:ext>
            </a:extLst>
          </p:cNvPr>
          <p:cNvSpPr/>
          <p:nvPr/>
        </p:nvSpPr>
        <p:spPr>
          <a:xfrm>
            <a:off x="1626499" y="2996297"/>
            <a:ext cx="538120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分析代码</a:t>
            </a:r>
          </a:p>
          <a:p>
            <a:r>
              <a:rPr lang="zh-CN" altLang="en-US" dirty="0"/>
              <a:t>（1）结合正向传导过程和反向传播过程的数据转换，对代码进行解读</a:t>
            </a:r>
          </a:p>
          <a:p>
            <a:r>
              <a:rPr lang="zh-CN" altLang="en-US" dirty="0"/>
              <a:t>（2）验证每个临时数据结构的维度</a:t>
            </a:r>
          </a:p>
        </p:txBody>
      </p:sp>
    </p:spTree>
    <p:extLst>
      <p:ext uri="{BB962C8B-B14F-4D97-AF65-F5344CB8AC3E}">
        <p14:creationId xmlns:p14="http://schemas.microsoft.com/office/powerpoint/2010/main" val="175557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zh-CN" altLang="en-US" dirty="0"/>
                  <a:t>带隐藏层、非线性传导函数的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层</a:t>
                </a:r>
                <a:r>
                  <a:rPr lang="en-US" altLang="zh-CN" dirty="0"/>
                  <a:t>MLP</a:t>
                </a:r>
              </a:p>
              <a:p>
                <a:pPr marL="685800" lvl="1"/>
                <a:r>
                  <a:rPr lang="zh-CN" altLang="en-US" sz="1600" dirty="0"/>
                  <a:t>下图是一个比上一讲更加复杂的神经网络</a:t>
                </a:r>
                <a:endParaRPr lang="en-US" altLang="zh-CN" sz="1600" dirty="0"/>
              </a:p>
              <a:p>
                <a:pPr marL="685800" lvl="1"/>
                <a:r>
                  <a:rPr lang="zh-CN" altLang="zh-CN" sz="1600" dirty="0"/>
                  <a:t>复杂性在于隐藏层的节点和输出层的节点都采用</a:t>
                </a:r>
                <a:r>
                  <a:rPr lang="en-US" altLang="zh-CN" sz="1600" dirty="0"/>
                  <a:t>sigmoid</a:t>
                </a:r>
                <a:r>
                  <a:rPr lang="zh-CN" altLang="zh-CN" sz="1600" dirty="0"/>
                  <a:t>函数作为激活函数</a:t>
                </a:r>
                <a:endParaRPr lang="en-US" altLang="zh-CN" sz="1600" dirty="0"/>
              </a:p>
              <a:p>
                <a:pPr marL="685800" lvl="1"/>
                <a:r>
                  <a:rPr lang="zh-CN" altLang="en-US" sz="1600" dirty="0"/>
                  <a:t>正向传导过程如下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:pPr lvl="1"/>
                <a:r>
                  <a:rPr lang="zh-CN" altLang="zh-CN" sz="1600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zh-CN" sz="1500" dirty="0"/>
                  <a:t>最后</a:t>
                </a:r>
                <a:r>
                  <a:rPr lang="zh-CN" altLang="en-US" sz="1500" dirty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5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500" dirty="0"/>
                  <a:t>构造损失函数</a:t>
                </a:r>
                <a:endParaRPr lang="en-US" altLang="zh-CN" sz="15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12" y="2025262"/>
            <a:ext cx="4698740" cy="193982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187116" y="2069432"/>
            <a:ext cx="2354981" cy="3433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256421" y="2326105"/>
            <a:ext cx="301592" cy="10812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06153" y="4139802"/>
                <a:ext cx="5195087" cy="7786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700" dirty="0"/>
                  <a:t>矩阵形式的</a:t>
                </a:r>
                <a14:m>
                  <m:oMath xmlns:m="http://schemas.openxmlformats.org/officeDocument/2006/math">
                    <m:r>
                      <a:rPr lang="zh-CN" altLang="en-US" sz="1700" i="1" dirty="0">
                        <a:latin typeface="Cambria Math" panose="02040503050406030204" pitchFamily="18" charset="0"/>
                      </a:rPr>
                      <m:t>传导式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7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7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7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zh-CN" altLang="en-US" sz="17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1700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7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zh-CN" altLang="en-US" sz="17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7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sz="17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153" y="4139802"/>
                <a:ext cx="5195087" cy="778675"/>
              </a:xfrm>
              <a:prstGeom prst="rect">
                <a:avLst/>
              </a:prstGeom>
              <a:blipFill>
                <a:blip r:embed="rId4"/>
                <a:stretch>
                  <a:fillRect l="-70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 7"/>
          <p:cNvSpPr/>
          <p:nvPr/>
        </p:nvSpPr>
        <p:spPr>
          <a:xfrm>
            <a:off x="3542097" y="2245895"/>
            <a:ext cx="542223" cy="1883343"/>
          </a:xfrm>
          <a:custGeom>
            <a:avLst/>
            <a:gdLst>
              <a:gd name="connsiteX0" fmla="*/ 0 w 542223"/>
              <a:gd name="connsiteY0" fmla="*/ 0 h 1883343"/>
              <a:gd name="connsiteX1" fmla="*/ 346509 w 542223"/>
              <a:gd name="connsiteY1" fmla="*/ 295174 h 1883343"/>
              <a:gd name="connsiteX2" fmla="*/ 458804 w 542223"/>
              <a:gd name="connsiteY2" fmla="*/ 1106905 h 1883343"/>
              <a:gd name="connsiteX3" fmla="*/ 542223 w 542223"/>
              <a:gd name="connsiteY3" fmla="*/ 1883343 h 18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223" h="1883343">
                <a:moveTo>
                  <a:pt x="0" y="0"/>
                </a:moveTo>
                <a:cubicBezTo>
                  <a:pt x="135021" y="55345"/>
                  <a:pt x="270042" y="110690"/>
                  <a:pt x="346509" y="295174"/>
                </a:cubicBezTo>
                <a:cubicBezTo>
                  <a:pt x="422976" y="479658"/>
                  <a:pt x="426185" y="842210"/>
                  <a:pt x="458804" y="1106905"/>
                </a:cubicBezTo>
                <a:cubicBezTo>
                  <a:pt x="491423" y="1371600"/>
                  <a:pt x="516823" y="1627471"/>
                  <a:pt x="542223" y="188334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2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en-US" dirty="0"/>
              <a:t>参考实现</a:t>
            </a:r>
            <a:endParaRPr lang="en-US" altLang="zh-CN" dirty="0"/>
          </a:p>
          <a:p>
            <a:pPr marL="685800" lvl="1"/>
            <a:r>
              <a:rPr lang="zh-CN" altLang="en-US" dirty="0"/>
              <a:t>损失函数值的变化</a:t>
            </a:r>
            <a:endParaRPr lang="en-US" altLang="zh-CN" dirty="0"/>
          </a:p>
          <a:p>
            <a:pPr marL="685800" lvl="1"/>
            <a:r>
              <a:rPr lang="zh-CN" altLang="en-US" dirty="0"/>
              <a:t>训练集、测试集上的准确率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317252"/>
            <a:ext cx="4587240" cy="22864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30" y="2358389"/>
            <a:ext cx="2639819" cy="25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en-US" dirty="0"/>
              <a:t>参考实现</a:t>
            </a:r>
            <a:endParaRPr lang="en-US" altLang="zh-CN" dirty="0"/>
          </a:p>
          <a:p>
            <a:pPr marL="1085850" lvl="2"/>
            <a:r>
              <a:rPr lang="zh-CN" altLang="en-US" dirty="0"/>
              <a:t>测试集的</a:t>
            </a:r>
            <a:r>
              <a:rPr lang="en-US" altLang="zh-CN" dirty="0"/>
              <a:t>8</a:t>
            </a:r>
            <a:r>
              <a:rPr lang="zh-CN" altLang="en-US" dirty="0"/>
              <a:t>个图片和分类结果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8" y="1946137"/>
            <a:ext cx="2962812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288" y="3490412"/>
            <a:ext cx="5562600" cy="55485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89304F3-0681-449E-826E-4F724C6BEB50}"/>
              </a:ext>
            </a:extLst>
          </p:cNvPr>
          <p:cNvSpPr/>
          <p:nvPr/>
        </p:nvSpPr>
        <p:spPr>
          <a:xfrm>
            <a:off x="4734038" y="2787650"/>
            <a:ext cx="40189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8      5     8      8      8     5      5      5      5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en-US" altLang="zh-CN" dirty="0"/>
                  <a:t>Simple MLP</a:t>
                </a:r>
                <a:r>
                  <a:rPr lang="zh-CN" altLang="en-US" dirty="0"/>
                  <a:t>的损失函数和反向传导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6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kumimoji="1" lang="en-US" altLang="zh-CN" sz="1600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kumimoji="1" lang="en-US" altLang="zh-CN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kumimoji="1"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600" dirty="0"/>
                          <m:t> 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11880" y="1212842"/>
            <a:ext cx="145161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7403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0758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2826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88467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74817" y="1746520"/>
                <a:ext cx="5219700" cy="3191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X=(1, 2)  1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个样本，每个样本</a:t>
                </a:r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endParaRPr lang="en-US" altLang="zh-CN" sz="1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=(2, 1)</a:t>
                </a: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=(2, 2)</a:t>
                </a:r>
                <a:endParaRPr lang="zh-CN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=(2,2)×(2, 1)=(2, 1)</a:t>
                </a:r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</a:rPr>
                  <a:t>=(2, 1)</a:t>
                </a:r>
                <a:r>
                  <a:rPr lang="zh-CN" altLang="en-US" sz="1200" dirty="0">
                    <a:latin typeface="Times New Roman" panose="02020603050405020304" pitchFamily="18" charset="0"/>
                  </a:rPr>
                  <a:t>，不做非线性变化</a:t>
                </a:r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 =(1, 2)</a:t>
                </a:r>
              </a:p>
              <a:p>
                <a:r>
                  <a:rPr lang="en-US" altLang="zh-CN" sz="12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=(1,2)*(2,1) =(1,1)</a:t>
                </a:r>
                <a:endParaRPr lang="zh-CN" altLang="zh-CN" sz="1200" dirty="0"/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=(1, 1)</a:t>
                </a:r>
                <a:r>
                  <a:rPr lang="zh-CN" altLang="en-US" sz="1200" dirty="0">
                    <a:latin typeface="Times New Roman" panose="02020603050405020304" pitchFamily="18" charset="0"/>
                  </a:rPr>
                  <a:t> ，不做非线性变化</a:t>
                </a:r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r>
                  <a:rPr kumimoji="1" lang="en-US" altLang="zh-CN" sz="12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200" dirty="0"/>
                          <m:t> </m:t>
                        </m:r>
                      </m:e>
                      <m: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</a:rPr>
                  <a:t>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17" y="1746520"/>
                <a:ext cx="5219700" cy="3191002"/>
              </a:xfrm>
              <a:prstGeom prst="rect">
                <a:avLst/>
              </a:prstGeom>
              <a:blipFill>
                <a:blip r:embed="rId3"/>
                <a:stretch>
                  <a:fillRect t="-1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9D7B603F-B723-480C-BD02-6A1B8A3D197F}"/>
              </a:ext>
            </a:extLst>
          </p:cNvPr>
          <p:cNvSpPr/>
          <p:nvPr/>
        </p:nvSpPr>
        <p:spPr>
          <a:xfrm>
            <a:off x="2536853" y="2969777"/>
            <a:ext cx="716145" cy="469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</a:t>
            </a:r>
            <a:endParaRPr lang="zh-CN" altLang="en-US" sz="1600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6A53E6F-517A-47FD-9954-E701D3CA3981}"/>
              </a:ext>
            </a:extLst>
          </p:cNvPr>
          <p:cNvSpPr/>
          <p:nvPr/>
        </p:nvSpPr>
        <p:spPr>
          <a:xfrm>
            <a:off x="457199" y="4353515"/>
            <a:ext cx="2595489" cy="584007"/>
          </a:xfrm>
          <a:prstGeom prst="wedgeRoundRectCallout">
            <a:avLst>
              <a:gd name="adj1" fmla="val -28937"/>
              <a:gd name="adj2" fmla="val -61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将上一讲内容</a:t>
            </a:r>
            <a:endParaRPr lang="en-US" altLang="zh-CN" dirty="0"/>
          </a:p>
          <a:p>
            <a:pPr algn="ctr"/>
            <a:r>
              <a:rPr lang="zh-CN" altLang="en-US" dirty="0"/>
              <a:t>转换成矩阵形式</a:t>
            </a:r>
          </a:p>
        </p:txBody>
      </p:sp>
    </p:spTree>
    <p:extLst>
      <p:ext uri="{BB962C8B-B14F-4D97-AF65-F5344CB8AC3E}">
        <p14:creationId xmlns:p14="http://schemas.microsoft.com/office/powerpoint/2010/main" val="13764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Simple MLP</a:t>
            </a:r>
            <a:r>
              <a:rPr lang="zh-CN" altLang="en-US" dirty="0"/>
              <a:t>的损失函数和反向传导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19076" y="1471922"/>
                <a:ext cx="5116830" cy="3191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X=(1, 2)  1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个样本，每个样本</a:t>
                </a:r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endParaRPr lang="en-US" altLang="zh-CN" sz="1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=(2, 1)</a:t>
                </a:r>
                <a:endParaRPr kumimoji="1"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=(2,2)</a:t>
                </a:r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=(2,2)×(2, 1)=(2, 1)</a:t>
                </a:r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</a:rPr>
                  <a:t>=(2, 1)</a:t>
                </a:r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kern="100" dirty="0"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100" dirty="0"/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200" dirty="0"/>
                          <m:t> </m:t>
                        </m:r>
                      </m:e>
                      <m: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</a:rPr>
                  <a:t>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6" y="1471922"/>
                <a:ext cx="5116830" cy="31910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3611880" y="1212842"/>
            <a:ext cx="145161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403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0758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12826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88467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57695" y="2479873"/>
            <a:ext cx="2124309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正向传导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53340" y="1428750"/>
            <a:ext cx="3421380" cy="182424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9BDBC8-0520-4C3D-BFDC-FEB61CD1FE15}"/>
              </a:ext>
            </a:extLst>
          </p:cNvPr>
          <p:cNvSpPr/>
          <p:nvPr/>
        </p:nvSpPr>
        <p:spPr>
          <a:xfrm>
            <a:off x="5063490" y="1149069"/>
            <a:ext cx="475508" cy="4450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Simple MLP</a:t>
            </a:r>
            <a:r>
              <a:rPr lang="zh-CN" altLang="en-US" dirty="0"/>
              <a:t>的损失函数和反向传导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19075" y="1471922"/>
                <a:ext cx="4502628" cy="33756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X=(1, 2)  1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个样本，每个样本</a:t>
                </a:r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endParaRPr lang="en-US" altLang="zh-CN" sz="1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 =(1, 2)</a:t>
                </a:r>
              </a:p>
              <a:p>
                <a:r>
                  <a:rPr lang="en-US" altLang="zh-CN" sz="12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=(1,2)*(2,1) =(1,1)</a:t>
                </a:r>
                <a:endParaRPr lang="zh-CN" altLang="zh-CN" sz="1200" dirty="0"/>
              </a:p>
              <a:p>
                <a:endParaRPr lang="en-US" altLang="zh-CN" sz="1200" kern="100" dirty="0"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100" dirty="0"/>
                  <a:t> =(1, 1)</a:t>
                </a:r>
                <a:endParaRPr lang="zh-CN" altLang="en-US" sz="1100" dirty="0"/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200" dirty="0"/>
                          <m:t> </m:t>
                        </m:r>
                      </m:e>
                      <m: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</a:rPr>
                  <a:t>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1471922"/>
                <a:ext cx="4502628" cy="33756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3611880" y="1212842"/>
            <a:ext cx="145161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403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0758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12826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88467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6200" y="2325079"/>
            <a:ext cx="222419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正向传导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1200" dirty="0"/>
          </a:p>
        </p:txBody>
      </p:sp>
      <p:sp>
        <p:nvSpPr>
          <p:cNvPr id="4" name="圆角矩形 3"/>
          <p:cNvSpPr/>
          <p:nvPr/>
        </p:nvSpPr>
        <p:spPr>
          <a:xfrm>
            <a:off x="126909" y="3262537"/>
            <a:ext cx="3809865" cy="1163806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71697B-AFA9-43B2-B714-273F0B1E8057}"/>
              </a:ext>
            </a:extLst>
          </p:cNvPr>
          <p:cNvSpPr/>
          <p:nvPr/>
        </p:nvSpPr>
        <p:spPr>
          <a:xfrm>
            <a:off x="6825632" y="1060057"/>
            <a:ext cx="513844" cy="5219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4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b="1" dirty="0"/>
                  <a:t>均方误差损失函数</a:t>
                </a:r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dirty="0"/>
                  <a:t>为实际值，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dirty="0"/>
                  <a:t>为预测值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zh-CN" altLang="zh-CN" dirty="0"/>
              </a:p>
              <a:p>
                <a:pPr lvl="1"/>
                <a:r>
                  <a:rPr lang="zh-CN" altLang="zh-CN" dirty="0"/>
                  <a:t>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zh-CN" dirty="0"/>
                  <a:t>求导得到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2(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pPr lvl="2"/>
                <a:r>
                  <a:rPr lang="zh-CN" altLang="zh-CN" dirty="0"/>
                  <a:t>在一个样本的情况下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=(1*1) – (1*1) = (1*1)</a:t>
                </a:r>
                <a:endParaRPr lang="zh-CN" altLang="zh-CN" dirty="0"/>
              </a:p>
              <a:p>
                <a:pPr lvl="2"/>
                <a:r>
                  <a:rPr lang="zh-CN" altLang="zh-CN" dirty="0"/>
                  <a:t>在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个样本的情况下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 (1*n) – (1*n) = (1*n)</a:t>
                </a:r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FEBA80B1-75BF-44C6-8C94-16901EA41C22}"/>
              </a:ext>
            </a:extLst>
          </p:cNvPr>
          <p:cNvSpPr/>
          <p:nvPr/>
        </p:nvSpPr>
        <p:spPr>
          <a:xfrm>
            <a:off x="3611880" y="1212842"/>
            <a:ext cx="145161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1FA5FF-8B67-4EFC-9376-591A9003CEDF}"/>
              </a:ext>
            </a:extLst>
          </p:cNvPr>
          <p:cNvSpPr/>
          <p:nvPr/>
        </p:nvSpPr>
        <p:spPr>
          <a:xfrm>
            <a:off x="557403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F0BEF-61FC-413B-B836-04E426689477}"/>
              </a:ext>
            </a:extLst>
          </p:cNvPr>
          <p:cNvSpPr/>
          <p:nvPr/>
        </p:nvSpPr>
        <p:spPr>
          <a:xfrm>
            <a:off x="730758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右箭头 19">
            <a:extLst>
              <a:ext uri="{FF2B5EF4-FFF2-40B4-BE49-F238E27FC236}">
                <a16:creationId xmlns:a16="http://schemas.microsoft.com/office/drawing/2014/main" id="{C0EA1B2E-B328-450F-B5CC-1AA7D6AD7E90}"/>
              </a:ext>
            </a:extLst>
          </p:cNvPr>
          <p:cNvSpPr/>
          <p:nvPr/>
        </p:nvSpPr>
        <p:spPr>
          <a:xfrm>
            <a:off x="512826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右箭头 20">
            <a:extLst>
              <a:ext uri="{FF2B5EF4-FFF2-40B4-BE49-F238E27FC236}">
                <a16:creationId xmlns:a16="http://schemas.microsoft.com/office/drawing/2014/main" id="{1B3AAC68-49EC-4D4C-8564-7A83DE8CC0A2}"/>
              </a:ext>
            </a:extLst>
          </p:cNvPr>
          <p:cNvSpPr/>
          <p:nvPr/>
        </p:nvSpPr>
        <p:spPr>
          <a:xfrm>
            <a:off x="688467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F5A58E-805B-4E1C-9EA6-8D0BC57F8F66}"/>
              </a:ext>
            </a:extLst>
          </p:cNvPr>
          <p:cNvSpPr/>
          <p:nvPr/>
        </p:nvSpPr>
        <p:spPr>
          <a:xfrm>
            <a:off x="7307580" y="648106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56CE32-1C45-49AD-9675-560FC7BF7A27}"/>
                  </a:ext>
                </a:extLst>
              </p:cNvPr>
              <p:cNvSpPr/>
              <p:nvPr/>
            </p:nvSpPr>
            <p:spPr>
              <a:xfrm>
                <a:off x="5341334" y="1742727"/>
                <a:ext cx="3274695" cy="33756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X=(1, 2)  1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个样本，每个样本</a:t>
                </a:r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endParaRPr lang="en-US" altLang="zh-CN" sz="1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200" dirty="0"/>
              </a:p>
              <a:p>
                <a:endParaRPr lang="en-US" altLang="zh-CN" sz="1200" kern="100" dirty="0"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100" dirty="0"/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200" dirty="0"/>
                          <m:t> </m:t>
                        </m:r>
                      </m:e>
                      <m: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</a:rPr>
                  <a:t>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56CE32-1C45-49AD-9675-560FC7BF7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34" y="1742727"/>
                <a:ext cx="3274695" cy="3375668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27FCCEB-CE26-41F8-82FD-0CECEF49879E}"/>
              </a:ext>
            </a:extLst>
          </p:cNvPr>
          <p:cNvSpPr/>
          <p:nvPr/>
        </p:nvSpPr>
        <p:spPr>
          <a:xfrm>
            <a:off x="5063490" y="4681242"/>
            <a:ext cx="2148840" cy="400556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638EFC-89A8-4586-B956-5BD43AE3EE26}"/>
              </a:ext>
            </a:extLst>
          </p:cNvPr>
          <p:cNvSpPr/>
          <p:nvPr/>
        </p:nvSpPr>
        <p:spPr>
          <a:xfrm>
            <a:off x="7654543" y="949986"/>
            <a:ext cx="513844" cy="5219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Simple MLP</a:t>
            </a:r>
            <a:r>
              <a:rPr lang="zh-CN" altLang="en-US" dirty="0"/>
              <a:t>的损失函数和反向传导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7153" y="1471922"/>
                <a:ext cx="3328035" cy="3191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X=(1, 2)  1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个样本，每个样本</a:t>
                </a:r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endParaRPr lang="en-US" altLang="zh-CN" sz="1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kern="100" dirty="0"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100" dirty="0"/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200" dirty="0"/>
                          <m:t> </m:t>
                        </m:r>
                      </m:e>
                      <m: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</a:rPr>
                  <a:t>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3" y="1471922"/>
                <a:ext cx="3328035" cy="31910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3611880" y="1212842"/>
            <a:ext cx="145161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403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0758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12826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88467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448594" y="2114854"/>
                <a:ext cx="5425803" cy="20181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/>
                  <a:t>反向传导</a:t>
                </a:r>
                <a:endParaRPr lang="en-US" altLang="zh-CN" sz="1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sz="1200" dirty="0"/>
                  <a:t>=(1,1)</a:t>
                </a:r>
                <a:endParaRPr lang="zh-CN" altLang="zh-CN" sz="1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200" b="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200" b="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0">
                        <a:latin typeface="Cambria Math" panose="02040503050406030204" pitchFamily="18" charset="0"/>
                      </a:rPr>
                      <m:t>2(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kumimoji="1" lang="en-US" altLang="zh-CN" sz="1200" b="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sz="1200" b="0" i="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zh-CN" sz="1200" b="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zh-CN" sz="1200" dirty="0"/>
                      <m:t> </m:t>
                    </m:r>
                  </m:oMath>
                </a14:m>
                <a:r>
                  <a:rPr lang="en-US" altLang="zh-CN" sz="1200" dirty="0"/>
                  <a:t>=(1, 1) </a:t>
                </a:r>
              </a:p>
              <a:p>
                <a:endParaRPr lang="en-US" altLang="zh-CN" sz="1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12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 b="0" i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0" i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200" dirty="0"/>
                  <a:t> =(1, 1)* </a:t>
                </a:r>
                <a:r>
                  <a:rPr lang="en-US" altLang="zh-CN" sz="1200" dirty="0">
                    <a:solidFill>
                      <a:srgbClr val="C00000"/>
                    </a:solidFill>
                  </a:rPr>
                  <a:t>[1]</a:t>
                </a:r>
                <a:r>
                  <a:rPr lang="en-US" altLang="zh-CN" sz="1200" dirty="0"/>
                  <a:t>= (1, 1)</a:t>
                </a:r>
                <a:r>
                  <a:rPr lang="zh-CN" altLang="zh-CN" sz="1200" dirty="0"/>
                  <a:t>，</a:t>
                </a:r>
                <a:r>
                  <a:rPr lang="zh-CN" altLang="en-US" sz="1200" dirty="0"/>
                  <a:t>矩</a:t>
                </a:r>
                <a:r>
                  <a:rPr lang="zh-CN" altLang="zh-CN" sz="1200" dirty="0"/>
                  <a:t>阵的各个位置</a:t>
                </a:r>
                <a:r>
                  <a:rPr lang="zh-CN" altLang="en-US" sz="1200" dirty="0"/>
                  <a:t>相</a:t>
                </a:r>
                <a:r>
                  <a:rPr lang="zh-CN" altLang="zh-CN" sz="1200" dirty="0"/>
                  <a:t>乘</a:t>
                </a:r>
                <a14:m>
                  <m:oMath xmlns:m="http://schemas.openxmlformats.org/officeDocument/2006/math">
                    <m:r>
                      <a:rPr lang="zh-CN" altLang="en-US" sz="1200" b="0" i="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200" dirty="0"/>
                  <a:t>[1]</a:t>
                </a:r>
                <a:r>
                  <a:rPr lang="zh-CN" altLang="en-US" sz="1200" dirty="0"/>
                  <a:t>为一个矩阵</a:t>
                </a:r>
                <a:endParaRPr lang="zh-CN" altLang="zh-CN" sz="1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 b="0" i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sz="1200" dirty="0"/>
                  <a:t>=</a:t>
                </a:r>
                <a:r>
                  <a:rPr kumimoji="1"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zh-CN" sz="12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2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kumimoji="1" lang="en-US" altLang="zh-CN" sz="12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12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kumimoji="1" lang="en-US" altLang="zh-CN" sz="12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b="1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1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=(1, 1)×( 1, 2) = (1, 2)</a:t>
                </a:r>
                <a:r>
                  <a:rPr lang="zh-CN" altLang="zh-CN" sz="1200" dirty="0"/>
                  <a:t>，注意，是矩阵乘法</a:t>
                </a:r>
                <a:endParaRPr lang="en-US" altLang="zh-CN" sz="1200" dirty="0"/>
              </a:p>
              <a:p>
                <a:endParaRPr lang="zh-CN" altLang="zh-CN" sz="1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200" dirty="0"/>
                  <a:t> =</a:t>
                </a:r>
                <a14:m>
                  <m:oMath xmlns:m="http://schemas.openxmlformats.org/officeDocument/2006/math">
                    <m:r>
                      <a:rPr lang="en-US" altLang="zh-CN" sz="1200" b="0" i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200" b="0" i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200" b="0" i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2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b="0" i="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b="0" i="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zh-CN" sz="1200" b="0" i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b="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b="0" i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kumimoji="1" lang="en-US" altLang="zh-CN" sz="1200" b="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sz="1200" b="0" i="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zh-CN" sz="1200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=(2,1)(1,1) = (2, 1)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594" y="2114854"/>
                <a:ext cx="5425803" cy="2018117"/>
              </a:xfrm>
              <a:prstGeom prst="rect">
                <a:avLst/>
              </a:prstGeom>
              <a:blipFill>
                <a:blip r:embed="rId3"/>
                <a:stretch>
                  <a:fillRect t="-3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4004310" y="4541520"/>
            <a:ext cx="4545330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红圈结果和上一讲</a:t>
            </a:r>
            <a:r>
              <a:rPr lang="en-US" altLang="zh-CN" dirty="0"/>
              <a:t>PPT</a:t>
            </a:r>
            <a:r>
              <a:rPr lang="zh-CN" altLang="en-US" dirty="0"/>
              <a:t>的结果是一样的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601EC13-BAF2-4AED-AFF6-877572459876}"/>
              </a:ext>
            </a:extLst>
          </p:cNvPr>
          <p:cNvSpPr/>
          <p:nvPr/>
        </p:nvSpPr>
        <p:spPr>
          <a:xfrm>
            <a:off x="6727371" y="1146629"/>
            <a:ext cx="484959" cy="476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B90CEBD-2857-4F5A-81E5-AADAC693798C}"/>
              </a:ext>
            </a:extLst>
          </p:cNvPr>
          <p:cNvSpPr/>
          <p:nvPr/>
        </p:nvSpPr>
        <p:spPr>
          <a:xfrm>
            <a:off x="4982029" y="3171371"/>
            <a:ext cx="1284514" cy="2902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D158049-0458-4AF7-BC46-A297C71AD4D0}"/>
              </a:ext>
            </a:extLst>
          </p:cNvPr>
          <p:cNvSpPr/>
          <p:nvPr/>
        </p:nvSpPr>
        <p:spPr>
          <a:xfrm>
            <a:off x="1521303" y="2743200"/>
            <a:ext cx="1994686" cy="1740092"/>
          </a:xfrm>
          <a:custGeom>
            <a:avLst/>
            <a:gdLst>
              <a:gd name="connsiteX0" fmla="*/ 0 w 1994686"/>
              <a:gd name="connsiteY0" fmla="*/ 1691235 h 1740092"/>
              <a:gd name="connsiteX1" fmla="*/ 958906 w 1994686"/>
              <a:gd name="connsiteY1" fmla="*/ 1577947 h 1740092"/>
              <a:gd name="connsiteX2" fmla="*/ 1610315 w 1994686"/>
              <a:gd name="connsiteY2" fmla="*/ 352004 h 1740092"/>
              <a:gd name="connsiteX3" fmla="*/ 1994686 w 1994686"/>
              <a:gd name="connsiteY3" fmla="*/ 0 h 174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686" h="1740092">
                <a:moveTo>
                  <a:pt x="0" y="1691235"/>
                </a:moveTo>
                <a:cubicBezTo>
                  <a:pt x="345260" y="1746193"/>
                  <a:pt x="690520" y="1801152"/>
                  <a:pt x="958906" y="1577947"/>
                </a:cubicBezTo>
                <a:cubicBezTo>
                  <a:pt x="1227292" y="1354742"/>
                  <a:pt x="1437685" y="614995"/>
                  <a:pt x="1610315" y="352004"/>
                </a:cubicBezTo>
                <a:cubicBezTo>
                  <a:pt x="1782945" y="89013"/>
                  <a:pt x="1888815" y="44506"/>
                  <a:pt x="1994686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385455" y="3093027"/>
            <a:ext cx="2088572" cy="983673"/>
          </a:xfrm>
          <a:custGeom>
            <a:avLst/>
            <a:gdLst>
              <a:gd name="connsiteX0" fmla="*/ 0 w 2088572"/>
              <a:gd name="connsiteY0" fmla="*/ 983673 h 983673"/>
              <a:gd name="connsiteX1" fmla="*/ 1063336 w 2088572"/>
              <a:gd name="connsiteY1" fmla="*/ 817418 h 983673"/>
              <a:gd name="connsiteX2" fmla="*/ 1485900 w 2088572"/>
              <a:gd name="connsiteY2" fmla="*/ 301337 h 983673"/>
              <a:gd name="connsiteX3" fmla="*/ 2088572 w 2088572"/>
              <a:gd name="connsiteY3" fmla="*/ 0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572" h="983673">
                <a:moveTo>
                  <a:pt x="0" y="983673"/>
                </a:moveTo>
                <a:cubicBezTo>
                  <a:pt x="407843" y="957407"/>
                  <a:pt x="815686" y="931141"/>
                  <a:pt x="1063336" y="817418"/>
                </a:cubicBezTo>
                <a:cubicBezTo>
                  <a:pt x="1310986" y="703695"/>
                  <a:pt x="1315027" y="437573"/>
                  <a:pt x="1485900" y="301337"/>
                </a:cubicBezTo>
                <a:cubicBezTo>
                  <a:pt x="1656773" y="165101"/>
                  <a:pt x="1872672" y="82550"/>
                  <a:pt x="2088572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Simple MLP</a:t>
            </a:r>
            <a:r>
              <a:rPr lang="zh-CN" altLang="en-US" dirty="0"/>
              <a:t>的损失函数和反向传导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205" y="1471922"/>
                <a:ext cx="3326620" cy="319100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X=(1, 2)  1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个样本，每个样本</a:t>
                </a:r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endParaRPr lang="en-US" altLang="zh-CN" sz="1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 indent="266700" algn="just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1" lang="en-US" altLang="zh-CN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2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kern="100" dirty="0"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100" dirty="0"/>
              </a:p>
              <a:p>
                <a:endParaRPr lang="en-US" altLang="zh-CN" sz="12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200" dirty="0"/>
                          <m:t> </m:t>
                        </m:r>
                      </m:e>
                      <m:sup>
                        <m:r>
                          <a:rPr kumimoji="1"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</a:rPr>
                  <a:t> 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5" y="1471922"/>
                <a:ext cx="3326620" cy="31910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3611880" y="1212842"/>
            <a:ext cx="145161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7403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隐藏层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07580" y="1212842"/>
            <a:ext cx="120777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输出层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12826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884670" y="1256694"/>
            <a:ext cx="327660" cy="21522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11880" y="2882397"/>
                <a:ext cx="5227320" cy="120456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 smtClean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 smtClean="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3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300" dirty="0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3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3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3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3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3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300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3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30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1" lang="en-US" altLang="zh-CN" sz="13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1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zh-CN" sz="13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kumimoji="1" lang="en-US" altLang="zh-CN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3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3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300" dirty="0"/>
                  <a:t>=(2, 1)* (2, 1) = (2, 1)</a:t>
                </a:r>
                <a:r>
                  <a:rPr lang="zh-CN" altLang="zh-CN" sz="1300" dirty="0"/>
                  <a:t>，</a:t>
                </a:r>
                <a:endParaRPr lang="en-US" altLang="zh-CN" sz="1300" dirty="0"/>
              </a:p>
              <a:p>
                <a:r>
                  <a:rPr lang="zh-CN" altLang="zh-CN" sz="1300" dirty="0"/>
                  <a:t>注意，矩阵的各个位置</a:t>
                </a:r>
                <a:r>
                  <a:rPr lang="zh-CN" altLang="en-US" sz="1300" dirty="0"/>
                  <a:t>相</a:t>
                </a:r>
                <a:r>
                  <a:rPr lang="zh-CN" altLang="zh-CN" sz="1300" dirty="0"/>
                  <a:t>乘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3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300" b="1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300" b="1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300" b="1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b="1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300" b="1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300" b="1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00" b="1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1300" b="1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1" lang="en-US" altLang="zh-CN" sz="1300" b="1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13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300" b="1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300" b="1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14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zh-CN" sz="14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14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zh-CN" sz="14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zh-CN" sz="1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300" dirty="0"/>
                  <a:t>=(2, 1)×( 1, 2) = (2*2)</a:t>
                </a:r>
                <a:r>
                  <a:rPr lang="zh-CN" altLang="zh-CN" sz="1300" dirty="0"/>
                  <a:t>，</a:t>
                </a:r>
                <a:endParaRPr lang="en-US" altLang="zh-CN" sz="1300" dirty="0"/>
              </a:p>
              <a:p>
                <a:r>
                  <a:rPr lang="zh-CN" altLang="zh-CN" sz="1300" dirty="0"/>
                  <a:t>注意，是矩阵乘法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0" y="2882397"/>
                <a:ext cx="5227320" cy="1204561"/>
              </a:xfrm>
              <a:prstGeom prst="rect">
                <a:avLst/>
              </a:prstGeom>
              <a:blipFill>
                <a:blip r:embed="rId3"/>
                <a:stretch>
                  <a:fillRect l="-116" b="-25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0">
            <a:extLst>
              <a:ext uri="{FF2B5EF4-FFF2-40B4-BE49-F238E27FC236}">
                <a16:creationId xmlns:a16="http://schemas.microsoft.com/office/drawing/2014/main" id="{67057DD0-6CC7-485F-B7EF-AE2338E9CEBA}"/>
              </a:ext>
            </a:extLst>
          </p:cNvPr>
          <p:cNvSpPr/>
          <p:nvPr/>
        </p:nvSpPr>
        <p:spPr>
          <a:xfrm>
            <a:off x="4004310" y="4541520"/>
            <a:ext cx="4545330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红圈结果和上一讲</a:t>
            </a:r>
            <a:r>
              <a:rPr lang="en-US" altLang="zh-CN" dirty="0"/>
              <a:t>PPT</a:t>
            </a:r>
            <a:r>
              <a:rPr lang="zh-CN" altLang="en-US" dirty="0"/>
              <a:t>的结果是一样的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583CAC-98B0-4998-B0C8-016F8AEBD662}"/>
                  </a:ext>
                </a:extLst>
              </p:cNvPr>
              <p:cNvSpPr/>
              <p:nvPr/>
            </p:nvSpPr>
            <p:spPr>
              <a:xfrm>
                <a:off x="3943350" y="2034962"/>
                <a:ext cx="4572000" cy="4757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1400" dirty="0"/>
                  <a:t>参考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400" dirty="0"/>
                  <a:t> =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zh-CN" sz="1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kumimoji="1" lang="en-US" altLang="zh-CN" sz="1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sz="140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=(2,1)(1,1) = (2, 1)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583CAC-98B0-4998-B0C8-016F8AEBD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50" y="2034962"/>
                <a:ext cx="4572000" cy="475771"/>
              </a:xfrm>
              <a:prstGeom prst="rect">
                <a:avLst/>
              </a:prstGeom>
              <a:blipFill>
                <a:blip r:embed="rId4"/>
                <a:stretch>
                  <a:fillRect l="-400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4A5039-046A-49F9-B8C0-81EA4454671C}"/>
              </a:ext>
            </a:extLst>
          </p:cNvPr>
          <p:cNvSpPr/>
          <p:nvPr/>
        </p:nvSpPr>
        <p:spPr>
          <a:xfrm>
            <a:off x="5254171" y="3454400"/>
            <a:ext cx="1752600" cy="4762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8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zh-CN" altLang="en-US" dirty="0"/>
                  <a:t>带隐藏层、非线性传导函数的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层</a:t>
                </a:r>
                <a:r>
                  <a:rPr lang="en-US" altLang="zh-CN" dirty="0"/>
                  <a:t>MLP</a:t>
                </a:r>
              </a:p>
              <a:p>
                <a:pPr marL="685800" lvl="1"/>
                <a:r>
                  <a:rPr lang="zh-CN" altLang="en-US" sz="1600" dirty="0"/>
                  <a:t>下图是一个比上一讲更加复杂的神经网络</a:t>
                </a:r>
                <a:endParaRPr lang="en-US" altLang="zh-CN" sz="1600" dirty="0"/>
              </a:p>
              <a:p>
                <a:pPr marL="685800" lvl="1"/>
                <a:r>
                  <a:rPr lang="zh-CN" altLang="zh-CN" sz="1600" dirty="0"/>
                  <a:t>复杂性在于隐藏层的节点和输出层的节点都采用</a:t>
                </a:r>
                <a:r>
                  <a:rPr lang="en-US" altLang="zh-CN" sz="1600" dirty="0"/>
                  <a:t>sigmoid</a:t>
                </a:r>
                <a:r>
                  <a:rPr lang="zh-CN" altLang="zh-CN" sz="1600" dirty="0"/>
                  <a:t>函数作为激活函数</a:t>
                </a:r>
                <a:endParaRPr lang="en-US" altLang="zh-CN" sz="1600" dirty="0"/>
              </a:p>
              <a:p>
                <a:pPr marL="685800" lvl="1"/>
                <a:r>
                  <a:rPr lang="zh-CN" altLang="en-US" sz="1600" dirty="0"/>
                  <a:t>正向传导过程如下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:pPr lvl="1"/>
                <a:r>
                  <a:rPr lang="zh-CN" altLang="zh-CN" sz="1600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zh-CN" sz="1600" dirty="0"/>
                  <a:t>最后</a:t>
                </a:r>
                <a:r>
                  <a:rPr lang="zh-CN" altLang="en-US" sz="1600" dirty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600" dirty="0"/>
                  <a:t>构造损失函数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12" y="2025262"/>
            <a:ext cx="4698740" cy="193982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142198" y="2361398"/>
            <a:ext cx="2354981" cy="3433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541970" y="2361398"/>
            <a:ext cx="301592" cy="10812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16934" y="4135298"/>
                <a:ext cx="3380541" cy="8192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/>
                        <m:t>展开的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传导式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34" y="4135298"/>
                <a:ext cx="3380541" cy="81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98173D-0BA2-4880-A207-1D4D12A5F18A}"/>
                  </a:ext>
                </a:extLst>
              </p:cNvPr>
              <p:cNvSpPr/>
              <p:nvPr/>
            </p:nvSpPr>
            <p:spPr>
              <a:xfrm>
                <a:off x="7503705" y="4224119"/>
                <a:ext cx="14825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Ele</m:t>
                    </m:r>
                  </m:oMath>
                </a14:m>
                <a:r>
                  <a:rPr lang="en-US" altLang="zh-CN" dirty="0"/>
                  <a:t>ment-wise</a:t>
                </a:r>
              </a:p>
              <a:p>
                <a:r>
                  <a:rPr lang="en-US" altLang="zh-CN" dirty="0"/>
                  <a:t>operation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98173D-0BA2-4880-A207-1D4D12A5F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705" y="4224119"/>
                <a:ext cx="1482585" cy="646331"/>
              </a:xfrm>
              <a:prstGeom prst="rect">
                <a:avLst/>
              </a:prstGeom>
              <a:blipFill>
                <a:blip r:embed="rId5"/>
                <a:stretch>
                  <a:fillRect l="-3704" t="-5660" r="-37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9AD5335-2CA3-40EB-90B1-4D92E8AF1D2D}"/>
              </a:ext>
            </a:extLst>
          </p:cNvPr>
          <p:cNvSpPr/>
          <p:nvPr/>
        </p:nvSpPr>
        <p:spPr>
          <a:xfrm>
            <a:off x="6343745" y="4648874"/>
            <a:ext cx="1550036" cy="497632"/>
          </a:xfrm>
          <a:custGeom>
            <a:avLst/>
            <a:gdLst>
              <a:gd name="connsiteX0" fmla="*/ 1550036 w 1550036"/>
              <a:gd name="connsiteY0" fmla="*/ 157795 h 497632"/>
              <a:gd name="connsiteX1" fmla="*/ 1193986 w 1550036"/>
              <a:gd name="connsiteY1" fmla="*/ 441016 h 497632"/>
              <a:gd name="connsiteX2" fmla="*/ 182482 w 1550036"/>
              <a:gd name="connsiteY2" fmla="*/ 457200 h 497632"/>
              <a:gd name="connsiteX3" fmla="*/ 4457 w 1550036"/>
              <a:gd name="connsiteY3" fmla="*/ 0 h 49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036" h="497632">
                <a:moveTo>
                  <a:pt x="1550036" y="157795"/>
                </a:moveTo>
                <a:cubicBezTo>
                  <a:pt x="1485974" y="274455"/>
                  <a:pt x="1421912" y="391115"/>
                  <a:pt x="1193986" y="441016"/>
                </a:cubicBezTo>
                <a:cubicBezTo>
                  <a:pt x="966060" y="490917"/>
                  <a:pt x="380737" y="530703"/>
                  <a:pt x="182482" y="457200"/>
                </a:cubicBezTo>
                <a:cubicBezTo>
                  <a:pt x="-15773" y="383697"/>
                  <a:pt x="-5658" y="191848"/>
                  <a:pt x="4457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回归</a:t>
            </a:r>
            <a:r>
              <a:rPr lang="zh-CN" altLang="zh-CN" dirty="0"/>
              <a:t>的损失函数和反向传播算法</a:t>
            </a:r>
            <a:endParaRPr lang="en-US" altLang="zh-CN" dirty="0"/>
          </a:p>
          <a:p>
            <a:pPr marL="685800" lvl="1"/>
            <a:r>
              <a:rPr lang="zh-CN" altLang="en-US" dirty="0"/>
              <a:t>我们这里采用和前述对</a:t>
            </a:r>
            <a:r>
              <a:rPr lang="en-US" altLang="zh-CN" dirty="0"/>
              <a:t>MNIST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8</a:t>
            </a:r>
            <a:r>
              <a:rPr lang="zh-CN" altLang="en-US" dirty="0"/>
              <a:t>两类样本进行分类的网络结构</a:t>
            </a:r>
            <a:endParaRPr lang="en-US" altLang="zh-CN" dirty="0"/>
          </a:p>
          <a:p>
            <a:pPr marL="1085850" lvl="2"/>
            <a:r>
              <a:rPr lang="zh-CN" altLang="en-US" dirty="0"/>
              <a:t>前文进行二值分类</a:t>
            </a:r>
            <a:endParaRPr lang="en-US" altLang="zh-CN" dirty="0"/>
          </a:p>
          <a:p>
            <a:pPr marL="1085850" lvl="2"/>
            <a:r>
              <a:rPr lang="zh-CN" altLang="en-US" dirty="0"/>
              <a:t>这里进行回归</a:t>
            </a:r>
            <a:endParaRPr lang="en-US" altLang="zh-CN" dirty="0"/>
          </a:p>
          <a:p>
            <a:pPr marL="685800" lvl="1"/>
            <a:r>
              <a:rPr lang="zh-CN" altLang="en-US" dirty="0"/>
              <a:t>看看其主要区别在哪里？</a:t>
            </a:r>
          </a:p>
        </p:txBody>
      </p:sp>
    </p:spTree>
    <p:extLst>
      <p:ext uri="{BB962C8B-B14F-4D97-AF65-F5344CB8AC3E}">
        <p14:creationId xmlns:p14="http://schemas.microsoft.com/office/powerpoint/2010/main" val="208586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回归</a:t>
            </a:r>
            <a:r>
              <a:rPr lang="zh-CN" altLang="zh-CN" dirty="0"/>
              <a:t>的损失函数和反向传播算法</a:t>
            </a:r>
            <a:endParaRPr lang="en-US" altLang="zh-CN" dirty="0"/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0906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</a:rPr>
                  <a:t>输入层</a:t>
                </a:r>
                <a:endParaRPr lang="en-US" altLang="zh-CN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ysClr val="windowText" lastClr="000000"/>
                    </a:solidFill>
                  </a:rPr>
                  <a:t>784</a:t>
                </a:r>
                <a:r>
                  <a:rPr lang="zh-CN" altLang="zh-CN" dirty="0">
                    <a:solidFill>
                      <a:sysClr val="windowText" lastClr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060" y="1592580"/>
                <a:ext cx="1207770" cy="792480"/>
              </a:xfrm>
              <a:prstGeom prst="rect">
                <a:avLst/>
              </a:prstGeom>
              <a:blipFill>
                <a:blip r:embed="rId2"/>
                <a:stretch>
                  <a:fillRect b="-223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1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518160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93801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72590" y="3135630"/>
            <a:ext cx="19240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二值分类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720590" y="3135630"/>
            <a:ext cx="19240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回归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081472-17D2-4FE4-A716-3EFCC026DA49}"/>
              </a:ext>
            </a:extLst>
          </p:cNvPr>
          <p:cNvSpPr/>
          <p:nvPr/>
        </p:nvSpPr>
        <p:spPr>
          <a:xfrm>
            <a:off x="3851809" y="3378425"/>
            <a:ext cx="571602" cy="291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9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回归</a:t>
            </a:r>
            <a:r>
              <a:rPr lang="zh-CN" altLang="zh-CN" dirty="0"/>
              <a:t>的损失函数和反向传播算法</a:t>
            </a:r>
            <a:endParaRPr lang="en-US" altLang="zh-CN" dirty="0"/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Layer1</a:t>
            </a:r>
            <a:r>
              <a:rPr lang="zh-CN" altLang="zh-CN" dirty="0"/>
              <a:t>的前向传导过程具体如下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7660" y="2706997"/>
                <a:ext cx="4179570" cy="194437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X=(11272, 784)  11272</a:t>
                </a:r>
                <a:r>
                  <a:rPr lang="zh-CN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个样本，每个样本</a:t>
                </a:r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784</a:t>
                </a:r>
                <a:r>
                  <a:rPr lang="zh-CN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endParaRPr lang="en-US" altLang="zh-CN" sz="13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 784)</a:t>
                </a:r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=(196,1)</a:t>
                </a:r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3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=(784, 11272)</a:t>
                </a:r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3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13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3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=(196,784)×(784, 11272) +(196,1)</a:t>
                </a:r>
                <a:r>
                  <a:rPr lang="zh-CN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</a:t>
                </a:r>
                <a:r>
                  <a:rPr lang="en-US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(196, 11272)</a:t>
                </a:r>
                <a:r>
                  <a:rPr lang="zh-CN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的每一列都加</a:t>
                </a:r>
                <a:r>
                  <a:rPr lang="en-US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(196,1)</a:t>
                </a:r>
                <a:r>
                  <a:rPr lang="zh-CN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 11272)</a:t>
                </a:r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3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3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300" dirty="0">
                    <a:latin typeface="Times New Roman" panose="02020603050405020304" pitchFamily="18" charset="0"/>
                  </a:rPr>
                  <a:t>=(196, 11272)</a:t>
                </a:r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" y="2706997"/>
                <a:ext cx="4179570" cy="1944378"/>
              </a:xfrm>
              <a:prstGeom prst="rect">
                <a:avLst/>
              </a:prstGeom>
              <a:blipFill>
                <a:blip r:embed="rId2"/>
                <a:stretch>
                  <a:fillRect l="-146" t="-312" b="-124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652010" y="2706997"/>
                <a:ext cx="4179570" cy="194437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X=(11272, 784)  11272</a:t>
                </a:r>
                <a:r>
                  <a:rPr lang="zh-CN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个样本，每个样本</a:t>
                </a:r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784</a:t>
                </a:r>
                <a:r>
                  <a:rPr lang="zh-CN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endParaRPr lang="en-US" altLang="zh-CN" sz="13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 784)</a:t>
                </a:r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=(196,1)</a:t>
                </a:r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3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=(784, 11272)</a:t>
                </a:r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3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13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3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=(196,784)×(784, 11272) +(196,1)</a:t>
                </a:r>
                <a:r>
                  <a:rPr lang="zh-CN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，注意</a:t>
                </a:r>
                <a:r>
                  <a:rPr lang="en-US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(196, 11272)</a:t>
                </a:r>
                <a:r>
                  <a:rPr lang="zh-CN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的每一列都加</a:t>
                </a:r>
                <a:r>
                  <a:rPr lang="en-US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(196,1)</a:t>
                </a:r>
                <a:r>
                  <a:rPr lang="zh-CN" altLang="zh-CN" sz="13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3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 11272)</a:t>
                </a:r>
                <a:endParaRPr lang="zh-CN" altLang="zh-CN" sz="13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3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3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300" dirty="0">
                    <a:latin typeface="Times New Roman" panose="02020603050405020304" pitchFamily="18" charset="0"/>
                  </a:rPr>
                  <a:t>=(196, 11272)</a:t>
                </a:r>
                <a:endParaRPr lang="zh-CN" altLang="en-US" sz="13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010" y="2706997"/>
                <a:ext cx="4179570" cy="1944378"/>
              </a:xfrm>
              <a:prstGeom prst="rect">
                <a:avLst/>
              </a:prstGeom>
              <a:blipFill>
                <a:blip r:embed="rId3"/>
                <a:stretch>
                  <a:fillRect t="-312" b="-12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0906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</a:rPr>
                  <a:t>输入层</a:t>
                </a:r>
                <a:endParaRPr lang="en-US" altLang="zh-CN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ysClr val="windowText" lastClr="000000"/>
                    </a:solidFill>
                  </a:rPr>
                  <a:t>784</a:t>
                </a:r>
                <a:r>
                  <a:rPr lang="zh-CN" altLang="zh-CN" dirty="0">
                    <a:solidFill>
                      <a:sysClr val="windowText" lastClr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060" y="1592580"/>
                <a:ext cx="1207770" cy="792480"/>
              </a:xfrm>
              <a:prstGeom prst="rect">
                <a:avLst/>
              </a:prstGeom>
              <a:blipFill>
                <a:blip r:embed="rId4"/>
                <a:stretch>
                  <a:fillRect b="-223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1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>
            <a:off x="518160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93801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1217A3-D97F-4792-B27D-B21CC92EAA4C}"/>
              </a:ext>
            </a:extLst>
          </p:cNvPr>
          <p:cNvSpPr/>
          <p:nvPr/>
        </p:nvSpPr>
        <p:spPr>
          <a:xfrm>
            <a:off x="5116830" y="1772156"/>
            <a:ext cx="510540" cy="4733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EA78BB-71CF-4BE7-878F-DCFB2187E299}"/>
              </a:ext>
            </a:extLst>
          </p:cNvPr>
          <p:cNvSpPr/>
          <p:nvPr/>
        </p:nvSpPr>
        <p:spPr>
          <a:xfrm>
            <a:off x="3817257" y="4728029"/>
            <a:ext cx="1553029" cy="28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一样</a:t>
            </a:r>
          </a:p>
        </p:txBody>
      </p:sp>
    </p:spTree>
    <p:extLst>
      <p:ext uri="{BB962C8B-B14F-4D97-AF65-F5344CB8AC3E}">
        <p14:creationId xmlns:p14="http://schemas.microsoft.com/office/powerpoint/2010/main" val="100673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Layer2</a:t>
            </a:r>
            <a:r>
              <a:rPr lang="zh-CN" altLang="zh-CN" dirty="0"/>
              <a:t>的前向传导过程具体如下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1490" y="2878966"/>
                <a:ext cx="3848100" cy="15356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3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=(1, 196)</a:t>
                </a:r>
                <a:endParaRPr lang="zh-CN" altLang="zh-CN" sz="1300" dirty="0"/>
              </a:p>
              <a:p>
                <a:r>
                  <a:rPr lang="en-US" altLang="zh-CN" sz="13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=(1,1)</a:t>
                </a:r>
                <a:endParaRPr lang="zh-CN" altLang="zh-CN" sz="1300" dirty="0"/>
              </a:p>
              <a:p>
                <a:r>
                  <a:rPr lang="en-US" altLang="zh-CN" sz="13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  <a:endParaRPr lang="zh-CN" altLang="zh-CN" sz="1300" dirty="0"/>
              </a:p>
              <a:p>
                <a:r>
                  <a:rPr lang="en-US" altLang="zh-CN" sz="1300" dirty="0"/>
                  <a:t>    =(1,196)×(196, 11272) +(1,1)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，注意</a:t>
                </a:r>
                <a:r>
                  <a:rPr lang="en-US" altLang="zh-CN" sz="1300" dirty="0">
                    <a:solidFill>
                      <a:srgbClr val="C00000"/>
                    </a:solidFill>
                  </a:rPr>
                  <a:t>(1,11727)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的每一列都加</a:t>
                </a:r>
                <a:r>
                  <a:rPr lang="en-US" altLang="zh-CN" sz="1300" dirty="0">
                    <a:solidFill>
                      <a:srgbClr val="C00000"/>
                    </a:solidFill>
                  </a:rPr>
                  <a:t>(1,1)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300" dirty="0"/>
              </a:p>
              <a:p>
                <a:r>
                  <a:rPr lang="en-US" altLang="zh-CN" sz="1300" dirty="0"/>
                  <a:t>    =(1,11727)</a:t>
                </a:r>
                <a:endParaRPr lang="zh-CN" altLang="zh-CN" sz="1300" dirty="0"/>
              </a:p>
              <a:p>
                <a:r>
                  <a:rPr lang="en-US" altLang="zh-CN" sz="13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3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300" dirty="0"/>
                  <a:t>=(1, 11272)</a:t>
                </a:r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" y="2878966"/>
                <a:ext cx="3848100" cy="1535677"/>
              </a:xfrm>
              <a:prstGeom prst="rect">
                <a:avLst/>
              </a:prstGeom>
              <a:blipFill>
                <a:blip r:embed="rId2"/>
                <a:stretch>
                  <a:fillRect l="-158" b="-23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686300" y="2878966"/>
                <a:ext cx="3848100" cy="15356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3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=(1, 196)</a:t>
                </a:r>
                <a:endParaRPr lang="zh-CN" altLang="zh-CN" sz="1300" dirty="0"/>
              </a:p>
              <a:p>
                <a:r>
                  <a:rPr lang="en-US" altLang="zh-CN" sz="13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=(1,1)</a:t>
                </a:r>
                <a:endParaRPr lang="zh-CN" altLang="zh-CN" sz="1300" dirty="0"/>
              </a:p>
              <a:p>
                <a:r>
                  <a:rPr lang="en-US" altLang="zh-CN" sz="13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 </a:t>
                </a:r>
                <a:endParaRPr lang="zh-CN" altLang="zh-CN" sz="1300" dirty="0"/>
              </a:p>
              <a:p>
                <a:r>
                  <a:rPr lang="en-US" altLang="zh-CN" sz="1300" dirty="0"/>
                  <a:t>    =(1,196)×(196, 11272) +(1,1)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，注意</a:t>
                </a:r>
                <a:r>
                  <a:rPr lang="en-US" altLang="zh-CN" sz="1300" dirty="0">
                    <a:solidFill>
                      <a:srgbClr val="C00000"/>
                    </a:solidFill>
                  </a:rPr>
                  <a:t>(1,11727)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的每一列都加</a:t>
                </a:r>
                <a:r>
                  <a:rPr lang="en-US" altLang="zh-CN" sz="1300" dirty="0">
                    <a:solidFill>
                      <a:srgbClr val="C00000"/>
                    </a:solidFill>
                  </a:rPr>
                  <a:t>(1,1)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300" dirty="0"/>
              </a:p>
              <a:p>
                <a:r>
                  <a:rPr lang="en-US" altLang="zh-CN" sz="1300" dirty="0"/>
                  <a:t>    =(1,11727)</a:t>
                </a:r>
                <a:endParaRPr lang="zh-CN" altLang="zh-CN" sz="1300" dirty="0"/>
              </a:p>
              <a:p>
                <a:r>
                  <a:rPr lang="en-US" altLang="zh-CN" sz="13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300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3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300" dirty="0"/>
                  <a:t>=(1, 11272)</a:t>
                </a:r>
                <a:endParaRPr lang="zh-CN" altLang="en-US" sz="13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2878966"/>
                <a:ext cx="3848100" cy="1535677"/>
              </a:xfrm>
              <a:prstGeom prst="rect">
                <a:avLst/>
              </a:prstGeom>
              <a:blipFill>
                <a:blip r:embed="rId2"/>
                <a:stretch>
                  <a:fillRect l="-158" b="-23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909060" y="159258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1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>
            <a:off x="518160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93801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0317CEB-2DA2-43F5-9673-F44947F65B59}"/>
              </a:ext>
            </a:extLst>
          </p:cNvPr>
          <p:cNvSpPr/>
          <p:nvPr/>
        </p:nvSpPr>
        <p:spPr>
          <a:xfrm>
            <a:off x="6692113" y="1592580"/>
            <a:ext cx="668807" cy="6719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67886F-F456-4CA3-B0A5-6C4001968761}"/>
              </a:ext>
            </a:extLst>
          </p:cNvPr>
          <p:cNvSpPr/>
          <p:nvPr/>
        </p:nvSpPr>
        <p:spPr>
          <a:xfrm>
            <a:off x="3817257" y="4728029"/>
            <a:ext cx="1553029" cy="28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一样</a:t>
            </a:r>
          </a:p>
        </p:txBody>
      </p:sp>
    </p:spTree>
    <p:extLst>
      <p:ext uri="{BB962C8B-B14F-4D97-AF65-F5344CB8AC3E}">
        <p14:creationId xmlns:p14="http://schemas.microsoft.com/office/powerpoint/2010/main" val="4815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Layer2</a:t>
            </a:r>
            <a:r>
              <a:rPr lang="zh-CN" altLang="zh-CN" dirty="0"/>
              <a:t>的反向传播过程具体如下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2401" y="2668634"/>
                <a:ext cx="4402306" cy="22897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300" dirty="0"/>
                  <a:t>=(1,11727)</a:t>
                </a:r>
                <a:endParaRPr lang="zh-CN" altLang="zh-CN" sz="13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zh-CN" sz="13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CN" sz="1300" dirty="0"/>
                  <a:t> =(1, 11272) 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注意，矩阵的各个位置相除</a:t>
                </a:r>
                <a14:m>
                  <m:oMath xmlns:m="http://schemas.openxmlformats.org/officeDocument/2006/math">
                    <m:r>
                      <a:rPr lang="zh-CN" altLang="en-US" sz="13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（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1300" dirty="0">
                    <a:solidFill>
                      <a:srgbClr val="C00000"/>
                    </a:solidFill>
                  </a:rPr>
                  <a:t>参考上页</a:t>
                </a:r>
                <a14:m>
                  <m:oMath xmlns:m="http://schemas.openxmlformats.org/officeDocument/2006/math">
                    <m:r>
                      <a:rPr lang="zh-CN" altLang="en-US" sz="13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zh-CN" sz="13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300" dirty="0"/>
                  <a:t> =(1, 11272)* (1, 11272) = (1, 11272)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注意，矩阵的各个位置</a:t>
                </a:r>
                <a:r>
                  <a:rPr lang="zh-CN" altLang="en-US" sz="1300" dirty="0">
                    <a:solidFill>
                      <a:srgbClr val="C00000"/>
                    </a:solidFill>
                  </a:rPr>
                  <a:t>相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乘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300" dirty="0"/>
                  <a:t>=(1, 11272)×( 11727, 196) = (1, 196)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注意，是矩阵乘法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[1] = (1,1)</a:t>
                </a:r>
                <a:r>
                  <a:rPr lang="zh-CN" altLang="zh-CN" sz="1300" dirty="0"/>
                  <a:t>，即</a:t>
                </a:r>
                <a:r>
                  <a:rPr lang="en-US" altLang="zh-CN" sz="1300" dirty="0"/>
                  <a:t>(1, 11272)×(11272,1)</a:t>
                </a:r>
                <a14:m>
                  <m:oMath xmlns:m="http://schemas.openxmlformats.org/officeDocument/2006/math">
                    <m:r>
                      <a:rPr lang="zh-CN" altLang="zh-CN" sz="13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sz="1300" dirty="0">
                    <a:solidFill>
                      <a:srgbClr val="C00000"/>
                    </a:solidFill>
                  </a:rPr>
                  <a:t>相当于每行的各列累加</a:t>
                </a:r>
                <a:endParaRPr lang="zh-CN" altLang="zh-CN" sz="13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/>
                  <a:t> =</a:t>
                </a:r>
                <a14:m>
                  <m:oMath xmlns:m="http://schemas.openxmlformats.org/officeDocument/2006/math">
                    <m:r>
                      <a:rPr lang="en-US" altLang="zh-CN" sz="13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altLang="zh-CN" sz="13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=(196,1)(1,11272) = (196, 11272)</a:t>
                </a:r>
                <a:endParaRPr lang="zh-CN" altLang="en-US" sz="13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2668634"/>
                <a:ext cx="4402306" cy="2289729"/>
              </a:xfrm>
              <a:prstGeom prst="rect">
                <a:avLst/>
              </a:prstGeom>
              <a:blipFill>
                <a:blip r:embed="rId2"/>
                <a:stretch>
                  <a:fillRect b="-10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781550" y="2668634"/>
                <a:ext cx="4179570" cy="2235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300" dirty="0"/>
                  <a:t>=(1,11727)</a:t>
                </a:r>
                <a:endParaRPr lang="zh-CN" altLang="zh-CN" sz="13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3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3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kumimoji="1" lang="en-US" altLang="zh-CN" sz="1300" dirty="0"/>
                      <m:t> </m:t>
                    </m:r>
                    <m:r>
                      <a:rPr kumimoji="1" lang="en-US" altLang="zh-CN" sz="1300">
                        <a:latin typeface="Cambria Math" panose="02040503050406030204" pitchFamily="18" charset="0"/>
                      </a:rPr>
                      <m:t>2(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kumimoji="1" lang="en-US" altLang="zh-CN" sz="13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sz="130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zh-CN" sz="1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300" dirty="0"/>
                  <a:t>=(1, 11272)</a:t>
                </a:r>
                <a:endParaRPr lang="zh-CN" altLang="zh-CN" sz="1300" dirty="0">
                  <a:solidFill>
                    <a:srgbClr val="C00000"/>
                  </a:solidFill>
                </a:endParaRPr>
              </a:p>
              <a:p>
                <a:endParaRPr lang="en-US" altLang="zh-CN" sz="13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300" dirty="0"/>
                  <a:t> =(1, 11272)* (1, 11272) = (1, 11272)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注意，矩阵的各个位置</a:t>
                </a:r>
                <a:r>
                  <a:rPr lang="zh-CN" altLang="en-US" sz="1300" dirty="0">
                    <a:solidFill>
                      <a:srgbClr val="C00000"/>
                    </a:solidFill>
                  </a:rPr>
                  <a:t>相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乘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300" dirty="0"/>
                  <a:t>=(1, 11272)×( 11727, 196) = (1, 196)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注意，是矩阵乘法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[1] = (1,1)</a:t>
                </a:r>
                <a:r>
                  <a:rPr lang="zh-CN" altLang="zh-CN" sz="1300" dirty="0"/>
                  <a:t>，即</a:t>
                </a:r>
                <a:r>
                  <a:rPr lang="en-US" altLang="zh-CN" sz="1300" dirty="0"/>
                  <a:t>(1, 11272)×(11272,1)</a:t>
                </a:r>
                <a14:m>
                  <m:oMath xmlns:m="http://schemas.openxmlformats.org/officeDocument/2006/math">
                    <m:r>
                      <a:rPr lang="zh-CN" altLang="zh-CN" sz="13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sz="1300" dirty="0">
                    <a:solidFill>
                      <a:srgbClr val="C00000"/>
                    </a:solidFill>
                  </a:rPr>
                  <a:t>相当于每行的各列累加</a:t>
                </a:r>
                <a:endParaRPr lang="zh-CN" altLang="zh-CN" sz="13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/>
                  <a:t> =</a:t>
                </a:r>
                <a14:m>
                  <m:oMath xmlns:m="http://schemas.openxmlformats.org/officeDocument/2006/math">
                    <m:r>
                      <a:rPr lang="en-US" altLang="zh-CN" sz="13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altLang="zh-CN" sz="13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/>
                  <a:t>=(196,1)(1,11272) = (196, 11272)</a:t>
                </a:r>
                <a:endParaRPr lang="zh-CN" altLang="en-US" sz="13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2668634"/>
                <a:ext cx="4179570" cy="2235997"/>
              </a:xfrm>
              <a:prstGeom prst="rect">
                <a:avLst/>
              </a:prstGeom>
              <a:blipFill>
                <a:blip r:embed="rId3"/>
                <a:stretch>
                  <a:fillRect r="-3924" b="-10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形标注 10"/>
          <p:cNvSpPr/>
          <p:nvPr/>
        </p:nvSpPr>
        <p:spPr>
          <a:xfrm>
            <a:off x="26670" y="1146810"/>
            <a:ext cx="1706880" cy="1089660"/>
          </a:xfrm>
          <a:prstGeom prst="wedgeEllipseCallout">
            <a:avLst>
              <a:gd name="adj1" fmla="val 45371"/>
              <a:gd name="adj2" fmla="val 925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</a:rPr>
              <a:t>交叉熵损失函数的导数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88670" y="2903220"/>
            <a:ext cx="1104900" cy="36576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394960" y="2899410"/>
            <a:ext cx="1005840" cy="31242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09060" y="159258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1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/>
          <p:cNvSpPr/>
          <p:nvPr/>
        </p:nvSpPr>
        <p:spPr>
          <a:xfrm>
            <a:off x="518160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693801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6741794" y="1013460"/>
            <a:ext cx="1777365" cy="1089660"/>
          </a:xfrm>
          <a:prstGeom prst="wedgeEllipseCallout">
            <a:avLst>
              <a:gd name="adj1" fmla="val -82898"/>
              <a:gd name="adj2" fmla="val 1264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</a:rPr>
              <a:t>均方差损失函数的导数</a:t>
            </a:r>
          </a:p>
        </p:txBody>
      </p:sp>
    </p:spTree>
    <p:extLst>
      <p:ext uri="{BB962C8B-B14F-4D97-AF65-F5344CB8AC3E}">
        <p14:creationId xmlns:p14="http://schemas.microsoft.com/office/powerpoint/2010/main" val="16625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Layer1</a:t>
            </a:r>
            <a:r>
              <a:rPr lang="zh-CN" altLang="zh-CN" dirty="0"/>
              <a:t>的反向传播过程具体如下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419600" y="2787650"/>
                <a:ext cx="4069080" cy="134665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300" dirty="0"/>
                  <a:t> = (196, 11272)* (196, 11272) = (196, 11272)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注意，矩阵的各个位置点乘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300" dirty="0"/>
                  <a:t>= (196, 11272)×( 11272, 784) = (196*784)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注意，是矩阵乘法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/>
                  <a:t>[1] = (196,1)</a:t>
                </a:r>
                <a:r>
                  <a:rPr lang="zh-CN" altLang="zh-CN" sz="1300" dirty="0"/>
                  <a:t>，即</a:t>
                </a:r>
                <a:r>
                  <a:rPr lang="en-US" altLang="zh-CN" sz="1300" dirty="0"/>
                  <a:t>(196, 11272)×(11272,1)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相当于每行的各列累加</a:t>
                </a:r>
                <a:endParaRPr lang="zh-CN" altLang="en-US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87650"/>
                <a:ext cx="4069080" cy="1346651"/>
              </a:xfrm>
              <a:prstGeom prst="rect">
                <a:avLst/>
              </a:prstGeom>
              <a:blipFill>
                <a:blip r:embed="rId2"/>
                <a:stretch>
                  <a:fillRect r="-4030" b="-17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1490" y="2787650"/>
                <a:ext cx="3775710" cy="134665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300" dirty="0"/>
                  <a:t> = (196, 11272)* (196, 11272) = (196, 11272)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注意，矩阵的各个位置</a:t>
                </a:r>
                <a:r>
                  <a:rPr lang="zh-CN" altLang="en-US" sz="1300" dirty="0">
                    <a:solidFill>
                      <a:srgbClr val="C00000"/>
                    </a:solidFill>
                  </a:rPr>
                  <a:t>相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乘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300" dirty="0"/>
                  <a:t>= (196, 11272)×( 11272, 784) = (196*784)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注意，是矩阵乘法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300" dirty="0"/>
                  <a:t>[1] = (196,1)</a:t>
                </a:r>
                <a:r>
                  <a:rPr lang="zh-CN" altLang="zh-CN" sz="1300" dirty="0"/>
                  <a:t>，即</a:t>
                </a:r>
                <a:r>
                  <a:rPr lang="en-US" altLang="zh-CN" sz="1300" dirty="0"/>
                  <a:t>(196, 11272)×(11272,1)</a:t>
                </a:r>
                <a:r>
                  <a:rPr lang="zh-CN" altLang="zh-CN" sz="1300" dirty="0"/>
                  <a:t>，</a:t>
                </a:r>
                <a:r>
                  <a:rPr lang="zh-CN" altLang="zh-CN" sz="1300" dirty="0">
                    <a:solidFill>
                      <a:srgbClr val="C00000"/>
                    </a:solidFill>
                  </a:rPr>
                  <a:t>相当于每行的各列累加</a:t>
                </a:r>
                <a:endParaRPr lang="zh-CN" altLang="en-US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" y="2787650"/>
                <a:ext cx="3775710" cy="1346651"/>
              </a:xfrm>
              <a:prstGeom prst="rect">
                <a:avLst/>
              </a:prstGeom>
              <a:blipFill>
                <a:blip r:embed="rId3"/>
                <a:stretch>
                  <a:fillRect l="-161" r="-322" b="-269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909060" y="1592580"/>
            <a:ext cx="1207770" cy="792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370" y="1592580"/>
                <a:ext cx="1207770" cy="792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1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20" y="1592580"/>
                <a:ext cx="1207770" cy="7924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>
            <a:off x="518160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938010" y="1809750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A5D370-9841-49FD-A9DB-0F9B0B5DDD10}"/>
              </a:ext>
            </a:extLst>
          </p:cNvPr>
          <p:cNvSpPr/>
          <p:nvPr/>
        </p:nvSpPr>
        <p:spPr>
          <a:xfrm>
            <a:off x="3817257" y="4728029"/>
            <a:ext cx="1553029" cy="28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一样</a:t>
            </a:r>
          </a:p>
        </p:txBody>
      </p:sp>
    </p:spTree>
    <p:extLst>
      <p:ext uri="{BB962C8B-B14F-4D97-AF65-F5344CB8AC3E}">
        <p14:creationId xmlns:p14="http://schemas.microsoft.com/office/powerpoint/2010/main" val="16838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多类别分类</a:t>
            </a:r>
            <a:r>
              <a:rPr lang="zh-CN" altLang="zh-CN" dirty="0"/>
              <a:t>的损失函数和反向传播算法</a:t>
            </a:r>
            <a:endParaRPr lang="en-US" altLang="zh-CN" dirty="0"/>
          </a:p>
          <a:p>
            <a:pPr marL="685800" lvl="1"/>
            <a:r>
              <a:rPr lang="zh-CN" altLang="zh-CN" dirty="0"/>
              <a:t>对于</a:t>
            </a:r>
            <a:r>
              <a:rPr lang="en-US" altLang="zh-CN" dirty="0"/>
              <a:t>MNIST</a:t>
            </a:r>
            <a:r>
              <a:rPr lang="zh-CN" altLang="zh-CN" dirty="0"/>
              <a:t>数据集</a:t>
            </a:r>
            <a:endParaRPr lang="en-US" altLang="zh-CN" dirty="0"/>
          </a:p>
          <a:p>
            <a:pPr marL="1085850" lvl="2"/>
            <a:r>
              <a:rPr lang="zh-CN" altLang="zh-CN" dirty="0"/>
              <a:t>每个样本是一个图片，总共</a:t>
            </a:r>
            <a:r>
              <a:rPr lang="en-US" altLang="zh-CN" dirty="0"/>
              <a:t>60 000</a:t>
            </a:r>
            <a:r>
              <a:rPr lang="zh-CN" altLang="zh-CN" dirty="0"/>
              <a:t>个样本</a:t>
            </a:r>
            <a:endParaRPr lang="en-US" altLang="zh-CN" dirty="0"/>
          </a:p>
          <a:p>
            <a:pPr marL="1085850" lvl="2"/>
            <a:r>
              <a:rPr lang="zh-CN" altLang="zh-CN" dirty="0"/>
              <a:t>样本的类别有</a:t>
            </a:r>
            <a:r>
              <a:rPr lang="en-US" altLang="zh-CN" dirty="0"/>
              <a:t>10</a:t>
            </a:r>
            <a:r>
              <a:rPr lang="zh-CN" altLang="zh-CN" dirty="0"/>
              <a:t>个，即</a:t>
            </a:r>
            <a:r>
              <a:rPr lang="en-US" altLang="zh-CN" dirty="0"/>
              <a:t>0-9</a:t>
            </a:r>
            <a:r>
              <a:rPr lang="zh-CN" altLang="zh-CN" dirty="0"/>
              <a:t>的</a:t>
            </a:r>
            <a:r>
              <a:rPr lang="en-US" altLang="zh-CN" dirty="0"/>
              <a:t>10</a:t>
            </a:r>
            <a:r>
              <a:rPr lang="zh-CN" altLang="zh-CN" dirty="0"/>
              <a:t>个数字</a:t>
            </a:r>
            <a:endParaRPr lang="en-US" altLang="zh-CN" dirty="0"/>
          </a:p>
          <a:p>
            <a:pPr marL="685800" lvl="1"/>
            <a:r>
              <a:rPr lang="zh-CN" altLang="en-US" dirty="0"/>
              <a:t>前面的模型只能进行二值分类，只有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8</a:t>
            </a:r>
            <a:r>
              <a:rPr lang="zh-CN" altLang="en-US" dirty="0"/>
              <a:t>两种样本</a:t>
            </a:r>
            <a:endParaRPr lang="en-US" altLang="zh-CN" dirty="0"/>
          </a:p>
          <a:p>
            <a:pPr marL="685800" lvl="1"/>
            <a:endParaRPr lang="en-US" altLang="zh-CN" dirty="0"/>
          </a:p>
          <a:p>
            <a:pPr marL="685800" lvl="1"/>
            <a:r>
              <a:rPr lang="zh-CN" altLang="en-US" dirty="0">
                <a:solidFill>
                  <a:srgbClr val="C00000"/>
                </a:solidFill>
              </a:rPr>
              <a:t>如何实现多类别分类呢？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1085850" lvl="2"/>
            <a:r>
              <a:rPr lang="zh-CN" altLang="en-US" dirty="0"/>
              <a:t>比如</a:t>
            </a:r>
            <a:r>
              <a:rPr lang="en-US" altLang="zh-CN" dirty="0"/>
              <a:t>MNIST</a:t>
            </a:r>
            <a:r>
              <a:rPr lang="zh-CN" altLang="en-US" dirty="0"/>
              <a:t>数据集的</a:t>
            </a:r>
            <a:r>
              <a:rPr lang="en-US" altLang="zh-CN" dirty="0"/>
              <a:t>10</a:t>
            </a:r>
            <a:r>
              <a:rPr lang="zh-CN" altLang="en-US" dirty="0"/>
              <a:t>类别分类</a:t>
            </a:r>
            <a:endParaRPr lang="en-US" altLang="zh-CN" dirty="0"/>
          </a:p>
          <a:p>
            <a:pPr marL="1085850" lvl="2"/>
            <a:r>
              <a:rPr lang="zh-CN" altLang="en-US" dirty="0"/>
              <a:t>这里要用到</a:t>
            </a:r>
            <a:r>
              <a:rPr lang="en-US" altLang="zh-CN" dirty="0"/>
              <a:t>Softmax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8600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多类别分类</a:t>
            </a:r>
            <a:r>
              <a:rPr lang="zh-CN" altLang="zh-CN" dirty="0"/>
              <a:t>的损失函数和反向传播算法</a:t>
            </a:r>
            <a:endParaRPr lang="en-US" altLang="zh-CN" dirty="0"/>
          </a:p>
          <a:p>
            <a:pPr marL="685800" lvl="1"/>
            <a:r>
              <a:rPr lang="zh-CN" altLang="zh-CN" dirty="0"/>
              <a:t>对于</a:t>
            </a:r>
            <a:r>
              <a:rPr lang="en-US" altLang="zh-CN" dirty="0"/>
              <a:t>MNIST</a:t>
            </a:r>
            <a:r>
              <a:rPr lang="zh-CN" altLang="zh-CN" dirty="0"/>
              <a:t>数据集</a:t>
            </a:r>
            <a:endParaRPr lang="en-US" altLang="zh-CN" dirty="0"/>
          </a:p>
          <a:p>
            <a:pPr marL="1085850" lvl="2"/>
            <a:r>
              <a:rPr lang="zh-CN" altLang="zh-CN" dirty="0"/>
              <a:t>每个样本是一个图片，总共</a:t>
            </a:r>
            <a:r>
              <a:rPr lang="en-US" altLang="zh-CN" dirty="0"/>
              <a:t>60 000</a:t>
            </a:r>
            <a:r>
              <a:rPr lang="zh-CN" altLang="zh-CN" dirty="0"/>
              <a:t>个样本</a:t>
            </a:r>
            <a:endParaRPr lang="en-US" altLang="zh-CN" dirty="0"/>
          </a:p>
          <a:p>
            <a:pPr marL="1543050" lvl="3"/>
            <a:r>
              <a:rPr lang="zh-CN" altLang="zh-CN" dirty="0"/>
              <a:t>样本的类别有</a:t>
            </a:r>
            <a:r>
              <a:rPr lang="en-US" altLang="zh-CN" dirty="0"/>
              <a:t>10</a:t>
            </a:r>
            <a:r>
              <a:rPr lang="zh-CN" altLang="zh-CN" dirty="0"/>
              <a:t>个，即</a:t>
            </a:r>
            <a:r>
              <a:rPr lang="en-US" altLang="zh-CN" dirty="0"/>
              <a:t>0-9</a:t>
            </a:r>
            <a:r>
              <a:rPr lang="zh-CN" altLang="zh-CN" dirty="0"/>
              <a:t>的</a:t>
            </a:r>
            <a:r>
              <a:rPr lang="en-US" altLang="zh-CN" dirty="0"/>
              <a:t>10</a:t>
            </a:r>
            <a:r>
              <a:rPr lang="zh-CN" altLang="zh-CN" dirty="0"/>
              <a:t>个数字</a:t>
            </a:r>
            <a:endParaRPr lang="en-US" altLang="zh-CN" dirty="0"/>
          </a:p>
          <a:p>
            <a:pPr marL="685800" lvl="1"/>
            <a:r>
              <a:rPr lang="zh-CN" altLang="zh-CN" dirty="0"/>
              <a:t>在神经网络的最后输出层</a:t>
            </a:r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个神经元</a:t>
            </a:r>
            <a:endParaRPr lang="en-US" altLang="zh-CN" dirty="0"/>
          </a:p>
          <a:p>
            <a:pPr marL="1085850" lvl="2"/>
            <a:r>
              <a:rPr lang="zh-CN" altLang="zh-CN" dirty="0"/>
              <a:t>我们需要进行</a:t>
            </a:r>
            <a:r>
              <a:rPr lang="en-US" altLang="zh-CN" dirty="0"/>
              <a:t>Softmax</a:t>
            </a:r>
            <a:r>
              <a:rPr lang="zh-CN" altLang="zh-CN" dirty="0"/>
              <a:t>函数转换</a:t>
            </a:r>
            <a:endParaRPr lang="en-US" altLang="zh-CN" dirty="0"/>
          </a:p>
          <a:p>
            <a:pPr marL="1085850" lvl="2"/>
            <a:r>
              <a:rPr lang="zh-CN" altLang="zh-CN" dirty="0"/>
              <a:t>把</a:t>
            </a:r>
            <a:r>
              <a:rPr lang="en-US" altLang="zh-CN" dirty="0"/>
              <a:t>10</a:t>
            </a:r>
            <a:r>
              <a:rPr lang="zh-CN" altLang="zh-CN" dirty="0"/>
              <a:t>个神经元的输出，</a:t>
            </a:r>
            <a:r>
              <a:rPr lang="zh-CN" altLang="zh-CN" dirty="0">
                <a:solidFill>
                  <a:srgbClr val="C00000"/>
                </a:solidFill>
              </a:rPr>
              <a:t>转换成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zh-CN" dirty="0">
                <a:solidFill>
                  <a:srgbClr val="C00000"/>
                </a:solidFill>
              </a:rPr>
              <a:t>个类别的概率分布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08" y="3119485"/>
            <a:ext cx="3499572" cy="1951277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5104317" y="3474315"/>
            <a:ext cx="848591" cy="1399309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891645" y="3224645"/>
            <a:ext cx="2991283" cy="160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这里是</a:t>
            </a:r>
            <a:r>
              <a:rPr lang="en-US" altLang="zh-CN" dirty="0"/>
              <a:t>5</a:t>
            </a:r>
            <a:r>
              <a:rPr lang="zh-CN" altLang="en-US" dirty="0"/>
              <a:t>个类别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输出层的神经元输出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经过</a:t>
            </a:r>
            <a:r>
              <a:rPr lang="en-US" altLang="zh-CN" dirty="0"/>
              <a:t>Softmax</a:t>
            </a:r>
            <a:r>
              <a:rPr lang="zh-CN" altLang="en-US" dirty="0"/>
              <a:t>变换，得到</a:t>
            </a:r>
            <a:r>
              <a:rPr lang="en-US" altLang="zh-CN" dirty="0"/>
              <a:t>5</a:t>
            </a:r>
            <a:r>
              <a:rPr lang="zh-CN" altLang="en-US" dirty="0"/>
              <a:t>个类别的概率分布</a:t>
            </a:r>
            <a:endParaRPr lang="en-US" altLang="zh-CN" dirty="0"/>
          </a:p>
        </p:txBody>
      </p:sp>
      <p:sp>
        <p:nvSpPr>
          <p:cNvPr id="4" name="椭圆形标注 3"/>
          <p:cNvSpPr/>
          <p:nvPr/>
        </p:nvSpPr>
        <p:spPr>
          <a:xfrm>
            <a:off x="109710" y="3224645"/>
            <a:ext cx="1360170" cy="1191145"/>
          </a:xfrm>
          <a:prstGeom prst="wedgeEllipseCallout">
            <a:avLst>
              <a:gd name="adj1" fmla="val 63201"/>
              <a:gd name="adj2" fmla="val 18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Softmax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5623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zh-CN" altLang="en-US" dirty="0"/>
                  <a:t>多类别分类</a:t>
                </a:r>
                <a:r>
                  <a:rPr lang="zh-CN" altLang="zh-CN" dirty="0"/>
                  <a:t>的损失函数和反向传播算法</a:t>
                </a:r>
                <a:endParaRPr lang="en-US" altLang="zh-CN" dirty="0"/>
              </a:p>
              <a:p>
                <a:pPr marL="685800" lvl="1"/>
                <a:r>
                  <a:rPr lang="en-US" altLang="zh-CN" sz="1600" dirty="0"/>
                  <a:t>Softmax</a:t>
                </a:r>
                <a:r>
                  <a:rPr lang="zh-CN" altLang="en-US" sz="1600" dirty="0"/>
                  <a:t>函数的具体形式</a:t>
                </a:r>
                <a:endParaRPr lang="en-US" altLang="zh-CN" sz="1600" dirty="0"/>
              </a:p>
              <a:p>
                <a:pPr marL="685800"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zh-CN" altLang="zh-CN" sz="1600" dirty="0"/>
                  <a:t>，这里</a:t>
                </a:r>
                <a:r>
                  <a:rPr lang="en-US" altLang="zh-CN" sz="1600" dirty="0"/>
                  <a:t>c</a:t>
                </a:r>
                <a:r>
                  <a:rPr lang="zh-CN" altLang="zh-CN" sz="1600" dirty="0"/>
                  <a:t>为类别的数量，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1600" dirty="0"/>
                  <a:t>为对应各个类别的原始数值</a:t>
                </a:r>
                <a:endParaRPr lang="en-US" altLang="zh-CN" sz="1600" dirty="0"/>
              </a:p>
              <a:p>
                <a:pPr marL="1085850" lvl="2"/>
                <a:r>
                  <a:rPr lang="zh-CN" altLang="zh-CN" dirty="0"/>
                  <a:t>可以看出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marL="1085850"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1400" dirty="0"/>
                  <a:t>是神经网络最后一层的激活值</a:t>
                </a:r>
                <a:endParaRPr lang="en-US" altLang="zh-CN" sz="1400" dirty="0"/>
              </a:p>
              <a:p>
                <a:pPr marL="685800" lvl="1"/>
                <a:endParaRPr lang="zh-CN" altLang="en-US" sz="15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91B5E0A-B3D4-4770-B231-5324B288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41" y="2059419"/>
            <a:ext cx="3832930" cy="27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6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zh-CN" altLang="en-US" dirty="0"/>
                  <a:t>带隐藏层、非线性传导函数的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层</a:t>
                </a:r>
                <a:r>
                  <a:rPr lang="en-US" altLang="zh-CN" dirty="0"/>
                  <a:t>MLP</a:t>
                </a:r>
              </a:p>
              <a:p>
                <a:pPr marL="685800" lvl="1"/>
                <a:r>
                  <a:rPr lang="zh-CN" altLang="en-US" sz="1600" dirty="0"/>
                  <a:t>下图是一个比上一讲更加复杂的神经网络</a:t>
                </a:r>
                <a:endParaRPr lang="en-US" altLang="zh-CN" sz="1600" dirty="0"/>
              </a:p>
              <a:p>
                <a:pPr marL="685800" lvl="1"/>
                <a:r>
                  <a:rPr lang="zh-CN" altLang="zh-CN" sz="1600" dirty="0"/>
                  <a:t>复杂性在于隐藏层的节点和输出层的节点都采用</a:t>
                </a:r>
                <a:r>
                  <a:rPr lang="en-US" altLang="zh-CN" sz="1600" dirty="0"/>
                  <a:t>sigmoid</a:t>
                </a:r>
                <a:r>
                  <a:rPr lang="zh-CN" altLang="zh-CN" sz="1600" dirty="0"/>
                  <a:t>函数作为激活函数</a:t>
                </a:r>
                <a:endParaRPr lang="en-US" altLang="zh-CN" sz="1600" dirty="0"/>
              </a:p>
              <a:p>
                <a:pPr marL="685800" lvl="1"/>
                <a:r>
                  <a:rPr lang="zh-CN" altLang="en-US" sz="1600" dirty="0"/>
                  <a:t>正向传导过程如下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:pPr lvl="1"/>
                <a:r>
                  <a:rPr lang="zh-CN" altLang="zh-CN" sz="1600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zh-CN" sz="1600" dirty="0"/>
                  <a:t>最后</a:t>
                </a:r>
                <a:r>
                  <a:rPr lang="zh-CN" altLang="en-US" sz="1600" dirty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600" dirty="0"/>
                  <a:t>构造损失函数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12" y="2025262"/>
            <a:ext cx="4698740" cy="193982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174282" y="2651872"/>
            <a:ext cx="2354981" cy="3433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703418" y="2409524"/>
            <a:ext cx="301592" cy="10812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27325" y="4135298"/>
                <a:ext cx="4901598" cy="7384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/>
                  <a:t>矩阵形式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的传导式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e>
                    </m:d>
                    <m:r>
                      <a:rPr lang="zh-CN" altLang="en-US" sz="16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zh-CN" altLang="en-US" sz="1600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25" y="4135298"/>
                <a:ext cx="4901598" cy="738407"/>
              </a:xfrm>
              <a:prstGeom prst="rect">
                <a:avLst/>
              </a:prstGeom>
              <a:blipFill>
                <a:blip r:embed="rId4"/>
                <a:stretch>
                  <a:fillRect l="-49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zh-CN" altLang="en-US" dirty="0"/>
                  <a:t>多类别分类</a:t>
                </a:r>
                <a:r>
                  <a:rPr lang="zh-CN" altLang="zh-CN" dirty="0"/>
                  <a:t>的损失函数和反向传播算法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针对多类别分类，采用交叉熵损失函数，具体形式如下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+1]</m:t>
                        </m:r>
                      </m:sup>
                    </m:sSup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oss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的各个分量</a:t>
                </a:r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，有多少个类别就有多少个分量</a:t>
                </a:r>
                <a:endParaRPr lang="en-US" altLang="zh-CN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为实际值</a:t>
                </a:r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，有多少个类别就有多少个分量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，其分量取值为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根据</a:t>
                </a:r>
                <a:r>
                  <a:rPr lang="en-US" altLang="zh-CN" dirty="0"/>
                  <a:t>Softmax</a:t>
                </a:r>
                <a:r>
                  <a:rPr lang="zh-CN" altLang="en-US" dirty="0"/>
                  <a:t>的导数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en-US" altLang="zh-CN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just"/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在一个样本的情况下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=(10*1)-(10*1)=(10*1)</a:t>
                </a:r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，假设有</a:t>
                </a:r>
                <a:r>
                  <a:rPr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个类别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 algn="just"/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个样本的情况下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=(10*n)-(10*n)=(10*n)</a:t>
                </a:r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，假设有</a:t>
                </a:r>
                <a:r>
                  <a:rPr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个类别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1CCE3C3-C95B-47DB-93B9-36290DDA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395138"/>
            <a:ext cx="7687260" cy="312072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1D40D02-178D-4645-BC57-0D732CDFA801}"/>
              </a:ext>
            </a:extLst>
          </p:cNvPr>
          <p:cNvSpPr/>
          <p:nvPr/>
        </p:nvSpPr>
        <p:spPr>
          <a:xfrm>
            <a:off x="3354149" y="2917179"/>
            <a:ext cx="5577724" cy="1480842"/>
          </a:xfrm>
          <a:custGeom>
            <a:avLst/>
            <a:gdLst>
              <a:gd name="connsiteX0" fmla="*/ 0 w 5577724"/>
              <a:gd name="connsiteY0" fmla="*/ 0 h 1480842"/>
              <a:gd name="connsiteX1" fmla="*/ 1893536 w 5577724"/>
              <a:gd name="connsiteY1" fmla="*/ 60690 h 1480842"/>
              <a:gd name="connsiteX2" fmla="*/ 4608414 w 5577724"/>
              <a:gd name="connsiteY2" fmla="*/ 52598 h 1480842"/>
              <a:gd name="connsiteX3" fmla="*/ 5178902 w 5577724"/>
              <a:gd name="connsiteY3" fmla="*/ 137564 h 1480842"/>
              <a:gd name="connsiteX4" fmla="*/ 5575412 w 5577724"/>
              <a:gd name="connsiteY4" fmla="*/ 574534 h 1480842"/>
              <a:gd name="connsiteX5" fmla="*/ 5332651 w 5577724"/>
              <a:gd name="connsiteY5" fmla="*/ 1266403 h 1480842"/>
              <a:gd name="connsiteX6" fmla="*/ 5130350 w 5577724"/>
              <a:gd name="connsiteY6" fmla="*/ 1480842 h 148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724" h="1480842">
                <a:moveTo>
                  <a:pt x="0" y="0"/>
                </a:moveTo>
                <a:cubicBezTo>
                  <a:pt x="562733" y="25962"/>
                  <a:pt x="1893536" y="60690"/>
                  <a:pt x="1893536" y="60690"/>
                </a:cubicBezTo>
                <a:lnTo>
                  <a:pt x="4608414" y="52598"/>
                </a:lnTo>
                <a:cubicBezTo>
                  <a:pt x="5155975" y="65410"/>
                  <a:pt x="5017736" y="50575"/>
                  <a:pt x="5178902" y="137564"/>
                </a:cubicBezTo>
                <a:cubicBezTo>
                  <a:pt x="5340068" y="224553"/>
                  <a:pt x="5549787" y="386394"/>
                  <a:pt x="5575412" y="574534"/>
                </a:cubicBezTo>
                <a:cubicBezTo>
                  <a:pt x="5601037" y="762674"/>
                  <a:pt x="5406828" y="1115352"/>
                  <a:pt x="5332651" y="1266403"/>
                </a:cubicBezTo>
                <a:cubicBezTo>
                  <a:pt x="5258474" y="1417454"/>
                  <a:pt x="5194412" y="1449148"/>
                  <a:pt x="5130350" y="148084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BCC3478-D031-49DE-9663-37363B8D3FC7}"/>
                  </a:ext>
                </a:extLst>
              </p:cNvPr>
              <p:cNvSpPr/>
              <p:nvPr/>
            </p:nvSpPr>
            <p:spPr>
              <a:xfrm>
                <a:off x="5224510" y="2739571"/>
                <a:ext cx="2872709" cy="6622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推导请参考如下附加</a:t>
                </a:r>
                <a:r>
                  <a:rPr lang="en-US" altLang="zh-CN" sz="1200" dirty="0"/>
                  <a:t>Word</a:t>
                </a:r>
                <a:r>
                  <a:rPr lang="zh-CN" altLang="en-US" sz="1200" dirty="0"/>
                  <a:t>文档</a:t>
                </a:r>
                <a:endParaRPr lang="en-US" altLang="zh-CN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损失函数</a:t>
                </a:r>
                <a:r>
                  <a:rPr lang="en-US" altLang="zh-CN" sz="1200" dirty="0"/>
                  <a:t>Loss</a:t>
                </a:r>
                <a:r>
                  <a:rPr lang="zh-CN" altLang="en-US" sz="12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+1]</m:t>
                        </m:r>
                      </m:sup>
                    </m:sSup>
                    <m:r>
                      <a:rPr lang="zh-CN" altLang="en-US" sz="12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200" dirty="0"/>
                  <a:t>函数</a:t>
                </a:r>
                <a:endParaRPr lang="en-US" altLang="zh-CN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现在计算损失函数</a:t>
                </a:r>
                <a:r>
                  <a:rPr lang="en-US" altLang="zh-CN" sz="1200" dirty="0"/>
                  <a:t>Loss</a:t>
                </a:r>
                <a:r>
                  <a:rPr lang="zh-CN" altLang="en-US" sz="1200" dirty="0"/>
                  <a:t>针对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zh-CN" altLang="en-US" sz="1200" dirty="0"/>
                  <a:t>的导数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BCC3478-D031-49DE-9663-37363B8D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10" y="2739571"/>
                <a:ext cx="2872709" cy="662233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2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zh-CN" altLang="en-US" dirty="0"/>
                  <a:t>多类别分类</a:t>
                </a:r>
                <a:r>
                  <a:rPr lang="zh-CN" altLang="zh-CN" dirty="0"/>
                  <a:t>的损失函数和反向传播算法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针对多类别分类，采用交叉熵损失函数，具体形式如下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根据</a:t>
                </a:r>
                <a:r>
                  <a:rPr lang="en-US" altLang="zh-CN" dirty="0"/>
                  <a:t>Softmax</a:t>
                </a:r>
                <a:r>
                  <a:rPr lang="zh-CN" altLang="en-US" dirty="0"/>
                  <a:t>的导数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+1]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L-1</a:t>
                </a:r>
                <a:r>
                  <a:rPr lang="zh-CN" altLang="en-US" dirty="0"/>
                  <a:t>层到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层的参数的导数的推导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和前文所述是一样的（接下来看实例）</a:t>
                </a:r>
                <a:endParaRPr lang="zh-CN" altLang="zh-CN" dirty="0"/>
              </a:p>
              <a:p>
                <a:pPr lvl="1"/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158DD5-899E-43F7-92EE-15E2E5561E54}"/>
              </a:ext>
            </a:extLst>
          </p:cNvPr>
          <p:cNvSpPr/>
          <p:nvPr/>
        </p:nvSpPr>
        <p:spPr>
          <a:xfrm>
            <a:off x="1161143" y="3407229"/>
            <a:ext cx="4568371" cy="10486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</a:t>
            </a:r>
            <a:r>
              <a:rPr lang="en-US" altLang="zh-CN" dirty="0"/>
              <a:t>10</a:t>
            </a:r>
            <a:r>
              <a:rPr lang="zh-CN" altLang="en-US" dirty="0"/>
              <a:t>类别分类的多层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10</a:t>
            </a:r>
            <a:r>
              <a:rPr lang="zh-CN" altLang="zh-CN" dirty="0"/>
              <a:t>个神经元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71455" y="1551016"/>
            <a:ext cx="1116330" cy="641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10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485255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60896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Softmax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blipFill>
                <a:blip r:embed="rId4"/>
                <a:stretch>
                  <a:fillRect l="-1471" t="-11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8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数据集多类别分类的多层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10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Layer1</a:t>
            </a:r>
            <a:r>
              <a:rPr lang="zh-CN" altLang="zh-CN" dirty="0"/>
              <a:t>的前向传导过程具体如下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3920" y="2680064"/>
                <a:ext cx="7581900" cy="2371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60000</a:t>
                </a: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784)  60000</a:t>
                </a:r>
                <a:r>
                  <a:rPr lang="zh-CN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个样本，每个样本</a:t>
                </a: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784</a:t>
                </a:r>
                <a:r>
                  <a:rPr lang="zh-CN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endParaRPr lang="en-US" altLang="zh-CN" sz="16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6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 784)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=(196,1)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=(784, 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60000</a:t>
                </a: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[0]</m:t>
                        </m:r>
                      </m:sup>
                    </m:sSup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=(196,784)×(784, 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60000</a:t>
                </a: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+(196,1)</a:t>
                </a:r>
                <a:r>
                  <a:rPr lang="zh-CN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(196, 60000)</a:t>
                </a:r>
                <a:r>
                  <a:rPr lang="zh-CN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的每一列都加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(196,1)</a:t>
                </a:r>
                <a:r>
                  <a:rPr lang="zh-CN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=(196, 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60000</a:t>
                </a:r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=(196, 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60000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2680064"/>
                <a:ext cx="7581900" cy="2371803"/>
              </a:xfrm>
              <a:prstGeom prst="rect">
                <a:avLst/>
              </a:prstGeom>
              <a:blipFill>
                <a:blip r:embed="rId2"/>
                <a:stretch>
                  <a:fillRect t="-767" b="-20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671455" y="1551016"/>
            <a:ext cx="1116330" cy="641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10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/>
          <p:cNvSpPr/>
          <p:nvPr/>
        </p:nvSpPr>
        <p:spPr>
          <a:xfrm>
            <a:off x="485255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60896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6189BB4-7C41-42BE-9F1D-463568DFC31A}"/>
                  </a:ext>
                </a:extLst>
              </p:cNvPr>
              <p:cNvSpPr/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Softmax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6189BB4-7C41-42BE-9F1D-463568DFC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blipFill>
                <a:blip r:embed="rId5"/>
                <a:stretch>
                  <a:fillRect l="-1471" t="-11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FEE98896-8A37-4AD4-9C88-CA817643AF5A}"/>
              </a:ext>
            </a:extLst>
          </p:cNvPr>
          <p:cNvSpPr/>
          <p:nvPr/>
        </p:nvSpPr>
        <p:spPr>
          <a:xfrm>
            <a:off x="4787785" y="1618343"/>
            <a:ext cx="702244" cy="5741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9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数据集多类别分类的多层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10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Layer2</a:t>
            </a:r>
            <a:r>
              <a:rPr lang="zh-CN" altLang="zh-CN" dirty="0"/>
              <a:t>的前向传导过程具体如下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3920" y="2680064"/>
                <a:ext cx="7581900" cy="233961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/>
                  <a:t>=(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 196)</a:t>
                </a:r>
                <a:endParaRPr lang="zh-CN" altLang="zh-CN" sz="1600" dirty="0"/>
              </a:p>
              <a:p>
                <a:r>
                  <a:rPr lang="en-US" altLang="zh-CN" sz="16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/>
                  <a:t>=(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,1)</a:t>
                </a:r>
                <a:endParaRPr lang="zh-CN" altLang="zh-CN" sz="1600" dirty="0"/>
              </a:p>
              <a:p>
                <a:r>
                  <a:rPr lang="en-US" altLang="zh-CN" sz="16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:r>
                  <a:rPr lang="en-US" altLang="zh-CN" sz="1600" dirty="0"/>
                  <a:t>    =(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,196)×(196, 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60000</a:t>
                </a:r>
                <a:r>
                  <a:rPr lang="en-US" altLang="zh-CN" sz="1600" dirty="0"/>
                  <a:t>) +(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,1)</a:t>
                </a:r>
                <a:r>
                  <a:rPr lang="zh-CN" altLang="zh-CN" sz="1600" dirty="0"/>
                  <a:t>，注意</a:t>
                </a:r>
                <a:r>
                  <a:rPr lang="en-US" altLang="zh-CN" sz="1600" dirty="0"/>
                  <a:t>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,60000)</a:t>
                </a:r>
                <a:r>
                  <a:rPr lang="zh-CN" altLang="zh-CN" sz="1600" dirty="0"/>
                  <a:t>的每一列都加</a:t>
                </a:r>
                <a:r>
                  <a:rPr lang="en-US" altLang="zh-CN" sz="1600" dirty="0"/>
                  <a:t>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,1)</a:t>
                </a:r>
                <a:r>
                  <a:rPr lang="zh-CN" altLang="zh-CN" sz="1600" dirty="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r>
                  <a:rPr lang="en-US" altLang="zh-CN" sz="1600" dirty="0"/>
                  <a:t>    =(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60000</a:t>
                </a:r>
                <a:r>
                  <a:rPr lang="en-US" altLang="zh-CN" sz="1600" dirty="0"/>
                  <a:t>)</a:t>
                </a:r>
                <a:endParaRPr lang="zh-CN" altLang="zh-CN" sz="1600" dirty="0"/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=(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 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60000</a:t>
                </a:r>
                <a:r>
                  <a:rPr lang="en-US" altLang="zh-CN" sz="1600" dirty="0"/>
                  <a:t>)</a:t>
                </a:r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接着进行</a:t>
                </a:r>
                <a:r>
                  <a:rPr lang="en-US" altLang="zh-CN" sz="1600" dirty="0"/>
                  <a:t>Softmax</a:t>
                </a:r>
                <a:r>
                  <a:rPr lang="zh-CN" altLang="en-US" sz="1600" dirty="0"/>
                  <a:t>转换</a:t>
                </a:r>
                <a:endParaRPr lang="en-US" altLang="zh-CN" sz="1600" dirty="0"/>
              </a:p>
              <a:p>
                <a:r>
                  <a:rPr lang="en-US" altLang="zh-CN" sz="14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1400" dirty="0"/>
                  <a:t>=Softmax(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=(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400" dirty="0"/>
                  <a:t>, </a:t>
                </a:r>
                <a:r>
                  <a:rPr lang="en-US" altLang="zh-CN" sz="14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60000</a:t>
                </a:r>
                <a:r>
                  <a:rPr lang="en-US" altLang="zh-CN" sz="1400" dirty="0"/>
                  <a:t>)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2680064"/>
                <a:ext cx="7581900" cy="2339615"/>
              </a:xfrm>
              <a:prstGeom prst="rect">
                <a:avLst/>
              </a:prstGeom>
              <a:blipFill>
                <a:blip r:embed="rId2"/>
                <a:stretch>
                  <a:fillRect l="-321" b="-181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415617" y="3849871"/>
                <a:ext cx="3265863" cy="11085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:r>
                  <a:rPr lang="zh-CN" altLang="en-US" sz="1400" dirty="0"/>
                  <a:t>损失函数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𝑙𝑜𝑔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1400" dirty="0"/>
                  <a:t> </a:t>
                </a:r>
              </a:p>
              <a:p>
                <a:pPr lvl="1"/>
                <a:endParaRPr lang="en-US" altLang="zh-CN" sz="1400" dirty="0"/>
              </a:p>
              <a:p>
                <a:pPr lvl="1"/>
                <a:r>
                  <a:rPr lang="zh-CN" altLang="en-US" sz="1400" dirty="0"/>
                  <a:t>根据</a:t>
                </a:r>
                <a:r>
                  <a:rPr lang="en-US" altLang="zh-CN" sz="1400" dirty="0"/>
                  <a:t>Softmax</a:t>
                </a:r>
                <a:r>
                  <a:rPr lang="zh-CN" altLang="en-US" sz="1400" dirty="0"/>
                  <a:t>的导数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400" dirty="0"/>
                  <a:t>=(</a:t>
                </a:r>
                <a:r>
                  <a:rPr lang="en-US" altLang="zh-CN" sz="1400" dirty="0">
                    <a:solidFill>
                      <a:srgbClr val="C00000"/>
                    </a:solidFill>
                  </a:rPr>
                  <a:t>10,60000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17" y="3849871"/>
                <a:ext cx="3265863" cy="1108509"/>
              </a:xfrm>
              <a:prstGeom prst="rect">
                <a:avLst/>
              </a:prstGeom>
              <a:blipFill>
                <a:blip r:embed="rId3"/>
                <a:stretch>
                  <a:fillRect t="-23497" b="-54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3671455" y="1551016"/>
            <a:ext cx="1116330" cy="641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10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/>
          <p:cNvSpPr/>
          <p:nvPr/>
        </p:nvSpPr>
        <p:spPr>
          <a:xfrm>
            <a:off x="485255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60896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BDF67B2-1949-4B73-AE25-4CDBB0D17B6B}"/>
                  </a:ext>
                </a:extLst>
              </p:cNvPr>
              <p:cNvSpPr/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Softmax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BDF67B2-1949-4B73-AE25-4CDBB0D17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blipFill>
                <a:blip r:embed="rId6"/>
                <a:stretch>
                  <a:fillRect l="-1471" t="-11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E2B81156-47EE-4E2B-A809-2F8FD84B7C9D}"/>
              </a:ext>
            </a:extLst>
          </p:cNvPr>
          <p:cNvSpPr/>
          <p:nvPr/>
        </p:nvSpPr>
        <p:spPr>
          <a:xfrm>
            <a:off x="6418943" y="1647371"/>
            <a:ext cx="704372" cy="4988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3B5463-5749-4826-85AC-DEFBBA83F8E8}"/>
              </a:ext>
            </a:extLst>
          </p:cNvPr>
          <p:cNvSpPr/>
          <p:nvPr/>
        </p:nvSpPr>
        <p:spPr>
          <a:xfrm>
            <a:off x="8378371" y="1647371"/>
            <a:ext cx="551543" cy="4789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6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10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Layer2</a:t>
            </a:r>
            <a:r>
              <a:rPr lang="zh-CN" altLang="zh-CN" dirty="0"/>
              <a:t>的反向传播过程具体如下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3920" y="2680064"/>
                <a:ext cx="7966710" cy="198650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/>
                  <a:t>=(10, </a:t>
                </a:r>
                <a:r>
                  <a:rPr lang="en-US" altLang="zh-CN" sz="16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60000</a:t>
                </a:r>
                <a:r>
                  <a:rPr lang="en-US" altLang="zh-CN" sz="1600" dirty="0"/>
                  <a:t>)</a:t>
                </a:r>
                <a:endParaRPr lang="zh-CN" altLang="zh-CN" sz="1600" dirty="0"/>
              </a:p>
              <a:p>
                <a:pPr marL="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C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600" dirty="0"/>
                  <a:t>=(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 </a:t>
                </a:r>
                <a:r>
                  <a:rPr lang="zh-CN" altLang="zh-CN" sz="1600" dirty="0"/>
                  <a:t>，</a:t>
                </a:r>
                <a:r>
                  <a:rPr lang="zh-CN" altLang="zh-CN" sz="1600" dirty="0">
                    <a:solidFill>
                      <a:srgbClr val="C00000"/>
                    </a:solidFill>
                  </a:rPr>
                  <a:t>注意，矩阵的各个位置相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减</m:t>
                    </m:r>
                    <m:r>
                      <a: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（</m:t>
                    </m:r>
                    <m:sSup>
                      <m:sSupPr>
                        <m:ctrlPr>
                          <a:rPr lang="zh-CN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</a:rPr>
                  <a:t>参考上页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zh-CN" sz="16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600" dirty="0"/>
                  <a:t> =(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)* (10,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 = (10,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</a:t>
                </a:r>
                <a:r>
                  <a:rPr lang="zh-CN" altLang="zh-CN" sz="1600" dirty="0"/>
                  <a:t>，</a:t>
                </a:r>
                <a:r>
                  <a:rPr lang="zh-CN" altLang="zh-CN" sz="1600" dirty="0">
                    <a:solidFill>
                      <a:srgbClr val="C00000"/>
                    </a:solidFill>
                  </a:rPr>
                  <a:t>注意，矩阵的各个位置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相</a:t>
                </a:r>
                <a:r>
                  <a:rPr lang="zh-CN" altLang="zh-CN" sz="1600" dirty="0">
                    <a:solidFill>
                      <a:srgbClr val="C00000"/>
                    </a:solidFill>
                  </a:rPr>
                  <a:t>乘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/>
                  <a:t>=(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)×(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, 196) = (10, 196)</a:t>
                </a:r>
                <a:r>
                  <a:rPr lang="zh-CN" altLang="zh-CN" sz="1600" dirty="0"/>
                  <a:t>，</a:t>
                </a:r>
                <a:r>
                  <a:rPr lang="zh-CN" altLang="zh-CN" sz="1600" dirty="0">
                    <a:solidFill>
                      <a:srgbClr val="C00000"/>
                    </a:solidFill>
                  </a:rPr>
                  <a:t>注意，是矩阵乘法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C00000"/>
                    </a:solidFill>
                  </a:rPr>
                  <a:t>[1]</a:t>
                </a:r>
                <a:r>
                  <a:rPr lang="en-US" altLang="zh-CN" sz="1600" dirty="0"/>
                  <a:t> = 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)×(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,1</a:t>
                </a:r>
                <a:r>
                  <a:rPr lang="en-US" altLang="zh-CN" sz="1600" dirty="0" smtClean="0"/>
                  <a:t>)=(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,1)</a:t>
                </a:r>
                <a:r>
                  <a:rPr lang="zh-CN" altLang="zh-CN" sz="1600" dirty="0" smtClean="0"/>
                  <a:t>，</a:t>
                </a:r>
                <a:r>
                  <a:rPr lang="zh-CN" altLang="zh-CN" sz="1600" dirty="0" smtClean="0">
                    <a:solidFill>
                      <a:srgbClr val="C00000"/>
                    </a:solidFill>
                  </a:rPr>
                  <a:t>相当于</a:t>
                </a:r>
                <a:r>
                  <a:rPr lang="zh-CN" altLang="zh-CN" sz="1600" dirty="0">
                    <a:solidFill>
                      <a:srgbClr val="C00000"/>
                    </a:solidFill>
                  </a:rPr>
                  <a:t>每行的各列累加</a:t>
                </a:r>
              </a:p>
              <a:p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/>
                  <a:t> =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/>
                  <a:t>=(196,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)(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10</a:t>
                </a:r>
                <a:r>
                  <a:rPr lang="en-US" altLang="zh-CN" sz="1600" dirty="0"/>
                  <a:t>,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 = (196,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2680064"/>
                <a:ext cx="7966710" cy="1986506"/>
              </a:xfrm>
              <a:prstGeom prst="rect">
                <a:avLst/>
              </a:prstGeom>
              <a:blipFill>
                <a:blip r:embed="rId2"/>
                <a:stretch>
                  <a:fillRect t="-915" b="-27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671455" y="1551016"/>
            <a:ext cx="1116330" cy="641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10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/>
          <p:cNvSpPr/>
          <p:nvPr/>
        </p:nvSpPr>
        <p:spPr>
          <a:xfrm>
            <a:off x="485255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60896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61160" y="2975610"/>
            <a:ext cx="1169670" cy="33909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形标注 11"/>
          <p:cNvSpPr/>
          <p:nvPr/>
        </p:nvSpPr>
        <p:spPr>
          <a:xfrm>
            <a:off x="6059805" y="4293632"/>
            <a:ext cx="1676400" cy="643890"/>
          </a:xfrm>
          <a:prstGeom prst="wedgeEllipseCallout">
            <a:avLst>
              <a:gd name="adj1" fmla="val 16870"/>
              <a:gd name="adj2" fmla="val -47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元素都是</a:t>
            </a:r>
            <a:r>
              <a:rPr lang="en-US" altLang="zh-CN" sz="1400" dirty="0"/>
              <a:t>1</a:t>
            </a:r>
            <a:r>
              <a:rPr lang="zh-CN" altLang="en-US" sz="1400" dirty="0"/>
              <a:t>的列向量</a:t>
            </a:r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>
          <a:xfrm flipH="1" flipV="1">
            <a:off x="2300514" y="4085771"/>
            <a:ext cx="3759291" cy="50852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076E31-6FFB-4D59-8850-48065751D1CE}"/>
                  </a:ext>
                </a:extLst>
              </p:cNvPr>
              <p:cNvSpPr/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Softmax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076E31-6FFB-4D59-8850-48065751D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blipFill>
                <a:blip r:embed="rId5"/>
                <a:stretch>
                  <a:fillRect l="-1471" t="-11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3ED36BD4-C695-4124-BEAC-7747F89ACFA8}"/>
              </a:ext>
            </a:extLst>
          </p:cNvPr>
          <p:cNvSpPr/>
          <p:nvPr/>
        </p:nvSpPr>
        <p:spPr>
          <a:xfrm>
            <a:off x="6506095" y="1712686"/>
            <a:ext cx="660334" cy="4797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一个针对</a:t>
            </a:r>
            <a:r>
              <a:rPr lang="en-US" altLang="zh-CN" dirty="0"/>
              <a:t>MNIST</a:t>
            </a:r>
            <a:r>
              <a:rPr lang="zh-CN" altLang="en-US" dirty="0"/>
              <a:t>数据集二值分类的多层</a:t>
            </a:r>
            <a:r>
              <a:rPr lang="en-US" altLang="zh-CN" dirty="0"/>
              <a:t>MLP</a:t>
            </a:r>
          </a:p>
          <a:p>
            <a:pPr marL="685800" lvl="1"/>
            <a:r>
              <a:rPr lang="zh-CN" altLang="zh-CN" dirty="0"/>
              <a:t>神经网络为输入层有</a:t>
            </a:r>
            <a:r>
              <a:rPr lang="en-US" altLang="zh-CN" dirty="0"/>
              <a:t>784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隐藏层有</a:t>
            </a:r>
            <a:r>
              <a:rPr lang="en-US" altLang="zh-CN" dirty="0"/>
              <a:t>196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zh-CN" altLang="zh-CN" dirty="0"/>
              <a:t>输出层为</a:t>
            </a:r>
            <a:r>
              <a:rPr lang="en-US" altLang="zh-CN" dirty="0"/>
              <a:t>10</a:t>
            </a:r>
            <a:r>
              <a:rPr lang="zh-CN" altLang="zh-CN" dirty="0"/>
              <a:t>个神经元</a:t>
            </a:r>
            <a:endParaRPr lang="en-US" altLang="zh-CN" dirty="0"/>
          </a:p>
          <a:p>
            <a:pPr marL="685800" lvl="1"/>
            <a:r>
              <a:rPr lang="en-US" altLang="zh-CN" dirty="0"/>
              <a:t>Layer1</a:t>
            </a:r>
            <a:r>
              <a:rPr lang="zh-CN" altLang="zh-CN" dirty="0"/>
              <a:t>的反向传播过程具体如下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37210" y="2680064"/>
                <a:ext cx="8313420" cy="8976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600" dirty="0"/>
                  <a:t> = (196,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)* (196,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 = (196,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</a:t>
                </a:r>
                <a:r>
                  <a:rPr lang="zh-CN" altLang="zh-CN" sz="1600" dirty="0"/>
                  <a:t>，</a:t>
                </a:r>
                <a:r>
                  <a:rPr lang="zh-CN" altLang="zh-CN" sz="1600" dirty="0">
                    <a:solidFill>
                      <a:srgbClr val="C00000"/>
                    </a:solidFill>
                  </a:rPr>
                  <a:t>注意，矩阵的各个位置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相</a:t>
                </a:r>
                <a:r>
                  <a:rPr lang="zh-CN" altLang="zh-CN" sz="1600" dirty="0">
                    <a:solidFill>
                      <a:srgbClr val="C00000"/>
                    </a:solidFill>
                  </a:rPr>
                  <a:t>乘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/>
                  <a:t>= (196,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)×(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 60000</a:t>
                </a:r>
                <a:r>
                  <a:rPr lang="en-US" altLang="zh-CN" sz="1600" dirty="0"/>
                  <a:t>, 784) = (196*784)</a:t>
                </a:r>
                <a:r>
                  <a:rPr lang="zh-CN" altLang="zh-CN" sz="1600" dirty="0"/>
                  <a:t>，</a:t>
                </a:r>
                <a:r>
                  <a:rPr lang="zh-CN" altLang="zh-CN" sz="1600" dirty="0">
                    <a:solidFill>
                      <a:srgbClr val="C00000"/>
                    </a:solidFill>
                  </a:rPr>
                  <a:t>注意，是矩阵乘法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C00000"/>
                    </a:solidFill>
                  </a:rPr>
                  <a:t>[1] </a:t>
                </a:r>
                <a:r>
                  <a:rPr lang="en-US" altLang="zh-CN" sz="1600" dirty="0"/>
                  <a:t>= </a:t>
                </a:r>
                <a:r>
                  <a:rPr lang="en-US" altLang="zh-CN" sz="1600" dirty="0"/>
                  <a:t>(196,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)×(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60000</a:t>
                </a:r>
                <a:r>
                  <a:rPr lang="en-US" altLang="zh-CN" sz="1600" dirty="0"/>
                  <a:t>,1</a:t>
                </a:r>
                <a:r>
                  <a:rPr lang="en-US" altLang="zh-CN" sz="1600" dirty="0" smtClean="0"/>
                  <a:t>)=(</a:t>
                </a:r>
                <a:r>
                  <a:rPr lang="en-US" altLang="zh-CN" sz="1600" dirty="0"/>
                  <a:t>196,1)</a:t>
                </a:r>
                <a:r>
                  <a:rPr lang="zh-CN" altLang="zh-CN" sz="1600" dirty="0" smtClean="0"/>
                  <a:t>，</a:t>
                </a:r>
                <a:r>
                  <a:rPr lang="zh-CN" altLang="zh-CN" sz="1600" dirty="0" smtClean="0">
                    <a:solidFill>
                      <a:srgbClr val="C00000"/>
                    </a:solidFill>
                  </a:rPr>
                  <a:t>相当于</a:t>
                </a:r>
                <a:r>
                  <a:rPr lang="zh-CN" altLang="zh-CN" sz="1600" dirty="0">
                    <a:solidFill>
                      <a:srgbClr val="C00000"/>
                    </a:solidFill>
                  </a:rPr>
                  <a:t>每行的各列累加</a:t>
                </a:r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" y="2680064"/>
                <a:ext cx="8313420" cy="897618"/>
              </a:xfrm>
              <a:prstGeom prst="rect">
                <a:avLst/>
              </a:prstGeom>
              <a:blipFill>
                <a:blip r:embed="rId2"/>
                <a:stretch>
                  <a:fillRect t="-671" b="-73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671455" y="1551016"/>
            <a:ext cx="1116330" cy="641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输入层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784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隐藏层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196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 kern="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765" y="1551016"/>
                <a:ext cx="1116330" cy="641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ysClr val="windowText" lastClr="000000"/>
                    </a:solidFill>
                  </a:rPr>
                  <a:t>输出层</a:t>
                </a:r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10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300" dirty="0">
                    <a:solidFill>
                      <a:sysClr val="windowText" lastClr="00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15" y="1551016"/>
                <a:ext cx="1116330" cy="641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/>
          <p:cNvSpPr/>
          <p:nvPr/>
        </p:nvSpPr>
        <p:spPr>
          <a:xfrm>
            <a:off x="485255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608965" y="1768186"/>
            <a:ext cx="327660" cy="3581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910590" y="4286250"/>
            <a:ext cx="1676400" cy="643890"/>
          </a:xfrm>
          <a:prstGeom prst="wedgeEllipseCallout">
            <a:avLst>
              <a:gd name="adj1" fmla="val 7325"/>
              <a:gd name="adj2" fmla="val -162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元素都是</a:t>
            </a:r>
            <a:r>
              <a:rPr lang="en-US" altLang="zh-CN" sz="1400" dirty="0"/>
              <a:t>1</a:t>
            </a:r>
            <a:r>
              <a:rPr lang="zh-CN" altLang="en-US" sz="1400" dirty="0"/>
              <a:t>的列向量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294B095-1D2B-4E87-89D8-E3A61A6F1686}"/>
                  </a:ext>
                </a:extLst>
              </p:cNvPr>
              <p:cNvSpPr/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ysClr val="windowText" lastClr="000000"/>
                    </a:solidFill>
                  </a:rPr>
                  <a:t>Softmax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294B095-1D2B-4E87-89D8-E3A61A6F1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290" y="1559675"/>
                <a:ext cx="816580" cy="532390"/>
              </a:xfrm>
              <a:prstGeom prst="rect">
                <a:avLst/>
              </a:prstGeom>
              <a:blipFill>
                <a:blip r:embed="rId5"/>
                <a:stretch>
                  <a:fillRect l="-1471" t="-11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A6CE4A14-254E-4EB8-90A0-FD9EB11EDC4B}"/>
              </a:ext>
            </a:extLst>
          </p:cNvPr>
          <p:cNvSpPr/>
          <p:nvPr/>
        </p:nvSpPr>
        <p:spPr>
          <a:xfrm>
            <a:off x="4691743" y="1632857"/>
            <a:ext cx="747486" cy="559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7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 smtClean="0"/>
              <a:t>pause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 smtClean="0"/>
              <a:t>思考题</a:t>
            </a:r>
            <a:endParaRPr kumimoji="1"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、带隐藏层、非线性传导函数的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层</a:t>
            </a:r>
            <a:r>
              <a:rPr kumimoji="1" lang="en-US" altLang="zh-CN" dirty="0"/>
              <a:t>MLP</a:t>
            </a:r>
            <a:r>
              <a:rPr kumimoji="1" lang="zh-CN" altLang="en-US" dirty="0"/>
              <a:t>？</a:t>
            </a:r>
          </a:p>
          <a:p>
            <a:pPr lvl="1"/>
            <a:r>
              <a:rPr kumimoji="1" lang="zh-CN" altLang="en-US" dirty="0" smtClean="0"/>
              <a:t>前</a:t>
            </a:r>
            <a:r>
              <a:rPr kumimoji="1" lang="zh-CN" altLang="en-US" dirty="0"/>
              <a:t>向传导</a:t>
            </a:r>
          </a:p>
          <a:p>
            <a:pPr lvl="1"/>
            <a:r>
              <a:rPr kumimoji="1" lang="zh-CN" altLang="en-US" dirty="0" smtClean="0"/>
              <a:t>二</a:t>
            </a:r>
            <a:r>
              <a:rPr kumimoji="1" lang="zh-CN" altLang="en-US" dirty="0"/>
              <a:t>只分类交叉熵损失函数</a:t>
            </a:r>
          </a:p>
          <a:p>
            <a:pPr lvl="1"/>
            <a:r>
              <a:rPr kumimoji="1" lang="zh-CN" altLang="en-US" dirty="0" smtClean="0"/>
              <a:t>反向传播</a:t>
            </a:r>
            <a:r>
              <a:rPr kumimoji="1" lang="zh-CN" altLang="en-US" dirty="0"/>
              <a:t>计算梯度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、从</a:t>
            </a:r>
            <a:r>
              <a:rPr kumimoji="1" lang="en-US" altLang="zh-CN" dirty="0"/>
              <a:t>3</a:t>
            </a:r>
            <a:r>
              <a:rPr kumimoji="1" lang="zh-CN" altLang="en-US" dirty="0"/>
              <a:t>层</a:t>
            </a:r>
            <a:r>
              <a:rPr kumimoji="1" lang="en-US" altLang="zh-CN" dirty="0"/>
              <a:t>MLP</a:t>
            </a:r>
            <a:r>
              <a:rPr kumimoji="1" lang="zh-CN" altLang="en-US" dirty="0"/>
              <a:t>到多层</a:t>
            </a:r>
            <a:r>
              <a:rPr kumimoji="1" lang="en-US" altLang="zh-CN" dirty="0"/>
              <a:t>MLP</a:t>
            </a:r>
            <a:r>
              <a:rPr kumimoji="1" lang="zh-CN" altLang="en-US" dirty="0"/>
              <a:t>？</a:t>
            </a:r>
          </a:p>
          <a:p>
            <a:pPr lvl="1"/>
            <a:r>
              <a:rPr kumimoji="1" lang="zh-CN" altLang="en-US" dirty="0" smtClean="0"/>
              <a:t>前</a:t>
            </a:r>
            <a:r>
              <a:rPr kumimoji="1" lang="zh-CN" altLang="en-US" dirty="0"/>
              <a:t>向传导</a:t>
            </a:r>
          </a:p>
          <a:p>
            <a:pPr lvl="1"/>
            <a:r>
              <a:rPr kumimoji="1" lang="zh-CN" altLang="en-US" dirty="0" smtClean="0"/>
              <a:t>计算</a:t>
            </a:r>
            <a:r>
              <a:rPr kumimoji="1" lang="zh-CN" altLang="en-US" dirty="0"/>
              <a:t>代价函数</a:t>
            </a:r>
          </a:p>
          <a:p>
            <a:pPr lvl="1"/>
            <a:r>
              <a:rPr kumimoji="1" lang="zh-CN" altLang="en-US" dirty="0" smtClean="0"/>
              <a:t>反向传播</a:t>
            </a:r>
            <a:endParaRPr kumimoji="1" lang="zh-CN" altLang="en-US" dirty="0"/>
          </a:p>
          <a:p>
            <a:pPr lvl="1"/>
            <a:r>
              <a:rPr kumimoji="1" lang="zh-CN" altLang="en-US" smtClean="0"/>
              <a:t>更新</a:t>
            </a:r>
            <a:r>
              <a:rPr kumimoji="1" lang="zh-CN" altLang="en-US" dirty="0"/>
              <a:t>参数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、一个针对</a:t>
            </a:r>
            <a:r>
              <a:rPr kumimoji="1" lang="en-US" altLang="zh-CN" dirty="0"/>
              <a:t>MNIST</a:t>
            </a:r>
            <a:r>
              <a:rPr kumimoji="1" lang="zh-CN" altLang="en-US" dirty="0"/>
              <a:t>数据集二值分类的多层</a:t>
            </a:r>
            <a:r>
              <a:rPr kumimoji="1" lang="en-US" altLang="zh-CN" dirty="0"/>
              <a:t>MLP</a:t>
            </a:r>
            <a:r>
              <a:rPr kumimoji="1" lang="zh-CN" altLang="en-US" dirty="0"/>
              <a:t>？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、回归的损失函数和反向传播算法？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、多类别分类的损失函数和反向传播算法？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3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zh-CN" altLang="en-US" dirty="0"/>
                  <a:t>带隐藏层、非线性传导函数的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层</a:t>
                </a:r>
                <a:r>
                  <a:rPr lang="en-US" altLang="zh-CN" dirty="0"/>
                  <a:t>MLP</a:t>
                </a:r>
              </a:p>
              <a:p>
                <a:pPr marL="685800" lvl="1"/>
                <a:r>
                  <a:rPr lang="zh-CN" altLang="en-US" sz="1600" dirty="0"/>
                  <a:t>下图是一个比上一讲更加复杂的神经网络</a:t>
                </a:r>
                <a:endParaRPr lang="en-US" altLang="zh-CN" sz="1600" dirty="0"/>
              </a:p>
              <a:p>
                <a:pPr marL="685800" lvl="1"/>
                <a:r>
                  <a:rPr lang="zh-CN" altLang="zh-CN" sz="1600" dirty="0"/>
                  <a:t>复杂性在于隐藏层的节点和输出层的节点都采用</a:t>
                </a:r>
                <a:r>
                  <a:rPr lang="en-US" altLang="zh-CN" sz="1600" dirty="0"/>
                  <a:t>sigmoid</a:t>
                </a:r>
                <a:r>
                  <a:rPr lang="zh-CN" altLang="zh-CN" sz="1600" dirty="0"/>
                  <a:t>函数作为激活函数</a:t>
                </a:r>
                <a:endParaRPr lang="en-US" altLang="zh-CN" sz="1600" dirty="0"/>
              </a:p>
              <a:p>
                <a:pPr marL="685800" lvl="1"/>
                <a:r>
                  <a:rPr lang="zh-CN" altLang="en-US" sz="1600" dirty="0"/>
                  <a:t>正向传导过程如下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:pPr lvl="1"/>
                <a:r>
                  <a:rPr lang="zh-CN" altLang="zh-CN" sz="1600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zh-CN" sz="1600" dirty="0"/>
                  <a:t>最后</a:t>
                </a:r>
                <a:r>
                  <a:rPr lang="zh-CN" altLang="en-US" sz="1600" dirty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600" dirty="0"/>
                  <a:t>构造损失函数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12" y="2025262"/>
            <a:ext cx="4698740" cy="193982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145407" y="2995173"/>
            <a:ext cx="2354981" cy="3433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017843" y="2746407"/>
            <a:ext cx="811732" cy="4204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74657" y="4230767"/>
                <a:ext cx="2008050" cy="3811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57" y="4230767"/>
                <a:ext cx="2008050" cy="381130"/>
              </a:xfrm>
              <a:prstGeom prst="rect">
                <a:avLst/>
              </a:prstGeom>
              <a:blipFill>
                <a:blip r:embed="rId4"/>
                <a:stretch>
                  <a:fillRect t="-1538" b="-10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2601FE6-1A5D-4637-AB89-69028D2BA660}"/>
                  </a:ext>
                </a:extLst>
              </p:cNvPr>
              <p:cNvSpPr/>
              <p:nvPr/>
            </p:nvSpPr>
            <p:spPr>
              <a:xfrm>
                <a:off x="7503705" y="4224119"/>
                <a:ext cx="14825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Ele</m:t>
                    </m:r>
                  </m:oMath>
                </a14:m>
                <a:r>
                  <a:rPr lang="en-US" altLang="zh-CN" dirty="0"/>
                  <a:t>ment-wise</a:t>
                </a:r>
              </a:p>
              <a:p>
                <a:r>
                  <a:rPr lang="en-US" altLang="zh-CN" dirty="0"/>
                  <a:t>operation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2601FE6-1A5D-4637-AB89-69028D2BA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705" y="4224119"/>
                <a:ext cx="1482585" cy="646331"/>
              </a:xfrm>
              <a:prstGeom prst="rect">
                <a:avLst/>
              </a:prstGeom>
              <a:blipFill>
                <a:blip r:embed="rId5"/>
                <a:stretch>
                  <a:fillRect l="-3704" t="-5660" r="-37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906FE27-DB94-4D6C-9D31-355D2691BA4E}"/>
              </a:ext>
            </a:extLst>
          </p:cNvPr>
          <p:cNvSpPr/>
          <p:nvPr/>
        </p:nvSpPr>
        <p:spPr>
          <a:xfrm>
            <a:off x="6343745" y="4648874"/>
            <a:ext cx="1550036" cy="497632"/>
          </a:xfrm>
          <a:custGeom>
            <a:avLst/>
            <a:gdLst>
              <a:gd name="connsiteX0" fmla="*/ 1550036 w 1550036"/>
              <a:gd name="connsiteY0" fmla="*/ 157795 h 497632"/>
              <a:gd name="connsiteX1" fmla="*/ 1193986 w 1550036"/>
              <a:gd name="connsiteY1" fmla="*/ 441016 h 497632"/>
              <a:gd name="connsiteX2" fmla="*/ 182482 w 1550036"/>
              <a:gd name="connsiteY2" fmla="*/ 457200 h 497632"/>
              <a:gd name="connsiteX3" fmla="*/ 4457 w 1550036"/>
              <a:gd name="connsiteY3" fmla="*/ 0 h 49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036" h="497632">
                <a:moveTo>
                  <a:pt x="1550036" y="157795"/>
                </a:moveTo>
                <a:cubicBezTo>
                  <a:pt x="1485974" y="274455"/>
                  <a:pt x="1421912" y="391115"/>
                  <a:pt x="1193986" y="441016"/>
                </a:cubicBezTo>
                <a:cubicBezTo>
                  <a:pt x="966060" y="490917"/>
                  <a:pt x="380737" y="530703"/>
                  <a:pt x="182482" y="457200"/>
                </a:cubicBezTo>
                <a:cubicBezTo>
                  <a:pt x="-15773" y="383697"/>
                  <a:pt x="-5658" y="191848"/>
                  <a:pt x="4457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4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:r>
                  <a:rPr lang="zh-CN" altLang="en-US" dirty="0"/>
                  <a:t>带隐藏层、非线性传导函数的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层</a:t>
                </a:r>
                <a:r>
                  <a:rPr lang="en-US" altLang="zh-CN" dirty="0"/>
                  <a:t>MLP</a:t>
                </a:r>
              </a:p>
              <a:p>
                <a:pPr marL="685800" lvl="1"/>
                <a:r>
                  <a:rPr lang="zh-CN" altLang="en-US" sz="1600" dirty="0"/>
                  <a:t>下图是一个比上一讲更加复杂的神经网络</a:t>
                </a:r>
                <a:endParaRPr lang="en-US" altLang="zh-CN" sz="1600" dirty="0"/>
              </a:p>
              <a:p>
                <a:pPr marL="685800" lvl="1"/>
                <a:r>
                  <a:rPr lang="zh-CN" altLang="zh-CN" sz="1600" dirty="0"/>
                  <a:t>复杂性在于隐藏层的节点和输出层的节点都采用</a:t>
                </a:r>
                <a:r>
                  <a:rPr lang="en-US" altLang="zh-CN" sz="1600" dirty="0"/>
                  <a:t>sigmoid</a:t>
                </a:r>
                <a:r>
                  <a:rPr lang="zh-CN" altLang="zh-CN" sz="1600" dirty="0"/>
                  <a:t>函数作为激活函数</a:t>
                </a:r>
                <a:endParaRPr lang="en-US" altLang="zh-CN" sz="1600" dirty="0"/>
              </a:p>
              <a:p>
                <a:pPr marL="685800" lvl="1"/>
                <a:r>
                  <a:rPr lang="zh-CN" altLang="en-US" sz="1600" dirty="0"/>
                  <a:t>正向传导过程如下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zh-CN" altLang="zh-CN" sz="1600" dirty="0"/>
              </a:p>
              <a:p>
                <a:pPr lvl="1"/>
                <a:r>
                  <a:rPr lang="en-US" altLang="zh-CN" sz="1600" dirty="0"/>
                  <a:t>(4)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:pPr lvl="1"/>
                <a:r>
                  <a:rPr lang="zh-CN" altLang="zh-CN" sz="1600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CN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zh-CN" sz="1600" dirty="0"/>
                  <a:t>最后</a:t>
                </a:r>
                <a:r>
                  <a:rPr lang="zh-CN" altLang="en-US" sz="1600" dirty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zh-CN" altLang="zh-CN" sz="1600" dirty="0"/>
                  <a:t>构造损失函数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12" y="2025262"/>
            <a:ext cx="4698740" cy="193982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246401" y="3913124"/>
            <a:ext cx="2635576" cy="501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486274" y="3131420"/>
            <a:ext cx="436346" cy="3562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24745" y="4070762"/>
                <a:ext cx="4572000" cy="94275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>
                <a:spAutoFit/>
              </a:bodyPr>
              <a:lstStyle/>
              <a:p>
                <a:pPr algn="just"/>
                <a:r>
                  <a:rPr lang="zh-CN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二值分类器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(0/1)</a:t>
                </a:r>
                <a:r>
                  <a:rPr lang="zh-CN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的交叉熵损失函数的形式为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𝑌𝑙𝑜𝑔</m:t>
                      </m:r>
                      <m:d>
                        <m:d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func>
                        <m:func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1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即预测值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745" y="4070762"/>
                <a:ext cx="4572000" cy="942759"/>
              </a:xfrm>
              <a:prstGeom prst="rect">
                <a:avLst/>
              </a:prstGeom>
              <a:blipFill>
                <a:blip r:embed="rId4"/>
                <a:stretch>
                  <a:fillRect l="-266" t="-1282" b="-384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3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神经网络</a:t>
            </a:r>
            <a:r>
              <a:rPr lang="en-US" altLang="zh-CN" sz="1800" dirty="0"/>
              <a:t>MLP</a:t>
            </a:r>
            <a:r>
              <a:rPr lang="zh-CN" altLang="en-US" sz="1800" dirty="0"/>
              <a:t>二值分类、多类别分类、回归（不同损失函数，反向传播算法）</a:t>
            </a:r>
            <a:endParaRPr kumimoji="1"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b="1" dirty="0"/>
                  <a:t>二值分类交叉熵损失函数</a:t>
                </a:r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zh-CN" dirty="0"/>
                  <a:t>求导得到</a:t>
                </a:r>
                <a:r>
                  <a:rPr lang="zh-CN" altLang="en-US" dirty="0"/>
                  <a:t>导数</a:t>
                </a:r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pPr lvl="2"/>
                <a:r>
                  <a:rPr lang="zh-CN" altLang="zh-CN" sz="1300" dirty="0"/>
                  <a:t>在一个样本的情况下</a:t>
                </a:r>
                <a14:m>
                  <m:oMath xmlns:m="http://schemas.openxmlformats.org/officeDocument/2006/math">
                    <m:r>
                      <a:rPr lang="en-US" altLang="zh-CN" sz="13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zh-CN" sz="13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zh-CN" sz="1300" dirty="0" smtClean="0"/>
                  <a:t> = -(</a:t>
                </a:r>
                <a:r>
                  <a:rPr lang="en-US" altLang="zh-CN" sz="1300" dirty="0"/>
                  <a:t>1*1)/(1*1)+ (1*1)/(1*1) = (1*1)</a:t>
                </a:r>
              </a:p>
              <a:p>
                <a:pPr lvl="2"/>
                <a:r>
                  <a:rPr lang="zh-CN" altLang="zh-CN" sz="1300" dirty="0"/>
                  <a:t>在</a:t>
                </a:r>
                <a:r>
                  <a:rPr lang="en-US" altLang="zh-CN" sz="1300" dirty="0"/>
                  <a:t>n</a:t>
                </a:r>
                <a:r>
                  <a:rPr lang="zh-CN" altLang="zh-CN" sz="1300" dirty="0"/>
                  <a:t>个样本的情况下</a:t>
                </a:r>
                <a14:m>
                  <m:oMath xmlns:m="http://schemas.openxmlformats.org/officeDocument/2006/math">
                    <m:r>
                      <a:rPr lang="en-US" altLang="zh-CN" sz="13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zh-CN" sz="13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zh-CN" sz="1300" dirty="0" smtClean="0"/>
                  <a:t> = -(</a:t>
                </a:r>
                <a:r>
                  <a:rPr lang="en-US" altLang="zh-CN" sz="1300" dirty="0"/>
                  <a:t>1*n)/(1*n)+ (1*n)/(1*n) = (1*n) </a:t>
                </a:r>
                <a:r>
                  <a:rPr lang="zh-CN" altLang="en-US" sz="1300" dirty="0"/>
                  <a:t>（备注：这里是</a:t>
                </a:r>
                <a:r>
                  <a:rPr lang="en-US" altLang="zh-CN" sz="1300" dirty="0"/>
                  <a:t>element-wise operation</a:t>
                </a:r>
                <a:r>
                  <a:rPr lang="zh-CN" altLang="en-US" sz="1300" dirty="0"/>
                  <a:t>）</a:t>
                </a:r>
                <a:endParaRPr lang="zh-CN" altLang="zh-CN" sz="1100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89" y="4010216"/>
            <a:ext cx="7609158" cy="970537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C0B5F48-7A5C-4699-9CCD-1EF1CA401159}"/>
              </a:ext>
            </a:extLst>
          </p:cNvPr>
          <p:cNvSpPr/>
          <p:nvPr/>
        </p:nvSpPr>
        <p:spPr>
          <a:xfrm>
            <a:off x="1545579" y="1816662"/>
            <a:ext cx="1140977" cy="5340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817DF7-2D3C-4197-BBCC-9C2708BACBA2}"/>
              </a:ext>
            </a:extLst>
          </p:cNvPr>
          <p:cNvSpPr/>
          <p:nvPr/>
        </p:nvSpPr>
        <p:spPr>
          <a:xfrm>
            <a:off x="748320" y="4023614"/>
            <a:ext cx="5676755" cy="9139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2167C757-DE85-42B4-9594-12D638222CB1}"/>
              </a:ext>
            </a:extLst>
          </p:cNvPr>
          <p:cNvSpPr/>
          <p:nvPr/>
        </p:nvSpPr>
        <p:spPr>
          <a:xfrm>
            <a:off x="6882276" y="1699327"/>
            <a:ext cx="2087745" cy="768743"/>
          </a:xfrm>
          <a:prstGeom prst="wedgeEllipseCallout">
            <a:avLst>
              <a:gd name="adj1" fmla="val -51841"/>
              <a:gd name="adj2" fmla="val -61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这里暂时省略了</a:t>
            </a:r>
            <a:r>
              <a:rPr lang="en-US" altLang="zh-CN" dirty="0"/>
              <a:t>1/n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1870" y="3570760"/>
            <a:ext cx="560925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kumimoji="1" lang="zh-CN" altLang="en-US" sz="1600" dirty="0"/>
              <a:t>交叉熵的定义，请</a:t>
            </a:r>
            <a:r>
              <a:rPr kumimoji="1" lang="zh-CN" altLang="en-US" sz="1600" dirty="0" smtClean="0"/>
              <a:t>参考“交叉熵”</a:t>
            </a:r>
            <a:r>
              <a:rPr kumimoji="1" lang="zh-CN" altLang="en-US" sz="1600" dirty="0"/>
              <a:t>补充材料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7246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4030</Words>
  <Application>Microsoft Office PowerPoint</Application>
  <PresentationFormat>全屏显示(16:9)</PresentationFormat>
  <Paragraphs>875</Paragraphs>
  <Slides>69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9" baseType="lpstr">
      <vt:lpstr>Mangal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清风素材 https://12sc.taobao.com/</vt:lpstr>
      <vt:lpstr>PowerPoint 演示文稿</vt:lpstr>
      <vt:lpstr>PowerPoint 演示文稿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神经网络MLP二值分类、多类别分类、回归（不同损失函数，反向传播算法）</vt:lpstr>
      <vt:lpstr>pause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452</cp:revision>
  <cp:lastPrinted>2020-03-27T09:34:47Z</cp:lastPrinted>
  <dcterms:created xsi:type="dcterms:W3CDTF">2015-01-23T04:02:45Z</dcterms:created>
  <dcterms:modified xsi:type="dcterms:W3CDTF">2024-09-08T08:11:19Z</dcterms:modified>
  <cp:category/>
  <cp:contentStatus>12sc.taobao.com</cp:contentStatus>
</cp:coreProperties>
</file>