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1" r:id="rId2"/>
    <p:sldId id="521" r:id="rId3"/>
    <p:sldId id="640" r:id="rId4"/>
    <p:sldId id="648" r:id="rId5"/>
    <p:sldId id="655" r:id="rId6"/>
    <p:sldId id="649" r:id="rId7"/>
    <p:sldId id="650" r:id="rId8"/>
    <p:sldId id="651" r:id="rId9"/>
    <p:sldId id="652" r:id="rId10"/>
    <p:sldId id="653" r:id="rId11"/>
    <p:sldId id="654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2ipo.com/5645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901.pdf" TargetMode="External"/><Relationship Id="rId2" Type="http://schemas.openxmlformats.org/officeDocument/2006/relationships/hyperlink" Target="http://vision.cse.psu.edu/people/chrisF/deep-learning/DL_pr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sz="2200" b="1" dirty="0">
                <a:solidFill>
                  <a:srgbClr val="C00000"/>
                </a:solidFill>
              </a:rPr>
              <a:t>深度学习的应用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dirty="0"/>
              <a:t>在语音识别方面，深度学习也得到了广泛应用</a:t>
            </a:r>
            <a:endParaRPr lang="en-US" altLang="zh-CN" dirty="0"/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dirty="0"/>
              <a:t>在深度学习技术的帮助下，计算机拥有强大的语音识别</a:t>
            </a:r>
            <a:r>
              <a:rPr lang="en-US" altLang="zh-CN" dirty="0"/>
              <a:t>(speech recognition)</a:t>
            </a:r>
            <a:r>
              <a:rPr lang="zh-CN" altLang="zh-CN" dirty="0"/>
              <a:t>能力，人机交互的模式将变得更加丰富</a:t>
            </a:r>
            <a:endParaRPr lang="en-US" altLang="zh-CN" dirty="0"/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Google(Now)</a:t>
            </a:r>
            <a:r>
              <a:rPr lang="zh-CN" altLang="zh-CN" dirty="0"/>
              <a:t>、</a:t>
            </a:r>
            <a:r>
              <a:rPr lang="en-US" altLang="zh-CN" dirty="0"/>
              <a:t>Apple(Siri)</a:t>
            </a:r>
            <a:r>
              <a:rPr lang="zh-CN" altLang="zh-CN" dirty="0"/>
              <a:t>、</a:t>
            </a:r>
            <a:r>
              <a:rPr lang="en-US" altLang="zh-CN" dirty="0"/>
              <a:t>Microsoft(Cortana)</a:t>
            </a:r>
            <a:r>
              <a:rPr lang="zh-CN" altLang="zh-CN" dirty="0"/>
              <a:t>、</a:t>
            </a:r>
            <a:r>
              <a:rPr lang="en-US" altLang="zh-CN" dirty="0"/>
              <a:t>Baidu(Deep Speech)</a:t>
            </a:r>
            <a:r>
              <a:rPr lang="zh-CN" altLang="zh-CN" dirty="0"/>
              <a:t>、科大讯飞等公司，都推出了其语音识别产品</a:t>
            </a:r>
            <a:endParaRPr lang="en-US" altLang="zh-CN" dirty="0"/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月，微软亚洲研究院展示了中英即时传译系统，集成了语音识别、机器翻译和语音合成技术，其错误率仅为</a:t>
            </a:r>
            <a:r>
              <a:rPr lang="en-US" altLang="zh-CN" dirty="0"/>
              <a:t>7%(</a:t>
            </a:r>
            <a:r>
              <a:rPr lang="en-US" altLang="zh-CN" dirty="0">
                <a:hlinkClick r:id="rId2"/>
              </a:rPr>
              <a:t>http://tech2ipo.com/56452</a:t>
            </a:r>
            <a:r>
              <a:rPr lang="en-US" altLang="zh-CN" dirty="0"/>
              <a:t>)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2012</a:t>
            </a:r>
            <a:r>
              <a:rPr lang="zh-CN" altLang="zh-CN" dirty="0"/>
              <a:t>年，</a:t>
            </a:r>
            <a:r>
              <a:rPr lang="en-US" altLang="zh-CN" dirty="0"/>
              <a:t>Google</a:t>
            </a:r>
            <a:r>
              <a:rPr lang="zh-CN" altLang="zh-CN" dirty="0"/>
              <a:t>公司利用深度学习技术，大幅度改善了</a:t>
            </a:r>
            <a:r>
              <a:rPr lang="en-US" altLang="zh-CN" dirty="0"/>
              <a:t>Android</a:t>
            </a:r>
            <a:r>
              <a:rPr lang="zh-CN" altLang="zh-CN" dirty="0"/>
              <a:t>操作系统上的语音识别的精度</a:t>
            </a:r>
            <a:endParaRPr lang="en-US" altLang="zh-CN" dirty="0"/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dirty="0"/>
              <a:t>使用深度学习技术，语音识别的成功率大大提高，尤其是在嘈杂的环境中，智能手机语音识别系统的错误率就下降到了</a:t>
            </a:r>
            <a:r>
              <a:rPr lang="en-US" altLang="zh-CN" dirty="0"/>
              <a:t>25%</a:t>
            </a:r>
            <a:r>
              <a:rPr lang="zh-CN" altLang="zh-CN" dirty="0"/>
              <a:t>，语音搜索结果也有了不小的改善</a:t>
            </a:r>
            <a:endParaRPr lang="en-US" altLang="zh-CN" dirty="0"/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2013</a:t>
            </a:r>
            <a:r>
              <a:rPr lang="zh-CN" altLang="zh-CN" dirty="0"/>
              <a:t>年，多伦多大学的</a:t>
            </a:r>
            <a:r>
              <a:rPr lang="en-US" altLang="zh-CN" dirty="0"/>
              <a:t>Alex Graves</a:t>
            </a:r>
            <a:r>
              <a:rPr lang="zh-CN" altLang="zh-CN" dirty="0"/>
              <a:t>、</a:t>
            </a:r>
            <a:r>
              <a:rPr lang="en-US" altLang="zh-CN" dirty="0"/>
              <a:t>Abdel-</a:t>
            </a:r>
            <a:r>
              <a:rPr lang="en-US" altLang="zh-CN" dirty="0" err="1"/>
              <a:t>rahman</a:t>
            </a:r>
            <a:r>
              <a:rPr lang="en-US" altLang="zh-CN" dirty="0"/>
              <a:t> Mohamed</a:t>
            </a:r>
            <a:r>
              <a:rPr lang="zh-CN" altLang="zh-CN" dirty="0"/>
              <a:t>以及</a:t>
            </a:r>
            <a:r>
              <a:rPr lang="en-US" altLang="zh-CN" dirty="0"/>
              <a:t>Geoffrey E. Hinton </a:t>
            </a:r>
            <a:r>
              <a:rPr lang="zh-CN" altLang="zh-CN" dirty="0"/>
              <a:t>等，使用双向</a:t>
            </a:r>
            <a:r>
              <a:rPr lang="en-US" altLang="zh-CN" dirty="0"/>
              <a:t>LSTM/RNN</a:t>
            </a:r>
            <a:r>
              <a:rPr lang="zh-CN" altLang="zh-CN" dirty="0"/>
              <a:t>打破了著名的</a:t>
            </a:r>
            <a:r>
              <a:rPr lang="en-US" altLang="zh-CN" dirty="0"/>
              <a:t>TIMIT</a:t>
            </a:r>
            <a:r>
              <a:rPr lang="zh-CN" altLang="zh-CN" dirty="0"/>
              <a:t>语音识别测试的记录</a:t>
            </a:r>
            <a:endParaRPr lang="en-US" altLang="zh-CN" dirty="0"/>
          </a:p>
          <a:p>
            <a:pPr lvl="3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TIMIT</a:t>
            </a:r>
            <a:r>
              <a:rPr lang="zh-CN" altLang="zh-CN" dirty="0"/>
              <a:t>语音库为研究中常用的语音库，适用于语音识别、说话人识别等语音信号处理</a:t>
            </a:r>
            <a:endParaRPr lang="zh-CN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1754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sz="1600" b="1" dirty="0">
                <a:solidFill>
                  <a:srgbClr val="C00000"/>
                </a:solidFill>
              </a:rPr>
              <a:t>深度学习的</a:t>
            </a:r>
            <a:r>
              <a:rPr lang="zh-CN" altLang="en-US" sz="1600" b="1" dirty="0">
                <a:solidFill>
                  <a:srgbClr val="C00000"/>
                </a:solidFill>
              </a:rPr>
              <a:t>局限性</a:t>
            </a:r>
            <a:endParaRPr lang="zh-CN" altLang="zh-CN" sz="1600" b="1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zh-CN" altLang="zh-CN" sz="1600" dirty="0"/>
              <a:t>深度学习技术并非万能的技术，人们不应对其过于迷信</a:t>
            </a:r>
            <a:endParaRPr lang="en-US" altLang="zh-CN" sz="1600" dirty="0"/>
          </a:p>
          <a:p>
            <a:pPr lvl="1" algn="just">
              <a:spcBef>
                <a:spcPts val="0"/>
              </a:spcBef>
            </a:pPr>
            <a:r>
              <a:rPr lang="zh-CN" altLang="zh-CN" sz="1600" dirty="0"/>
              <a:t>它学习到的可能是数据中的相关关系，但不一定是因果关系</a:t>
            </a:r>
            <a:endParaRPr lang="en-US" altLang="zh-CN" sz="1600" dirty="0"/>
          </a:p>
          <a:p>
            <a:pPr lvl="1" algn="just">
              <a:spcBef>
                <a:spcPts val="0"/>
              </a:spcBef>
            </a:pPr>
            <a:r>
              <a:rPr lang="zh-CN" altLang="zh-CN" sz="1600" dirty="0"/>
              <a:t>深度学习的能力很强，但是和我们预期的真正的人工智能相比，仍然缺乏必要的能力，比如逻辑推理的能力，集成抽象的知识的能力</a:t>
            </a:r>
            <a:endParaRPr lang="en-US" altLang="zh-CN" sz="1600" dirty="0"/>
          </a:p>
          <a:p>
            <a:pPr lvl="2" algn="just">
              <a:spcBef>
                <a:spcPts val="0"/>
              </a:spcBef>
            </a:pPr>
            <a:r>
              <a:rPr lang="zh-CN" altLang="zh-CN" dirty="0"/>
              <a:t>所以深度学习可以看作是实现人工智能的一种途径，而不是终极解决方案</a:t>
            </a:r>
            <a:endParaRPr lang="zh-CN" altLang="zh-CN" b="1" dirty="0"/>
          </a:p>
          <a:p>
            <a:pPr lvl="1" algn="just">
              <a:spcBef>
                <a:spcPts val="0"/>
              </a:spcBef>
            </a:pPr>
            <a:r>
              <a:rPr lang="zh-CN" altLang="zh-CN" sz="1600" dirty="0"/>
              <a:t>在工程实践中，把深度学习技术和其它机器学习技术结合起来，比如贝叶斯推理和演绎推理等技术，互相取长补短，是一个有前途的策略</a:t>
            </a:r>
            <a:endParaRPr lang="en-US" altLang="zh-CN" sz="1600" dirty="0"/>
          </a:p>
          <a:p>
            <a:pPr lvl="2" algn="just">
              <a:spcBef>
                <a:spcPts val="0"/>
              </a:spcBef>
            </a:pPr>
            <a:r>
              <a:rPr lang="zh-CN" altLang="zh-CN" dirty="0"/>
              <a:t>比如，深度学习技术可以和</a:t>
            </a:r>
            <a:r>
              <a:rPr lang="zh-CN" altLang="en-US" dirty="0"/>
              <a:t>迁移学习、</a:t>
            </a:r>
            <a:r>
              <a:rPr lang="zh-CN" altLang="zh-CN" dirty="0"/>
              <a:t>增强学习</a:t>
            </a:r>
            <a:r>
              <a:rPr lang="en-US" altLang="zh-CN" dirty="0"/>
              <a:t>(Reinforcement Learning)</a:t>
            </a:r>
            <a:r>
              <a:rPr lang="zh-CN" altLang="zh-CN" dirty="0"/>
              <a:t>技术相结合</a:t>
            </a:r>
            <a:endParaRPr lang="en-US" altLang="zh-CN" dirty="0"/>
          </a:p>
          <a:p>
            <a:pPr lvl="3" algn="just">
              <a:spcBef>
                <a:spcPts val="0"/>
              </a:spcBef>
            </a:pPr>
            <a:r>
              <a:rPr lang="zh-CN" altLang="zh-CN" dirty="0"/>
              <a:t>所谓增强学习，是指计算机通过与环境交互，从中得到的奖赏和惩罚，进而自主学习</a:t>
            </a:r>
            <a:r>
              <a:rPr lang="en-US" altLang="zh-CN" dirty="0"/>
              <a:t>(Self-Learning)</a:t>
            </a:r>
            <a:r>
              <a:rPr lang="zh-CN" altLang="zh-CN" dirty="0"/>
              <a:t>更优的策略</a:t>
            </a:r>
            <a:endParaRPr lang="zh-CN" altLang="zh-CN" b="1" dirty="0"/>
          </a:p>
          <a:p>
            <a:pPr lvl="3" algn="just">
              <a:spcBef>
                <a:spcPts val="0"/>
              </a:spcBef>
            </a:pPr>
            <a:r>
              <a:rPr lang="en-US" altLang="zh-CN" dirty="0"/>
              <a:t>2016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月份，击败李世石的围棋程序</a:t>
            </a:r>
            <a:r>
              <a:rPr lang="en-US" altLang="zh-CN" dirty="0"/>
              <a:t>Alpha Go</a:t>
            </a:r>
            <a:r>
              <a:rPr lang="zh-CN" altLang="zh-CN" dirty="0"/>
              <a:t>，使用了深度学习、增强学习、基于蒙特卡洛的搜索策略</a:t>
            </a:r>
            <a:r>
              <a:rPr lang="en-US" altLang="zh-CN" dirty="0"/>
              <a:t>(MCST, Monte Carlo search tree)</a:t>
            </a:r>
            <a:r>
              <a:rPr lang="zh-CN" altLang="zh-CN" dirty="0"/>
              <a:t>等方法</a:t>
            </a:r>
            <a:endParaRPr lang="en-US" altLang="zh-CN" dirty="0"/>
          </a:p>
          <a:p>
            <a:pPr lvl="4" algn="just">
              <a:spcBef>
                <a:spcPts val="0"/>
              </a:spcBef>
            </a:pPr>
            <a:r>
              <a:rPr lang="zh-CN" altLang="zh-CN" dirty="0"/>
              <a:t>验证了深度学习技术和其它机器学习技术结合，可以使得计算机能够不断自主学习，从而获得高度优化的训练模型</a:t>
            </a:r>
            <a:endParaRPr lang="zh-CN" altLang="zh-CN" b="1" dirty="0"/>
          </a:p>
          <a:p>
            <a:pPr lvl="1" algn="just">
              <a:spcBef>
                <a:spcPts val="0"/>
              </a:spcBef>
            </a:pP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4076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深度学习在文本、图像、视频、音频等方面的应用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b="1" dirty="0">
                <a:solidFill>
                  <a:srgbClr val="C00000"/>
                </a:solidFill>
              </a:rPr>
              <a:t>深度学习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zh-CN" altLang="zh-CN" dirty="0"/>
              <a:t>深度学习是</a:t>
            </a:r>
            <a:r>
              <a:rPr lang="en-US" altLang="zh-CN" dirty="0"/>
              <a:t>21</a:t>
            </a:r>
            <a:r>
              <a:rPr lang="zh-CN" altLang="zh-CN" dirty="0"/>
              <a:t>世纪初流行起来的机器学习方法，它依赖于更深层次的神经网络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r>
              <a:rPr lang="zh-CN" altLang="zh-CN" dirty="0"/>
              <a:t>深度学习在图像识别、语音识别、自然语言处理、机器人等领域，获得了超过传统机器学习方法的性能</a:t>
            </a:r>
            <a:endParaRPr lang="en-US" altLang="zh-CN" dirty="0"/>
          </a:p>
          <a:p>
            <a:pPr lvl="2" algn="just">
              <a:spcBef>
                <a:spcPts val="0"/>
              </a:spcBef>
            </a:pPr>
            <a:r>
              <a:rPr lang="zh-CN" altLang="zh-CN" dirty="0"/>
              <a:t>在人脸识别</a:t>
            </a:r>
            <a:r>
              <a:rPr lang="en-US" altLang="zh-CN" dirty="0"/>
              <a:t>(Face Recognition)</a:t>
            </a:r>
            <a:r>
              <a:rPr lang="zh-CN" altLang="zh-CN" dirty="0"/>
              <a:t>比赛</a:t>
            </a:r>
            <a:r>
              <a:rPr lang="en-US" altLang="zh-CN" dirty="0"/>
              <a:t>LFW</a:t>
            </a:r>
            <a:r>
              <a:rPr lang="zh-CN" altLang="zh-CN" dirty="0"/>
              <a:t>和自然图像分类比赛</a:t>
            </a:r>
            <a:r>
              <a:rPr lang="en-US" altLang="zh-CN" dirty="0"/>
              <a:t>ImageNet</a:t>
            </a:r>
            <a:r>
              <a:rPr lang="zh-CN" altLang="zh-CN" dirty="0"/>
              <a:t>中，获得了超过人类的识别能力</a:t>
            </a:r>
            <a:endParaRPr lang="en-US" altLang="zh-CN" dirty="0"/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2016</a:t>
            </a:r>
            <a:r>
              <a:rPr lang="zh-CN" altLang="zh-CN" dirty="0"/>
              <a:t>年，</a:t>
            </a:r>
            <a:r>
              <a:rPr lang="en-US" altLang="zh-CN" dirty="0"/>
              <a:t>Google</a:t>
            </a:r>
            <a:r>
              <a:rPr lang="zh-CN" altLang="zh-CN" dirty="0"/>
              <a:t>的</a:t>
            </a:r>
            <a:r>
              <a:rPr lang="en-US" altLang="zh-CN" dirty="0"/>
              <a:t>Alpha GO</a:t>
            </a:r>
            <a:r>
              <a:rPr lang="zh-CN" altLang="zh-CN" dirty="0"/>
              <a:t>围棋程序，击败了人类棋手李世石九段，显示了深度学习技术的强大威力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4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b="1" dirty="0">
                <a:solidFill>
                  <a:srgbClr val="C00000"/>
                </a:solidFill>
              </a:rPr>
              <a:t>深度学习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zh-CN" altLang="zh-CN" dirty="0"/>
              <a:t>深度学习能够流行起来的原因包括几个方面，包括大数据集的积累、计算机运算能力的提高、深度学习训练算法的改进、以及深度学习模型具有能够自主从数据上学习到有用的特征</a:t>
            </a:r>
            <a:r>
              <a:rPr lang="en-US" altLang="zh-CN" dirty="0"/>
              <a:t>(Feature)</a:t>
            </a:r>
            <a:r>
              <a:rPr lang="zh-CN" altLang="zh-CN" dirty="0"/>
              <a:t>等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r>
              <a:rPr lang="zh-CN" altLang="zh-CN" dirty="0"/>
              <a:t>深度学习流行起来的</a:t>
            </a:r>
            <a:r>
              <a:rPr lang="zh-CN" altLang="en-US" dirty="0"/>
              <a:t>其中</a:t>
            </a:r>
            <a:r>
              <a:rPr lang="zh-CN" altLang="zh-CN" dirty="0"/>
              <a:t>一个因素，是人们找到了提高深度神经网络模型训练效率的方法</a:t>
            </a:r>
            <a:r>
              <a:rPr lang="en-US" altLang="zh-CN" dirty="0"/>
              <a:t>	</a:t>
            </a:r>
          </a:p>
          <a:p>
            <a:pPr lvl="2" algn="just">
              <a:spcBef>
                <a:spcPts val="0"/>
              </a:spcBef>
            </a:pPr>
            <a:r>
              <a:rPr lang="zh-CN" altLang="zh-CN" dirty="0"/>
              <a:t>主要的贡献者是</a:t>
            </a:r>
            <a:r>
              <a:rPr lang="en-US" altLang="zh-CN" dirty="0"/>
              <a:t>Toronto</a:t>
            </a:r>
            <a:r>
              <a:rPr lang="zh-CN" altLang="zh-CN" dirty="0"/>
              <a:t>大学的</a:t>
            </a:r>
            <a:r>
              <a:rPr lang="en-US" altLang="zh-CN" dirty="0"/>
              <a:t>Hinton</a:t>
            </a:r>
            <a:r>
              <a:rPr lang="zh-CN" altLang="zh-CN" dirty="0"/>
              <a:t>教授</a:t>
            </a:r>
            <a:endParaRPr lang="en-US" altLang="zh-CN" dirty="0"/>
          </a:p>
          <a:p>
            <a:pPr lvl="2" algn="just">
              <a:spcBef>
                <a:spcPts val="0"/>
              </a:spcBef>
            </a:pPr>
            <a:r>
              <a:rPr lang="en-US" altLang="zh-CN" dirty="0"/>
              <a:t>2006</a:t>
            </a:r>
            <a:r>
              <a:rPr lang="zh-CN" altLang="zh-CN" dirty="0"/>
              <a:t>年，他在</a:t>
            </a:r>
            <a:r>
              <a:rPr lang="en-US" altLang="zh-CN" dirty="0"/>
              <a:t>Science</a:t>
            </a:r>
            <a:r>
              <a:rPr lang="zh-CN" altLang="zh-CN" dirty="0"/>
              <a:t>杂志上发表了深度学习的里程碑式的论文，该论文将深度学习的性能提升了一大截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4E35D-7D7A-4746-AE9A-BC5149D99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37" y="3276767"/>
            <a:ext cx="2397197" cy="17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729161" cy="3937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深度神经网络：</a:t>
            </a:r>
            <a:r>
              <a:rPr lang="zh-CN" altLang="zh-CN" b="1" dirty="0">
                <a:solidFill>
                  <a:srgbClr val="C00000"/>
                </a:solidFill>
              </a:rPr>
              <a:t>自动识别样本的特征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深度神经网络可以自动识别样本的特征</a:t>
            </a:r>
            <a:endParaRPr lang="en-US" altLang="zh-CN" sz="20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这一点，使得深度学习在一些不知如何设计有效的特征的应用场合，比如图像识别和语音识别等，获得了很好的性能</a:t>
            </a:r>
            <a:endParaRPr lang="en-US" altLang="zh-CN" sz="20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在神经网络中，浅层的神经元学习到初级的简单的特征</a:t>
            </a:r>
            <a:r>
              <a:rPr lang="en-US" altLang="zh-CN" sz="2000" dirty="0"/>
              <a:t>(Primitive Feature)</a:t>
            </a:r>
            <a:r>
              <a:rPr lang="zh-CN" altLang="zh-CN" sz="2000" dirty="0"/>
              <a:t>，馈入下一层神经网络层，深层的神经元在前一层神经元识别到的特征的基础上，学习到更加复杂的特征</a:t>
            </a:r>
            <a:r>
              <a:rPr lang="en-US" altLang="zh-CN" sz="2000" dirty="0"/>
              <a:t>(Complex Features)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这个过程在相邻的神经网络层间重复，各个神经网络层学习到不同抽象级别的特征，越是靠后的神经网络层，学习到更加抽象的特征，最后完成预定的识别任务，比如语音识别和图像识别</a:t>
            </a:r>
            <a:endParaRPr lang="en-US" altLang="zh-CN" sz="20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比如，在图像识别中，第一个隐藏层学习到的是</a:t>
            </a:r>
            <a:r>
              <a:rPr lang="en-US" altLang="zh-CN" sz="2000" dirty="0"/>
              <a:t>“</a:t>
            </a:r>
            <a:r>
              <a:rPr lang="zh-CN" altLang="zh-CN" sz="2000" dirty="0"/>
              <a:t>边缘</a:t>
            </a:r>
            <a:r>
              <a:rPr lang="en-US" altLang="zh-CN" sz="2000" dirty="0"/>
              <a:t>”</a:t>
            </a:r>
            <a:r>
              <a:rPr lang="zh-CN" altLang="zh-CN" sz="2000" dirty="0"/>
              <a:t>的特征，第二个隐藏层学习到的是由</a:t>
            </a:r>
            <a:r>
              <a:rPr lang="en-US" altLang="zh-CN" sz="2000" dirty="0"/>
              <a:t>“</a:t>
            </a:r>
            <a:r>
              <a:rPr lang="zh-CN" altLang="zh-CN" sz="2000" dirty="0"/>
              <a:t>边缘</a:t>
            </a:r>
            <a:r>
              <a:rPr lang="en-US" altLang="zh-CN" sz="2000" dirty="0"/>
              <a:t>”</a:t>
            </a:r>
            <a:r>
              <a:rPr lang="zh-CN" altLang="zh-CN" sz="2000" dirty="0"/>
              <a:t>组成的</a:t>
            </a:r>
            <a:r>
              <a:rPr lang="en-US" altLang="zh-CN" sz="2000" dirty="0"/>
              <a:t>“</a:t>
            </a:r>
            <a:r>
              <a:rPr lang="zh-CN" altLang="zh-CN" sz="2000" dirty="0"/>
              <a:t>形状</a:t>
            </a:r>
            <a:r>
              <a:rPr lang="en-US" altLang="zh-CN" sz="2000" dirty="0"/>
              <a:t>”</a:t>
            </a:r>
            <a:r>
              <a:rPr lang="zh-CN" altLang="zh-CN" sz="2000" dirty="0"/>
              <a:t>的特征，第三个隐藏层学习到的是由</a:t>
            </a:r>
            <a:r>
              <a:rPr lang="en-US" altLang="zh-CN" sz="2000" dirty="0"/>
              <a:t>“</a:t>
            </a:r>
            <a:r>
              <a:rPr lang="zh-CN" altLang="zh-CN" sz="2000" dirty="0"/>
              <a:t>形状</a:t>
            </a:r>
            <a:r>
              <a:rPr lang="en-US" altLang="zh-CN" sz="2000" dirty="0"/>
              <a:t>”</a:t>
            </a:r>
            <a:r>
              <a:rPr lang="zh-CN" altLang="zh-CN" sz="2000" dirty="0"/>
              <a:t>组成的</a:t>
            </a:r>
            <a:r>
              <a:rPr lang="en-US" altLang="zh-CN" sz="2000" dirty="0"/>
              <a:t>“</a:t>
            </a:r>
            <a:r>
              <a:rPr lang="zh-CN" altLang="zh-CN" sz="2000" dirty="0"/>
              <a:t>图案</a:t>
            </a:r>
            <a:r>
              <a:rPr lang="en-US" altLang="zh-CN" sz="2000" dirty="0"/>
              <a:t>”</a:t>
            </a:r>
            <a:r>
              <a:rPr lang="zh-CN" altLang="zh-CN" sz="2000" dirty="0"/>
              <a:t>的特征，最后的隐藏层学习到的是由</a:t>
            </a:r>
            <a:r>
              <a:rPr lang="en-US" altLang="zh-CN" sz="2000" dirty="0"/>
              <a:t>“</a:t>
            </a:r>
            <a:r>
              <a:rPr lang="zh-CN" altLang="zh-CN" sz="2000" dirty="0"/>
              <a:t>图案</a:t>
            </a:r>
            <a:r>
              <a:rPr lang="en-US" altLang="zh-CN" sz="2000" dirty="0"/>
              <a:t>”</a:t>
            </a:r>
            <a:r>
              <a:rPr lang="zh-CN" altLang="zh-CN" sz="2000" dirty="0"/>
              <a:t>组成的</a:t>
            </a:r>
            <a:r>
              <a:rPr lang="en-US" altLang="zh-CN" sz="2000" dirty="0"/>
              <a:t>“</a:t>
            </a:r>
            <a:r>
              <a:rPr lang="zh-CN" altLang="zh-CN" sz="2000" dirty="0"/>
              <a:t>对象</a:t>
            </a:r>
            <a:r>
              <a:rPr lang="en-US" altLang="zh-CN" sz="2000" dirty="0"/>
              <a:t>”</a:t>
            </a:r>
            <a:r>
              <a:rPr lang="zh-CN" altLang="zh-CN" sz="2000" dirty="0"/>
              <a:t>的特征等</a:t>
            </a:r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25DE1B-EF46-4E0E-BB9D-94181F2BE11E}"/>
              </a:ext>
            </a:extLst>
          </p:cNvPr>
          <p:cNvSpPr/>
          <p:nvPr/>
        </p:nvSpPr>
        <p:spPr>
          <a:xfrm>
            <a:off x="1674489" y="4756150"/>
            <a:ext cx="6246849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1A3F6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http://vision.cse.psu.edu/people/chrisF/deep-learning/DL_pres.pdf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9DA104-A73F-43B9-8DB3-0F5567F20B9B}"/>
              </a:ext>
            </a:extLst>
          </p:cNvPr>
          <p:cNvSpPr/>
          <p:nvPr/>
        </p:nvSpPr>
        <p:spPr>
          <a:xfrm>
            <a:off x="6186361" y="4411413"/>
            <a:ext cx="278012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1A3F6C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https://arxiv.org/pdf/1311.2901.pdf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9F20E-4994-43E2-8961-660487E5355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20" y="1819333"/>
            <a:ext cx="2278380" cy="18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sz="1600" b="1" dirty="0">
                <a:solidFill>
                  <a:srgbClr val="C00000"/>
                </a:solidFill>
              </a:rPr>
              <a:t>深度学习的应用</a:t>
            </a:r>
            <a:r>
              <a:rPr lang="zh-CN" altLang="en-US" sz="1600" b="1" dirty="0">
                <a:solidFill>
                  <a:srgbClr val="C00000"/>
                </a:solidFill>
              </a:rPr>
              <a:t>：</a:t>
            </a:r>
            <a:r>
              <a:rPr lang="en-US" altLang="zh-CN" sz="1600" b="1" dirty="0">
                <a:solidFill>
                  <a:srgbClr val="C00000"/>
                </a:solidFill>
              </a:rPr>
              <a:t>Image Net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2012</a:t>
            </a:r>
            <a:r>
              <a:rPr lang="zh-CN" altLang="zh-CN" sz="1500" dirty="0"/>
              <a:t>年，多伦多大学的</a:t>
            </a:r>
            <a:r>
              <a:rPr lang="en-US" altLang="zh-CN" sz="1500" dirty="0" err="1"/>
              <a:t>Krizhevsky</a:t>
            </a:r>
            <a:r>
              <a:rPr lang="zh-CN" altLang="zh-CN" sz="1500" dirty="0"/>
              <a:t>等构造了一个大型的卷积神经网络，该网络共有</a:t>
            </a:r>
            <a:r>
              <a:rPr lang="en-US" altLang="zh-CN" sz="1500" dirty="0"/>
              <a:t>9</a:t>
            </a:r>
            <a:r>
              <a:rPr lang="zh-CN" altLang="zh-CN" sz="1500" dirty="0"/>
              <a:t>层，</a:t>
            </a:r>
            <a:r>
              <a:rPr lang="en-US" altLang="zh-CN" sz="1500" dirty="0"/>
              <a:t>65</a:t>
            </a:r>
            <a:r>
              <a:rPr lang="zh-CN" altLang="zh-CN" sz="1500" dirty="0"/>
              <a:t>万个神经元，</a:t>
            </a:r>
            <a:r>
              <a:rPr lang="en-US" altLang="zh-CN" sz="1500" dirty="0"/>
              <a:t>6</a:t>
            </a:r>
            <a:r>
              <a:rPr lang="zh-CN" altLang="zh-CN" sz="1500" dirty="0"/>
              <a:t>千万个参数</a:t>
            </a:r>
            <a:endParaRPr lang="en-US" altLang="zh-CN" sz="1500" dirty="0"/>
          </a:p>
          <a:p>
            <a:pPr lvl="1" algn="just">
              <a:spcBef>
                <a:spcPts val="0"/>
              </a:spcBef>
            </a:pPr>
            <a:r>
              <a:rPr lang="zh-CN" altLang="zh-CN" sz="1500" dirty="0"/>
              <a:t>网络的输入是图片，输出是</a:t>
            </a:r>
            <a:r>
              <a:rPr lang="en-US" altLang="zh-CN" sz="1500" dirty="0"/>
              <a:t>1000</a:t>
            </a:r>
            <a:r>
              <a:rPr lang="zh-CN" altLang="zh-CN" sz="1500" dirty="0"/>
              <a:t>个图片分类，表示不同的对象类型，比如美洲豹、救生艇等</a:t>
            </a:r>
            <a:endParaRPr lang="en-US" altLang="zh-CN" sz="1500" dirty="0"/>
          </a:p>
          <a:p>
            <a:pPr lvl="1" algn="just">
              <a:spcBef>
                <a:spcPts val="0"/>
              </a:spcBef>
            </a:pPr>
            <a:r>
              <a:rPr lang="zh-CN" altLang="zh-CN" sz="1500" dirty="0"/>
              <a:t>他们使用大量的图片训练这个模型，最后在</a:t>
            </a:r>
            <a:r>
              <a:rPr lang="en-US" altLang="zh-CN" sz="1500" dirty="0"/>
              <a:t>ImageNet</a:t>
            </a:r>
            <a:r>
              <a:rPr lang="zh-CN" altLang="zh-CN" sz="1500" dirty="0"/>
              <a:t>图片分类方面，识别性能优于当时所有的其它分类器，错误率由</a:t>
            </a:r>
            <a:r>
              <a:rPr lang="en-US" altLang="zh-CN" sz="1500" dirty="0"/>
              <a:t>25%</a:t>
            </a:r>
            <a:r>
              <a:rPr lang="zh-CN" altLang="zh-CN" sz="1500" dirty="0"/>
              <a:t>降低为</a:t>
            </a:r>
            <a:r>
              <a:rPr lang="en-US" altLang="zh-CN" sz="1500" dirty="0"/>
              <a:t>17%</a:t>
            </a:r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ImageNet</a:t>
            </a:r>
            <a:r>
              <a:rPr lang="zh-CN" altLang="zh-CN" sz="1500" dirty="0"/>
              <a:t>是</a:t>
            </a:r>
            <a:r>
              <a:rPr lang="en-US" altLang="zh-CN" sz="1500" dirty="0"/>
              <a:t>Stanford</a:t>
            </a:r>
            <a:r>
              <a:rPr lang="zh-CN" altLang="zh-CN" sz="1500" dirty="0"/>
              <a:t>大学</a:t>
            </a:r>
            <a:r>
              <a:rPr lang="en-US" altLang="zh-CN" sz="1500" dirty="0"/>
              <a:t>Li Feifei</a:t>
            </a:r>
            <a:r>
              <a:rPr lang="zh-CN" altLang="zh-CN" sz="1500" dirty="0"/>
              <a:t>教授创建的目前最大的图像识别</a:t>
            </a:r>
            <a:r>
              <a:rPr lang="en-US" altLang="zh-CN" sz="1500" dirty="0"/>
              <a:t>(Image Recognition)</a:t>
            </a:r>
            <a:r>
              <a:rPr lang="zh-CN" altLang="zh-CN" sz="1500" dirty="0"/>
              <a:t>数据库，目前共包含大约</a:t>
            </a:r>
            <a:r>
              <a:rPr lang="en-US" altLang="zh-CN" sz="1500" dirty="0"/>
              <a:t>22000</a:t>
            </a:r>
            <a:r>
              <a:rPr lang="zh-CN" altLang="zh-CN" sz="1500" dirty="0"/>
              <a:t>类，</a:t>
            </a:r>
            <a:r>
              <a:rPr lang="en-US" altLang="zh-CN" sz="1500" dirty="0"/>
              <a:t>15M</a:t>
            </a:r>
            <a:r>
              <a:rPr lang="zh-CN" altLang="zh-CN" sz="1500" dirty="0"/>
              <a:t>左右的标定图像</a:t>
            </a:r>
            <a:endParaRPr lang="en-US" altLang="zh-CN" sz="1500" dirty="0"/>
          </a:p>
          <a:p>
            <a:pPr lvl="2" algn="just">
              <a:spcBef>
                <a:spcPts val="0"/>
              </a:spcBef>
            </a:pPr>
            <a:r>
              <a:rPr lang="zh-CN" altLang="zh-CN" sz="1500" dirty="0"/>
              <a:t>其中，目前最常用的</a:t>
            </a:r>
            <a:r>
              <a:rPr lang="en-US" altLang="zh-CN" sz="1500" dirty="0"/>
              <a:t>LSVRC-2010 contest</a:t>
            </a:r>
            <a:r>
              <a:rPr lang="zh-CN" altLang="zh-CN" sz="1500" dirty="0"/>
              <a:t>包含</a:t>
            </a:r>
            <a:r>
              <a:rPr lang="en-US" altLang="zh-CN" sz="1500" dirty="0"/>
              <a:t>1000</a:t>
            </a:r>
            <a:r>
              <a:rPr lang="zh-CN" altLang="zh-CN" sz="1500" dirty="0"/>
              <a:t>类，</a:t>
            </a:r>
            <a:r>
              <a:rPr lang="en-US" altLang="zh-CN" sz="1500" dirty="0"/>
              <a:t>1.2M</a:t>
            </a:r>
            <a:r>
              <a:rPr lang="zh-CN" altLang="zh-CN" sz="1500" dirty="0"/>
              <a:t>图像</a:t>
            </a:r>
            <a:endParaRPr lang="en-US" sz="1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D12DD-8B7A-4E7B-81A1-03EC4FE5C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3" y="3199867"/>
            <a:ext cx="1837521" cy="18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sz="1500" b="1" dirty="0">
                <a:solidFill>
                  <a:srgbClr val="C00000"/>
                </a:solidFill>
              </a:rPr>
              <a:t>深度学习的应用</a:t>
            </a:r>
          </a:p>
          <a:p>
            <a:pPr algn="just">
              <a:spcBef>
                <a:spcPts val="0"/>
              </a:spcBef>
            </a:pPr>
            <a:r>
              <a:rPr lang="zh-CN" altLang="zh-CN" sz="1500" dirty="0"/>
              <a:t>深度学习的应用非常广泛，包括图像</a:t>
            </a:r>
            <a:r>
              <a:rPr lang="en-US" altLang="zh-CN" sz="1500" dirty="0"/>
              <a:t>/</a:t>
            </a:r>
            <a:r>
              <a:rPr lang="zh-CN" altLang="zh-CN" sz="1500" dirty="0"/>
              <a:t>视频的识别、语音识别、自然语言处理等。</a:t>
            </a:r>
            <a:endParaRPr lang="zh-CN" altLang="zh-CN" sz="1500" b="1" dirty="0"/>
          </a:p>
          <a:p>
            <a:pPr lvl="1" algn="just">
              <a:spcBef>
                <a:spcPts val="0"/>
              </a:spcBef>
            </a:pPr>
            <a:r>
              <a:rPr lang="zh-CN" altLang="zh-CN" sz="1500" dirty="0"/>
              <a:t>在图像和视频应用方面，深度学习模型可以识别照片中的物体，对照片进行自动分类和搜索，比如</a:t>
            </a:r>
            <a:r>
              <a:rPr lang="en-US" altLang="zh-CN" sz="1500" dirty="0"/>
              <a:t>Google Photo</a:t>
            </a:r>
            <a:r>
              <a:rPr lang="zh-CN" altLang="zh-CN" sz="1500" dirty="0"/>
              <a:t>、百度识图、淘宝拍立淘等，都使用了深度学习模型</a:t>
            </a:r>
            <a:endParaRPr lang="en-US" altLang="zh-CN" sz="1500" dirty="0"/>
          </a:p>
          <a:p>
            <a:pPr lvl="1" algn="just">
              <a:spcBef>
                <a:spcPts val="0"/>
              </a:spcBef>
            </a:pPr>
            <a:r>
              <a:rPr lang="zh-CN" altLang="zh-CN" sz="1500" dirty="0"/>
              <a:t>深度学习模型应用于自动驾驶系统，对人员、车辆等路况信息进行识别和追踪，进而做出有效的应对</a:t>
            </a:r>
            <a:endParaRPr lang="en-US" altLang="zh-CN" sz="1500" dirty="0"/>
          </a:p>
          <a:p>
            <a:pPr lvl="1" algn="just">
              <a:spcBef>
                <a:spcPts val="0"/>
              </a:spcBef>
            </a:pPr>
            <a:r>
              <a:rPr lang="zh-CN" altLang="zh-CN" sz="1500" dirty="0"/>
              <a:t>深度学习模型还可以用于人脸识别，实现刷脸支付等功能，为人们的生活带来方便</a:t>
            </a:r>
            <a:endParaRPr lang="en-US" altLang="zh-CN" sz="1500" dirty="0"/>
          </a:p>
          <a:p>
            <a:pPr lvl="1" algn="just">
              <a:spcBef>
                <a:spcPts val="0"/>
              </a:spcBef>
            </a:pPr>
            <a:r>
              <a:rPr lang="en-US" altLang="zh-CN" sz="1500" dirty="0"/>
              <a:t>2014</a:t>
            </a:r>
            <a:r>
              <a:rPr lang="zh-CN" altLang="zh-CN" sz="1500" dirty="0"/>
              <a:t>年，</a:t>
            </a:r>
            <a:r>
              <a:rPr lang="en-US" altLang="zh-CN" sz="1500" dirty="0"/>
              <a:t>Google</a:t>
            </a:r>
            <a:r>
              <a:rPr lang="zh-CN" altLang="zh-CN" sz="1500" dirty="0"/>
              <a:t>试图利用深度学习技术，从图像直接生成一段自然语言的描述</a:t>
            </a:r>
            <a:endParaRPr lang="en-US" altLang="zh-CN" sz="1500" dirty="0"/>
          </a:p>
          <a:p>
            <a:pPr lvl="2" algn="just">
              <a:spcBef>
                <a:spcPts val="0"/>
              </a:spcBef>
            </a:pPr>
            <a:r>
              <a:rPr lang="en-US" altLang="zh-CN" sz="1500" dirty="0"/>
              <a:t>Google</a:t>
            </a:r>
            <a:r>
              <a:rPr lang="zh-CN" altLang="zh-CN" sz="1500" dirty="0"/>
              <a:t>把两个深度神经网络结合起来</a:t>
            </a:r>
            <a:r>
              <a:rPr lang="en-US" altLang="zh-CN" sz="1500" dirty="0"/>
              <a:t>(</a:t>
            </a:r>
            <a:r>
              <a:rPr lang="zh-CN" altLang="zh-CN" sz="1500" dirty="0"/>
              <a:t>卷积神经网络</a:t>
            </a:r>
            <a:r>
              <a:rPr lang="en-US" altLang="zh-CN" sz="1500" dirty="0"/>
              <a:t>CNN</a:t>
            </a:r>
            <a:r>
              <a:rPr lang="zh-CN" altLang="zh-CN" sz="1500" dirty="0"/>
              <a:t>和循环神经网络</a:t>
            </a:r>
            <a:r>
              <a:rPr lang="en-US" altLang="zh-CN" sz="1500" dirty="0"/>
              <a:t>RNN)</a:t>
            </a:r>
            <a:r>
              <a:rPr lang="zh-CN" altLang="zh-CN" sz="1500" dirty="0"/>
              <a:t>，组成一个模型，完成这个任务</a:t>
            </a:r>
            <a:endParaRPr lang="en-US" altLang="zh-CN" sz="1500" dirty="0"/>
          </a:p>
          <a:p>
            <a:pPr lvl="2" algn="just">
              <a:spcBef>
                <a:spcPts val="0"/>
              </a:spcBef>
            </a:pPr>
            <a:r>
              <a:rPr lang="zh-CN" altLang="zh-CN" sz="1500" dirty="0"/>
              <a:t>其中一个神经网络负责图像识别，另外一个神经网络负责语言生成。</a:t>
            </a:r>
            <a:r>
              <a:rPr lang="zh-CN" altLang="en-US" sz="1500" dirty="0"/>
              <a:t>下图</a:t>
            </a:r>
            <a:r>
              <a:rPr lang="zh-CN" altLang="zh-CN" sz="1500" dirty="0"/>
              <a:t>展示了他们使用的网络结构</a:t>
            </a:r>
            <a:r>
              <a:rPr lang="zh-CN" altLang="en-US" sz="1500" dirty="0"/>
              <a:t>；</a:t>
            </a:r>
            <a:r>
              <a:rPr lang="zh-CN" altLang="zh-CN" sz="1500" dirty="0"/>
              <a:t>这个网络结构，基于左边的图片，生成了右边的文字描述</a:t>
            </a:r>
            <a:endParaRPr lang="en-US" sz="1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BE6ED-B1D0-4D94-98B1-57B0FE3D83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01" y="3708282"/>
            <a:ext cx="3293997" cy="12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88669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C00000"/>
                </a:solidFill>
              </a:rPr>
              <a:t>深度学习的应用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/>
              <a:t>2014</a:t>
            </a:r>
            <a:r>
              <a:rPr lang="zh-CN" altLang="zh-CN" sz="2600" dirty="0"/>
              <a:t>年，香港中文大学教授汤晓鸥、王晓刚及其研究团队，利用深度学习技术，研发的</a:t>
            </a:r>
            <a:r>
              <a:rPr lang="en-US" altLang="zh-CN" sz="2600" dirty="0" err="1"/>
              <a:t>DeepID</a:t>
            </a:r>
            <a:r>
              <a:rPr lang="zh-CN" altLang="zh-CN" sz="2600" dirty="0"/>
              <a:t>人脸识别技术，准确率达到</a:t>
            </a:r>
            <a:r>
              <a:rPr lang="en-US" altLang="zh-CN" sz="2600" dirty="0"/>
              <a:t>99.15%</a:t>
            </a:r>
            <a:r>
              <a:rPr lang="zh-CN" altLang="zh-CN" sz="2600" dirty="0"/>
              <a:t>，比人用肉眼识别更加精准</a:t>
            </a:r>
            <a:endParaRPr lang="en-US" altLang="zh-CN" sz="26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/>
              <a:t>LFW</a:t>
            </a:r>
            <a:r>
              <a:rPr lang="zh-CN" altLang="zh-CN" sz="2600" dirty="0"/>
              <a:t>是人脸识别领域使用最广泛的测试基准，人用肉眼在</a:t>
            </a:r>
            <a:r>
              <a:rPr lang="en-US" altLang="zh-CN" sz="2600" dirty="0"/>
              <a:t>LFW</a:t>
            </a:r>
            <a:r>
              <a:rPr lang="zh-CN" altLang="zh-CN" sz="2600" dirty="0"/>
              <a:t>上的识别率为</a:t>
            </a:r>
            <a:r>
              <a:rPr lang="en-US" altLang="zh-CN" sz="2600" dirty="0"/>
              <a:t>97.52%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600" dirty="0"/>
              <a:t>该研究组早已在</a:t>
            </a:r>
            <a:r>
              <a:rPr lang="en-US" altLang="zh-CN" sz="2600" dirty="0"/>
              <a:t>2011</a:t>
            </a:r>
            <a:r>
              <a:rPr lang="zh-CN" altLang="zh-CN" sz="2600" dirty="0"/>
              <a:t>年，开始开展深度学习方法的研究，在</a:t>
            </a:r>
            <a:r>
              <a:rPr lang="en-US" altLang="zh-CN" sz="2600" dirty="0"/>
              <a:t>2013</a:t>
            </a:r>
            <a:r>
              <a:rPr lang="zh-CN" altLang="zh-CN" sz="2600" dirty="0"/>
              <a:t>年把</a:t>
            </a:r>
            <a:r>
              <a:rPr lang="en-US" altLang="zh-CN" sz="2600" dirty="0"/>
              <a:t>LFW</a:t>
            </a:r>
            <a:r>
              <a:rPr lang="zh-CN" altLang="zh-CN" sz="2600" dirty="0"/>
              <a:t>上的识别率提高到</a:t>
            </a:r>
            <a:r>
              <a:rPr lang="en-US" altLang="zh-CN" sz="2600" dirty="0"/>
              <a:t>92.52%</a:t>
            </a:r>
            <a:endParaRPr lang="zh-CN" altLang="zh-CN" sz="2600" b="1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/>
              <a:t>2015</a:t>
            </a:r>
            <a:r>
              <a:rPr lang="zh-CN" altLang="zh-CN" sz="2600" dirty="0"/>
              <a:t>年末，微软亚洲研究院，利用深度达</a:t>
            </a:r>
            <a:r>
              <a:rPr lang="en-US" altLang="zh-CN" sz="2600" dirty="0"/>
              <a:t>152</a:t>
            </a:r>
            <a:r>
              <a:rPr lang="zh-CN" altLang="zh-CN" sz="2600" dirty="0"/>
              <a:t>层的</a:t>
            </a:r>
            <a:r>
              <a:rPr lang="en-US" altLang="zh-CN" sz="2600" dirty="0"/>
              <a:t>“</a:t>
            </a:r>
            <a:r>
              <a:rPr lang="zh-CN" altLang="zh-CN" sz="2600" dirty="0"/>
              <a:t>深层残差网络</a:t>
            </a:r>
            <a:r>
              <a:rPr lang="en-US" altLang="zh-CN" sz="2600" dirty="0"/>
              <a:t>”</a:t>
            </a:r>
            <a:r>
              <a:rPr lang="zh-CN" altLang="zh-CN" sz="2600" dirty="0"/>
              <a:t>，参加</a:t>
            </a:r>
            <a:r>
              <a:rPr lang="en-US" altLang="zh-CN" sz="2600" dirty="0"/>
              <a:t>ImageNet</a:t>
            </a:r>
            <a:r>
              <a:rPr lang="zh-CN" altLang="zh-CN" sz="2600" dirty="0"/>
              <a:t>挑战赛</a:t>
            </a:r>
            <a:r>
              <a:rPr lang="zh-CN" altLang="en-US" sz="2600" dirty="0"/>
              <a:t>；</a:t>
            </a:r>
            <a:r>
              <a:rPr lang="zh-CN" altLang="zh-CN" sz="2600" dirty="0"/>
              <a:t>该网络的层数比以往任何成功使用的神经网络的层数多</a:t>
            </a:r>
            <a:r>
              <a:rPr lang="en-US" altLang="zh-CN" sz="2600" dirty="0"/>
              <a:t>5</a:t>
            </a:r>
            <a:r>
              <a:rPr lang="zh-CN" altLang="zh-CN" sz="2600" dirty="0"/>
              <a:t>倍以上，并且有效避免了梯度消失</a:t>
            </a:r>
            <a:endParaRPr lang="en-US" altLang="zh-CN" sz="26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600" dirty="0"/>
              <a:t>他们以绝对优势获得图像分类、图像定位以及图像检测全部三个主要项目的冠军</a:t>
            </a:r>
            <a:endParaRPr lang="en-US" altLang="zh-CN" sz="26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600" dirty="0"/>
              <a:t>此外，他们在另外一项图像识别挑战赛</a:t>
            </a:r>
            <a:r>
              <a:rPr lang="en-US" altLang="zh-CN" sz="2600" dirty="0"/>
              <a:t>MSCOCO(Microsoft Common Objects in Context</a:t>
            </a:r>
            <a:r>
              <a:rPr lang="zh-CN" altLang="zh-CN" sz="2600" dirty="0"/>
              <a:t>，常见物体图像识别</a:t>
            </a:r>
            <a:r>
              <a:rPr lang="en-US" altLang="zh-CN" sz="2600" dirty="0"/>
              <a:t>)</a:t>
            </a:r>
            <a:r>
              <a:rPr lang="zh-CN" altLang="zh-CN" sz="2600" dirty="0"/>
              <a:t>中，同样获得冠军</a:t>
            </a:r>
            <a:endParaRPr lang="en-US" altLang="zh-CN" sz="26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/>
              <a:t>2014</a:t>
            </a:r>
            <a:r>
              <a:rPr lang="zh-CN" altLang="zh-CN" sz="2600" dirty="0"/>
              <a:t>年</a:t>
            </a:r>
            <a:r>
              <a:rPr lang="en-US" altLang="zh-CN" sz="2600" dirty="0"/>
              <a:t>ImageNet</a:t>
            </a:r>
            <a:r>
              <a:rPr lang="zh-CN" altLang="zh-CN" sz="2600" dirty="0"/>
              <a:t>挑战赛获胜的系统错误率为</a:t>
            </a:r>
            <a:r>
              <a:rPr lang="en-US" altLang="zh-CN" sz="2600" dirty="0"/>
              <a:t>6.6%</a:t>
            </a:r>
            <a:r>
              <a:rPr lang="zh-CN" altLang="zh-CN" sz="2600" dirty="0"/>
              <a:t>，而</a:t>
            </a:r>
            <a:r>
              <a:rPr lang="en-US" altLang="zh-CN" sz="2600" dirty="0"/>
              <a:t>2015</a:t>
            </a:r>
            <a:r>
              <a:rPr lang="zh-CN" altLang="zh-CN" sz="2600" dirty="0"/>
              <a:t>年微软系统的错误率已经低至</a:t>
            </a:r>
            <a:r>
              <a:rPr lang="en-US" altLang="zh-CN" sz="2600" dirty="0"/>
              <a:t>3.57%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600" dirty="0"/>
              <a:t>该团队在</a:t>
            </a:r>
            <a:r>
              <a:rPr lang="en-US" altLang="zh-CN" sz="2600" dirty="0"/>
              <a:t>2015</a:t>
            </a:r>
            <a:r>
              <a:rPr lang="zh-CN" altLang="zh-CN" sz="2600" dirty="0"/>
              <a:t>年</a:t>
            </a:r>
            <a:r>
              <a:rPr lang="en-US" altLang="zh-CN" sz="2600" dirty="0"/>
              <a:t>1</a:t>
            </a:r>
            <a:r>
              <a:rPr lang="zh-CN" altLang="zh-CN" sz="2600" dirty="0"/>
              <a:t>月，首次实现了超过人类视觉分类能力的突破，他们系统的错误率已降低至</a:t>
            </a:r>
            <a:r>
              <a:rPr lang="en-US" altLang="zh-CN" sz="2600" dirty="0"/>
              <a:t>4.94%</a:t>
            </a:r>
            <a:r>
              <a:rPr lang="zh-CN" altLang="zh-CN" sz="2600" dirty="0"/>
              <a:t>，在同样的实验中，人眼辨识的错误率大概为</a:t>
            </a:r>
            <a:r>
              <a:rPr lang="en-US" altLang="zh-CN" sz="2600" dirty="0"/>
              <a:t>5.1%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445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1510</Words>
  <Application>Microsoft Office PowerPoint</Application>
  <PresentationFormat>全屏显示(16:9)</PresentationFormat>
  <Paragraphs>77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pause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377</cp:revision>
  <cp:lastPrinted>2020-03-27T09:34:47Z</cp:lastPrinted>
  <dcterms:created xsi:type="dcterms:W3CDTF">2015-01-23T04:02:45Z</dcterms:created>
  <dcterms:modified xsi:type="dcterms:W3CDTF">2024-09-01T10:07:04Z</dcterms:modified>
  <cp:category/>
  <cp:contentStatus>12sc.taobao.com</cp:contentStatus>
</cp:coreProperties>
</file>