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521" r:id="rId3"/>
    <p:sldId id="539" r:id="rId4"/>
    <p:sldId id="540" r:id="rId5"/>
    <p:sldId id="541" r:id="rId6"/>
    <p:sldId id="542" r:id="rId7"/>
    <p:sldId id="543" r:id="rId8"/>
    <p:sldId id="544" r:id="rId9"/>
    <p:sldId id="547" r:id="rId10"/>
    <p:sldId id="548" r:id="rId11"/>
    <p:sldId id="549" r:id="rId12"/>
    <p:sldId id="545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5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440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400.png"/><Relationship Id="rId7" Type="http://schemas.openxmlformats.org/officeDocument/2006/relationships/image" Target="../media/image38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0.png"/><Relationship Id="rId11" Type="http://schemas.openxmlformats.org/officeDocument/2006/relationships/image" Target="../media/image22.png"/><Relationship Id="rId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3500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00.png"/><Relationship Id="rId7" Type="http://schemas.openxmlformats.org/officeDocument/2006/relationships/image" Target="../media/image38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0.png"/><Relationship Id="rId5" Type="http://schemas.openxmlformats.org/officeDocument/2006/relationships/image" Target="../media/image3600.png"/><Relationship Id="rId4" Type="http://schemas.openxmlformats.org/officeDocument/2006/relationships/image" Target="../media/image35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14.png"/><Relationship Id="rId5" Type="http://schemas.openxmlformats.org/officeDocument/2006/relationships/image" Target="../media/image360.png"/><Relationship Id="rId10" Type="http://schemas.openxmlformats.org/officeDocument/2006/relationships/image" Target="../media/image13.png"/><Relationship Id="rId4" Type="http://schemas.openxmlformats.org/officeDocument/2006/relationships/image" Target="../media/image35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400.png"/><Relationship Id="rId7" Type="http://schemas.openxmlformats.org/officeDocument/2006/relationships/image" Target="../media/image38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0.png"/><Relationship Id="rId5" Type="http://schemas.openxmlformats.org/officeDocument/2006/relationships/image" Target="../media/image3600.png"/><Relationship Id="rId10" Type="http://schemas.openxmlformats.org/officeDocument/2006/relationships/image" Target="../media/image19.png"/><Relationship Id="rId4" Type="http://schemas.openxmlformats.org/officeDocument/2006/relationships/image" Target="../media/image350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——MLP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70E20DB-3CC1-46FF-A823-5BF83197167B}"/>
              </a:ext>
            </a:extLst>
          </p:cNvPr>
          <p:cNvSpPr/>
          <p:nvPr/>
        </p:nvSpPr>
        <p:spPr>
          <a:xfrm>
            <a:off x="892629" y="3957265"/>
            <a:ext cx="7837714" cy="1071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sz="1400" dirty="0"/>
                  <a:t>处理过程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(5)</a:t>
                </a:r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/>
              </a:p>
              <a:p>
                <a:pPr lvl="2"/>
                <a:r>
                  <a:rPr lang="zh-CN" altLang="zh-CN" sz="1400" dirty="0"/>
                  <a:t>二值分类器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 </a:t>
                </a:r>
                <a:r>
                  <a:rPr lang="zh-CN" altLang="zh-CN" sz="1400" dirty="0"/>
                  <a:t>计算损失函数对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的</a:t>
                </a:r>
                <a:r>
                  <a:rPr lang="zh-CN" altLang="en-US" sz="1400" dirty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6125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125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500" y="4019550"/>
            <a:ext cx="2417044" cy="1008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71711" y="1941621"/>
                <a:ext cx="3367061" cy="19704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5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50" i="1" dirty="0"/>
                  <a:t> </a:t>
                </a:r>
              </a:p>
              <a:p>
                <a:r>
                  <a:rPr lang="en-US" altLang="zh-CN" sz="1350" b="1" dirty="0"/>
                  <a:t>=(64*</a:t>
                </a:r>
                <a:r>
                  <a:rPr lang="en-US" altLang="zh-CN" sz="135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350" b="1" dirty="0"/>
                  <a:t>) (64*</a:t>
                </a:r>
                <a:r>
                  <a:rPr lang="en-US" altLang="zh-CN" sz="135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350" b="1" dirty="0"/>
                  <a:t>)</a:t>
                </a:r>
              </a:p>
              <a:p>
                <a:endParaRPr lang="en-US" altLang="zh-CN" sz="135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35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35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35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35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35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35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35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35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3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35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5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350" dirty="0"/>
                  <a:t> </a:t>
                </a:r>
              </a:p>
              <a:p>
                <a:r>
                  <a:rPr lang="en-US" altLang="zh-CN" sz="1350" dirty="0"/>
                  <a:t>=</a:t>
                </a:r>
                <a:r>
                  <a:rPr lang="zh-CN" altLang="en-US" sz="135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35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35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35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35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350" dirty="0"/>
              </a:p>
              <a:p>
                <a:r>
                  <a:rPr lang="en-US" altLang="zh-CN" sz="1350" b="1" dirty="0"/>
                  <a:t>=(64*</a:t>
                </a:r>
                <a:r>
                  <a:rPr lang="en-US" altLang="zh-CN" sz="135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350" b="1" dirty="0"/>
                  <a:t>)(</a:t>
                </a:r>
                <a:r>
                  <a:rPr lang="en-US" altLang="zh-CN" sz="135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350" b="1" dirty="0"/>
                  <a:t>*10)</a:t>
                </a:r>
                <a:endParaRPr lang="zh-CN" altLang="en-US" sz="135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1941621"/>
                <a:ext cx="3367061" cy="1970476"/>
              </a:xfrm>
              <a:prstGeom prst="rect">
                <a:avLst/>
              </a:prstGeom>
              <a:blipFill>
                <a:blip r:embed="rId9"/>
                <a:stretch>
                  <a:fillRect l="-1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48418" y="4191799"/>
                <a:ext cx="4837927" cy="4692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5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5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5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5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500" dirty="0"/>
                  <a:t>=</a:t>
                </a:r>
                <a:r>
                  <a:rPr lang="zh-CN" altLang="en-US" sz="1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18" y="4191799"/>
                <a:ext cx="4837927" cy="469296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486709" y="4735905"/>
                <a:ext cx="1184940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zh-CN" altLang="en-US" sz="1400" dirty="0"/>
                  <a:t>为单位矩阵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09" y="4735905"/>
                <a:ext cx="1184940" cy="307777"/>
              </a:xfrm>
              <a:prstGeom prst="rect">
                <a:avLst/>
              </a:prstGeom>
              <a:blipFill>
                <a:blip r:embed="rId11"/>
                <a:stretch>
                  <a:fillRect t="-5769" b="-134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2598057" y="4191799"/>
            <a:ext cx="1562897" cy="374466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F468F55-4A82-40F3-BB37-EBAB6CF6C17C}"/>
              </a:ext>
            </a:extLst>
          </p:cNvPr>
          <p:cNvSpPr/>
          <p:nvPr/>
        </p:nvSpPr>
        <p:spPr>
          <a:xfrm>
            <a:off x="7429560" y="2105606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矩阵的各个位置点乘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5D46CD-79AF-486D-B1E6-44D64907D358}"/>
              </a:ext>
            </a:extLst>
          </p:cNvPr>
          <p:cNvSpPr/>
          <p:nvPr/>
        </p:nvSpPr>
        <p:spPr>
          <a:xfrm>
            <a:off x="7887233" y="364948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262B1E2-ACF8-40F6-B1DE-242E29903009}"/>
              </a:ext>
            </a:extLst>
          </p:cNvPr>
          <p:cNvSpPr/>
          <p:nvPr/>
        </p:nvSpPr>
        <p:spPr>
          <a:xfrm>
            <a:off x="4160954" y="383841"/>
            <a:ext cx="385646" cy="284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4C5B8CF-D827-458E-ACCD-174ACE39FCCF}"/>
              </a:ext>
            </a:extLst>
          </p:cNvPr>
          <p:cNvSpPr/>
          <p:nvPr/>
        </p:nvSpPr>
        <p:spPr>
          <a:xfrm>
            <a:off x="6701919" y="3467214"/>
            <a:ext cx="1451482" cy="706567"/>
          </a:xfrm>
          <a:custGeom>
            <a:avLst/>
            <a:gdLst>
              <a:gd name="connsiteX0" fmla="*/ 1741714 w 1741714"/>
              <a:gd name="connsiteY0" fmla="*/ 823686 h 823686"/>
              <a:gd name="connsiteX1" fmla="*/ 1244600 w 1741714"/>
              <a:gd name="connsiteY1" fmla="*/ 486229 h 823686"/>
              <a:gd name="connsiteX2" fmla="*/ 0 w 1741714"/>
              <a:gd name="connsiteY2" fmla="*/ 0 h 8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823686">
                <a:moveTo>
                  <a:pt x="1741714" y="823686"/>
                </a:moveTo>
                <a:cubicBezTo>
                  <a:pt x="1638300" y="723598"/>
                  <a:pt x="1534886" y="623510"/>
                  <a:pt x="1244600" y="486229"/>
                </a:cubicBezTo>
                <a:cubicBezTo>
                  <a:pt x="954314" y="348948"/>
                  <a:pt x="477157" y="174474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sz="1400" dirty="0"/>
                  <a:t>处理过程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en-US" altLang="zh-CN" sz="1400" dirty="0"/>
              </a:p>
              <a:p>
                <a:pPr lvl="1"/>
                <a:r>
                  <a:rPr lang="en-US" altLang="zh-CN" sz="1400" dirty="0"/>
                  <a:t>(5)</a:t>
                </a:r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/>
              </a:p>
              <a:p>
                <a:pPr lvl="2"/>
                <a:r>
                  <a:rPr lang="zh-CN" altLang="zh-CN" sz="1400" dirty="0"/>
                  <a:t>二值分类器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 </a:t>
                </a:r>
                <a:r>
                  <a:rPr lang="zh-CN" altLang="zh-CN" sz="1400" dirty="0"/>
                  <a:t>计算损失函数对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的</a:t>
                </a:r>
                <a:r>
                  <a:rPr lang="zh-CN" altLang="en-US" sz="1400" dirty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96593" y="2521457"/>
                <a:ext cx="3702627" cy="13952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dirty="0"/>
                  <a:t> =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zh-CN" sz="1600" dirty="0"/>
                  <a:t> =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(64*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600" dirty="0"/>
                  <a:t>)(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600" dirty="0"/>
                  <a:t>*1)</a:t>
                </a:r>
                <a:endParaRPr lang="zh-CN" altLang="zh-CN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93" y="2521457"/>
                <a:ext cx="3702627" cy="1395254"/>
              </a:xfrm>
              <a:prstGeom prst="rect">
                <a:avLst/>
              </a:prstGeom>
              <a:blipFill>
                <a:blip r:embed="rId8"/>
                <a:stretch>
                  <a:fillRect b="-43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2755C2-701E-4A09-A1F8-79074361B524}"/>
              </a:ext>
            </a:extLst>
          </p:cNvPr>
          <p:cNvSpPr/>
          <p:nvPr/>
        </p:nvSpPr>
        <p:spPr>
          <a:xfrm>
            <a:off x="4572000" y="304800"/>
            <a:ext cx="341086" cy="3639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A5AF2E-CAAD-4BE6-AF3A-FCB2E6B71E13}"/>
              </a:ext>
            </a:extLst>
          </p:cNvPr>
          <p:cNvSpPr/>
          <p:nvPr/>
        </p:nvSpPr>
        <p:spPr>
          <a:xfrm>
            <a:off x="6602105" y="352513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相当于每行的各列累加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26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——MLP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——MLP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处理过程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(64*10)(</a:t>
                </a:r>
                <a:r>
                  <a:rPr lang="en-US" altLang="zh-CN" dirty="0"/>
                  <a:t>10*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)+</a:t>
                </a:r>
                <a:r>
                  <a:rPr lang="en-US" altLang="zh-CN" b="1" dirty="0"/>
                  <a:t>(64*1)=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(1*64)</a:t>
                </a:r>
                <a:r>
                  <a:rPr lang="en-US" altLang="zh-CN" dirty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 +</a:t>
                </a:r>
                <a:r>
                  <a:rPr lang="en-US" altLang="zh-CN" b="1" dirty="0"/>
                  <a:t>(1*1)</a:t>
                </a:r>
                <a:r>
                  <a:rPr lang="en-US" altLang="zh-CN" dirty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=</a:t>
                </a:r>
                <a:r>
                  <a:rPr lang="en-US" altLang="zh-CN" b="1" dirty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860143" y="1201189"/>
            <a:ext cx="25545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有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个样本，每个样本为</a:t>
            </a:r>
            <a:r>
              <a:rPr lang="en-US" altLang="zh-CN" sz="1400" dirty="0"/>
              <a:t>10×1</a:t>
            </a:r>
            <a:r>
              <a:rPr lang="zh-CN" altLang="en-US" sz="1400" dirty="0"/>
              <a:t>的列向量，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个样本就是</a:t>
            </a:r>
            <a:r>
              <a:rPr lang="en-US" altLang="zh-CN" sz="1400" dirty="0"/>
              <a:t>10*7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185333" y="1904402"/>
            <a:ext cx="6206067" cy="3640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93733" y="550333"/>
            <a:ext cx="503767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从输入层计算隐藏层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D393F8D-5AF5-40E3-9928-1E937E167C29}"/>
              </a:ext>
            </a:extLst>
          </p:cNvPr>
          <p:cNvSpPr/>
          <p:nvPr/>
        </p:nvSpPr>
        <p:spPr>
          <a:xfrm>
            <a:off x="7540171" y="2227943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64*1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59BC19C0-3CB4-4943-9BBF-5EC30AA33172}"/>
              </a:ext>
            </a:extLst>
          </p:cNvPr>
          <p:cNvSpPr/>
          <p:nvPr/>
        </p:nvSpPr>
        <p:spPr>
          <a:xfrm>
            <a:off x="7530495" y="2910208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1*1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处理过程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(64*10)(</a:t>
                </a:r>
                <a:r>
                  <a:rPr lang="en-US" altLang="zh-CN" dirty="0"/>
                  <a:t>10*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)+</a:t>
                </a:r>
                <a:r>
                  <a:rPr lang="en-US" altLang="zh-CN" b="1" dirty="0"/>
                  <a:t>(64*1)=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(1*64)</a:t>
                </a:r>
                <a:r>
                  <a:rPr lang="en-US" altLang="zh-CN" dirty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 +</a:t>
                </a:r>
                <a:r>
                  <a:rPr lang="en-US" altLang="zh-CN" b="1" dirty="0"/>
                  <a:t>(1*1)</a:t>
                </a:r>
                <a:r>
                  <a:rPr lang="en-US" altLang="zh-CN" dirty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=</a:t>
                </a:r>
                <a:r>
                  <a:rPr lang="en-US" altLang="zh-CN" b="1" dirty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隐藏层的非线性传导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93196" y="2205511"/>
            <a:ext cx="2912533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76333" y="579967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C000467-2A90-4FDC-92B7-4E8D74915B61}"/>
              </a:ext>
            </a:extLst>
          </p:cNvPr>
          <p:cNvSpPr/>
          <p:nvPr/>
        </p:nvSpPr>
        <p:spPr>
          <a:xfrm>
            <a:off x="7540171" y="2227943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64*1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5BD36E5A-E6E0-4B51-B41F-D362E82E8CC5}"/>
              </a:ext>
            </a:extLst>
          </p:cNvPr>
          <p:cNvSpPr/>
          <p:nvPr/>
        </p:nvSpPr>
        <p:spPr>
          <a:xfrm>
            <a:off x="7530495" y="2910208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1*1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A5F49A-9119-4747-B2A2-A49717AF9EBA}"/>
              </a:ext>
            </a:extLst>
          </p:cNvPr>
          <p:cNvSpPr/>
          <p:nvPr/>
        </p:nvSpPr>
        <p:spPr>
          <a:xfrm>
            <a:off x="5860143" y="1201189"/>
            <a:ext cx="25545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有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个样本，每个样本为</a:t>
            </a:r>
            <a:r>
              <a:rPr lang="en-US" altLang="zh-CN" sz="1400" dirty="0"/>
              <a:t>10×1</a:t>
            </a:r>
            <a:r>
              <a:rPr lang="zh-CN" altLang="en-US" sz="1400" dirty="0"/>
              <a:t>的列向量，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个样本就是</a:t>
            </a:r>
            <a:r>
              <a:rPr lang="en-US" altLang="zh-CN" sz="1400" dirty="0"/>
              <a:t>10*7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61EF1C7-82CB-4039-98C8-F412B2F03705}"/>
                  </a:ext>
                </a:extLst>
              </p:cNvPr>
              <p:cNvSpPr/>
              <p:nvPr/>
            </p:nvSpPr>
            <p:spPr>
              <a:xfrm>
                <a:off x="4669262" y="2242093"/>
                <a:ext cx="19431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600" dirty="0"/>
                  <a:t>针对每个元素操作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61EF1C7-82CB-4039-98C8-F412B2F0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62" y="2242093"/>
                <a:ext cx="1943161" cy="338554"/>
              </a:xfrm>
              <a:prstGeom prst="rect">
                <a:avLst/>
              </a:prstGeom>
              <a:blipFill>
                <a:blip r:embed="rId8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处理过程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(64*10)(</a:t>
                </a:r>
                <a:r>
                  <a:rPr lang="en-US" altLang="zh-CN" dirty="0"/>
                  <a:t>10*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)+</a:t>
                </a:r>
                <a:r>
                  <a:rPr lang="en-US" altLang="zh-CN" b="1" dirty="0"/>
                  <a:t>(64*1)=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(1*64)</a:t>
                </a:r>
                <a:r>
                  <a:rPr lang="en-US" altLang="zh-CN" dirty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 +</a:t>
                </a:r>
                <a:r>
                  <a:rPr lang="en-US" altLang="zh-CN" b="1" dirty="0"/>
                  <a:t>(1*1)</a:t>
                </a:r>
                <a:r>
                  <a:rPr lang="en-US" altLang="zh-CN" dirty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=</a:t>
                </a:r>
                <a:r>
                  <a:rPr lang="en-US" altLang="zh-CN" b="1" dirty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从隐藏层计算输出层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66977" y="2517315"/>
            <a:ext cx="5892799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24991" y="571790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692DA48-A59A-41F4-AA79-F2614B70AF04}"/>
              </a:ext>
            </a:extLst>
          </p:cNvPr>
          <p:cNvSpPr/>
          <p:nvPr/>
        </p:nvSpPr>
        <p:spPr>
          <a:xfrm>
            <a:off x="7540171" y="2227943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64*1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50900E9-3CEA-4B06-B100-EED0762075F8}"/>
              </a:ext>
            </a:extLst>
          </p:cNvPr>
          <p:cNvSpPr/>
          <p:nvPr/>
        </p:nvSpPr>
        <p:spPr>
          <a:xfrm>
            <a:off x="7530495" y="2910208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1*1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C2C1FC-6E65-4EC3-8D0E-37BDC29AE9D0}"/>
              </a:ext>
            </a:extLst>
          </p:cNvPr>
          <p:cNvSpPr/>
          <p:nvPr/>
        </p:nvSpPr>
        <p:spPr>
          <a:xfrm>
            <a:off x="5860143" y="1201189"/>
            <a:ext cx="25545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有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个样本，每个样本为</a:t>
            </a:r>
            <a:r>
              <a:rPr lang="en-US" altLang="zh-CN" sz="1400" dirty="0"/>
              <a:t>10×1</a:t>
            </a:r>
            <a:r>
              <a:rPr lang="zh-CN" altLang="en-US" sz="1400" dirty="0"/>
              <a:t>的列向量，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个样本就是</a:t>
            </a:r>
            <a:r>
              <a:rPr lang="en-US" altLang="zh-CN" sz="1400" dirty="0"/>
              <a:t>10*7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6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处理过程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(64*10)(</a:t>
                </a:r>
                <a:r>
                  <a:rPr lang="en-US" altLang="zh-CN" dirty="0"/>
                  <a:t>10*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)+</a:t>
                </a:r>
                <a:r>
                  <a:rPr lang="en-US" altLang="zh-CN" b="1" dirty="0"/>
                  <a:t>(64*1)=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1" dirty="0"/>
                  <a:t>(1*64)</a:t>
                </a:r>
                <a:r>
                  <a:rPr lang="en-US" altLang="zh-CN" dirty="0"/>
                  <a:t>(64*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 +</a:t>
                </a:r>
                <a:r>
                  <a:rPr lang="en-US" altLang="zh-CN" b="1" dirty="0"/>
                  <a:t>(1*1)</a:t>
                </a:r>
                <a:r>
                  <a:rPr lang="en-US" altLang="zh-CN" dirty="0"/>
                  <a:t>=(1*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lvl="1"/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=</a:t>
                </a:r>
                <a:r>
                  <a:rPr lang="en-US" altLang="zh-CN" b="1" dirty="0"/>
                  <a:t>(1*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36" y="132827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6" y="132827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86" y="132827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52646" y="132827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6" y="354207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35" y="370301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1532467" y="4034367"/>
            <a:ext cx="6269566" cy="63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输出层的非线性传导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24039" y="2910208"/>
            <a:ext cx="3378200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262530" y="558284"/>
            <a:ext cx="613834" cy="355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2729FC13-FC21-4DF8-AD08-FADC78C1A26F}"/>
              </a:ext>
            </a:extLst>
          </p:cNvPr>
          <p:cNvSpPr/>
          <p:nvPr/>
        </p:nvSpPr>
        <p:spPr>
          <a:xfrm>
            <a:off x="7540171" y="2227943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64*1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DFE4A65-F482-455B-BDEE-782E6FC5F411}"/>
              </a:ext>
            </a:extLst>
          </p:cNvPr>
          <p:cNvSpPr/>
          <p:nvPr/>
        </p:nvSpPr>
        <p:spPr>
          <a:xfrm>
            <a:off x="7530495" y="2910208"/>
            <a:ext cx="1442115" cy="343807"/>
          </a:xfrm>
          <a:prstGeom prst="wedgeRoundRectCallout">
            <a:avLst>
              <a:gd name="adj1" fmla="val -61846"/>
              <a:gd name="adj2" fmla="val -863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每列加</a:t>
            </a:r>
            <a:r>
              <a:rPr lang="en-US" altLang="zh-CN" dirty="0">
                <a:solidFill>
                  <a:sysClr val="windowText" lastClr="000000"/>
                </a:solidFill>
              </a:rPr>
              <a:t>1*1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74A8D2-0BB6-4E00-B420-6521A1C8D16E}"/>
              </a:ext>
            </a:extLst>
          </p:cNvPr>
          <p:cNvSpPr/>
          <p:nvPr/>
        </p:nvSpPr>
        <p:spPr>
          <a:xfrm>
            <a:off x="5860143" y="1201189"/>
            <a:ext cx="25545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有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个样本，每个样本为</a:t>
            </a:r>
            <a:r>
              <a:rPr lang="en-US" altLang="zh-CN" sz="1400" dirty="0"/>
              <a:t>10×1</a:t>
            </a:r>
            <a:r>
              <a:rPr lang="zh-CN" altLang="en-US" sz="1400" dirty="0"/>
              <a:t>的列向量，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个样本就是</a:t>
            </a:r>
            <a:r>
              <a:rPr lang="en-US" altLang="zh-CN" sz="1400" dirty="0"/>
              <a:t>10*7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8E61AB4-D8ED-4414-9790-85806F5853D3}"/>
                  </a:ext>
                </a:extLst>
              </p:cNvPr>
              <p:cNvSpPr/>
              <p:nvPr/>
            </p:nvSpPr>
            <p:spPr>
              <a:xfrm>
                <a:off x="4667250" y="2956831"/>
                <a:ext cx="19431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600" dirty="0"/>
                  <a:t>针对每个元素操作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8E61AB4-D8ED-4414-9790-85806F585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2956831"/>
                <a:ext cx="1943161" cy="338554"/>
              </a:xfrm>
              <a:prstGeom prst="rect">
                <a:avLst/>
              </a:prstGeom>
              <a:blipFill>
                <a:blip r:embed="rId8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处理过程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zh-CN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二值分类器</a:t>
                </a:r>
                <a:r>
                  <a:rPr lang="en-US" altLang="zh-CN" dirty="0"/>
                  <a:t>(0/1)</a:t>
                </a:r>
                <a:r>
                  <a:rPr lang="zh-CN" altLang="zh-CN" dirty="0"/>
                  <a:t>的交叉熵损失函数的形式为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Y=(1*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=(1*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dirty="0"/>
                  <a:t>)</a:t>
                </a:r>
              </a:p>
              <a:p>
                <a:pPr lvl="2"/>
                <a:endParaRPr lang="zh-CN" altLang="zh-CN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8009467" y="63501"/>
            <a:ext cx="1049866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13933" y="2510435"/>
            <a:ext cx="4370009" cy="4148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83945" y="4029099"/>
            <a:ext cx="5444067" cy="51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根据损失函数计算损失值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BBE83C-A2D8-41D5-9E46-BEBF2C1784FC}"/>
              </a:ext>
            </a:extLst>
          </p:cNvPr>
          <p:cNvSpPr/>
          <p:nvPr/>
        </p:nvSpPr>
        <p:spPr>
          <a:xfrm>
            <a:off x="5860143" y="1201189"/>
            <a:ext cx="25545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有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个样本，每个样本为</a:t>
            </a:r>
            <a:r>
              <a:rPr lang="en-US" altLang="zh-CN" sz="1400" dirty="0"/>
              <a:t>10×1</a:t>
            </a:r>
            <a:r>
              <a:rPr lang="zh-CN" altLang="en-US" sz="1400" dirty="0"/>
              <a:t>的列向量，</a:t>
            </a:r>
            <a:r>
              <a:rPr lang="en-US" altLang="zh-CN" sz="1400" dirty="0"/>
              <a:t>7</a:t>
            </a:r>
            <a:r>
              <a:rPr lang="zh-CN" altLang="en-US" sz="1400" dirty="0"/>
              <a:t>个样本就是</a:t>
            </a:r>
            <a:r>
              <a:rPr lang="en-US" altLang="zh-CN" sz="1400" dirty="0"/>
              <a:t>10*7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0AE260-88C2-409C-B3BA-B5C571522C4D}"/>
                  </a:ext>
                </a:extLst>
              </p:cNvPr>
              <p:cNvSpPr/>
              <p:nvPr/>
            </p:nvSpPr>
            <p:spPr>
              <a:xfrm>
                <a:off x="5139245" y="3313328"/>
                <a:ext cx="2288767" cy="446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smtClean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zh-CN" sz="1200" dirty="0"/>
                        <m:t>=(1∗</m:t>
                      </m:r>
                      <m:r>
                        <m:rPr>
                          <m:nor/>
                        </m:rPr>
                        <a:rPr lang="en-US" altLang="zh-CN" sz="1400" b="1" dirty="0">
                          <a:solidFill>
                            <a:srgbClr val="C00000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sz="1200" dirty="0"/>
                        <m:t>)</m:t>
                      </m:r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0AE260-88C2-409C-B3BA-B5C571522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45" y="3313328"/>
                <a:ext cx="2288767" cy="446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93320C7-22E6-422B-AAF9-09FD8C7F10F7}"/>
              </a:ext>
            </a:extLst>
          </p:cNvPr>
          <p:cNvSpPr/>
          <p:nvPr/>
        </p:nvSpPr>
        <p:spPr>
          <a:xfrm>
            <a:off x="7538247" y="3390208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此处暂时省略</a:t>
            </a:r>
            <a:r>
              <a:rPr lang="en-US" altLang="zh-CN" sz="1200" dirty="0"/>
              <a:t>1/n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8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A378438-A1AA-4A99-A5D4-95F235D7D4FB}"/>
              </a:ext>
            </a:extLst>
          </p:cNvPr>
          <p:cNvSpPr/>
          <p:nvPr/>
        </p:nvSpPr>
        <p:spPr>
          <a:xfrm>
            <a:off x="576943" y="3955143"/>
            <a:ext cx="8482060" cy="982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sz="1400" dirty="0"/>
                  <a:t>处理过程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dirty="0"/>
              </a:p>
              <a:p>
                <a:pPr lvl="1"/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/>
              </a:p>
              <a:p>
                <a:pPr lvl="2"/>
                <a:r>
                  <a:rPr lang="zh-CN" altLang="zh-CN" sz="1400" dirty="0"/>
                  <a:t>二值分类器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 </a:t>
                </a:r>
                <a:r>
                  <a:rPr lang="zh-CN" altLang="zh-CN" sz="1400" dirty="0"/>
                  <a:t>计算</a:t>
                </a:r>
                <a:r>
                  <a:rPr lang="zh-CN" altLang="zh-CN" sz="1400" dirty="0">
                    <a:solidFill>
                      <a:srgbClr val="C00000"/>
                    </a:solidFill>
                  </a:rPr>
                  <a:t>损失函数</a:t>
                </a:r>
                <a:r>
                  <a:rPr lang="zh-CN" altLang="zh-CN" sz="1400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的</a:t>
                </a:r>
                <a:r>
                  <a:rPr lang="zh-CN" altLang="en-US" sz="1400" dirty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46" y="4011720"/>
            <a:ext cx="2642211" cy="902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715253" y="2056991"/>
                <a:ext cx="3343749" cy="12202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200" i="1" dirty="0"/>
                  <a:t> </a:t>
                </a:r>
                <a:r>
                  <a:rPr lang="en-US" altLang="zh-CN" sz="1200" dirty="0"/>
                  <a:t>=</a:t>
                </a:r>
                <a:r>
                  <a:rPr lang="en-US" altLang="zh-CN" sz="1200" b="1" dirty="0"/>
                  <a:t>(1*</a:t>
                </a:r>
                <a:r>
                  <a:rPr lang="en-US" altLang="zh-CN" sz="12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200" b="1" dirty="0"/>
                  <a:t>)</a:t>
                </a:r>
                <a:r>
                  <a:rPr lang="en-US" altLang="zh-CN" sz="1200" i="1" dirty="0"/>
                  <a:t> </a:t>
                </a:r>
                <a:r>
                  <a:rPr lang="en-US" altLang="zh-CN" sz="1200" b="1" dirty="0"/>
                  <a:t>(1*</a:t>
                </a:r>
                <a:r>
                  <a:rPr lang="en-US" altLang="zh-CN" sz="12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200" b="1" dirty="0"/>
                  <a:t>)</a:t>
                </a:r>
              </a:p>
              <a:p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200" dirty="0"/>
                  <a:t> </a:t>
                </a:r>
              </a:p>
              <a:p>
                <a:r>
                  <a:rPr lang="en-US" altLang="zh-CN" sz="1200" dirty="0"/>
                  <a:t>=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2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200" dirty="0"/>
              </a:p>
              <a:p>
                <a:r>
                  <a:rPr lang="en-US" altLang="zh-CN" sz="1200" b="1" dirty="0"/>
                  <a:t>=(1*</a:t>
                </a:r>
                <a:r>
                  <a:rPr lang="en-US" altLang="zh-CN" sz="12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200" b="1" dirty="0"/>
                  <a:t>)(</a:t>
                </a:r>
                <a:r>
                  <a:rPr lang="en-US" altLang="zh-CN" sz="12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200" b="1" dirty="0"/>
                  <a:t>*64)</a:t>
                </a:r>
                <a:endParaRPr lang="zh-CN" altLang="en-US" sz="12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53" y="2056991"/>
                <a:ext cx="3343749" cy="1220270"/>
              </a:xfrm>
              <a:prstGeom prst="rect">
                <a:avLst/>
              </a:prstGeom>
              <a:blipFill>
                <a:blip r:embed="rId9"/>
                <a:stretch>
                  <a:fillRect b="-2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11817" y="4062821"/>
                <a:ext cx="5153334" cy="4942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17" y="4062821"/>
                <a:ext cx="5153334" cy="494238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97535" y="4646001"/>
                <a:ext cx="1184940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zh-CN" altLang="en-US" sz="1400" dirty="0"/>
                  <a:t>为单位矩阵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35" y="4646001"/>
                <a:ext cx="1184940" cy="307777"/>
              </a:xfrm>
              <a:prstGeom prst="rect">
                <a:avLst/>
              </a:prstGeom>
              <a:blipFill>
                <a:blip r:embed="rId11"/>
                <a:stretch>
                  <a:fillRect t="-5660" b="-13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cxnSpLocks/>
            <a:endCxn id="12" idx="1"/>
          </p:cNvCxnSpPr>
          <p:nvPr/>
        </p:nvCxnSpPr>
        <p:spPr>
          <a:xfrm>
            <a:off x="2203866" y="4205322"/>
            <a:ext cx="1707951" cy="10461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3C23258-B85C-4710-8EAC-335116F3CD5D}"/>
              </a:ext>
            </a:extLst>
          </p:cNvPr>
          <p:cNvSpPr/>
          <p:nvPr/>
        </p:nvSpPr>
        <p:spPr>
          <a:xfrm>
            <a:off x="7169333" y="177162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矩阵的各个位置点乘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F2070E-64C3-4450-B80A-D8F16EAD0B2C}"/>
              </a:ext>
            </a:extLst>
          </p:cNvPr>
          <p:cNvSpPr/>
          <p:nvPr/>
        </p:nvSpPr>
        <p:spPr>
          <a:xfrm>
            <a:off x="7166768" y="30058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  <a:endParaRPr lang="zh-CN" altLang="en-US" sz="1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ADC319-7459-4031-B5F6-F3D8808E21BB}"/>
              </a:ext>
            </a:extLst>
          </p:cNvPr>
          <p:cNvSpPr/>
          <p:nvPr/>
        </p:nvSpPr>
        <p:spPr>
          <a:xfrm>
            <a:off x="6001657" y="347782"/>
            <a:ext cx="399143" cy="3210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5B5EFD9-50D5-4403-BC79-7BB218996E16}"/>
              </a:ext>
            </a:extLst>
          </p:cNvPr>
          <p:cNvSpPr/>
          <p:nvPr/>
        </p:nvSpPr>
        <p:spPr>
          <a:xfrm>
            <a:off x="6910597" y="3263399"/>
            <a:ext cx="1525831" cy="851401"/>
          </a:xfrm>
          <a:custGeom>
            <a:avLst/>
            <a:gdLst>
              <a:gd name="connsiteX0" fmla="*/ 1636486 w 1636486"/>
              <a:gd name="connsiteY0" fmla="*/ 674914 h 674914"/>
              <a:gd name="connsiteX1" fmla="*/ 1447800 w 1636486"/>
              <a:gd name="connsiteY1" fmla="*/ 435428 h 674914"/>
              <a:gd name="connsiteX2" fmla="*/ 544286 w 1636486"/>
              <a:gd name="connsiteY2" fmla="*/ 145143 h 674914"/>
              <a:gd name="connsiteX3" fmla="*/ 0 w 1636486"/>
              <a:gd name="connsiteY3" fmla="*/ 0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486" h="674914">
                <a:moveTo>
                  <a:pt x="1636486" y="674914"/>
                </a:moveTo>
                <a:cubicBezTo>
                  <a:pt x="1633159" y="599318"/>
                  <a:pt x="1629833" y="523723"/>
                  <a:pt x="1447800" y="435428"/>
                </a:cubicBezTo>
                <a:cubicBezTo>
                  <a:pt x="1265767" y="347133"/>
                  <a:pt x="785586" y="217714"/>
                  <a:pt x="544286" y="145143"/>
                </a:cubicBezTo>
                <a:cubicBezTo>
                  <a:pt x="302986" y="72572"/>
                  <a:pt x="151493" y="3628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A7D2884-677A-48E1-A11E-69D256EE5B90}"/>
                  </a:ext>
                </a:extLst>
              </p:cNvPr>
              <p:cNvSpPr/>
              <p:nvPr/>
            </p:nvSpPr>
            <p:spPr>
              <a:xfrm>
                <a:off x="6201228" y="1189590"/>
                <a:ext cx="2288767" cy="446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smtClean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zh-CN" sz="1200" dirty="0"/>
                        <m:t>=(1∗</m:t>
                      </m:r>
                      <m:r>
                        <m:rPr>
                          <m:nor/>
                        </m:rPr>
                        <a:rPr lang="en-US" altLang="zh-CN" sz="1400" b="1" dirty="0">
                          <a:solidFill>
                            <a:srgbClr val="C00000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sz="1200" dirty="0"/>
                        <m:t>)</m:t>
                      </m:r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A7D2884-677A-48E1-A11E-69D256EE5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28" y="1189590"/>
                <a:ext cx="2288767" cy="4462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FBDAD40-D7A7-4051-8CD9-E0AA2DA126A8}"/>
              </a:ext>
            </a:extLst>
          </p:cNvPr>
          <p:cNvSpPr/>
          <p:nvPr/>
        </p:nvSpPr>
        <p:spPr>
          <a:xfrm>
            <a:off x="177801" y="3923856"/>
            <a:ext cx="8400142" cy="10849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矩阵求导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神经网络</a:t>
                </a:r>
                <a:endParaRPr kumimoji="1" lang="en-US" altLang="zh-CN" dirty="0"/>
              </a:p>
              <a:p>
                <a:pPr lvl="1"/>
                <a:r>
                  <a:rPr lang="zh-CN" altLang="en-US" sz="1400" dirty="0"/>
                  <a:t>处理过程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(64*10)(</a:t>
                </a:r>
                <a:r>
                  <a:rPr lang="en-US" altLang="zh-CN" sz="1400" dirty="0"/>
                  <a:t>10*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)+</a:t>
                </a:r>
                <a:r>
                  <a:rPr lang="en-US" altLang="zh-CN" sz="1400" b="1" dirty="0"/>
                  <a:t>(64*1)=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b="1" dirty="0"/>
              </a:p>
              <a:p>
                <a:pPr lvl="1"/>
                <a:r>
                  <a:rPr lang="en-US" altLang="zh-CN" sz="14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:r>
                  <a:rPr lang="en-US" altLang="zh-CN" sz="1400" b="1" dirty="0"/>
                  <a:t>(1*64)</a:t>
                </a:r>
                <a:r>
                  <a:rPr lang="en-US" altLang="zh-CN" sz="1400" dirty="0"/>
                  <a:t>(64*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 +</a:t>
                </a:r>
                <a:r>
                  <a:rPr lang="en-US" altLang="zh-CN" sz="1400" b="1" dirty="0"/>
                  <a:t>(1*1)</a:t>
                </a:r>
                <a:r>
                  <a:rPr lang="en-US" altLang="zh-CN" sz="1400" dirty="0"/>
                  <a:t>=(1*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 =</a:t>
                </a:r>
                <a:r>
                  <a:rPr lang="en-US" altLang="zh-CN" sz="1400" b="1" dirty="0"/>
                  <a:t>(1*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400" b="1" dirty="0"/>
                  <a:t>)</a:t>
                </a:r>
                <a:endParaRPr lang="zh-CN" altLang="zh-CN" sz="1400" dirty="0"/>
              </a:p>
              <a:p>
                <a:pPr lvl="1"/>
                <a:r>
                  <a:rPr lang="en-US" altLang="zh-CN" sz="1400" dirty="0"/>
                  <a:t>(5)</a:t>
                </a:r>
                <a:r>
                  <a:rPr lang="zh-CN" altLang="zh-CN" sz="1400" dirty="0"/>
                  <a:t>最后用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构造损失函数，，注意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altLang="zh-CN" sz="1400" dirty="0"/>
              </a:p>
              <a:p>
                <a:pPr lvl="2"/>
                <a:r>
                  <a:rPr lang="zh-CN" altLang="zh-CN" sz="1400" dirty="0"/>
                  <a:t>二值分类器</a:t>
                </a:r>
                <a:r>
                  <a:rPr lang="en-US" altLang="zh-CN" sz="1400" dirty="0"/>
                  <a:t>(0/1)</a:t>
                </a:r>
                <a:r>
                  <a:rPr lang="zh-CN" altLang="zh-CN" sz="1400" dirty="0"/>
                  <a:t>的交叉熵损失函数的形式为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dirty="0"/>
                  <a:t> </a:t>
                </a:r>
                <a:r>
                  <a:rPr lang="zh-CN" altLang="zh-CN" sz="1400" dirty="0"/>
                  <a:t>计算损失函数对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40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zh-CN" altLang="zh-CN" sz="14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400" dirty="0"/>
                  <a:t>的</a:t>
                </a:r>
                <a:r>
                  <a:rPr lang="zh-CN" altLang="en-US" sz="1400" dirty="0"/>
                  <a:t>导数</a:t>
                </a:r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300" dirty="0"/>
                  <a:t>X</a:t>
                </a:r>
              </a:p>
              <a:p>
                <a:pPr algn="just"/>
                <a:r>
                  <a:rPr lang="en-US" altLang="zh-CN" sz="1300" dirty="0"/>
                  <a:t>10</a:t>
                </a:r>
                <a:r>
                  <a:rPr lang="zh-CN" altLang="en-US" sz="1300" dirty="0"/>
                  <a:t>元素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</a:p>
              <a:p>
                <a:pPr algn="just"/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70" y="162461"/>
                <a:ext cx="929640" cy="727710"/>
              </a:xfrm>
              <a:prstGeom prst="rect">
                <a:avLst/>
              </a:prstGeom>
              <a:blipFill>
                <a:blip r:embed="rId3"/>
                <a:stretch>
                  <a:fillRect t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隐藏层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64</a:t>
                </a:r>
                <a:r>
                  <a:rPr lang="zh-CN" altLang="en-US" sz="1300" dirty="0"/>
                  <a:t>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2461"/>
                <a:ext cx="929640" cy="72771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300" dirty="0"/>
                  <a:t>输出层</a:t>
                </a:r>
                <a:endParaRPr lang="en-US" altLang="zh-CN" sz="1300" dirty="0"/>
              </a:p>
              <a:p>
                <a:pPr algn="just"/>
                <a:r>
                  <a:rPr lang="en-US" altLang="zh-CN" sz="1300" dirty="0"/>
                  <a:t>1</a:t>
                </a:r>
                <a:r>
                  <a:rPr lang="zh-CN" altLang="en-US" sz="1300" dirty="0"/>
                  <a:t>个神经元</a:t>
                </a:r>
                <a:endParaRPr lang="en-US" altLang="zh-CN" sz="13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162461"/>
                <a:ext cx="929640" cy="7374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69580" y="162461"/>
            <a:ext cx="929640" cy="7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/>
              <a:t>损失函数</a:t>
            </a:r>
            <a:r>
              <a:rPr lang="en-US" altLang="zh-CN" sz="1300" dirty="0"/>
              <a:t>J</a:t>
            </a:r>
          </a:p>
          <a:p>
            <a:pPr algn="just"/>
            <a:r>
              <a:rPr lang="zh-CN" altLang="en-US" sz="1300" dirty="0"/>
              <a:t>二元交叉熵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 sz="1200">
                              <a:latin typeface="Cambria Math" panose="02040503050406030204" pitchFamily="18" charset="0"/>
                            </a:rPr>
                            <m:t>、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10" y="383841"/>
                <a:ext cx="916469" cy="2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zh-CN" sz="1100" i="1">
                          <a:latin typeface="Cambria Math" panose="02040503050406030204" pitchFamily="18" charset="0"/>
                        </a:rPr>
                        <m:t>、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9" y="399935"/>
                <a:ext cx="846963" cy="268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31115" y="2097810"/>
                <a:ext cx="2794000" cy="12010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5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dirty="0"/>
                  <a:t> </a:t>
                </a:r>
              </a:p>
              <a:p>
                <a:r>
                  <a:rPr lang="en-US" altLang="zh-CN" sz="15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zh-CN" sz="15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1500" i="1" dirty="0"/>
              </a:p>
              <a:p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5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500" dirty="0"/>
                  <a:t> [1]</a:t>
                </a:r>
              </a:p>
              <a:p>
                <a:r>
                  <a:rPr lang="en-US" altLang="zh-CN" sz="1500" b="1" dirty="0"/>
                  <a:t>=(1*</a:t>
                </a:r>
                <a:r>
                  <a:rPr lang="en-US" altLang="zh-CN" sz="15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500" b="1" dirty="0"/>
                  <a:t>)(</a:t>
                </a:r>
                <a:r>
                  <a:rPr lang="en-US" altLang="zh-CN" sz="1500" b="1" dirty="0">
                    <a:solidFill>
                      <a:srgbClr val="C00000"/>
                    </a:solidFill>
                  </a:rPr>
                  <a:t>7</a:t>
                </a:r>
                <a:r>
                  <a:rPr lang="en-US" altLang="zh-CN" sz="1500" b="1" dirty="0"/>
                  <a:t>*1)</a:t>
                </a:r>
                <a:endParaRPr lang="zh-CN" altLang="en-US" sz="15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15" y="2097810"/>
                <a:ext cx="2794000" cy="1201034"/>
              </a:xfrm>
              <a:prstGeom prst="rect">
                <a:avLst/>
              </a:prstGeom>
              <a:blipFill>
                <a:blip r:embed="rId8"/>
                <a:stretch>
                  <a:fillRect l="-652" b="-45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692805" y="4231680"/>
                <a:ext cx="2777369" cy="4692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50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5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05" y="4231680"/>
                <a:ext cx="2777369" cy="469296"/>
              </a:xfrm>
              <a:prstGeom prst="rect">
                <a:avLst/>
              </a:prstGeom>
              <a:blipFill>
                <a:blip r:embed="rId9"/>
                <a:stretch>
                  <a:fillRect b="-25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82170" y="4025393"/>
                <a:ext cx="3341708" cy="9597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u="sng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 u="sng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u="sng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u="sng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en-US" altLang="zh-CN" sz="1200" i="1" u="sng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u="sng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 u="sng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u="sng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200" i="1" u="sng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200" b="0" i="1" u="sng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200" b="0" i="1" u="sng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200" u="sng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200" u="sng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u="sng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b="1" i="1" u="sng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u="sng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1200" b="1" i="1" u="sng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200" b="1" i="1" u="sng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200" b="1" i="1" u="sng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200" b="1" i="1" u="sng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𝒅</m:t>
                    </m:r>
                    <m:sSup>
                      <m:sSupPr>
                        <m:ctrlPr>
                          <a:rPr lang="zh-CN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200" b="1" i="1" u="sng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en-US" sz="1200" b="1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才能完成矩阵相乘，即</a:t>
                </a:r>
                <a:r>
                  <a:rPr lang="en-US" altLang="zh-CN" sz="1200" b="1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(64*1)(1*7)</a:t>
                </a:r>
                <a:endParaRPr lang="zh-CN" altLang="zh-CN" sz="1200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70" y="4025393"/>
                <a:ext cx="3341708" cy="959750"/>
              </a:xfrm>
              <a:prstGeom prst="rect">
                <a:avLst/>
              </a:prstGeom>
              <a:blipFill>
                <a:blip r:embed="rId10"/>
                <a:stretch>
                  <a:fillRect r="-1273" b="-31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E49A882-58DF-4DBA-A12F-E958AE1A934E}"/>
              </a:ext>
            </a:extLst>
          </p:cNvPr>
          <p:cNvSpPr/>
          <p:nvPr/>
        </p:nvSpPr>
        <p:spPr>
          <a:xfrm>
            <a:off x="6364514" y="383841"/>
            <a:ext cx="428118" cy="284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E1C215-DA96-48D1-9078-44569C8C9894}"/>
              </a:ext>
            </a:extLst>
          </p:cNvPr>
          <p:cNvSpPr/>
          <p:nvPr/>
        </p:nvSpPr>
        <p:spPr>
          <a:xfrm>
            <a:off x="6823085" y="2963038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相当于每行的各列累加</a:t>
            </a:r>
            <a:endParaRPr lang="zh-CN" altLang="en-US" sz="12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0D2A1DC-235C-4169-B458-CFF8614F7F25}"/>
              </a:ext>
            </a:extLst>
          </p:cNvPr>
          <p:cNvSpPr/>
          <p:nvPr/>
        </p:nvSpPr>
        <p:spPr>
          <a:xfrm>
            <a:off x="1512178" y="4050194"/>
            <a:ext cx="336970" cy="727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6D90A1-3533-4B66-A30B-1692B322FB03}"/>
              </a:ext>
            </a:extLst>
          </p:cNvPr>
          <p:cNvSpPr/>
          <p:nvPr/>
        </p:nvSpPr>
        <p:spPr>
          <a:xfrm>
            <a:off x="144780" y="423168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为下一步准备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DF21A55C-5F1F-4FE7-BC40-3DA17D409A41}"/>
              </a:ext>
            </a:extLst>
          </p:cNvPr>
          <p:cNvSpPr/>
          <p:nvPr/>
        </p:nvSpPr>
        <p:spPr>
          <a:xfrm>
            <a:off x="5289856" y="4376040"/>
            <a:ext cx="336970" cy="224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</TotalTime>
  <Words>565</Words>
  <Application>Microsoft Office PowerPoint</Application>
  <PresentationFormat>全屏显示(16:9)</PresentationFormat>
  <Paragraphs>276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        矩阵求导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389</cp:revision>
  <cp:lastPrinted>2020-03-27T09:34:47Z</cp:lastPrinted>
  <dcterms:created xsi:type="dcterms:W3CDTF">2015-01-23T04:02:45Z</dcterms:created>
  <dcterms:modified xsi:type="dcterms:W3CDTF">2024-09-01T11:17:33Z</dcterms:modified>
  <cp:category/>
  <cp:contentStatus>12sc.taobao.com</cp:contentStatus>
</cp:coreProperties>
</file>