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521" r:id="rId3"/>
    <p:sldId id="570" r:id="rId4"/>
    <p:sldId id="641" r:id="rId5"/>
    <p:sldId id="642" r:id="rId6"/>
    <p:sldId id="643" r:id="rId7"/>
    <p:sldId id="640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（互信息实例）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（互信息实例）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（互信息实例）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（互信息实例）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/>
                  <a:t>互信息用来评价一个事件的出现，对于另一个事件的出现所贡献的信息量，它的基本定义公式为：</a:t>
                </a:r>
              </a:p>
              <a:p>
                <a:pPr lvl="1" algn="just"/>
                <a:r>
                  <a:rPr lang="en-US" altLang="zh-CN" dirty="0"/>
                  <a:t>I(X;Y)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（互信息实例）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dirty="0"/>
                  <a:t>比如，</a:t>
                </a:r>
                <a:r>
                  <a:rPr lang="zh-CN" altLang="zh-CN" dirty="0"/>
                  <a:t>在文本分类中，我们关心一个特征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也就是一个词项</a:t>
                </a:r>
                <a:r>
                  <a:rPr lang="en-US" altLang="zh-CN" dirty="0"/>
                  <a:t>Term</a:t>
                </a:r>
                <a:r>
                  <a:rPr lang="zh-CN" altLang="zh-CN" dirty="0"/>
                  <a:t>，简称</a:t>
                </a:r>
                <a:r>
                  <a:rPr lang="en-US" altLang="zh-CN" dirty="0"/>
                  <a:t>t)</a:t>
                </a:r>
                <a:r>
                  <a:rPr lang="zh-CN" altLang="zh-CN" dirty="0"/>
                  <a:t>，与一个类别</a:t>
                </a:r>
                <a:r>
                  <a:rPr lang="en-US" altLang="zh-CN" dirty="0"/>
                  <a:t>C</a:t>
                </a:r>
              </a:p>
              <a:p>
                <a:pPr algn="just"/>
                <a:r>
                  <a:rPr lang="zh-CN" altLang="zh-CN" dirty="0"/>
                  <a:t>把这个公式运用到文本分类中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有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∈{1,0}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∈{1,0}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zh-CN" altLang="zh-CN" dirty="0"/>
              </a:p>
              <a:p>
                <a:pPr lvl="1" algn="just"/>
                <a:r>
                  <a:rPr lang="zh-CN" altLang="zh-CN" dirty="0"/>
                  <a:t>式中，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都是二值随机变量</a:t>
                </a:r>
                <a:endParaRPr lang="en-US" altLang="zh-CN" dirty="0"/>
              </a:p>
              <a:p>
                <a:pPr lvl="2" algn="just"/>
                <a:r>
                  <a:rPr lang="zh-CN" altLang="zh-CN" dirty="0"/>
                  <a:t>当文档包含词项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时，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的取值为</a:t>
                </a:r>
                <a:r>
                  <a:rPr lang="en-US" altLang="zh-CN" i="1" dirty="0"/>
                  <a:t>e</a:t>
                </a:r>
                <a:r>
                  <a:rPr lang="en-US" altLang="zh-CN" i="1" baseline="-25000" dirty="0"/>
                  <a:t>t</a:t>
                </a:r>
                <a:r>
                  <a:rPr lang="en-US" altLang="zh-CN" dirty="0"/>
                  <a:t>=1</a:t>
                </a:r>
                <a:r>
                  <a:rPr lang="zh-CN" altLang="zh-CN" dirty="0"/>
                  <a:t>，否则</a:t>
                </a:r>
                <a:r>
                  <a:rPr lang="en-US" altLang="zh-CN" i="1" dirty="0"/>
                  <a:t>e</a:t>
                </a:r>
                <a:r>
                  <a:rPr lang="en-US" altLang="zh-CN" i="1" baseline="-25000" dirty="0"/>
                  <a:t>t</a:t>
                </a:r>
                <a:r>
                  <a:rPr lang="en-US" altLang="zh-CN" dirty="0"/>
                  <a:t>=0</a:t>
                </a:r>
              </a:p>
              <a:p>
                <a:pPr lvl="2" algn="just"/>
                <a:r>
                  <a:rPr lang="zh-CN" altLang="zh-CN" dirty="0"/>
                  <a:t>当文档属于类别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时，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取值</a:t>
                </a:r>
                <a:r>
                  <a:rPr lang="zh-CN" altLang="en-US" dirty="0" smtClean="0"/>
                  <a:t>为</a:t>
                </a:r>
                <a:r>
                  <a:rPr lang="en-US" altLang="zh-CN" i="1" dirty="0" err="1" smtClean="0"/>
                  <a:t>e</a:t>
                </a:r>
                <a:r>
                  <a:rPr lang="en-US" altLang="zh-CN" i="1" baseline="-25000" dirty="0" err="1" smtClean="0"/>
                  <a:t>c</a:t>
                </a:r>
                <a:r>
                  <a:rPr lang="en-US" altLang="zh-CN" dirty="0" smtClean="0"/>
                  <a:t>=1</a:t>
                </a:r>
                <a:r>
                  <a:rPr lang="zh-CN" altLang="zh-CN" dirty="0"/>
                  <a:t>，否则</a:t>
                </a:r>
                <a:r>
                  <a:rPr lang="en-US" altLang="zh-CN" i="1" dirty="0" err="1"/>
                  <a:t>e</a:t>
                </a:r>
                <a:r>
                  <a:rPr lang="en-US" altLang="zh-CN" i="1" baseline="-25000" dirty="0" err="1"/>
                  <a:t>c</a:t>
                </a:r>
                <a:r>
                  <a:rPr lang="en-US" altLang="zh-CN" dirty="0"/>
                  <a:t>=0</a:t>
                </a:r>
                <a:endParaRPr lang="zh-CN" altLang="zh-CN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（互信息实例）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/>
                  <a:t>使用最大似然估计，上面的概率值都是通过统计文档中词项和类别的数目来计算的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zh-CN" dirty="0"/>
              </a:p>
              <a:p>
                <a:pPr lvl="1" algn="just"/>
                <a:r>
                  <a:rPr lang="zh-CN" altLang="zh-CN" dirty="0"/>
                  <a:t>式中</a:t>
                </a:r>
                <a:r>
                  <a:rPr lang="en-US" altLang="zh-CN" dirty="0"/>
                  <a:t>,N</a:t>
                </a:r>
                <a:r>
                  <a:rPr lang="en-US" altLang="zh-CN" baseline="-25000" dirty="0"/>
                  <a:t>11</a:t>
                </a:r>
                <a:r>
                  <a:rPr lang="zh-CN" altLang="zh-CN" dirty="0"/>
                  <a:t>为全部数据中两个事件同时出现的概率；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为全部事件出现的次数；</a:t>
                </a:r>
                <a:r>
                  <a:rPr lang="en-US" altLang="zh-CN" dirty="0"/>
                  <a:t>N</a:t>
                </a:r>
                <a:r>
                  <a:rPr lang="en-US" altLang="zh-CN" baseline="-25000" dirty="0"/>
                  <a:t>0.</a:t>
                </a:r>
                <a:r>
                  <a:rPr lang="en-US" altLang="zh-CN" dirty="0"/>
                  <a:t>=N</a:t>
                </a:r>
                <a:r>
                  <a:rPr lang="en-US" altLang="zh-CN" baseline="-25000" dirty="0"/>
                  <a:t>01</a:t>
                </a:r>
                <a:r>
                  <a:rPr lang="en-US" altLang="zh-CN" dirty="0"/>
                  <a:t>+N</a:t>
                </a:r>
                <a:r>
                  <a:rPr lang="en-US" altLang="zh-CN" baseline="-25000" dirty="0"/>
                  <a:t>00</a:t>
                </a:r>
              </a:p>
              <a:p>
                <a:pPr lvl="1" algn="just"/>
                <a:r>
                  <a:rPr lang="en-US" altLang="zh-CN" dirty="0"/>
                  <a:t>......</a:t>
                </a:r>
              </a:p>
              <a:p>
                <a:pPr lvl="1" algn="just"/>
                <a:r>
                  <a:rPr lang="zh-CN" altLang="en-US" dirty="0"/>
                  <a:t>如下表所示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ED87884-F940-48E4-87CA-453AD577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3" y="3470476"/>
            <a:ext cx="6945086" cy="111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574C89-F61E-4957-92B4-BCE4AB9E7F1E}"/>
                  </a:ext>
                </a:extLst>
              </p:cNvPr>
              <p:cNvSpPr/>
              <p:nvPr/>
            </p:nvSpPr>
            <p:spPr>
              <a:xfrm>
                <a:off x="3421039" y="173125"/>
                <a:ext cx="4913194" cy="5645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zh-CN" sz="120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∈{1,0}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∈{1,0}</m:t>
                              </m:r>
                            </m:sub>
                            <m:sup/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574C89-F61E-4957-92B4-BCE4AB9E7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9" y="173125"/>
                <a:ext cx="4913194" cy="564578"/>
              </a:xfrm>
              <a:prstGeom prst="rect">
                <a:avLst/>
              </a:prstGeom>
              <a:blipFill>
                <a:blip r:embed="rId4"/>
                <a:stretch>
                  <a:fillRect t="-107368" b="-14736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611FCDD-50CA-4F0E-9428-90C68CF385AD}"/>
              </a:ext>
            </a:extLst>
          </p:cNvPr>
          <p:cNvSpPr/>
          <p:nvPr/>
        </p:nvSpPr>
        <p:spPr>
          <a:xfrm>
            <a:off x="8124598" y="639583"/>
            <a:ext cx="738486" cy="1037229"/>
          </a:xfrm>
          <a:custGeom>
            <a:avLst/>
            <a:gdLst>
              <a:gd name="connsiteX0" fmla="*/ 168323 w 564698"/>
              <a:gd name="connsiteY0" fmla="*/ 0 h 1037229"/>
              <a:gd name="connsiteX1" fmla="*/ 491320 w 564698"/>
              <a:gd name="connsiteY1" fmla="*/ 345743 h 1037229"/>
              <a:gd name="connsiteX2" fmla="*/ 523164 w 564698"/>
              <a:gd name="connsiteY2" fmla="*/ 768824 h 1037229"/>
              <a:gd name="connsiteX3" fmla="*/ 0 w 564698"/>
              <a:gd name="connsiteY3" fmla="*/ 1037229 h 103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698" h="1037229">
                <a:moveTo>
                  <a:pt x="168323" y="0"/>
                </a:moveTo>
                <a:cubicBezTo>
                  <a:pt x="300251" y="108803"/>
                  <a:pt x="432180" y="217606"/>
                  <a:pt x="491320" y="345743"/>
                </a:cubicBezTo>
                <a:cubicBezTo>
                  <a:pt x="550460" y="473880"/>
                  <a:pt x="605051" y="653576"/>
                  <a:pt x="523164" y="768824"/>
                </a:cubicBezTo>
                <a:cubicBezTo>
                  <a:pt x="441277" y="884072"/>
                  <a:pt x="220638" y="960650"/>
                  <a:pt x="0" y="1037229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93841" y="14921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展开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0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（互信息实例）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对于某个类别来讲，特征</a:t>
            </a:r>
            <a:r>
              <a:rPr lang="en-US" altLang="zh-CN" dirty="0"/>
              <a:t>t</a:t>
            </a:r>
            <a:r>
              <a:rPr lang="zh-CN" altLang="zh-CN" dirty="0"/>
              <a:t>的互信息越大，说明它与该类别的共现概率越大</a:t>
            </a:r>
            <a:endParaRPr lang="en-US" altLang="zh-CN" dirty="0"/>
          </a:p>
          <a:p>
            <a:pPr lvl="1" algn="just"/>
            <a:r>
              <a:rPr lang="zh-CN" altLang="zh-CN" dirty="0"/>
              <a:t>针对“某个特征是否出现”和“是否属于某个类别”两个事件进行计算，然后保留得分较高的特征</a:t>
            </a:r>
            <a:endParaRPr lang="en-US" altLang="zh-CN" dirty="0"/>
          </a:p>
          <a:p>
            <a:pPr lvl="1" algn="just"/>
            <a:r>
              <a:rPr lang="zh-CN" altLang="zh-CN" dirty="0"/>
              <a:t>以互信息作为评价依据，提取互信息最大的若干特征，实现特征选择</a:t>
            </a:r>
          </a:p>
        </p:txBody>
      </p:sp>
    </p:spTree>
    <p:extLst>
      <p:ext uri="{BB962C8B-B14F-4D97-AF65-F5344CB8AC3E}">
        <p14:creationId xmlns:p14="http://schemas.microsoft.com/office/powerpoint/2010/main" val="7370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223</Words>
  <Application>Microsoft Office PowerPoint</Application>
  <PresentationFormat>全屏显示(16:9)</PresentationFormat>
  <Paragraphs>30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特征工程+（互信息实例）</vt:lpstr>
      <vt:lpstr>特征工程+（互信息实例）</vt:lpstr>
      <vt:lpstr>特征工程+（互信息实例）</vt:lpstr>
      <vt:lpstr>特征工程+（互信息实例）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381</cp:revision>
  <cp:lastPrinted>2020-03-27T09:34:47Z</cp:lastPrinted>
  <dcterms:created xsi:type="dcterms:W3CDTF">2015-01-23T04:02:45Z</dcterms:created>
  <dcterms:modified xsi:type="dcterms:W3CDTF">2024-09-02T10:49:34Z</dcterms:modified>
  <cp:category/>
  <cp:contentStatus>12sc.taobao.com</cp:contentStatus>
</cp:coreProperties>
</file>