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1" r:id="rId2"/>
    <p:sldId id="521" r:id="rId3"/>
    <p:sldId id="570" r:id="rId4"/>
    <p:sldId id="641" r:id="rId5"/>
    <p:sldId id="642" r:id="rId6"/>
    <p:sldId id="643" r:id="rId7"/>
    <p:sldId id="644" r:id="rId8"/>
    <p:sldId id="640" r:id="rId9"/>
    <p:sldId id="645" r:id="rId10"/>
  </p:sldIdLst>
  <p:sldSz cx="9144000" cy="5143500" type="screen16x9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0" autoAdjust="0"/>
    <p:restoredTop sz="95160" autoAdjust="0"/>
  </p:normalViewPr>
  <p:slideViewPr>
    <p:cSldViewPr snapToGrid="0">
      <p:cViewPr>
        <p:scale>
          <a:sx n="90" d="100"/>
          <a:sy n="90" d="100"/>
        </p:scale>
        <p:origin x="1248" y="2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 userDrawn="1"/>
            </p:nvSpPr>
            <p:spPr>
              <a:xfrm>
                <a:off x="8730114" y="1549667"/>
                <a:ext cx="366260" cy="22587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CN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@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R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U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C</a:t>
                </a:r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8730114" y="1549667"/>
                <a:ext cx="366260" cy="2258729"/>
              </a:xfrm>
              <a:prstGeom prst="rect">
                <a:avLst/>
              </a:prstGeom>
              <a:blipFill>
                <a:blip r:embed="rId17"/>
                <a:stretch>
                  <a:fillRect l="-13846" r="-1076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（卡方检验实例）</a:t>
            </a: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（卡方检验实例）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（卡方检验实例）</a:t>
            </a: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+</a:t>
            </a:r>
            <a:r>
              <a:rPr lang="zh-CN" altLang="en-US" dirty="0"/>
              <a:t>（卡方检验实例）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zh-CN" altLang="zh-CN" dirty="0"/>
              <a:t>卡方检验是统计学的基本方法</a:t>
            </a:r>
            <a:r>
              <a:rPr lang="zh-CN" altLang="en-US" dirty="0"/>
              <a:t>；</a:t>
            </a:r>
            <a:r>
              <a:rPr lang="zh-CN" altLang="zh-CN" dirty="0"/>
              <a:t>它的基本思想，</a:t>
            </a:r>
            <a:r>
              <a:rPr lang="zh-CN" altLang="zh-CN" dirty="0">
                <a:solidFill>
                  <a:srgbClr val="0066FF"/>
                </a:solidFill>
              </a:rPr>
              <a:t>是通过观察实际值与理论值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zh-CN" altLang="zh-CN" dirty="0">
                <a:solidFill>
                  <a:srgbClr val="0066FF"/>
                </a:solidFill>
              </a:rPr>
              <a:t>预期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zh-CN" altLang="zh-CN" dirty="0">
                <a:solidFill>
                  <a:srgbClr val="0066FF"/>
                </a:solidFill>
              </a:rPr>
              <a:t>的偏差，来决定理论的正确与否</a:t>
            </a:r>
          </a:p>
          <a:p>
            <a:pPr lvl="1" algn="just"/>
            <a:r>
              <a:rPr lang="zh-CN" altLang="zh-CN" dirty="0"/>
              <a:t>首先提出原假设，假设两个变量确实是独立的</a:t>
            </a:r>
            <a:endParaRPr lang="en-US" altLang="zh-CN" dirty="0"/>
          </a:p>
          <a:p>
            <a:pPr lvl="2" algn="just"/>
            <a:r>
              <a:rPr lang="zh-CN" altLang="zh-CN" dirty="0"/>
              <a:t>比如在文本分类中，我们关心一个特征</a:t>
            </a:r>
            <a:r>
              <a:rPr lang="en-US" altLang="zh-CN" dirty="0"/>
              <a:t>(</a:t>
            </a:r>
            <a:r>
              <a:rPr lang="zh-CN" altLang="zh-CN" dirty="0"/>
              <a:t>也就是一个词项</a:t>
            </a:r>
            <a:r>
              <a:rPr lang="en-US" altLang="zh-CN" dirty="0"/>
              <a:t>Term</a:t>
            </a:r>
            <a:r>
              <a:rPr lang="zh-CN" altLang="zh-CN" dirty="0"/>
              <a:t>，简称</a:t>
            </a:r>
            <a:r>
              <a:rPr lang="en-US" altLang="zh-CN" dirty="0"/>
              <a:t>t)</a:t>
            </a:r>
            <a:r>
              <a:rPr lang="zh-CN" altLang="zh-CN" dirty="0"/>
              <a:t>与一个类别</a:t>
            </a:r>
            <a:r>
              <a:rPr lang="en-US" altLang="zh-CN" dirty="0"/>
              <a:t>C</a:t>
            </a:r>
            <a:r>
              <a:rPr lang="zh-CN" altLang="zh-CN" dirty="0"/>
              <a:t>是否相互独立</a:t>
            </a:r>
            <a:r>
              <a:rPr lang="zh-CN" altLang="en-US" dirty="0"/>
              <a:t>；</a:t>
            </a:r>
            <a:r>
              <a:rPr lang="zh-CN" altLang="zh-CN" dirty="0">
                <a:solidFill>
                  <a:srgbClr val="C00000"/>
                </a:solidFill>
              </a:rPr>
              <a:t>如果相互独立</a:t>
            </a:r>
            <a:r>
              <a:rPr lang="zh-CN" altLang="zh-CN" dirty="0"/>
              <a:t>，那么说明词项</a:t>
            </a:r>
            <a:r>
              <a:rPr lang="en-US" altLang="zh-CN" dirty="0"/>
              <a:t>Term</a:t>
            </a:r>
            <a:r>
              <a:rPr lang="zh-CN" altLang="zh-CN" dirty="0"/>
              <a:t>对类别</a:t>
            </a:r>
            <a:r>
              <a:rPr lang="en-US" altLang="zh-CN" dirty="0"/>
              <a:t>C</a:t>
            </a:r>
            <a:r>
              <a:rPr lang="zh-CN" altLang="zh-CN" dirty="0"/>
              <a:t>没有区分作用，也就是我们无法根据</a:t>
            </a:r>
            <a:r>
              <a:rPr lang="en-US" altLang="zh-CN" dirty="0"/>
              <a:t>t</a:t>
            </a:r>
            <a:r>
              <a:rPr lang="zh-CN" altLang="zh-CN" dirty="0"/>
              <a:t>是否出现，来判断一篇文档是否属于类别</a:t>
            </a:r>
            <a:r>
              <a:rPr lang="en-US" altLang="zh-CN" dirty="0"/>
              <a:t>C</a:t>
            </a:r>
            <a:endParaRPr lang="zh-CN" altLang="zh-CN" dirty="0"/>
          </a:p>
          <a:p>
            <a:pPr lvl="1" algn="just"/>
            <a:r>
              <a:rPr lang="zh-CN" altLang="zh-CN" dirty="0"/>
              <a:t>提出原假设后，根据观察实际值与理论值的差别</a:t>
            </a:r>
            <a:r>
              <a:rPr lang="en-US" altLang="zh-CN" dirty="0"/>
              <a:t>(</a:t>
            </a:r>
            <a:r>
              <a:rPr lang="zh-CN" altLang="zh-CN" dirty="0"/>
              <a:t>原假设成立情况下其应该有的值</a:t>
            </a:r>
            <a:r>
              <a:rPr lang="en-US" altLang="zh-CN" dirty="0"/>
              <a:t>)</a:t>
            </a:r>
          </a:p>
          <a:p>
            <a:pPr lvl="2" algn="just"/>
            <a:r>
              <a:rPr lang="zh-CN" altLang="zh-CN" dirty="0"/>
              <a:t>如果这个差别足够小，我们可以认为误差是由于测量手段不够精确导致的或者偶然发生的，两者确确实实是独立的，此时就接受原假设</a:t>
            </a:r>
            <a:endParaRPr lang="en-US" altLang="zh-CN" dirty="0"/>
          </a:p>
          <a:p>
            <a:pPr lvl="2" algn="just"/>
            <a:r>
              <a:rPr lang="zh-CN" altLang="zh-CN" dirty="0"/>
              <a:t>如果这个差别足够大，则这个误差不太可能是偶然产生或者测量不精确所导致的，</a:t>
            </a:r>
            <a:r>
              <a:rPr lang="zh-CN" altLang="zh-CN" dirty="0">
                <a:solidFill>
                  <a:srgbClr val="C00000"/>
                </a:solidFill>
              </a:rPr>
              <a:t>词项</a:t>
            </a:r>
            <a:r>
              <a:rPr lang="en-US" altLang="zh-CN" dirty="0">
                <a:solidFill>
                  <a:srgbClr val="C00000"/>
                </a:solidFill>
              </a:rPr>
              <a:t>t</a:t>
            </a:r>
            <a:r>
              <a:rPr lang="zh-CN" altLang="zh-CN" dirty="0">
                <a:solidFill>
                  <a:srgbClr val="C00000"/>
                </a:solidFill>
              </a:rPr>
              <a:t>和类别</a:t>
            </a:r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zh-CN" altLang="zh-CN" dirty="0">
                <a:solidFill>
                  <a:srgbClr val="C00000"/>
                </a:solidFill>
              </a:rPr>
              <a:t>两者实际上是相关的</a:t>
            </a:r>
            <a:r>
              <a:rPr lang="zh-CN" altLang="en-US" dirty="0">
                <a:solidFill>
                  <a:srgbClr val="C00000"/>
                </a:solidFill>
              </a:rPr>
              <a:t>；</a:t>
            </a:r>
            <a:r>
              <a:rPr lang="zh-CN" altLang="zh-CN" dirty="0">
                <a:solidFill>
                  <a:srgbClr val="C00000"/>
                </a:solidFill>
              </a:rPr>
              <a:t>也就是否定了原假设，接受了备择假设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6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+</a:t>
            </a:r>
            <a:r>
              <a:rPr lang="zh-CN" altLang="en-US" dirty="0"/>
              <a:t>（卡方检验实例）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CN" altLang="zh-CN" dirty="0"/>
                  <a:t>卡方统计量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dirty="0"/>
                  <a:t>的计算公式为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dirty="0"/>
                  <a:t>，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为实际值，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为期望值</a:t>
                </a:r>
                <a:endParaRPr lang="en-US" altLang="zh-CN" dirty="0"/>
              </a:p>
              <a:p>
                <a:pPr lvl="1" algn="just"/>
                <a:r>
                  <a:rPr lang="zh-CN" altLang="zh-CN" dirty="0"/>
                  <a:t>一旦提供了多个样本的观察值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1, 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2, </a:t>
                </a:r>
                <a:r>
                  <a:rPr lang="en-US" altLang="zh-CN" dirty="0"/>
                  <a:t>…,x</a:t>
                </a:r>
                <a:r>
                  <a:rPr lang="en-US" altLang="zh-CN" baseline="-25000" dirty="0"/>
                  <a:t>i</a:t>
                </a:r>
                <a:r>
                  <a:rPr lang="en-US" altLang="zh-CN" dirty="0"/>
                  <a:t> , …,</a:t>
                </a:r>
                <a:r>
                  <a:rPr lang="en-US" altLang="zh-CN" dirty="0" err="1"/>
                  <a:t>x</a:t>
                </a:r>
                <a:r>
                  <a:rPr lang="en-US" altLang="zh-CN" baseline="-25000" dirty="0" err="1"/>
                  <a:t>n</a:t>
                </a:r>
                <a:r>
                  <a:rPr lang="zh-CN" altLang="zh-CN" dirty="0"/>
                  <a:t>之后，代入该公式，即可求得卡方值</a:t>
                </a:r>
                <a:endParaRPr lang="en-US" altLang="zh-CN" dirty="0"/>
              </a:p>
              <a:p>
                <a:pPr lvl="1" algn="just"/>
                <a:r>
                  <a:rPr lang="zh-CN" altLang="zh-CN" dirty="0"/>
                  <a:t>用这个值与事先确定的阈值比较，如果大于阈值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偏差很大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，就认为原假设不成立</a:t>
                </a:r>
                <a:endParaRPr lang="en-US" altLang="zh-CN" dirty="0"/>
              </a:p>
              <a:p>
                <a:pPr algn="just"/>
                <a:r>
                  <a:rPr lang="zh-CN" altLang="zh-CN" dirty="0"/>
                  <a:t>卡方检验中使用特征与类别间的关联性来进行量化</a:t>
                </a:r>
                <a:endParaRPr lang="en-US" altLang="zh-CN" dirty="0"/>
              </a:p>
              <a:p>
                <a:pPr lvl="1" algn="just"/>
                <a:r>
                  <a:rPr lang="zh-CN" altLang="zh-CN" dirty="0"/>
                  <a:t>关联性越强，特征得分越高，该特征越应该被保留</a:t>
                </a:r>
                <a:endParaRPr lang="en-US" altLang="zh-CN" dirty="0"/>
              </a:p>
              <a:p>
                <a:pPr lvl="1" algn="just"/>
                <a:endParaRPr lang="en-US" dirty="0"/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56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+</a:t>
            </a:r>
            <a:r>
              <a:rPr lang="zh-CN" altLang="en-US" dirty="0"/>
              <a:t>（卡方检验实例）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 lnSpcReduction="10000"/>
          </a:bodyPr>
          <a:lstStyle/>
          <a:p>
            <a:pPr algn="just"/>
            <a:r>
              <a:rPr lang="zh-CN" altLang="en-US" dirty="0"/>
              <a:t>比如，文本分类中</a:t>
            </a:r>
            <a:endParaRPr lang="en-US" altLang="zh-CN" dirty="0"/>
          </a:p>
          <a:p>
            <a:pPr lvl="1" algn="just"/>
            <a:r>
              <a:rPr lang="zh-CN" altLang="zh-CN" dirty="0"/>
              <a:t>根据文档集</a:t>
            </a:r>
            <a:r>
              <a:rPr lang="en-US" altLang="zh-CN" dirty="0"/>
              <a:t>(N</a:t>
            </a:r>
            <a:r>
              <a:rPr lang="zh-CN" altLang="zh-CN" dirty="0"/>
              <a:t>个文档</a:t>
            </a:r>
            <a:r>
              <a:rPr lang="en-US" altLang="zh-CN" dirty="0"/>
              <a:t>)</a:t>
            </a:r>
            <a:r>
              <a:rPr lang="zh-CN" altLang="zh-CN" dirty="0"/>
              <a:t>的情况，创建如下的列联表</a:t>
            </a:r>
            <a:r>
              <a:rPr lang="zh-CN" altLang="en-US" dirty="0"/>
              <a:t>；</a:t>
            </a:r>
            <a:r>
              <a:rPr lang="zh-CN" altLang="zh-CN" dirty="0"/>
              <a:t>行方向为词</a:t>
            </a:r>
            <a:r>
              <a:rPr lang="en-US" altLang="zh-CN" dirty="0"/>
              <a:t>t</a:t>
            </a:r>
            <a:r>
              <a:rPr lang="zh-CN" altLang="zh-CN" dirty="0"/>
              <a:t>是否出现，列方向为文档是否属于类别</a:t>
            </a:r>
            <a:r>
              <a:rPr lang="en-US" altLang="zh-CN" dirty="0"/>
              <a:t>C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lvl="1" algn="just"/>
            <a:r>
              <a:rPr lang="zh-CN" altLang="zh-CN" dirty="0"/>
              <a:t>包含</a:t>
            </a:r>
            <a:r>
              <a:rPr lang="en-US" altLang="zh-CN" dirty="0"/>
              <a:t>t</a:t>
            </a:r>
            <a:r>
              <a:rPr lang="zh-CN" altLang="zh-CN" dirty="0"/>
              <a:t>的文档数量为</a:t>
            </a:r>
            <a:r>
              <a:rPr lang="en-US" altLang="zh-CN" dirty="0"/>
              <a:t>A+B</a:t>
            </a:r>
            <a:r>
              <a:rPr lang="zh-CN" altLang="zh-CN" dirty="0"/>
              <a:t>，文档总数为</a:t>
            </a:r>
            <a:r>
              <a:rPr lang="en-US" altLang="zh-CN" dirty="0"/>
              <a:t>N</a:t>
            </a:r>
            <a:r>
              <a:rPr lang="zh-CN" altLang="zh-CN" dirty="0"/>
              <a:t>，包含</a:t>
            </a:r>
            <a:r>
              <a:rPr lang="en-US" altLang="zh-CN" dirty="0"/>
              <a:t>t</a:t>
            </a:r>
            <a:r>
              <a:rPr lang="zh-CN" altLang="zh-CN" dirty="0"/>
              <a:t>的文档数量占比为</a:t>
            </a:r>
            <a:r>
              <a:rPr lang="en-US" altLang="zh-CN" dirty="0"/>
              <a:t>(A+B)/N</a:t>
            </a:r>
          </a:p>
          <a:p>
            <a:pPr lvl="1" algn="just"/>
            <a:r>
              <a:rPr lang="zh-CN" altLang="zh-CN" dirty="0"/>
              <a:t>类别</a:t>
            </a:r>
            <a:r>
              <a:rPr lang="en-US" altLang="zh-CN" dirty="0"/>
              <a:t>C</a:t>
            </a:r>
            <a:r>
              <a:rPr lang="zh-CN" altLang="zh-CN" dirty="0"/>
              <a:t>的文档数量为</a:t>
            </a:r>
            <a:r>
              <a:rPr lang="en-US" altLang="zh-CN" dirty="0"/>
              <a:t>A+C</a:t>
            </a:r>
            <a:r>
              <a:rPr lang="zh-CN" altLang="zh-CN" dirty="0"/>
              <a:t>，于是包含特征</a:t>
            </a:r>
            <a:r>
              <a:rPr lang="en-US" altLang="zh-CN" dirty="0"/>
              <a:t>t</a:t>
            </a:r>
            <a:r>
              <a:rPr lang="zh-CN" altLang="zh-CN" dirty="0"/>
              <a:t>，并且属于类别</a:t>
            </a:r>
            <a:r>
              <a:rPr lang="en-US" altLang="zh-CN" dirty="0"/>
              <a:t>C</a:t>
            </a:r>
            <a:r>
              <a:rPr lang="zh-CN" altLang="zh-CN" dirty="0"/>
              <a:t>的文档数量的期望值为</a:t>
            </a:r>
            <a:r>
              <a:rPr lang="en-US" altLang="zh-CN" dirty="0"/>
              <a:t>E</a:t>
            </a:r>
            <a:r>
              <a:rPr lang="en-US" altLang="zh-CN" baseline="-25000" dirty="0"/>
              <a:t>11</a:t>
            </a:r>
            <a:r>
              <a:rPr lang="en-US" altLang="zh-CN" dirty="0"/>
              <a:t>=(A+C) </a:t>
            </a:r>
            <a:r>
              <a:rPr lang="zh-CN" altLang="zh-CN" dirty="0"/>
              <a:t>×</a:t>
            </a:r>
            <a:r>
              <a:rPr lang="en-US" altLang="zh-CN" dirty="0"/>
              <a:t> (A+B)/N</a:t>
            </a:r>
          </a:p>
          <a:p>
            <a:pPr lvl="1" algn="just"/>
            <a:r>
              <a:rPr lang="zh-CN" altLang="zh-CN" dirty="0"/>
              <a:t>在此基础上计算</a:t>
            </a:r>
            <a:r>
              <a:rPr lang="en-US" altLang="zh-CN" dirty="0"/>
              <a:t>D</a:t>
            </a:r>
            <a:r>
              <a:rPr lang="en-US" altLang="zh-CN" baseline="-25000" dirty="0"/>
              <a:t>11</a:t>
            </a:r>
            <a:r>
              <a:rPr lang="en-US" altLang="zh-CN" dirty="0"/>
              <a:t>= (A-E</a:t>
            </a:r>
            <a:r>
              <a:rPr lang="en-US" altLang="zh-CN" baseline="-25000" dirty="0"/>
              <a:t>11</a:t>
            </a:r>
            <a:r>
              <a:rPr lang="en-US" altLang="zh-CN" dirty="0"/>
              <a:t>)</a:t>
            </a:r>
            <a:r>
              <a:rPr lang="en-US" altLang="zh-CN" baseline="30000" dirty="0"/>
              <a:t>2</a:t>
            </a:r>
            <a:r>
              <a:rPr lang="en-US" altLang="zh-CN" dirty="0"/>
              <a:t>/E</a:t>
            </a:r>
            <a:r>
              <a:rPr lang="en-US" altLang="zh-CN" baseline="-25000" dirty="0"/>
              <a:t>11</a:t>
            </a:r>
            <a:r>
              <a:rPr lang="zh-CN" altLang="zh-CN" dirty="0"/>
              <a:t>。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2B085F-A1B3-4F76-A657-8F6E0472C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02" y="1897920"/>
            <a:ext cx="7065195" cy="1156055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9EC7D23D-CCBF-4666-866C-30115C17CF93}"/>
              </a:ext>
            </a:extLst>
          </p:cNvPr>
          <p:cNvSpPr/>
          <p:nvPr/>
        </p:nvSpPr>
        <p:spPr>
          <a:xfrm>
            <a:off x="772886" y="3053975"/>
            <a:ext cx="7913914" cy="107877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418808-6063-4887-BA15-CF5B056F8AFE}"/>
              </a:ext>
            </a:extLst>
          </p:cNvPr>
          <p:cNvSpPr/>
          <p:nvPr/>
        </p:nvSpPr>
        <p:spPr>
          <a:xfrm>
            <a:off x="5139761" y="4339994"/>
            <a:ext cx="211307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同理计算</a:t>
            </a:r>
            <a:r>
              <a:rPr lang="en-US" altLang="zh-CN" dirty="0"/>
              <a:t>D</a:t>
            </a:r>
            <a:r>
              <a:rPr lang="en-US" altLang="zh-CN" baseline="-25000" dirty="0"/>
              <a:t>12</a:t>
            </a:r>
            <a:r>
              <a:rPr lang="en-US" altLang="zh-CN" dirty="0"/>
              <a:t> D</a:t>
            </a:r>
            <a:r>
              <a:rPr lang="en-US" altLang="zh-CN" baseline="-25000" dirty="0"/>
              <a:t>21</a:t>
            </a:r>
            <a:r>
              <a:rPr lang="en-US" altLang="zh-CN" dirty="0"/>
              <a:t> D</a:t>
            </a:r>
            <a:r>
              <a:rPr lang="en-US" altLang="zh-CN" baseline="-25000" dirty="0"/>
              <a:t>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14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+</a:t>
            </a:r>
            <a:r>
              <a:rPr lang="zh-CN" altLang="en-US" dirty="0"/>
              <a:t>（卡方检验实例）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zh-CN" altLang="en-US" dirty="0"/>
                  <a:t>比如，文本分类中</a:t>
                </a:r>
                <a:endParaRPr lang="en-US" altLang="zh-CN" dirty="0"/>
              </a:p>
              <a:p>
                <a:pPr lvl="1" algn="just"/>
                <a:r>
                  <a:rPr lang="zh-CN" altLang="zh-CN" dirty="0"/>
                  <a:t>根据文档集</a:t>
                </a:r>
                <a:r>
                  <a:rPr lang="en-US" altLang="zh-CN" dirty="0"/>
                  <a:t>(N</a:t>
                </a:r>
                <a:r>
                  <a:rPr lang="zh-CN" altLang="zh-CN" dirty="0"/>
                  <a:t>个文档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的情况，创建如下的列联表</a:t>
                </a:r>
                <a:r>
                  <a:rPr lang="zh-CN" altLang="en-US" dirty="0"/>
                  <a:t>；</a:t>
                </a:r>
                <a:r>
                  <a:rPr lang="zh-CN" altLang="zh-CN" dirty="0"/>
                  <a:t>行方向为词</a:t>
                </a:r>
                <a:r>
                  <a:rPr lang="en-US" altLang="zh-CN" dirty="0"/>
                  <a:t>t</a:t>
                </a:r>
                <a:r>
                  <a:rPr lang="zh-CN" altLang="zh-CN" dirty="0"/>
                  <a:t>是否出现，列方向为文档是否属于类别</a:t>
                </a:r>
                <a:r>
                  <a:rPr lang="en-US" altLang="zh-CN" dirty="0"/>
                  <a:t>C</a:t>
                </a:r>
              </a:p>
              <a:p>
                <a:pPr lvl="1" algn="just"/>
                <a:endParaRPr lang="en-US" altLang="zh-CN" dirty="0"/>
              </a:p>
              <a:p>
                <a:pPr lvl="1" algn="just"/>
                <a:endParaRPr lang="en-US" altLang="zh-CN" dirty="0"/>
              </a:p>
              <a:p>
                <a:pPr lvl="1" algn="just"/>
                <a:endParaRPr lang="en-US" altLang="zh-CN" dirty="0"/>
              </a:p>
              <a:p>
                <a:pPr lvl="1" algn="just"/>
                <a:endParaRPr lang="en-US" altLang="zh-CN" dirty="0"/>
              </a:p>
              <a:p>
                <a:pPr lvl="1" algn="just"/>
                <a:r>
                  <a:rPr lang="zh-CN" altLang="zh-CN" dirty="0"/>
                  <a:t>卡方统计量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 D</a:t>
                </a:r>
                <a:r>
                  <a:rPr lang="en-US" altLang="zh-CN" baseline="-25000" dirty="0"/>
                  <a:t>11</a:t>
                </a:r>
                <a:r>
                  <a:rPr lang="en-US" altLang="zh-CN" dirty="0"/>
                  <a:t>+D</a:t>
                </a:r>
                <a:r>
                  <a:rPr lang="en-US" altLang="zh-CN" baseline="-25000" dirty="0"/>
                  <a:t>12</a:t>
                </a:r>
                <a:r>
                  <a:rPr lang="en-US" altLang="zh-CN" dirty="0"/>
                  <a:t>+D</a:t>
                </a:r>
                <a:r>
                  <a:rPr lang="en-US" altLang="zh-CN" baseline="-25000" dirty="0"/>
                  <a:t>21</a:t>
                </a:r>
                <a:r>
                  <a:rPr lang="en-US" altLang="zh-CN" dirty="0"/>
                  <a:t>+D</a:t>
                </a:r>
                <a:r>
                  <a:rPr lang="en-US" altLang="zh-CN" baseline="-25000" dirty="0"/>
                  <a:t>22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𝐴𝐷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𝐵𝐶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 algn="just"/>
                <a:r>
                  <a:rPr lang="zh-CN" altLang="zh-CN" dirty="0"/>
                  <a:t>计算出卡方统计量后，和阈值做比较，决定是否拒绝原假设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 r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182949C-43A2-4720-B483-A48C78995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02" y="1897920"/>
            <a:ext cx="7065195" cy="115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+</a:t>
            </a:r>
            <a:r>
              <a:rPr lang="zh-CN" altLang="en-US" dirty="0"/>
              <a:t>（卡方检验实例）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下表</a:t>
                </a:r>
                <a:r>
                  <a:rPr lang="zh-CN" altLang="zh-CN" dirty="0"/>
                  <a:t>给出了卡方分布在自由度为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时的显著性阈值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zh-CN" dirty="0"/>
                  <a:t>假设计算出的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dirty="0"/>
                  <a:t>值是</a:t>
                </a:r>
                <a:r>
                  <a:rPr lang="en-US" altLang="zh-CN" dirty="0"/>
                  <a:t>283</a:t>
                </a:r>
                <a:r>
                  <a:rPr lang="zh-CN" altLang="zh-CN" dirty="0"/>
                  <a:t>，那么它远远大于</a:t>
                </a:r>
                <a:r>
                  <a:rPr lang="en-US" altLang="zh-CN" dirty="0"/>
                  <a:t>10.83</a:t>
                </a:r>
              </a:p>
              <a:p>
                <a:r>
                  <a:rPr lang="zh-CN" altLang="zh-CN" dirty="0"/>
                  <a:t>可以在</a:t>
                </a:r>
                <a:r>
                  <a:rPr lang="en-US" altLang="zh-CN" dirty="0"/>
                  <a:t>0.001</a:t>
                </a:r>
                <a:r>
                  <a:rPr lang="zh-CN" altLang="zh-CN" dirty="0"/>
                  <a:t>的显著性水平下，拒绝原假设</a:t>
                </a:r>
                <a:endParaRPr lang="en-US" altLang="zh-CN" dirty="0"/>
              </a:p>
              <a:p>
                <a:pPr lvl="1"/>
                <a:r>
                  <a:rPr lang="zh-CN" altLang="zh-CN" dirty="0">
                    <a:solidFill>
                      <a:srgbClr val="C00000"/>
                    </a:solidFill>
                  </a:rPr>
                  <a:t>认为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t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和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C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并不独立，而是具有很强的相关性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8229600" cy="3937000"/>
              </a:xfrm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8294105B-36F2-4D28-8495-0D0086DF0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18" y="1548493"/>
            <a:ext cx="7380270" cy="149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1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特征工程</a:t>
            </a:r>
            <a:r>
              <a:rPr lang="en-US" altLang="zh-CN" dirty="0"/>
              <a:t>+</a:t>
            </a:r>
            <a:r>
              <a:rPr lang="zh-CN" altLang="en-US" dirty="0"/>
              <a:t>（卡方检验实例）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其他</a:t>
            </a:r>
            <a:r>
              <a:rPr lang="zh-CN" altLang="zh-CN" dirty="0" smtClean="0"/>
              <a:t>特征</a:t>
            </a:r>
            <a:r>
              <a:rPr lang="zh-CN" altLang="en-US" dirty="0" smtClean="0"/>
              <a:t>（即其他词项）</a:t>
            </a:r>
            <a:r>
              <a:rPr lang="zh-CN" altLang="zh-CN" dirty="0" smtClean="0"/>
              <a:t>也</a:t>
            </a:r>
            <a:r>
              <a:rPr lang="zh-CN" altLang="zh-CN" dirty="0"/>
              <a:t>用同样的方法进行处理</a:t>
            </a:r>
            <a:endParaRPr lang="en-US" altLang="zh-CN" dirty="0"/>
          </a:p>
          <a:p>
            <a:r>
              <a:rPr lang="zh-CN" altLang="zh-CN" dirty="0"/>
              <a:t>按照卡方统计量进行由大到小的排序，然后对特征进行选择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15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16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6865</TotalTime>
  <Words>492</Words>
  <Application>Microsoft Office PowerPoint</Application>
  <PresentationFormat>全屏显示(16:9)</PresentationFormat>
  <Paragraphs>55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Mangal</vt:lpstr>
      <vt:lpstr>宋体</vt:lpstr>
      <vt:lpstr>微软雅黑</vt:lpstr>
      <vt:lpstr>Arial</vt:lpstr>
      <vt:lpstr>Calibri</vt:lpstr>
      <vt:lpstr>Cambria Math</vt:lpstr>
      <vt:lpstr>清风素材 https://12sc.taobao.com/</vt:lpstr>
      <vt:lpstr>PowerPoint 演示文稿</vt:lpstr>
      <vt:lpstr>PowerPoint 演示文稿</vt:lpstr>
      <vt:lpstr>特征工程+（卡方检验实例）</vt:lpstr>
      <vt:lpstr>特征工程+（卡方检验实例）</vt:lpstr>
      <vt:lpstr>特征工程+（卡方检验实例）</vt:lpstr>
      <vt:lpstr>特征工程+（卡方检验实例）</vt:lpstr>
      <vt:lpstr>特征工程+（卡方检验实例）</vt:lpstr>
      <vt:lpstr>特征工程+（卡方检验实例）</vt:lpstr>
      <vt:lpstr>pause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380</cp:revision>
  <cp:lastPrinted>2020-03-27T09:34:47Z</cp:lastPrinted>
  <dcterms:created xsi:type="dcterms:W3CDTF">2015-01-23T04:02:45Z</dcterms:created>
  <dcterms:modified xsi:type="dcterms:W3CDTF">2024-09-02T10:47:03Z</dcterms:modified>
  <cp:category/>
  <cp:contentStatus>12sc.taobao.com</cp:contentStatus>
</cp:coreProperties>
</file>