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1" r:id="rId2"/>
    <p:sldId id="521" r:id="rId3"/>
    <p:sldId id="570" r:id="rId4"/>
    <p:sldId id="641" r:id="rId5"/>
    <p:sldId id="642" r:id="rId6"/>
    <p:sldId id="643" r:id="rId7"/>
    <p:sldId id="644" r:id="rId8"/>
    <p:sldId id="645" r:id="rId9"/>
    <p:sldId id="646" r:id="rId10"/>
    <p:sldId id="640" r:id="rId11"/>
    <p:sldId id="647" r:id="rId12"/>
    <p:sldId id="648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ss-tutorials.com/anova-what-is-i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ANOVA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方差分析实例）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ANOVA</a:t>
            </a:r>
            <a:r>
              <a:rPr lang="zh-CN" altLang="en-US" dirty="0"/>
              <a:t>方差分析实例）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visualization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430CA-F947-4752-9061-A7C9750B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2" y="1594757"/>
            <a:ext cx="7685070" cy="24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0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ANOVA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方差分析实例）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ANOVA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ADCB35-4171-4ADA-8C10-BF1DA52C9FBC}"/>
              </a:ext>
            </a:extLst>
          </p:cNvPr>
          <p:cNvSpPr/>
          <p:nvPr/>
        </p:nvSpPr>
        <p:spPr>
          <a:xfrm>
            <a:off x="3995935" y="4073756"/>
            <a:ext cx="4984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https://www.spss-tutorials.com/anova-what-is-it/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ANOVA</a:t>
            </a:r>
            <a:r>
              <a:rPr lang="zh-CN" altLang="en-US" dirty="0"/>
              <a:t>方差分析实例）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A scientist wants to know if all children from schools A, B and C have equal mean IQ scores</a:t>
            </a:r>
          </a:p>
          <a:p>
            <a:pPr lvl="1" algn="just"/>
            <a:r>
              <a:rPr lang="en-US" altLang="zh-CN" dirty="0"/>
              <a:t>Each school has 1,000 children</a:t>
            </a:r>
          </a:p>
          <a:p>
            <a:pPr lvl="1" algn="just"/>
            <a:r>
              <a:rPr lang="en-US" altLang="zh-CN" dirty="0"/>
              <a:t>It takes too much time and money to test all 3,000 children</a:t>
            </a:r>
          </a:p>
          <a:p>
            <a:pPr lvl="1" algn="just"/>
            <a:r>
              <a:rPr lang="en-US" altLang="zh-CN" dirty="0"/>
              <a:t>So a </a:t>
            </a:r>
            <a:r>
              <a:rPr lang="en-US" altLang="zh-CN" dirty="0">
                <a:solidFill>
                  <a:srgbClr val="C00000"/>
                </a:solidFill>
              </a:rPr>
              <a:t>simple random sample of n = 10 children from each school is tested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74354-CF8B-40E1-8887-C5E2A18A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6" y="2883610"/>
            <a:ext cx="7664522" cy="16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ANOVA</a:t>
            </a:r>
            <a:r>
              <a:rPr lang="zh-CN" altLang="en-US" dirty="0"/>
              <a:t>方差分析实例）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1.We'll start off with the </a:t>
            </a:r>
            <a:r>
              <a:rPr lang="en-US" altLang="zh-CN" b="1" dirty="0">
                <a:solidFill>
                  <a:srgbClr val="C00000"/>
                </a:solidFill>
              </a:rPr>
              <a:t>between-groups</a:t>
            </a:r>
            <a:r>
              <a:rPr lang="en-US" altLang="zh-CN" dirty="0"/>
              <a:t> variance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74354-CF8B-40E1-8887-C5E2A18A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52" y="1213217"/>
            <a:ext cx="6709024" cy="14809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A8197F-6869-449A-A1FE-E152D246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4" y="2731395"/>
            <a:ext cx="3518925" cy="14159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E7AADF-100B-4497-9AA0-95662753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095" y="4215488"/>
            <a:ext cx="5835721" cy="57790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F6BED2-9816-47E3-8910-2186A627888A}"/>
              </a:ext>
            </a:extLst>
          </p:cNvPr>
          <p:cNvSpPr/>
          <p:nvPr/>
        </p:nvSpPr>
        <p:spPr>
          <a:xfrm>
            <a:off x="5548086" y="1469571"/>
            <a:ext cx="787400" cy="12618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4DC4DB-489A-4F38-8A56-F56CFEA59672}"/>
              </a:ext>
            </a:extLst>
          </p:cNvPr>
          <p:cNvSpPr/>
          <p:nvPr/>
        </p:nvSpPr>
        <p:spPr>
          <a:xfrm>
            <a:off x="3916952" y="279954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sums of squares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9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ANOVA</a:t>
            </a:r>
            <a:r>
              <a:rPr lang="zh-CN" altLang="en-US" dirty="0"/>
              <a:t>方差分析实例）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1.We'll start off with the </a:t>
            </a:r>
            <a:r>
              <a:rPr lang="en-US" altLang="zh-CN" b="1" dirty="0">
                <a:solidFill>
                  <a:srgbClr val="C00000"/>
                </a:solidFill>
              </a:rPr>
              <a:t>between-groups</a:t>
            </a:r>
            <a:r>
              <a:rPr lang="en-US" altLang="zh-CN" dirty="0"/>
              <a:t> variance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74354-CF8B-40E1-8887-C5E2A18A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71" y="1196093"/>
            <a:ext cx="6096000" cy="13456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A76EF1-14CB-437A-BEE5-61132042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851" y="2559193"/>
            <a:ext cx="2743222" cy="23112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D2F3B49-24A4-4030-BDB5-0D8EC6FD196B}"/>
              </a:ext>
            </a:extLst>
          </p:cNvPr>
          <p:cNvSpPr/>
          <p:nvPr/>
        </p:nvSpPr>
        <p:spPr>
          <a:xfrm>
            <a:off x="5711983" y="3430072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mean squares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19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ANOVA</a:t>
            </a:r>
            <a:r>
              <a:rPr lang="zh-CN" altLang="en-US" dirty="0"/>
              <a:t>方差分析实例）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2.We now turn to the </a:t>
            </a:r>
            <a:r>
              <a:rPr lang="en-US" altLang="zh-CN" b="1" dirty="0">
                <a:solidFill>
                  <a:srgbClr val="C00000"/>
                </a:solidFill>
              </a:rPr>
              <a:t>within-groups</a:t>
            </a:r>
            <a:r>
              <a:rPr lang="en-US" altLang="zh-CN" dirty="0">
                <a:solidFill>
                  <a:srgbClr val="C00000"/>
                </a:solidFill>
              </a:rPr>
              <a:t> variance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74354-CF8B-40E1-8887-C5E2A18A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71" y="1196093"/>
            <a:ext cx="6096000" cy="13456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E140F1-10ED-4FA5-A3B0-12C0FA5E4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6" y="2694316"/>
            <a:ext cx="4380214" cy="10688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D55420-D871-4FFF-8F40-1ECF05023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52" y="3877502"/>
            <a:ext cx="6274085" cy="7468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84FD7E-DFD3-4422-9EC9-8C9964A990C1}"/>
              </a:ext>
            </a:extLst>
          </p:cNvPr>
          <p:cNvSpPr/>
          <p:nvPr/>
        </p:nvSpPr>
        <p:spPr>
          <a:xfrm>
            <a:off x="518886" y="4691865"/>
            <a:ext cx="7676467" cy="30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</a:rPr>
              <a:t>School A 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has 10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个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data point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；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School B 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has 10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个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data point 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；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school C 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has 10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个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data point</a:t>
            </a:r>
            <a:endParaRPr lang="zh-CN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5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ANOVA</a:t>
            </a:r>
            <a:r>
              <a:rPr lang="zh-CN" altLang="en-US" dirty="0"/>
              <a:t>方差分析实例）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2.We now turn to the </a:t>
            </a:r>
            <a:r>
              <a:rPr lang="en-US" altLang="zh-CN" b="1" dirty="0">
                <a:solidFill>
                  <a:srgbClr val="C00000"/>
                </a:solidFill>
              </a:rPr>
              <a:t>within-groups</a:t>
            </a:r>
            <a:r>
              <a:rPr lang="en-US" altLang="zh-CN" dirty="0">
                <a:solidFill>
                  <a:srgbClr val="C00000"/>
                </a:solidFill>
              </a:rPr>
              <a:t> variance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74354-CF8B-40E1-8887-C5E2A18A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71" y="1196093"/>
            <a:ext cx="6096000" cy="13456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0C94D5-0314-4BDB-849E-D310E710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83" y="2541710"/>
            <a:ext cx="307449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0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ANOVA</a:t>
            </a:r>
            <a:r>
              <a:rPr lang="zh-CN" altLang="en-US" dirty="0"/>
              <a:t>方差分析实例）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3. We're now ready to calculate the </a:t>
            </a:r>
            <a:r>
              <a:rPr lang="en-US" altLang="zh-CN" b="1" dirty="0">
                <a:solidFill>
                  <a:srgbClr val="C00000"/>
                </a:solidFill>
              </a:rPr>
              <a:t>F-statistic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74354-CF8B-40E1-8887-C5E2A18A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71" y="1196093"/>
            <a:ext cx="6096000" cy="13456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2B056D-ADAE-4287-B485-E0B55D0A9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58" y="2659214"/>
            <a:ext cx="3329459" cy="18290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0506053-81DF-4AB2-AF9D-50A7738DFAE2}"/>
              </a:ext>
            </a:extLst>
          </p:cNvPr>
          <p:cNvSpPr/>
          <p:nvPr/>
        </p:nvSpPr>
        <p:spPr>
          <a:xfrm>
            <a:off x="2687498" y="4601900"/>
            <a:ext cx="3017178" cy="3356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请参考概率论相关内容</a:t>
            </a:r>
          </a:p>
        </p:txBody>
      </p:sp>
    </p:spTree>
    <p:extLst>
      <p:ext uri="{BB962C8B-B14F-4D97-AF65-F5344CB8AC3E}">
        <p14:creationId xmlns:p14="http://schemas.microsoft.com/office/powerpoint/2010/main" val="11046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ANOVA</a:t>
            </a:r>
            <a:r>
              <a:rPr lang="zh-CN" altLang="en-US" dirty="0"/>
              <a:t>方差分析实例）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4. Finally, Conclusion</a:t>
            </a:r>
          </a:p>
          <a:p>
            <a:pPr lvl="1" algn="just"/>
            <a:r>
              <a:rPr lang="en-US" altLang="zh-CN" dirty="0"/>
              <a:t>Given this distribution, we can look up that the statistical significance. We usually report: F(2,27) = 6.15, </a:t>
            </a:r>
            <a:r>
              <a:rPr lang="en-US" altLang="zh-CN" b="1" dirty="0"/>
              <a:t>p = 0.006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75B50E-5D6D-4E97-AE41-FC2B9906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2" y="2101297"/>
            <a:ext cx="4145516" cy="633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F12FB9-9882-489E-BF71-9DCE1A4F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" y="1962397"/>
            <a:ext cx="4208980" cy="22108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DE323C-57A7-4224-A5F6-5BBBD89D291B}"/>
              </a:ext>
            </a:extLst>
          </p:cNvPr>
          <p:cNvSpPr/>
          <p:nvPr/>
        </p:nvSpPr>
        <p:spPr>
          <a:xfrm>
            <a:off x="4445000" y="2945258"/>
            <a:ext cx="4454026" cy="6253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ysClr val="windowText" lastClr="000000"/>
                </a:solidFill>
              </a:rPr>
              <a:t>原假设：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school A,B,C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的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IQ Mean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没有大的差别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ysClr val="windowText" lastClr="000000"/>
                </a:solidFill>
              </a:rPr>
              <a:t>备择假设：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 school A,B,C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的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IQ Mean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有大的差别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7F7E8B-1DE1-4DF7-874C-D1C4E6A7A8BD}"/>
              </a:ext>
            </a:extLst>
          </p:cNvPr>
          <p:cNvSpPr/>
          <p:nvPr/>
        </p:nvSpPr>
        <p:spPr>
          <a:xfrm>
            <a:off x="4445000" y="3649919"/>
            <a:ext cx="4454026" cy="8474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ysClr val="windowText" lastClr="000000"/>
                </a:solidFill>
              </a:rPr>
              <a:t>目前原假设成立的概率为</a:t>
            </a:r>
            <a:r>
              <a:rPr lang="en-US" altLang="zh-CN" sz="1500" dirty="0">
                <a:solidFill>
                  <a:sysClr val="windowText" lastClr="000000"/>
                </a:solidFill>
              </a:rPr>
              <a:t>0.0063</a:t>
            </a:r>
            <a:r>
              <a:rPr lang="zh-CN" altLang="en-US" sz="1500" dirty="0">
                <a:solidFill>
                  <a:sysClr val="windowText" lastClr="000000"/>
                </a:solidFill>
              </a:rPr>
              <a:t>，对于</a:t>
            </a:r>
            <a:r>
              <a:rPr lang="en-US" altLang="zh-CN" sz="1500" dirty="0">
                <a:solidFill>
                  <a:sysClr val="windowText" lastClr="000000"/>
                </a:solidFill>
              </a:rPr>
              <a:t>0.05</a:t>
            </a:r>
            <a:r>
              <a:rPr lang="zh-CN" altLang="en-US" sz="1500" dirty="0">
                <a:solidFill>
                  <a:sysClr val="windowText" lastClr="000000"/>
                </a:solidFill>
              </a:rPr>
              <a:t>的阈值来讲，</a:t>
            </a:r>
            <a:r>
              <a:rPr lang="zh-CN" altLang="en-US" sz="1500" dirty="0">
                <a:solidFill>
                  <a:srgbClr val="FF0000"/>
                </a:solidFill>
              </a:rPr>
              <a:t>概率很小，不可能成立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ysClr val="windowText" lastClr="000000"/>
                </a:solidFill>
              </a:rPr>
              <a:t>应该选择备择假设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3B160B-78EE-4615-B22D-9FEAFF277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581" y="4572249"/>
            <a:ext cx="5229546" cy="365273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020766C-4C12-4111-AAB0-06F55E01CFBD}"/>
              </a:ext>
            </a:extLst>
          </p:cNvPr>
          <p:cNvSpPr/>
          <p:nvPr/>
        </p:nvSpPr>
        <p:spPr>
          <a:xfrm>
            <a:off x="6919686" y="4550229"/>
            <a:ext cx="1767114" cy="4166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3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6890</TotalTime>
  <Words>269</Words>
  <Application>Microsoft Office PowerPoint</Application>
  <PresentationFormat>全屏显示(16:9)</PresentationFormat>
  <Paragraphs>38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Mangal</vt:lpstr>
      <vt:lpstr>宋体</vt:lpstr>
      <vt:lpstr>微软雅黑</vt:lpstr>
      <vt:lpstr>Arial</vt:lpstr>
      <vt:lpstr>Calibri</vt:lpstr>
      <vt:lpstr>Cambria Math</vt:lpstr>
      <vt:lpstr>helvetica</vt:lpstr>
      <vt:lpstr>清风素材 https://12sc.taobao.com/</vt:lpstr>
      <vt:lpstr>PowerPoint 演示文稿</vt:lpstr>
      <vt:lpstr>PowerPoint 演示文稿</vt:lpstr>
      <vt:lpstr>特征工程+（ANOVA方差分析实例）</vt:lpstr>
      <vt:lpstr>特征工程+（ANOVA方差分析实例）</vt:lpstr>
      <vt:lpstr>特征工程+（ANOVA方差分析实例）</vt:lpstr>
      <vt:lpstr>特征工程+（ANOVA方差分析实例）</vt:lpstr>
      <vt:lpstr>特征工程+（ANOVA方差分析实例）</vt:lpstr>
      <vt:lpstr>特征工程+（ANOVA方差分析实例）</vt:lpstr>
      <vt:lpstr>特征工程+（ANOVA方差分析实例）</vt:lpstr>
      <vt:lpstr>pause</vt:lpstr>
      <vt:lpstr>特征工程+（ANOVA方差分析实例）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381</cp:revision>
  <cp:lastPrinted>2020-03-27T09:34:47Z</cp:lastPrinted>
  <dcterms:created xsi:type="dcterms:W3CDTF">2015-01-23T04:02:45Z</dcterms:created>
  <dcterms:modified xsi:type="dcterms:W3CDTF">2024-09-02T10:55:32Z</dcterms:modified>
  <cp:category/>
  <cp:contentStatus>12sc.taobao.com</cp:contentStatus>
</cp:coreProperties>
</file>