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1" r:id="rId2"/>
    <p:sldId id="521" r:id="rId3"/>
    <p:sldId id="570" r:id="rId4"/>
    <p:sldId id="641" r:id="rId5"/>
    <p:sldId id="642" r:id="rId6"/>
    <p:sldId id="640" r:id="rId7"/>
    <p:sldId id="645" r:id="rId8"/>
    <p:sldId id="644" r:id="rId9"/>
    <p:sldId id="646" r:id="rId10"/>
    <p:sldId id="643" r:id="rId11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4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 Gain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实例）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87521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 Gain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Gain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实例）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Information Gain</a:t>
            </a:r>
            <a:r>
              <a:rPr lang="zh-CN" altLang="en-US" dirty="0"/>
              <a:t>实例）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zh-CN" dirty="0"/>
              <a:t>信息增益法，根据某特征项</a:t>
            </a:r>
            <a:r>
              <a:rPr lang="en-US" altLang="zh-CN" dirty="0"/>
              <a:t>(Feature)</a:t>
            </a:r>
            <a:r>
              <a:rPr lang="zh-CN" altLang="zh-CN" dirty="0"/>
              <a:t>为整个分类能够提供多少信息量，衡量该特征项的重要程度，从而决定对特征项的取舍</a:t>
            </a:r>
            <a:endParaRPr lang="en-US" altLang="zh-CN" dirty="0"/>
          </a:p>
          <a:p>
            <a:pPr lvl="1"/>
            <a:r>
              <a:rPr lang="zh-CN" altLang="zh-CN" dirty="0"/>
              <a:t>某个特征项的信息增益，指的是有该特征</a:t>
            </a:r>
            <a:r>
              <a:rPr lang="zh-CN" altLang="en-US" dirty="0"/>
              <a:t>、</a:t>
            </a:r>
            <a:r>
              <a:rPr lang="zh-CN" altLang="zh-CN" dirty="0"/>
              <a:t>或没有该特征时，为整个分类所能提供的信息量的差别</a:t>
            </a:r>
            <a:endParaRPr lang="en-US" altLang="zh-CN" dirty="0"/>
          </a:p>
          <a:p>
            <a:pPr lvl="1"/>
            <a:r>
              <a:rPr lang="zh-CN" altLang="zh-CN" dirty="0"/>
              <a:t>某个特征项的信息增益值越大，贡献越大，对分类也越重要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Information Gain</a:t>
            </a:r>
            <a:r>
              <a:rPr lang="zh-CN" altLang="en-US" dirty="0"/>
              <a:t>实例）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/>
                  <a:t>熵可以视为描述一个随机变量的不确定性的量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不确定性越大，熵越大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假设有一个随机变量，它的可能取值有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个，分别是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,…,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m</a:t>
                </a:r>
                <a:r>
                  <a:rPr lang="zh-CN" altLang="zh-CN" dirty="0"/>
                  <a:t>，取得每个取值的概率分别是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,P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,…,P</a:t>
                </a:r>
                <a:r>
                  <a:rPr lang="en-US" altLang="zh-CN" baseline="-25000" dirty="0"/>
                  <a:t>m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那么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的熵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平均信息量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定义为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Information Gain</a:t>
            </a:r>
            <a:r>
              <a:rPr lang="zh-CN" altLang="en-US" dirty="0"/>
              <a:t>实例）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比如，文本分类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类别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是一个变量，它的可能取值是</a:t>
                </a:r>
                <a:r>
                  <a:rPr lang="en-US" altLang="zh-CN" dirty="0"/>
                  <a:t>C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,C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,…,C</a:t>
                </a:r>
                <a:r>
                  <a:rPr lang="en-US" altLang="zh-CN" baseline="-25000" dirty="0"/>
                  <a:t>n</a:t>
                </a:r>
                <a:r>
                  <a:rPr lang="zh-CN" altLang="zh-CN" dirty="0"/>
                  <a:t>，每个类别出现的概率为</a:t>
                </a:r>
                <a:r>
                  <a:rPr lang="en-US" altLang="zh-CN" dirty="0"/>
                  <a:t>P(C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),P(C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),…,P(C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是类别的总数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那么，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分类系统的熵</a:t>
                </a:r>
                <a:r>
                  <a:rPr lang="zh-CN" altLang="zh-CN" dirty="0"/>
                  <a:t>可以表示为：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zh-CN" dirty="0"/>
                  <a:t>一个特征</a:t>
                </a:r>
                <a:r>
                  <a:rPr lang="en-US" altLang="zh-CN" dirty="0"/>
                  <a:t>X,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特征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X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被固定时的条件熵为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H</a:t>
                </a:r>
                <a:r>
                  <a:rPr lang="en-US" altLang="zh-CN" dirty="0"/>
                  <a:t>(C|X)</a:t>
                </a:r>
              </a:p>
              <a:p>
                <a:pPr lvl="1"/>
                <a:r>
                  <a:rPr lang="zh-CN" altLang="zh-CN" dirty="0"/>
                  <a:t>如果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的取值为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,…,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m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那么</a:t>
                </a:r>
                <a:r>
                  <a:rPr lang="en-US" altLang="zh-CN" dirty="0"/>
                  <a:t>H(C|X) = P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H(C|X=x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 + P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H(C|X=x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 + …+ </a:t>
                </a:r>
                <a:r>
                  <a:rPr lang="en-US" altLang="zh-CN" dirty="0" err="1"/>
                  <a:t>P</a:t>
                </a:r>
                <a:r>
                  <a:rPr lang="en-US" altLang="zh-CN" baseline="-25000" dirty="0" err="1"/>
                  <a:t>m</a:t>
                </a:r>
                <a:r>
                  <a:rPr lang="en-US" altLang="zh-CN" dirty="0" err="1"/>
                  <a:t>H</a:t>
                </a:r>
                <a:r>
                  <a:rPr lang="en-US" altLang="zh-CN" dirty="0"/>
                  <a:t>(C|X=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m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P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表示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取值为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的概率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H(C|X=x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表示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取值为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的</a:t>
                </a:r>
                <a:r>
                  <a:rPr lang="zh-CN" altLang="en-US" dirty="0"/>
                  <a:t>数据子集的熵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即当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取值为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的</a:t>
                </a:r>
                <a:r>
                  <a:rPr lang="zh-CN" altLang="en-US" dirty="0"/>
                  <a:t>时候，数据子集各个样本属于不同类别，可以计算其熵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0E7A6E1-A290-4291-AB90-F3F87BD55E65}"/>
              </a:ext>
            </a:extLst>
          </p:cNvPr>
          <p:cNvSpPr/>
          <p:nvPr/>
        </p:nvSpPr>
        <p:spPr>
          <a:xfrm>
            <a:off x="7844971" y="2115457"/>
            <a:ext cx="527057" cy="2071914"/>
          </a:xfrm>
          <a:custGeom>
            <a:avLst/>
            <a:gdLst>
              <a:gd name="connsiteX0" fmla="*/ 0 w 527057"/>
              <a:gd name="connsiteY0" fmla="*/ 0 h 2071914"/>
              <a:gd name="connsiteX1" fmla="*/ 442686 w 527057"/>
              <a:gd name="connsiteY1" fmla="*/ 297543 h 2071914"/>
              <a:gd name="connsiteX2" fmla="*/ 515257 w 527057"/>
              <a:gd name="connsiteY2" fmla="*/ 918028 h 2071914"/>
              <a:gd name="connsiteX3" fmla="*/ 486229 w 527057"/>
              <a:gd name="connsiteY3" fmla="*/ 1709057 h 2071914"/>
              <a:gd name="connsiteX4" fmla="*/ 137886 w 527057"/>
              <a:gd name="connsiteY4" fmla="*/ 2071914 h 207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057" h="2071914">
                <a:moveTo>
                  <a:pt x="0" y="0"/>
                </a:moveTo>
                <a:cubicBezTo>
                  <a:pt x="178405" y="72269"/>
                  <a:pt x="356810" y="144538"/>
                  <a:pt x="442686" y="297543"/>
                </a:cubicBezTo>
                <a:cubicBezTo>
                  <a:pt x="528562" y="450548"/>
                  <a:pt x="508000" y="682776"/>
                  <a:pt x="515257" y="918028"/>
                </a:cubicBezTo>
                <a:cubicBezTo>
                  <a:pt x="522514" y="1153280"/>
                  <a:pt x="549124" y="1516743"/>
                  <a:pt x="486229" y="1709057"/>
                </a:cubicBezTo>
                <a:cubicBezTo>
                  <a:pt x="423334" y="1901371"/>
                  <a:pt x="280610" y="1986642"/>
                  <a:pt x="137886" y="2071914"/>
                </a:cubicBezTo>
              </a:path>
            </a:pathLst>
          </a:custGeom>
          <a:noFill/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Information Gain</a:t>
            </a:r>
            <a:r>
              <a:rPr lang="zh-CN" altLang="en-US" dirty="0"/>
              <a:t>实例）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以文本分类为例，现在有个特征</a:t>
            </a:r>
            <a:r>
              <a:rPr lang="en-US" altLang="zh-CN" dirty="0"/>
              <a:t>T(</a:t>
            </a:r>
            <a:r>
              <a:rPr lang="zh-CN" altLang="zh-CN" dirty="0"/>
              <a:t>一个词项</a:t>
            </a:r>
            <a:r>
              <a:rPr lang="en-US" altLang="zh-CN" dirty="0"/>
              <a:t>Term)</a:t>
            </a:r>
            <a:r>
              <a:rPr lang="zh-CN" altLang="zh-CN" dirty="0"/>
              <a:t>，要计算它的信息增益，来决定它是否对分类有大的帮助，以便保留该特征项</a:t>
            </a:r>
            <a:endParaRPr lang="en-US" altLang="zh-CN" dirty="0"/>
          </a:p>
          <a:p>
            <a:pPr lvl="1"/>
            <a:r>
              <a:rPr lang="zh-CN" altLang="zh-CN" dirty="0"/>
              <a:t>需要考察，不考虑任何特征时</a:t>
            </a:r>
            <a:r>
              <a:rPr lang="zh-CN" altLang="zh-CN" dirty="0">
                <a:solidFill>
                  <a:srgbClr val="C00000"/>
                </a:solidFill>
              </a:rPr>
              <a:t>文档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zh-CN" altLang="zh-CN" dirty="0">
                <a:solidFill>
                  <a:srgbClr val="C00000"/>
                </a:solidFill>
              </a:rPr>
              <a:t>的熵</a:t>
            </a:r>
            <a:r>
              <a:rPr lang="zh-CN" altLang="zh-CN" dirty="0"/>
              <a:t>，也就是没有任何特征的时候做分类，有多少的信息</a:t>
            </a:r>
            <a:endParaRPr lang="en-US" altLang="zh-CN" dirty="0"/>
          </a:p>
          <a:p>
            <a:pPr lvl="1"/>
            <a:r>
              <a:rPr lang="zh-CN" altLang="zh-CN" dirty="0"/>
              <a:t>再考察，考虑了该特征后，能有多少的信息</a:t>
            </a:r>
            <a:endParaRPr lang="en-US" altLang="zh-CN" dirty="0"/>
          </a:p>
          <a:p>
            <a:pPr lvl="1"/>
            <a:r>
              <a:rPr lang="zh-CN" altLang="zh-CN" dirty="0"/>
              <a:t>两者之差，就是该特征带来的信息增益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Information Gain</a:t>
            </a:r>
            <a:r>
              <a:rPr lang="zh-CN" altLang="en-US" dirty="0"/>
              <a:t>实例）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以文本分类为例，现在有个特征</a:t>
            </a:r>
            <a:r>
              <a:rPr lang="en-US" altLang="zh-CN" dirty="0"/>
              <a:t>T(</a:t>
            </a:r>
            <a:r>
              <a:rPr lang="zh-CN" altLang="zh-CN" dirty="0"/>
              <a:t>一个词项</a:t>
            </a:r>
            <a:r>
              <a:rPr lang="en-US" altLang="zh-CN" dirty="0"/>
              <a:t>Term)</a:t>
            </a:r>
            <a:r>
              <a:rPr lang="zh-CN" altLang="zh-CN" dirty="0"/>
              <a:t>，要计算它的信息增益，来决定它是否对分类有大的帮助，以便保留该特征项</a:t>
            </a:r>
            <a:endParaRPr lang="en-US" altLang="zh-CN" dirty="0"/>
          </a:p>
          <a:p>
            <a:pPr lvl="1"/>
            <a:r>
              <a:rPr lang="zh-CN" altLang="zh-CN" dirty="0"/>
              <a:t>需要考察，不考虑任何特征时</a:t>
            </a:r>
            <a:r>
              <a:rPr lang="zh-CN" altLang="zh-CN" dirty="0">
                <a:solidFill>
                  <a:srgbClr val="C00000"/>
                </a:solidFill>
              </a:rPr>
              <a:t>文档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zh-CN" altLang="zh-CN" dirty="0">
                <a:solidFill>
                  <a:srgbClr val="C00000"/>
                </a:solidFill>
              </a:rPr>
              <a:t>的熵</a:t>
            </a:r>
            <a:r>
              <a:rPr lang="zh-CN" altLang="zh-CN" dirty="0"/>
              <a:t>，也就是没有任何特征的时候做分类，有多少的信息</a:t>
            </a:r>
            <a:endParaRPr lang="en-US" altLang="zh-CN" dirty="0"/>
          </a:p>
          <a:p>
            <a:pPr lvl="1"/>
            <a:r>
              <a:rPr lang="zh-CN" altLang="zh-CN" dirty="0"/>
              <a:t>再考察，考虑了该特征后，能有多少的信息</a:t>
            </a:r>
            <a:endParaRPr lang="en-US" altLang="zh-CN" dirty="0"/>
          </a:p>
          <a:p>
            <a:pPr lvl="1"/>
            <a:r>
              <a:rPr lang="zh-CN" altLang="zh-CN" dirty="0"/>
              <a:t>两者之差，就是该特征带来的信息增益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0755C28-34E1-4CF6-A1A4-0724831FC2F6}"/>
                  </a:ext>
                </a:extLst>
              </p:cNvPr>
              <p:cNvSpPr/>
              <p:nvPr/>
            </p:nvSpPr>
            <p:spPr>
              <a:xfrm>
                <a:off x="2551671" y="3013921"/>
                <a:ext cx="3232423" cy="84856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0755C28-34E1-4CF6-A1A4-0724831FC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671" y="3013921"/>
                <a:ext cx="3232423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BD69BE4C-E40D-44AC-A7F7-DAAF2DA508FC}"/>
              </a:ext>
            </a:extLst>
          </p:cNvPr>
          <p:cNvSpPr/>
          <p:nvPr/>
        </p:nvSpPr>
        <p:spPr>
          <a:xfrm>
            <a:off x="1184953" y="1486328"/>
            <a:ext cx="7322049" cy="63393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B8866CC-737E-4B8B-BAD7-4F581F26677C}"/>
                  </a:ext>
                </a:extLst>
              </p:cNvPr>
              <p:cNvSpPr/>
              <p:nvPr/>
            </p:nvSpPr>
            <p:spPr>
              <a:xfrm>
                <a:off x="2133600" y="3943128"/>
                <a:ext cx="5141140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式中，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为各个</a:t>
                </a:r>
                <a:r>
                  <a:rPr lang="zh-CN" altLang="en-US" dirty="0" smtClean="0"/>
                  <a:t>类别，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P(C</a:t>
                </a:r>
                <a:r>
                  <a:rPr lang="en-US" altLang="zh-CN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为类别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出现的概率，用属于类别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Ci</a:t>
                </a:r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的文档数量除以文档总数来计算；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B8866CC-737E-4B8B-BAD7-4F581F266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943128"/>
                <a:ext cx="5141140" cy="646331"/>
              </a:xfrm>
              <a:prstGeom prst="rect">
                <a:avLst/>
              </a:prstGeom>
              <a:blipFill>
                <a:blip r:embed="rId3"/>
                <a:stretch>
                  <a:fillRect l="-828" t="-6481" r="-5207" b="-1296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Information Gain</a:t>
            </a:r>
            <a:r>
              <a:rPr lang="zh-CN" altLang="en-US" dirty="0"/>
              <a:t>实例）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以文本分类为例，现在有个特征</a:t>
            </a:r>
            <a:r>
              <a:rPr lang="en-US" altLang="zh-CN" dirty="0"/>
              <a:t>T(</a:t>
            </a:r>
            <a:r>
              <a:rPr lang="zh-CN" altLang="zh-CN" dirty="0"/>
              <a:t>一个词项</a:t>
            </a:r>
            <a:r>
              <a:rPr lang="en-US" altLang="zh-CN" dirty="0"/>
              <a:t>Term)</a:t>
            </a:r>
            <a:r>
              <a:rPr lang="zh-CN" altLang="zh-CN" dirty="0"/>
              <a:t>，要计算它的信息增益，来决定它是否对分类有大的帮助，以便保留该特征项</a:t>
            </a:r>
            <a:endParaRPr lang="en-US" altLang="zh-CN" dirty="0"/>
          </a:p>
          <a:p>
            <a:pPr lvl="1"/>
            <a:r>
              <a:rPr lang="zh-CN" altLang="zh-CN" dirty="0"/>
              <a:t>需要考察，不考虑任何特征时文档的熵，也就是没有任何特征的时候做分类，有多少的信息</a:t>
            </a:r>
            <a:endParaRPr lang="en-US" altLang="zh-CN" dirty="0"/>
          </a:p>
          <a:p>
            <a:pPr lvl="1"/>
            <a:r>
              <a:rPr lang="zh-CN" altLang="zh-CN" dirty="0"/>
              <a:t>再考察，考虑了该特征后，能有多少的信息</a:t>
            </a:r>
            <a:endParaRPr lang="en-US" altLang="zh-CN" dirty="0"/>
          </a:p>
          <a:p>
            <a:pPr lvl="1"/>
            <a:r>
              <a:rPr lang="zh-CN" altLang="zh-CN" dirty="0"/>
              <a:t>两者之差，就是该特征带来的信息增益</a:t>
            </a:r>
            <a:endParaRPr kumimoji="1"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7BCD5A9-673B-4707-BF4F-3691E1CFC3FF}"/>
                  </a:ext>
                </a:extLst>
              </p:cNvPr>
              <p:cNvSpPr/>
              <p:nvPr/>
            </p:nvSpPr>
            <p:spPr>
              <a:xfrm>
                <a:off x="949503" y="2849336"/>
                <a:ext cx="7445984" cy="15704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一般的，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的取值为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出现和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不出现两种，分别记为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acc>
                  </m:oMath>
                </a14:m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，则有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H(C|T)=P(t)H(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C|t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)+P(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acc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)H(C|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acc>
                  </m:oMath>
                </a14:m>
                <a:r>
                  <a:rPr lang="en-US" altLang="zh-CN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 </a:t>
                </a:r>
              </a:p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unc>
                      <m:funcPr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acc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zh-CN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zh-CN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式中，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P(t)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为特征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出现的概率，用出现过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的文档数除以总文档数来计算；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6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|t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为出现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的时候，类别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出现的概率，用出现了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并且属于类别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的文档数除以出现了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的文档数来计算；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acc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同理计算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7BCD5A9-673B-4707-BF4F-3691E1CFC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2849336"/>
                <a:ext cx="7445984" cy="1570495"/>
              </a:xfrm>
              <a:prstGeom prst="rect">
                <a:avLst/>
              </a:prstGeom>
              <a:blipFill>
                <a:blip r:embed="rId2"/>
                <a:stretch>
                  <a:fillRect l="-245" t="-1154" r="-327" b="-346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2A5F11D6-54A3-450B-804A-B03F17843C95}"/>
              </a:ext>
            </a:extLst>
          </p:cNvPr>
          <p:cNvSpPr/>
          <p:nvPr/>
        </p:nvSpPr>
        <p:spPr>
          <a:xfrm>
            <a:off x="1219200" y="2051407"/>
            <a:ext cx="5037762" cy="4315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Information Gain</a:t>
            </a:r>
            <a:r>
              <a:rPr lang="zh-CN" altLang="en-US" dirty="0"/>
              <a:t>实例）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以文本分类为例，现在有个特征</a:t>
            </a:r>
            <a:r>
              <a:rPr lang="en-US" altLang="zh-CN" dirty="0"/>
              <a:t>T(</a:t>
            </a:r>
            <a:r>
              <a:rPr lang="zh-CN" altLang="zh-CN" dirty="0"/>
              <a:t>一个词项</a:t>
            </a:r>
            <a:r>
              <a:rPr lang="en-US" altLang="zh-CN" dirty="0"/>
              <a:t>Term)</a:t>
            </a:r>
            <a:r>
              <a:rPr lang="zh-CN" altLang="zh-CN" dirty="0"/>
              <a:t>，要计算它的信息增益，来决定它是否对分类有大的帮助，以便保留该特征项</a:t>
            </a:r>
            <a:endParaRPr lang="en-US" altLang="zh-CN" dirty="0"/>
          </a:p>
          <a:p>
            <a:pPr lvl="1"/>
            <a:r>
              <a:rPr lang="zh-CN" altLang="zh-CN" dirty="0"/>
              <a:t>需要考察，不考虑任何特征时文档的熵，也就是没有任何特征的时候做分类，有多少的信息</a:t>
            </a:r>
            <a:endParaRPr lang="en-US" altLang="zh-CN" dirty="0"/>
          </a:p>
          <a:p>
            <a:pPr lvl="1"/>
            <a:r>
              <a:rPr lang="zh-CN" altLang="zh-CN" dirty="0"/>
              <a:t>再考察，考虑了该特征后，能有多少的信息</a:t>
            </a:r>
            <a:endParaRPr lang="en-US" altLang="zh-CN" dirty="0"/>
          </a:p>
          <a:p>
            <a:pPr lvl="1"/>
            <a:r>
              <a:rPr lang="zh-CN" altLang="zh-CN" dirty="0"/>
              <a:t>两者之差，就是该特征带来的信息增益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B7B747-2F00-4117-9E98-0FEF71C77D8F}"/>
              </a:ext>
            </a:extLst>
          </p:cNvPr>
          <p:cNvSpPr/>
          <p:nvPr/>
        </p:nvSpPr>
        <p:spPr>
          <a:xfrm>
            <a:off x="2529682" y="3247363"/>
            <a:ext cx="32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信息增益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IG(T) = H(C) – H(C|T)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98D3D1A-13E5-414B-BD2C-199DAFC630FE}"/>
              </a:ext>
            </a:extLst>
          </p:cNvPr>
          <p:cNvSpPr/>
          <p:nvPr/>
        </p:nvSpPr>
        <p:spPr>
          <a:xfrm>
            <a:off x="1248229" y="2405743"/>
            <a:ext cx="4394200" cy="500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6853</TotalTime>
  <Words>691</Words>
  <Application>Microsoft Office PowerPoint</Application>
  <PresentationFormat>全屏显示(16:9)</PresentationFormat>
  <Paragraphs>53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Mangal</vt:lpstr>
      <vt:lpstr>宋体</vt:lpstr>
      <vt:lpstr>微软雅黑</vt:lpstr>
      <vt:lpstr>Arial</vt:lpstr>
      <vt:lpstr>Calibri</vt:lpstr>
      <vt:lpstr>Cambria Math</vt:lpstr>
      <vt:lpstr>Times New Roman</vt:lpstr>
      <vt:lpstr>清风素材 https://12sc.taobao.com/</vt:lpstr>
      <vt:lpstr>PowerPoint 演示文稿</vt:lpstr>
      <vt:lpstr>PowerPoint 演示文稿</vt:lpstr>
      <vt:lpstr>特征工程+（Information Gain实例）</vt:lpstr>
      <vt:lpstr>特征工程+（Information Gain实例）</vt:lpstr>
      <vt:lpstr>特征工程+（Information Gain实例）</vt:lpstr>
      <vt:lpstr>特征工程+（Information Gain实例）</vt:lpstr>
      <vt:lpstr>特征工程+（Information Gain实例）</vt:lpstr>
      <vt:lpstr>特征工程+（Information Gain实例）</vt:lpstr>
      <vt:lpstr>特征工程+（Information Gain实例）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380</cp:revision>
  <cp:lastPrinted>2020-03-27T09:34:47Z</cp:lastPrinted>
  <dcterms:created xsi:type="dcterms:W3CDTF">2015-01-23T04:02:45Z</dcterms:created>
  <dcterms:modified xsi:type="dcterms:W3CDTF">2024-09-02T10:51:52Z</dcterms:modified>
  <cp:category/>
  <cp:contentStatus>12sc.taobao.com</cp:contentStatus>
</cp:coreProperties>
</file>