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301" r:id="rId2"/>
    <p:sldId id="521" r:id="rId3"/>
    <p:sldId id="712" r:id="rId4"/>
    <p:sldId id="713" r:id="rId5"/>
    <p:sldId id="656" r:id="rId6"/>
    <p:sldId id="657" r:id="rId7"/>
    <p:sldId id="655" r:id="rId8"/>
    <p:sldId id="711" r:id="rId9"/>
    <p:sldId id="714" r:id="rId10"/>
    <p:sldId id="722" r:id="rId11"/>
    <p:sldId id="723" r:id="rId12"/>
    <p:sldId id="724" r:id="rId13"/>
    <p:sldId id="725" r:id="rId14"/>
    <p:sldId id="734" r:id="rId15"/>
    <p:sldId id="726" r:id="rId16"/>
    <p:sldId id="736" r:id="rId17"/>
    <p:sldId id="737" r:id="rId18"/>
    <p:sldId id="762" r:id="rId19"/>
    <p:sldId id="727" r:id="rId20"/>
    <p:sldId id="728" r:id="rId21"/>
    <p:sldId id="733" r:id="rId22"/>
    <p:sldId id="741" r:id="rId23"/>
    <p:sldId id="729" r:id="rId24"/>
    <p:sldId id="730" r:id="rId25"/>
    <p:sldId id="731" r:id="rId26"/>
    <p:sldId id="732" r:id="rId27"/>
    <p:sldId id="715" r:id="rId28"/>
    <p:sldId id="716" r:id="rId29"/>
    <p:sldId id="759" r:id="rId30"/>
    <p:sldId id="717" r:id="rId31"/>
    <p:sldId id="742" r:id="rId32"/>
    <p:sldId id="658" r:id="rId33"/>
    <p:sldId id="748" r:id="rId34"/>
    <p:sldId id="663" r:id="rId35"/>
    <p:sldId id="718" r:id="rId36"/>
    <p:sldId id="764" r:id="rId37"/>
    <p:sldId id="719" r:id="rId38"/>
    <p:sldId id="773" r:id="rId39"/>
    <p:sldId id="749" r:id="rId40"/>
    <p:sldId id="760" r:id="rId41"/>
    <p:sldId id="761" r:id="rId42"/>
    <p:sldId id="720" r:id="rId43"/>
    <p:sldId id="768" r:id="rId44"/>
    <p:sldId id="769" r:id="rId45"/>
    <p:sldId id="750" r:id="rId46"/>
    <p:sldId id="770" r:id="rId47"/>
    <p:sldId id="756" r:id="rId48"/>
    <p:sldId id="752" r:id="rId49"/>
    <p:sldId id="751" r:id="rId50"/>
    <p:sldId id="774" r:id="rId51"/>
    <p:sldId id="757" r:id="rId52"/>
    <p:sldId id="775" r:id="rId53"/>
    <p:sldId id="767" r:id="rId54"/>
    <p:sldId id="698" r:id="rId55"/>
    <p:sldId id="778" r:id="rId56"/>
    <p:sldId id="704" r:id="rId57"/>
    <p:sldId id="705" r:id="rId58"/>
    <p:sldId id="706" r:id="rId59"/>
    <p:sldId id="707" r:id="rId60"/>
    <p:sldId id="708" r:id="rId61"/>
    <p:sldId id="765" r:id="rId62"/>
    <p:sldId id="755" r:id="rId63"/>
    <p:sldId id="679" r:id="rId64"/>
    <p:sldId id="753" r:id="rId65"/>
    <p:sldId id="776" r:id="rId66"/>
    <p:sldId id="771" r:id="rId67"/>
    <p:sldId id="754" r:id="rId68"/>
    <p:sldId id="772" r:id="rId69"/>
    <p:sldId id="777" r:id="rId70"/>
    <p:sldId id="781" r:id="rId71"/>
    <p:sldId id="783" r:id="rId72"/>
    <p:sldId id="782" r:id="rId73"/>
    <p:sldId id="766" r:id="rId74"/>
    <p:sldId id="669" r:id="rId75"/>
    <p:sldId id="763" r:id="rId76"/>
    <p:sldId id="659" r:id="rId77"/>
    <p:sldId id="721" r:id="rId78"/>
    <p:sldId id="744" r:id="rId79"/>
    <p:sldId id="743" r:id="rId80"/>
    <p:sldId id="738" r:id="rId81"/>
    <p:sldId id="739" r:id="rId82"/>
    <p:sldId id="740" r:id="rId83"/>
    <p:sldId id="745" r:id="rId84"/>
    <p:sldId id="746" r:id="rId85"/>
    <p:sldId id="747" r:id="rId86"/>
    <p:sldId id="703" r:id="rId87"/>
    <p:sldId id="651" r:id="rId88"/>
    <p:sldId id="780" r:id="rId89"/>
  </p:sldIdLst>
  <p:sldSz cx="9144000" cy="5143500" type="screen16x9"/>
  <p:notesSz cx="6858000" cy="9144000"/>
  <p:custDataLst>
    <p:tags r:id="rId9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1A3F6C"/>
    <a:srgbClr val="46BCDE"/>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56" autoAdjust="0"/>
    <p:restoredTop sz="95160" autoAdjust="0"/>
  </p:normalViewPr>
  <p:slideViewPr>
    <p:cSldViewPr snapToGrid="0">
      <p:cViewPr>
        <p:scale>
          <a:sx n="90" d="100"/>
          <a:sy n="90" d="100"/>
        </p:scale>
        <p:origin x="1408" y="30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2022/2/15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88870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矩形 6">
            <a:extLst>
              <a:ext uri="{FF2B5EF4-FFF2-40B4-BE49-F238E27FC236}">
                <a16:creationId xmlns:a16="http://schemas.microsoft.com/office/drawing/2014/main" id="{C3CF4CA7-7AAC-4C45-88E6-57EAF6DA16C9}"/>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Tree>
    <p:extLst>
      <p:ext uri="{BB962C8B-B14F-4D97-AF65-F5344CB8AC3E}">
        <p14:creationId xmlns:p14="http://schemas.microsoft.com/office/powerpoint/2010/main" val="815011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57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B1EA47-AA99-4F55-AEF3-3DA66267A0C2}"/>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4" name="图片 3">
            <a:extLst>
              <a:ext uri="{FF2B5EF4-FFF2-40B4-BE49-F238E27FC236}">
                <a16:creationId xmlns:a16="http://schemas.microsoft.com/office/drawing/2014/main" id="{B9470B42-93C0-4049-B9CB-A8EBAAC780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85054" y="0"/>
            <a:ext cx="1064467" cy="963887"/>
          </a:xfrm>
          <a:prstGeom prst="rect">
            <a:avLst/>
          </a:prstGeom>
        </p:spPr>
      </p:pic>
    </p:spTree>
    <p:extLst>
      <p:ext uri="{BB962C8B-B14F-4D97-AF65-F5344CB8AC3E}">
        <p14:creationId xmlns:p14="http://schemas.microsoft.com/office/powerpoint/2010/main" val="63937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98872"/>
          </a:xfrm>
        </p:spPr>
        <p:txBody>
          <a:bodyPr>
            <a:no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819150"/>
            <a:ext cx="8229600" cy="3937000"/>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椭圆 6">
            <a:extLst>
              <a:ext uri="{FF2B5EF4-FFF2-40B4-BE49-F238E27FC236}">
                <a16:creationId xmlns:a16="http://schemas.microsoft.com/office/drawing/2014/main" id="{0EDCEBCB-EE73-45D6-92CE-B2AE1D434CFB}"/>
              </a:ext>
            </a:extLst>
          </p:cNvPr>
          <p:cNvSpPr/>
          <p:nvPr userDrawn="1"/>
        </p:nvSpPr>
        <p:spPr>
          <a:xfrm>
            <a:off x="646880" y="2689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677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730647"/>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060450"/>
            <a:ext cx="8229600" cy="353417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pic>
        <p:nvPicPr>
          <p:cNvPr id="7" name="图片 6">
            <a:extLst>
              <a:ext uri="{FF2B5EF4-FFF2-40B4-BE49-F238E27FC236}">
                <a16:creationId xmlns:a16="http://schemas.microsoft.com/office/drawing/2014/main" id="{341F63DC-E866-4077-8215-C471E38E7305}"/>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8085054" y="0"/>
            <a:ext cx="1064467" cy="963887"/>
          </a:xfrm>
          <a:prstGeom prst="rect">
            <a:avLst/>
          </a:prstGeom>
        </p:spPr>
      </p:pic>
      <p:sp>
        <p:nvSpPr>
          <p:cNvPr id="8" name="矩形 7">
            <a:extLst>
              <a:ext uri="{FF2B5EF4-FFF2-40B4-BE49-F238E27FC236}">
                <a16:creationId xmlns:a16="http://schemas.microsoft.com/office/drawing/2014/main" id="{3FFCFCD4-6DCF-4A23-AD20-AF62BB293DA8}"/>
              </a:ext>
            </a:extLst>
          </p:cNvPr>
          <p:cNvSpPr/>
          <p:nvPr userDrawn="1"/>
        </p:nvSpPr>
        <p:spPr>
          <a:xfrm>
            <a:off x="0" y="4838441"/>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9" name="灯片编号占位符 5">
            <a:extLst>
              <a:ext uri="{FF2B5EF4-FFF2-40B4-BE49-F238E27FC236}">
                <a16:creationId xmlns:a16="http://schemas.microsoft.com/office/drawing/2014/main" id="{EB133451-4163-4C06-B844-3C1EE95F8FCF}"/>
              </a:ext>
            </a:extLst>
          </p:cNvPr>
          <p:cNvSpPr txBox="1">
            <a:spLocks/>
          </p:cNvSpPr>
          <p:nvPr userDrawn="1"/>
        </p:nvSpPr>
        <p:spPr>
          <a:xfrm>
            <a:off x="8639175" y="4838441"/>
            <a:ext cx="457199" cy="273844"/>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smtClean="0">
                <a:solidFill>
                  <a:schemeClr val="bg1">
                    <a:lumMod val="95000"/>
                  </a:schemeClr>
                </a:solidFill>
              </a:rPr>
              <a:pPr/>
              <a:t>‹#›</a:t>
            </a:fld>
            <a:endParaRPr lang="zh-CN" altLang="en-US" sz="1600" dirty="0">
              <a:solidFill>
                <a:schemeClr val="bg1">
                  <a:lumMod val="95000"/>
                </a:schemeClr>
              </a:solidFill>
            </a:endParaRPr>
          </a:p>
        </p:txBody>
      </p:sp>
      <mc:AlternateContent xmlns:mc="http://schemas.openxmlformats.org/markup-compatibility/2006" xmlns:a14="http://schemas.microsoft.com/office/drawing/2010/main">
        <mc:Choice Requires="a14">
          <p:sp>
            <p:nvSpPr>
              <p:cNvPr id="10" name="矩形 9"/>
              <p:cNvSpPr/>
              <p:nvPr userDrawn="1"/>
            </p:nvSpPr>
            <p:spPr>
              <a:xfrm>
                <a:off x="-41276" y="4774168"/>
                <a:ext cx="3787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lumMod val="95000"/>
                            </a:schemeClr>
                          </a:solidFill>
                          <a:latin typeface="Cambria Math" panose="02040503050406030204" pitchFamily="18" charset="0"/>
                        </a:rPr>
                        <m:t>𝜋</m:t>
                      </m:r>
                    </m:oMath>
                  </m:oMathPara>
                </a14:m>
                <a:endParaRPr lang="zh-CN" altLang="en-US" dirty="0">
                  <a:solidFill>
                    <a:schemeClr val="bg1">
                      <a:lumMod val="95000"/>
                    </a:schemeClr>
                  </a:solidFill>
                </a:endParaRPr>
              </a:p>
            </p:txBody>
          </p:sp>
        </mc:Choice>
        <mc:Fallback xmlns="">
          <p:sp>
            <p:nvSpPr>
              <p:cNvPr id="10" name="矩形 9"/>
              <p:cNvSpPr>
                <a:spLocks noRot="1" noChangeAspect="1" noMove="1" noResize="1" noEditPoints="1" noAdjustHandles="1" noChangeArrowheads="1" noChangeShapeType="1" noTextEdit="1"/>
              </p:cNvSpPr>
              <p:nvPr userDrawn="1"/>
            </p:nvSpPr>
            <p:spPr>
              <a:xfrm>
                <a:off x="-41276" y="4774168"/>
                <a:ext cx="378757" cy="369332"/>
              </a:xfrm>
              <a:prstGeom prst="rect">
                <a:avLst/>
              </a:prstGeom>
              <a:blipFill>
                <a:blip r:embed="rId20"/>
                <a:stretch>
                  <a:fillRect/>
                </a:stretch>
              </a:blipFill>
            </p:spPr>
            <p:txBody>
              <a:bodyPr/>
              <a:lstStyle/>
              <a:p>
                <a:r>
                  <a:rPr lang="zh-CN" altLang="en-US">
                    <a:noFill/>
                  </a:rPr>
                  <a:t> </a:t>
                </a:r>
              </a:p>
            </p:txBody>
          </p:sp>
        </mc:Fallback>
      </mc:AlternateContent>
      <p:sp>
        <p:nvSpPr>
          <p:cNvPr id="11" name="矩形 10"/>
          <p:cNvSpPr/>
          <p:nvPr userDrawn="1"/>
        </p:nvSpPr>
        <p:spPr>
          <a:xfrm>
            <a:off x="8730114" y="1549667"/>
            <a:ext cx="366260" cy="2258729"/>
          </a:xfrm>
          <a:prstGeom prst="rect">
            <a:avLst/>
          </a:prstGeom>
          <a:solidFill>
            <a:schemeClr val="bg1">
              <a:lumMod val="9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85000"/>
                  </a:schemeClr>
                </a:solidFill>
              </a:rPr>
              <a:t>RUC</a:t>
            </a:r>
          </a:p>
          <a:p>
            <a:pPr algn="ctr"/>
            <a:endParaRPr lang="en-US" altLang="zh-CN" dirty="0">
              <a:solidFill>
                <a:schemeClr val="bg1">
                  <a:lumMod val="85000"/>
                </a:schemeClr>
              </a:solidFill>
            </a:endParaRPr>
          </a:p>
          <a:p>
            <a:pPr algn="ctr"/>
            <a:r>
              <a:rPr lang="en-US" altLang="zh-CN" dirty="0">
                <a:solidFill>
                  <a:schemeClr val="bg1">
                    <a:lumMod val="85000"/>
                  </a:schemeClr>
                </a:solidFill>
              </a:rPr>
              <a:t>QXP </a:t>
            </a:r>
            <a:endParaRPr lang="zh-CN" altLang="en-US" dirty="0">
              <a:solidFill>
                <a:schemeClr val="bg1">
                  <a:lumMod val="85000"/>
                </a:schemeClr>
              </a:solidFill>
            </a:endParaRPr>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9" r:id="rId13"/>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Math"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wardsdatascience.com/feature-engineering-in-python-part-i-the-most-powerful-way-of-dealing-with-data-8e2447e7c69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datacamp.com/community/tutorials/feature-selection-python?irclickid=VeXTYcVJ3xyLUZKzN30x7Q3FUkGwSCSRxzwvRQ0&amp;irgwc=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owardsdatascience.com/feature-selection-with-pandas-e3690ad8504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machinelearningmastery.com/feature-selection-machine-learning-pyth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059145"/>
            <a:ext cx="9144000" cy="854123"/>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zh-CN" altLang="en-US" sz="3600" dirty="0">
                <a:solidFill>
                  <a:schemeClr val="bg1"/>
                </a:solidFill>
                <a:latin typeface="微软雅黑" panose="020B0503020204020204" pitchFamily="34" charset="-122"/>
                <a:ea typeface="微软雅黑" panose="020B0503020204020204" pitchFamily="34" charset="-122"/>
              </a:rPr>
              <a:t>特征工程</a:t>
            </a:r>
          </a:p>
        </p:txBody>
      </p:sp>
      <p:pic>
        <p:nvPicPr>
          <p:cNvPr id="103" name="Picture 2" descr="C:\Users\Administrator\Desktop\微立体创业计划\001.png"/>
          <p:cNvPicPr>
            <a:picLocks noChangeAspect="1" noChangeArrowheads="1"/>
          </p:cNvPicPr>
          <p:nvPr/>
        </p:nvPicPr>
        <p:blipFill>
          <a:blip r:embed="rId4" cstate="email">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2825941" y="158700"/>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891057" y="27073"/>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3" name="圆角矩形 22"/>
          <p:cNvSpPr/>
          <p:nvPr/>
        </p:nvSpPr>
        <p:spPr>
          <a:xfrm>
            <a:off x="2349113" y="3309842"/>
            <a:ext cx="3919063" cy="409134"/>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zh-CN" altLang="en-US" dirty="0">
                <a:latin typeface="微软雅黑" panose="020B0503020204020204" pitchFamily="34" charset="-122"/>
                <a:ea typeface="微软雅黑" panose="020B0503020204020204" pitchFamily="34" charset="-122"/>
              </a:rPr>
              <a:t>覃雄派</a:t>
            </a:r>
            <a:endParaRPr lang="mr-IN" altLang="zh-CN" dirty="0">
              <a:latin typeface="微软雅黑" panose="020B0503020204020204" pitchFamily="34" charset="-122"/>
              <a:ea typeface="微软雅黑" panose="020B0503020204020204" pitchFamily="34" charset="-122"/>
            </a:endParaRPr>
          </a:p>
        </p:txBody>
      </p:sp>
      <p:grpSp>
        <p:nvGrpSpPr>
          <p:cNvPr id="25" name="Group 91"/>
          <p:cNvGrpSpPr>
            <a:grpSpLocks/>
          </p:cNvGrpSpPr>
          <p:nvPr/>
        </p:nvGrpSpPr>
        <p:grpSpPr bwMode="auto">
          <a:xfrm>
            <a:off x="1822357" y="3309841"/>
            <a:ext cx="390552" cy="616758"/>
            <a:chOff x="936" y="1480"/>
            <a:chExt cx="1589" cy="2510"/>
          </a:xfrm>
        </p:grpSpPr>
        <p:grpSp>
          <p:nvGrpSpPr>
            <p:cNvPr id="26" name="组合 33"/>
            <p:cNvGrpSpPr>
              <a:grpSpLocks/>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微软雅黑" panose="020B0503020204020204" pitchFamily="34" charset="-122"/>
                  <a:ea typeface="微软雅黑" panose="020B0503020204020204" pitchFamily="34"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微软雅黑" panose="020B0503020204020204" pitchFamily="34" charset="-122"/>
                  <a:ea typeface="微软雅黑" panose="020B0503020204020204" pitchFamily="34"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a:solidFill>
                    <a:srgbClr val="CA0098"/>
                  </a:solidFill>
                  <a:latin typeface="微软雅黑" panose="020B0503020204020204" pitchFamily="34" charset="-122"/>
                  <a:ea typeface="微软雅黑" panose="020B0503020204020204" pitchFamily="34" charset="-122"/>
                </a:endParaRPr>
              </a:p>
            </p:txBody>
          </p:sp>
        </p:grpSp>
        <p:grpSp>
          <p:nvGrpSpPr>
            <p:cNvPr id="27" name="组合 4"/>
            <p:cNvGrpSpPr>
              <a:grpSpLocks/>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pPr>
              <a:spcBef>
                <a:spcPts val="0"/>
              </a:spcBef>
            </a:pPr>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lvl="1" algn="just">
              <a:spcBef>
                <a:spcPts val="0"/>
              </a:spcBef>
            </a:pPr>
            <a:r>
              <a:rPr lang="en-US" altLang="zh-CN" dirty="0">
                <a:solidFill>
                  <a:srgbClr val="C00000"/>
                </a:solidFill>
              </a:rPr>
              <a:t>Categorical </a:t>
            </a:r>
            <a:r>
              <a:rPr kumimoji="1" lang="en-US" altLang="zh-CN" dirty="0">
                <a:solidFill>
                  <a:srgbClr val="C00000"/>
                </a:solidFill>
              </a:rPr>
              <a:t>Feature </a:t>
            </a:r>
            <a:r>
              <a:rPr lang="en-US" altLang="zh-CN" dirty="0">
                <a:solidFill>
                  <a:srgbClr val="C00000"/>
                </a:solidFill>
              </a:rPr>
              <a:t>Encoding</a:t>
            </a:r>
            <a:endParaRPr kumimoji="1" lang="en-US" altLang="zh-CN" dirty="0">
              <a:solidFill>
                <a:srgbClr val="C00000"/>
              </a:solidFill>
            </a:endParaRPr>
          </a:p>
          <a:p>
            <a:pPr lvl="1" algn="just">
              <a:spcBef>
                <a:spcPts val="0"/>
              </a:spcBef>
            </a:pPr>
            <a:r>
              <a:rPr lang="en-US" altLang="zh-CN" dirty="0"/>
              <a:t>Some machine learning algorithms support categorical variables without further manipulation, but some don’t</a:t>
            </a:r>
          </a:p>
          <a:p>
            <a:pPr lvl="1" algn="just">
              <a:spcBef>
                <a:spcPts val="0"/>
              </a:spcBef>
            </a:pPr>
            <a:r>
              <a:rPr lang="en-US" altLang="zh-CN" dirty="0"/>
              <a:t>That is why we use a </a:t>
            </a:r>
            <a:r>
              <a:rPr lang="en-US" altLang="zh-CN" b="1" dirty="0"/>
              <a:t>categorical encoding</a:t>
            </a:r>
            <a:endParaRPr kumimoji="1" lang="en-US" altLang="zh-CN" dirty="0"/>
          </a:p>
          <a:p>
            <a:pPr algn="just">
              <a:spcBef>
                <a:spcPts val="0"/>
              </a:spcBef>
            </a:pPr>
            <a:endParaRPr kumimoji="1" lang="en-US" altLang="zh-CN" sz="1800" dirty="0"/>
          </a:p>
          <a:p>
            <a:pPr algn="just">
              <a:spcBef>
                <a:spcPts val="0"/>
              </a:spcBef>
            </a:pPr>
            <a:r>
              <a:rPr kumimoji="1" lang="en-US" altLang="zh-CN" sz="1800" dirty="0">
                <a:solidFill>
                  <a:srgbClr val="C00000"/>
                </a:solidFill>
              </a:rPr>
              <a:t>1.1Categorical - Label Encoding</a:t>
            </a:r>
          </a:p>
          <a:p>
            <a:pPr lvl="1" algn="just" fontAlgn="base">
              <a:spcBef>
                <a:spcPts val="0"/>
              </a:spcBef>
            </a:pPr>
            <a:r>
              <a:rPr lang="en-US" altLang="zh-CN" dirty="0"/>
              <a:t>Label encoding is </a:t>
            </a:r>
            <a:r>
              <a:rPr lang="en-US" altLang="zh-CN" b="1" dirty="0"/>
              <a:t>converting</a:t>
            </a:r>
            <a:r>
              <a:rPr lang="en-US" altLang="zh-CN" dirty="0"/>
              <a:t> each categorical value into some number</a:t>
            </a:r>
          </a:p>
          <a:p>
            <a:pPr lvl="1" algn="just" fontAlgn="base">
              <a:spcBef>
                <a:spcPts val="0"/>
              </a:spcBef>
            </a:pPr>
            <a:r>
              <a:rPr lang="en-US" altLang="zh-CN" dirty="0"/>
              <a:t>For example, the "species" feature contains 3 categories.</a:t>
            </a:r>
          </a:p>
          <a:p>
            <a:pPr lvl="1" algn="just" fontAlgn="base">
              <a:spcBef>
                <a:spcPts val="0"/>
              </a:spcBef>
            </a:pPr>
            <a:r>
              <a:rPr lang="en-US" altLang="zh-CN" dirty="0"/>
              <a:t>We can assign value 0 to </a:t>
            </a:r>
            <a:r>
              <a:rPr lang="en-US" altLang="zh-CN" dirty="0" err="1"/>
              <a:t>Adelie</a:t>
            </a:r>
            <a:r>
              <a:rPr lang="en-US" altLang="zh-CN" dirty="0"/>
              <a:t>, 1 to Gentoo and 2 to Chinstrap</a:t>
            </a:r>
            <a:endParaRPr kumimoji="1" lang="en-US" altLang="zh-CN" dirty="0"/>
          </a:p>
          <a:p>
            <a:pPr lvl="1" algn="just">
              <a:spcBef>
                <a:spcPts val="0"/>
              </a:spcBef>
            </a:pPr>
            <a:endParaRPr kumimoji="1" lang="en-US" altLang="zh-CN" dirty="0"/>
          </a:p>
        </p:txBody>
      </p:sp>
    </p:spTree>
    <p:extLst>
      <p:ext uri="{BB962C8B-B14F-4D97-AF65-F5344CB8AC3E}">
        <p14:creationId xmlns:p14="http://schemas.microsoft.com/office/powerpoint/2010/main" val="2146589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1. Feature Transformation</a:t>
            </a:r>
          </a:p>
          <a:p>
            <a:pPr>
              <a:spcBef>
                <a:spcPts val="0"/>
              </a:spcBef>
            </a:pPr>
            <a:r>
              <a:rPr kumimoji="1" lang="en-US" altLang="zh-CN" sz="1800" dirty="0">
                <a:solidFill>
                  <a:srgbClr val="C00000"/>
                </a:solidFill>
              </a:rPr>
              <a:t>1.2Categorical - One Hot Encoding</a:t>
            </a:r>
          </a:p>
          <a:p>
            <a:pPr lvl="1" algn="just">
              <a:spcBef>
                <a:spcPts val="0"/>
              </a:spcBef>
            </a:pPr>
            <a:r>
              <a:rPr lang="en-US" altLang="zh-CN" sz="1600" dirty="0"/>
              <a:t>It spreads the values in a feature to </a:t>
            </a:r>
            <a:r>
              <a:rPr lang="en-US" altLang="zh-CN" sz="1600" b="1" dirty="0"/>
              <a:t>multiple</a:t>
            </a:r>
            <a:r>
              <a:rPr lang="en-US" altLang="zh-CN" sz="1600" dirty="0"/>
              <a:t> flag features and assigns values 0 or 1 to them</a:t>
            </a:r>
          </a:p>
          <a:p>
            <a:pPr lvl="1" algn="just">
              <a:spcBef>
                <a:spcPts val="0"/>
              </a:spcBef>
            </a:pPr>
            <a:r>
              <a:rPr lang="en-US" altLang="zh-CN" sz="1600" dirty="0"/>
              <a:t>This binary value represents the </a:t>
            </a:r>
            <a:r>
              <a:rPr lang="en-US" altLang="zh-CN" sz="1600" b="1" dirty="0"/>
              <a:t>relationship</a:t>
            </a:r>
            <a:r>
              <a:rPr lang="en-US" altLang="zh-CN" sz="1600" dirty="0"/>
              <a:t> between non-encoded and encoded features</a:t>
            </a:r>
          </a:p>
          <a:p>
            <a:pPr lvl="1" algn="just">
              <a:spcBef>
                <a:spcPts val="0"/>
              </a:spcBef>
            </a:pPr>
            <a:r>
              <a:rPr lang="en-US" altLang="zh-CN" sz="1600" dirty="0"/>
              <a:t>For example, in our dataset, we have two possible values in "sex" feature: FEMALE and MALE</a:t>
            </a:r>
          </a:p>
          <a:p>
            <a:pPr lvl="1" algn="just">
              <a:spcBef>
                <a:spcPts val="0"/>
              </a:spcBef>
            </a:pPr>
            <a:r>
              <a:rPr lang="en-US" altLang="zh-CN" sz="1600" dirty="0"/>
              <a:t>This technique will create two separate features labeled let’s say </a:t>
            </a:r>
            <a:r>
              <a:rPr lang="en-US" altLang="zh-CN" sz="1600" dirty="0">
                <a:solidFill>
                  <a:srgbClr val="C00000"/>
                </a:solidFill>
              </a:rPr>
              <a:t>‘FEMALE‘ and ‘MALE‘</a:t>
            </a:r>
            <a:endParaRPr kumimoji="1" lang="en-US" altLang="zh-CN" dirty="0">
              <a:solidFill>
                <a:srgbClr val="C00000"/>
              </a:solidFill>
            </a:endParaRPr>
          </a:p>
        </p:txBody>
      </p:sp>
      <p:pic>
        <p:nvPicPr>
          <p:cNvPr id="4" name="Picture 6" descr="https://i0.wp.com/rubikscode.net/wp-content/uploads/2020/11/9.jpg?w=1080&amp;ssl=1">
            <a:extLst>
              <a:ext uri="{FF2B5EF4-FFF2-40B4-BE49-F238E27FC236}">
                <a16:creationId xmlns:a16="http://schemas.microsoft.com/office/drawing/2014/main" id="{CCD3FE18-CCA1-484E-842E-6A0B0D1F9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131" y="3423047"/>
            <a:ext cx="6324600" cy="15144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6AC9AD85-E289-4F1C-B2B3-3668BD1A3111}"/>
              </a:ext>
            </a:extLst>
          </p:cNvPr>
          <p:cNvSpPr/>
          <p:nvPr/>
        </p:nvSpPr>
        <p:spPr>
          <a:xfrm>
            <a:off x="6770914" y="3380122"/>
            <a:ext cx="1117600" cy="16401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4475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1. Feature Transformation</a:t>
            </a:r>
          </a:p>
          <a:p>
            <a:pPr algn="just" fontAlgn="base"/>
            <a:r>
              <a:rPr kumimoji="1" lang="en-US" altLang="zh-CN" dirty="0">
                <a:solidFill>
                  <a:srgbClr val="C00000"/>
                </a:solidFill>
              </a:rPr>
              <a:t>1.2+ Categorical - </a:t>
            </a:r>
            <a:r>
              <a:rPr lang="en-US" altLang="zh-CN" dirty="0">
                <a:solidFill>
                  <a:srgbClr val="C00000"/>
                </a:solidFill>
              </a:rPr>
              <a:t>Count Encoding</a:t>
            </a:r>
          </a:p>
          <a:p>
            <a:pPr lvl="1" algn="just" fontAlgn="base"/>
            <a:r>
              <a:rPr lang="en-US" altLang="zh-CN" dirty="0"/>
              <a:t>Count encoding is converting each categorical value to its frequency, i.e.. the number of times it </a:t>
            </a:r>
            <a:r>
              <a:rPr lang="en-US" altLang="zh-CN" b="1" dirty="0"/>
              <a:t>appears</a:t>
            </a:r>
            <a:r>
              <a:rPr lang="en-US" altLang="zh-CN" dirty="0"/>
              <a:t> in the dataset</a:t>
            </a:r>
            <a:endParaRPr kumimoji="1" lang="en-US" altLang="zh-CN" dirty="0">
              <a:solidFill>
                <a:srgbClr val="C00000"/>
              </a:solidFill>
            </a:endParaRPr>
          </a:p>
          <a:p>
            <a:endParaRPr kumimoji="1" lang="en-US" altLang="zh-CN" dirty="0"/>
          </a:p>
        </p:txBody>
      </p:sp>
      <p:pic>
        <p:nvPicPr>
          <p:cNvPr id="4" name="Picture 2" descr="https://i0.wp.com/rubikscode.net/wp-content/uploads/2020/11/10.jpg?w=1080&amp;ssl=1">
            <a:extLst>
              <a:ext uri="{FF2B5EF4-FFF2-40B4-BE49-F238E27FC236}">
                <a16:creationId xmlns:a16="http://schemas.microsoft.com/office/drawing/2014/main" id="{1A4E828E-C242-4CE4-994A-497BD3F8D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315" y="2281198"/>
            <a:ext cx="4354368" cy="247495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CD98FC5-9340-4615-95DF-50380A311DB1}"/>
              </a:ext>
            </a:extLst>
          </p:cNvPr>
          <p:cNvSpPr/>
          <p:nvPr/>
        </p:nvSpPr>
        <p:spPr>
          <a:xfrm>
            <a:off x="5925458" y="2933039"/>
            <a:ext cx="2761342" cy="1077218"/>
          </a:xfrm>
          <a:prstGeom prst="rect">
            <a:avLst/>
          </a:prstGeom>
          <a:solidFill>
            <a:schemeClr val="accent3">
              <a:lumMod val="20000"/>
              <a:lumOff val="80000"/>
            </a:schemeClr>
          </a:solidFill>
          <a:ln>
            <a:solidFill>
              <a:srgbClr val="C00000"/>
            </a:solidFill>
          </a:ln>
        </p:spPr>
        <p:txBody>
          <a:bodyPr wrap="square">
            <a:spAutoFit/>
          </a:bodyPr>
          <a:lstStyle/>
          <a:p>
            <a:pPr marL="285750" indent="-285750" algn="just">
              <a:buFont typeface="Arial" panose="020B0604020202020204" pitchFamily="34" charset="0"/>
              <a:buChar char="•"/>
            </a:pPr>
            <a:r>
              <a:rPr lang="en-US" altLang="zh-CN" sz="1600" dirty="0"/>
              <a:t>Species</a:t>
            </a:r>
            <a:r>
              <a:rPr lang="zh-CN" altLang="en-US" sz="1600" dirty="0"/>
              <a:t>属性的取值</a:t>
            </a:r>
            <a:r>
              <a:rPr lang="en-US" altLang="zh-CN" sz="1600" dirty="0" err="1"/>
              <a:t>Adelie</a:t>
            </a:r>
            <a:r>
              <a:rPr lang="zh-CN" altLang="en-US" sz="1600" dirty="0"/>
              <a:t>在样本里出现</a:t>
            </a:r>
            <a:r>
              <a:rPr lang="en-US" altLang="zh-CN" sz="1600" dirty="0"/>
              <a:t>152</a:t>
            </a:r>
            <a:r>
              <a:rPr lang="zh-CN" altLang="en-US" sz="1600" dirty="0"/>
              <a:t>次</a:t>
            </a:r>
            <a:endParaRPr lang="en-US" altLang="zh-CN" sz="1600" dirty="0"/>
          </a:p>
          <a:p>
            <a:pPr marL="285750" indent="-285750" algn="just">
              <a:buFont typeface="Arial" panose="020B0604020202020204" pitchFamily="34" charset="0"/>
              <a:buChar char="•"/>
            </a:pPr>
            <a:r>
              <a:rPr lang="zh-CN" altLang="en-US" sz="1600" dirty="0"/>
              <a:t>每个样本，如果</a:t>
            </a:r>
            <a:r>
              <a:rPr lang="en-US" altLang="zh-CN" sz="1600" dirty="0"/>
              <a:t>species</a:t>
            </a:r>
            <a:r>
              <a:rPr lang="zh-CN" altLang="en-US" sz="1600" dirty="0"/>
              <a:t>属性为</a:t>
            </a:r>
            <a:r>
              <a:rPr lang="en-US" altLang="zh-CN" sz="1600" dirty="0" err="1"/>
              <a:t>Adelie</a:t>
            </a:r>
            <a:r>
              <a:rPr lang="zh-CN" altLang="en-US" sz="1600" dirty="0"/>
              <a:t>，该列为</a:t>
            </a:r>
            <a:r>
              <a:rPr lang="en-US" altLang="zh-CN" sz="1600" dirty="0"/>
              <a:t>152</a:t>
            </a:r>
            <a:endParaRPr lang="zh-CN" altLang="en-US" sz="1600" dirty="0"/>
          </a:p>
        </p:txBody>
      </p:sp>
    </p:spTree>
    <p:extLst>
      <p:ext uri="{BB962C8B-B14F-4D97-AF65-F5344CB8AC3E}">
        <p14:creationId xmlns:p14="http://schemas.microsoft.com/office/powerpoint/2010/main" val="671688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1.3 Numeric – Binning</a:t>
            </a:r>
          </a:p>
          <a:p>
            <a:pPr lvl="1" algn="just" fontAlgn="base">
              <a:spcBef>
                <a:spcPts val="0"/>
              </a:spcBef>
            </a:pPr>
            <a:r>
              <a:rPr lang="en-US" altLang="zh-CN" dirty="0"/>
              <a:t>Binning is a simple technique that </a:t>
            </a:r>
            <a:r>
              <a:rPr lang="en-US" altLang="zh-CN" b="1" dirty="0"/>
              <a:t>groups</a:t>
            </a:r>
            <a:r>
              <a:rPr lang="en-US" altLang="zh-CN" dirty="0"/>
              <a:t> different values into </a:t>
            </a:r>
            <a:r>
              <a:rPr lang="en-US" altLang="zh-CN" b="1" dirty="0"/>
              <a:t>bins</a:t>
            </a:r>
          </a:p>
          <a:p>
            <a:pPr lvl="1" algn="just" fontAlgn="base">
              <a:spcBef>
                <a:spcPts val="0"/>
              </a:spcBef>
            </a:pPr>
            <a:r>
              <a:rPr lang="en-US" altLang="zh-CN" dirty="0"/>
              <a:t>For example, when we want to bin numerical features that would look like something like this:</a:t>
            </a:r>
          </a:p>
          <a:p>
            <a:pPr lvl="2" algn="just" fontAlgn="base">
              <a:spcBef>
                <a:spcPts val="0"/>
              </a:spcBef>
            </a:pPr>
            <a:r>
              <a:rPr lang="en-US" altLang="zh-CN" dirty="0"/>
              <a:t>0-10 </a:t>
            </a:r>
            <a:r>
              <a:rPr lang="en-US" altLang="zh-CN" dirty="0">
                <a:sym typeface="Wingdings" panose="05000000000000000000" pitchFamily="2" charset="2"/>
              </a:rPr>
              <a:t></a:t>
            </a:r>
            <a:r>
              <a:rPr lang="en-US" altLang="zh-CN" dirty="0"/>
              <a:t> Low</a:t>
            </a:r>
          </a:p>
          <a:p>
            <a:pPr lvl="2" algn="just" fontAlgn="base">
              <a:spcBef>
                <a:spcPts val="0"/>
              </a:spcBef>
            </a:pPr>
            <a:r>
              <a:rPr lang="en-US" altLang="zh-CN" dirty="0"/>
              <a:t>10-50 </a:t>
            </a:r>
            <a:r>
              <a:rPr lang="en-US" altLang="zh-CN" dirty="0">
                <a:sym typeface="Wingdings" panose="05000000000000000000" pitchFamily="2" charset="2"/>
              </a:rPr>
              <a:t></a:t>
            </a:r>
            <a:r>
              <a:rPr lang="en-US" altLang="zh-CN" dirty="0"/>
              <a:t> Medium</a:t>
            </a:r>
          </a:p>
          <a:p>
            <a:pPr lvl="2" algn="just" fontAlgn="base">
              <a:spcBef>
                <a:spcPts val="0"/>
              </a:spcBef>
            </a:pPr>
            <a:r>
              <a:rPr lang="en-US" altLang="zh-CN" dirty="0"/>
              <a:t>50-100 </a:t>
            </a:r>
            <a:r>
              <a:rPr lang="en-US" altLang="zh-CN" dirty="0">
                <a:sym typeface="Wingdings" panose="05000000000000000000" pitchFamily="2" charset="2"/>
              </a:rPr>
              <a:t></a:t>
            </a:r>
            <a:r>
              <a:rPr lang="en-US" altLang="zh-CN" dirty="0"/>
              <a:t> High</a:t>
            </a:r>
          </a:p>
          <a:p>
            <a:pPr algn="just">
              <a:spcBef>
                <a:spcPts val="0"/>
              </a:spcBef>
            </a:pPr>
            <a:endParaRPr kumimoji="1" lang="en-US" altLang="zh-CN" dirty="0"/>
          </a:p>
        </p:txBody>
      </p:sp>
      <p:sp>
        <p:nvSpPr>
          <p:cNvPr id="4" name="矩形: 圆角 3">
            <a:extLst>
              <a:ext uri="{FF2B5EF4-FFF2-40B4-BE49-F238E27FC236}">
                <a16:creationId xmlns:a16="http://schemas.microsoft.com/office/drawing/2014/main" id="{0EB41A19-1280-4427-9CA9-A04A9844BE02}"/>
              </a:ext>
            </a:extLst>
          </p:cNvPr>
          <p:cNvSpPr/>
          <p:nvPr/>
        </p:nvSpPr>
        <p:spPr>
          <a:xfrm>
            <a:off x="1230085" y="2571750"/>
            <a:ext cx="2579915" cy="10776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8019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1.3 Numeric – Binning</a:t>
            </a:r>
          </a:p>
          <a:p>
            <a:pPr lvl="1" algn="just" fontAlgn="base">
              <a:spcBef>
                <a:spcPts val="0"/>
              </a:spcBef>
            </a:pPr>
            <a:r>
              <a:rPr lang="en-US" altLang="zh-CN" dirty="0"/>
              <a:t>Binning is a simple technique that </a:t>
            </a:r>
            <a:r>
              <a:rPr lang="en-US" altLang="zh-CN" b="1" dirty="0"/>
              <a:t>groups</a:t>
            </a:r>
            <a:r>
              <a:rPr lang="en-US" altLang="zh-CN" dirty="0"/>
              <a:t> different values into </a:t>
            </a:r>
            <a:r>
              <a:rPr lang="en-US" altLang="zh-CN" b="1" dirty="0"/>
              <a:t>bins</a:t>
            </a:r>
          </a:p>
          <a:p>
            <a:pPr lvl="1" fontAlgn="base"/>
            <a:r>
              <a:rPr lang="en-US" altLang="zh-CN" dirty="0"/>
              <a:t>However, we can bin categorical values too. For example, we can bin countries by the continent it is on:</a:t>
            </a:r>
          </a:p>
          <a:p>
            <a:pPr lvl="2" fontAlgn="base"/>
            <a:r>
              <a:rPr lang="en-US" altLang="zh-CN" dirty="0"/>
              <a:t>Serbia </a:t>
            </a:r>
            <a:r>
              <a:rPr lang="en-US" altLang="zh-CN" dirty="0">
                <a:sym typeface="Wingdings" panose="05000000000000000000" pitchFamily="2" charset="2"/>
              </a:rPr>
              <a:t></a:t>
            </a:r>
            <a:r>
              <a:rPr lang="en-US" altLang="zh-CN" dirty="0"/>
              <a:t> Europe</a:t>
            </a:r>
          </a:p>
          <a:p>
            <a:pPr lvl="2" fontAlgn="base"/>
            <a:r>
              <a:rPr lang="en-US" altLang="zh-CN" dirty="0"/>
              <a:t>Germany </a:t>
            </a:r>
            <a:r>
              <a:rPr lang="en-US" altLang="zh-CN" dirty="0">
                <a:sym typeface="Wingdings" panose="05000000000000000000" pitchFamily="2" charset="2"/>
              </a:rPr>
              <a:t></a:t>
            </a:r>
            <a:r>
              <a:rPr lang="en-US" altLang="zh-CN" dirty="0"/>
              <a:t> Europe</a:t>
            </a:r>
          </a:p>
          <a:p>
            <a:pPr lvl="2" fontAlgn="base"/>
            <a:r>
              <a:rPr lang="en-US" altLang="zh-CN" dirty="0"/>
              <a:t>Japan </a:t>
            </a:r>
            <a:r>
              <a:rPr lang="en-US" altLang="zh-CN" dirty="0">
                <a:sym typeface="Wingdings" panose="05000000000000000000" pitchFamily="2" charset="2"/>
              </a:rPr>
              <a:t></a:t>
            </a:r>
            <a:r>
              <a:rPr lang="en-US" altLang="zh-CN" dirty="0"/>
              <a:t> Asia</a:t>
            </a:r>
          </a:p>
          <a:p>
            <a:pPr lvl="2" fontAlgn="base"/>
            <a:r>
              <a:rPr lang="en-US" altLang="zh-CN" dirty="0"/>
              <a:t>China </a:t>
            </a:r>
            <a:r>
              <a:rPr lang="en-US" altLang="zh-CN" dirty="0">
                <a:sym typeface="Wingdings" panose="05000000000000000000" pitchFamily="2" charset="2"/>
              </a:rPr>
              <a:t></a:t>
            </a:r>
            <a:r>
              <a:rPr lang="en-US" altLang="zh-CN" dirty="0"/>
              <a:t> Asia</a:t>
            </a:r>
          </a:p>
          <a:p>
            <a:pPr lvl="2" fontAlgn="base"/>
            <a:r>
              <a:rPr lang="en-US" altLang="zh-CN" dirty="0"/>
              <a:t>USA </a:t>
            </a:r>
            <a:r>
              <a:rPr lang="en-US" altLang="zh-CN" dirty="0">
                <a:sym typeface="Wingdings" panose="05000000000000000000" pitchFamily="2" charset="2"/>
              </a:rPr>
              <a:t></a:t>
            </a:r>
            <a:r>
              <a:rPr lang="en-US" altLang="zh-CN" dirty="0"/>
              <a:t> North America</a:t>
            </a:r>
          </a:p>
          <a:p>
            <a:pPr lvl="2" fontAlgn="base"/>
            <a:r>
              <a:rPr lang="en-US" altLang="zh-CN" dirty="0"/>
              <a:t>Canada </a:t>
            </a:r>
            <a:r>
              <a:rPr lang="en-US" altLang="zh-CN" dirty="0">
                <a:sym typeface="Wingdings" panose="05000000000000000000" pitchFamily="2" charset="2"/>
              </a:rPr>
              <a:t></a:t>
            </a:r>
            <a:r>
              <a:rPr lang="en-US" altLang="zh-CN" dirty="0"/>
              <a:t> North America</a:t>
            </a:r>
            <a:endParaRPr kumimoji="1" lang="en-US" altLang="zh-CN" dirty="0"/>
          </a:p>
        </p:txBody>
      </p:sp>
      <p:sp>
        <p:nvSpPr>
          <p:cNvPr id="4" name="矩形: 圆角 3">
            <a:extLst>
              <a:ext uri="{FF2B5EF4-FFF2-40B4-BE49-F238E27FC236}">
                <a16:creationId xmlns:a16="http://schemas.microsoft.com/office/drawing/2014/main" id="{0CCF2CA9-9633-47B4-AA8A-BC607F0F5742}"/>
              </a:ext>
            </a:extLst>
          </p:cNvPr>
          <p:cNvSpPr/>
          <p:nvPr/>
        </p:nvSpPr>
        <p:spPr>
          <a:xfrm>
            <a:off x="1407886" y="2616200"/>
            <a:ext cx="3164114" cy="20465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51C3969-2289-4AC8-A353-FCF507C75688}"/>
              </a:ext>
            </a:extLst>
          </p:cNvPr>
          <p:cNvSpPr/>
          <p:nvPr/>
        </p:nvSpPr>
        <p:spPr>
          <a:xfrm>
            <a:off x="4960257" y="2860587"/>
            <a:ext cx="3661229" cy="1323439"/>
          </a:xfrm>
          <a:prstGeom prst="rect">
            <a:avLst/>
          </a:prstGeom>
          <a:solidFill>
            <a:schemeClr val="accent3">
              <a:lumMod val="20000"/>
              <a:lumOff val="80000"/>
            </a:schemeClr>
          </a:solidFill>
          <a:ln>
            <a:solidFill>
              <a:srgbClr val="C00000"/>
            </a:solidFill>
          </a:ln>
        </p:spPr>
        <p:txBody>
          <a:bodyPr wrap="square">
            <a:spAutoFit/>
          </a:bodyPr>
          <a:lstStyle/>
          <a:p>
            <a:pPr marL="285750" indent="-285750" algn="just" fontAlgn="base">
              <a:buFont typeface="Arial" panose="020B0604020202020204" pitchFamily="34" charset="0"/>
              <a:buChar char="•"/>
            </a:pPr>
            <a:r>
              <a:rPr lang="en-US" altLang="zh-CN" sz="1600" dirty="0"/>
              <a:t>The problem with binning is that it can </a:t>
            </a:r>
            <a:r>
              <a:rPr lang="en-US" altLang="zh-CN" sz="1600" dirty="0">
                <a:solidFill>
                  <a:srgbClr val="C00000"/>
                </a:solidFill>
              </a:rPr>
              <a:t>downgrade performance</a:t>
            </a:r>
          </a:p>
          <a:p>
            <a:pPr marL="285750" indent="-285750" algn="just" fontAlgn="base">
              <a:buFont typeface="Arial" panose="020B0604020202020204" pitchFamily="34" charset="0"/>
              <a:buChar char="•"/>
            </a:pPr>
            <a:r>
              <a:rPr lang="en-US" altLang="zh-CN" sz="1600" dirty="0"/>
              <a:t>but it can </a:t>
            </a:r>
            <a:r>
              <a:rPr lang="en-US" altLang="zh-CN" sz="1600" dirty="0">
                <a:solidFill>
                  <a:srgbClr val="C00000"/>
                </a:solidFill>
              </a:rPr>
              <a:t>prevent overfitting </a:t>
            </a:r>
            <a:r>
              <a:rPr lang="en-US" altLang="zh-CN" sz="1600" dirty="0"/>
              <a:t>and increase the robustness of the machine learning model</a:t>
            </a:r>
          </a:p>
        </p:txBody>
      </p:sp>
    </p:spTree>
    <p:extLst>
      <p:ext uri="{BB962C8B-B14F-4D97-AF65-F5344CB8AC3E}">
        <p14:creationId xmlns:p14="http://schemas.microsoft.com/office/powerpoint/2010/main" val="3071471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a:xfrm>
            <a:off x="457200" y="819150"/>
            <a:ext cx="8229600" cy="3937000"/>
          </a:xfrm>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1.4 Numeric – Scaling</a:t>
            </a:r>
          </a:p>
          <a:p>
            <a:pPr lvl="1" algn="just">
              <a:spcBef>
                <a:spcPts val="0"/>
              </a:spcBef>
            </a:pPr>
            <a:r>
              <a:rPr lang="en-US" altLang="zh-CN" b="1" dirty="0"/>
              <a:t>Scaling</a:t>
            </a:r>
            <a:r>
              <a:rPr lang="en-US" altLang="zh-CN" dirty="0"/>
              <a:t> is done for one simple reason, if features are not in the same range, they will be treated </a:t>
            </a:r>
            <a:r>
              <a:rPr lang="en-US" altLang="zh-CN" b="1" dirty="0"/>
              <a:t>differently</a:t>
            </a:r>
            <a:r>
              <a:rPr lang="en-US" altLang="zh-CN" dirty="0"/>
              <a:t> by the machine learning algorithm</a:t>
            </a:r>
          </a:p>
          <a:p>
            <a:pPr lvl="1" algn="just">
              <a:spcBef>
                <a:spcPts val="0"/>
              </a:spcBef>
            </a:pPr>
            <a:r>
              <a:rPr lang="en-US" altLang="zh-CN" dirty="0"/>
              <a:t>To put it in lame terms, if we have one feature that has a range of values from 0-10 and another 0-100, a machine learning algorithm might </a:t>
            </a:r>
            <a:r>
              <a:rPr lang="en-US" altLang="zh-CN" b="1" dirty="0"/>
              <a:t>deduce</a:t>
            </a:r>
            <a:r>
              <a:rPr lang="en-US" altLang="zh-CN" dirty="0"/>
              <a:t> that the second feature is more important than the first one just because it has a higher value</a:t>
            </a:r>
          </a:p>
          <a:p>
            <a:pPr lvl="1" algn="just">
              <a:spcBef>
                <a:spcPts val="0"/>
              </a:spcBef>
            </a:pPr>
            <a:r>
              <a:rPr lang="en-US" altLang="zh-CN" dirty="0"/>
              <a:t>Some of machine learning algorithms even require that features look like standard normally distributed data</a:t>
            </a:r>
          </a:p>
          <a:p>
            <a:pPr algn="just">
              <a:spcBef>
                <a:spcPts val="0"/>
              </a:spcBef>
            </a:pPr>
            <a:endParaRPr kumimoji="1" lang="en-US" altLang="zh-CN" dirty="0"/>
          </a:p>
        </p:txBody>
      </p:sp>
    </p:spTree>
    <p:extLst>
      <p:ext uri="{BB962C8B-B14F-4D97-AF65-F5344CB8AC3E}">
        <p14:creationId xmlns:p14="http://schemas.microsoft.com/office/powerpoint/2010/main" val="1497702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a:xfrm>
            <a:off x="457200" y="819150"/>
            <a:ext cx="8229600" cy="3937000"/>
          </a:xfrm>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1.4 Numeric – Scaling</a:t>
            </a:r>
          </a:p>
          <a:p>
            <a:pPr lvl="1" algn="just" fontAlgn="base">
              <a:spcBef>
                <a:spcPts val="0"/>
              </a:spcBef>
            </a:pPr>
            <a:r>
              <a:rPr lang="en-US" altLang="zh-CN" dirty="0">
                <a:solidFill>
                  <a:srgbClr val="C00000"/>
                </a:solidFill>
              </a:rPr>
              <a:t>(1)Standard Scaling</a:t>
            </a:r>
          </a:p>
          <a:p>
            <a:pPr lvl="1" algn="just" fontAlgn="base">
              <a:spcBef>
                <a:spcPts val="0"/>
              </a:spcBef>
            </a:pPr>
            <a:r>
              <a:rPr lang="en-US" altLang="zh-CN" dirty="0"/>
              <a:t>This type of scaling </a:t>
            </a:r>
            <a:r>
              <a:rPr lang="en-US" altLang="zh-CN" b="1" dirty="0"/>
              <a:t>removes</a:t>
            </a:r>
            <a:r>
              <a:rPr lang="en-US" altLang="zh-CN" dirty="0"/>
              <a:t> mean and scale data to unit variance. It is defined by the formula</a:t>
            </a:r>
          </a:p>
          <a:p>
            <a:pPr lvl="1" algn="just" fontAlgn="base">
              <a:spcBef>
                <a:spcPts val="0"/>
              </a:spcBef>
            </a:pPr>
            <a:endParaRPr lang="en-US" altLang="zh-CN" dirty="0"/>
          </a:p>
          <a:p>
            <a:pPr lvl="1" algn="just" fontAlgn="base">
              <a:spcBef>
                <a:spcPts val="0"/>
              </a:spcBef>
            </a:pPr>
            <a:endParaRPr lang="en-US" altLang="zh-CN" dirty="0"/>
          </a:p>
          <a:p>
            <a:pPr lvl="1" algn="just" fontAlgn="base">
              <a:spcBef>
                <a:spcPts val="0"/>
              </a:spcBef>
            </a:pPr>
            <a:endParaRPr lang="en-US" altLang="zh-CN" dirty="0"/>
          </a:p>
          <a:p>
            <a:pPr lvl="1" algn="just" fontAlgn="base">
              <a:spcBef>
                <a:spcPts val="0"/>
              </a:spcBef>
            </a:pPr>
            <a:r>
              <a:rPr lang="en-US" altLang="zh-CN" dirty="0"/>
              <a:t>where </a:t>
            </a:r>
            <a:r>
              <a:rPr lang="en-US" altLang="zh-CN" b="1" dirty="0"/>
              <a:t>mean</a:t>
            </a:r>
            <a:r>
              <a:rPr lang="en-US" altLang="zh-CN" dirty="0"/>
              <a:t> is the mean of the training samples, and </a:t>
            </a:r>
            <a:r>
              <a:rPr lang="en-US" altLang="zh-CN" b="1" dirty="0"/>
              <a:t>std</a:t>
            </a:r>
            <a:r>
              <a:rPr lang="en-US" altLang="zh-CN" dirty="0"/>
              <a:t> is the standard deviation of the training samples</a:t>
            </a:r>
          </a:p>
          <a:p>
            <a:pPr lvl="1" algn="just" fontAlgn="base">
              <a:spcBef>
                <a:spcPts val="0"/>
              </a:spcBef>
            </a:pPr>
            <a:r>
              <a:rPr lang="en-US" altLang="zh-CN" dirty="0"/>
              <a:t>We can use </a:t>
            </a:r>
            <a:r>
              <a:rPr lang="en-US" altLang="zh-CN" i="1" dirty="0"/>
              <a:t>Scikit Learn</a:t>
            </a:r>
            <a:r>
              <a:rPr lang="en-US" altLang="zh-CN" dirty="0"/>
              <a:t> and </a:t>
            </a:r>
            <a:r>
              <a:rPr lang="en-US" altLang="zh-CN" i="1" dirty="0"/>
              <a:t>StandardScaler</a:t>
            </a:r>
            <a:r>
              <a:rPr lang="en-US" altLang="zh-CN" dirty="0"/>
              <a:t> class</a:t>
            </a:r>
          </a:p>
          <a:p>
            <a:pPr algn="just">
              <a:spcBef>
                <a:spcPts val="0"/>
              </a:spcBef>
            </a:pPr>
            <a:endParaRPr kumimoji="1" lang="en-US" altLang="zh-CN" dirty="0"/>
          </a:p>
        </p:txBody>
      </p:sp>
      <p:pic>
        <p:nvPicPr>
          <p:cNvPr id="4" name="Picture 2" descr="Decision Tree">
            <a:extLst>
              <a:ext uri="{FF2B5EF4-FFF2-40B4-BE49-F238E27FC236}">
                <a16:creationId xmlns:a16="http://schemas.microsoft.com/office/drawing/2014/main" id="{9EA81289-49BE-4D2B-A1CB-8320A5A25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7" y="2374797"/>
            <a:ext cx="4162425" cy="5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098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a:xfrm>
            <a:off x="457200" y="819150"/>
            <a:ext cx="8229600" cy="3937000"/>
          </a:xfrm>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1.4 Numeric – Scaling</a:t>
            </a:r>
          </a:p>
          <a:p>
            <a:pPr lvl="1" algn="just" fontAlgn="base"/>
            <a:r>
              <a:rPr lang="en-US" altLang="zh-CN" dirty="0">
                <a:solidFill>
                  <a:srgbClr val="C00000"/>
                </a:solidFill>
              </a:rPr>
              <a:t>(2)Min-Max Scaling (Normalization)</a:t>
            </a:r>
          </a:p>
          <a:p>
            <a:pPr lvl="1" algn="just" fontAlgn="base"/>
            <a:r>
              <a:rPr lang="en-US" altLang="zh-CN" dirty="0"/>
              <a:t>The most popular scaling technique is </a:t>
            </a:r>
            <a:r>
              <a:rPr lang="en-US" altLang="zh-CN" b="1" dirty="0"/>
              <a:t>normalization</a:t>
            </a:r>
            <a:r>
              <a:rPr lang="en-US" altLang="zh-CN" dirty="0"/>
              <a:t> (also called </a:t>
            </a:r>
            <a:r>
              <a:rPr lang="en-US" altLang="zh-CN" i="1" dirty="0"/>
              <a:t>min-max normalization</a:t>
            </a:r>
            <a:r>
              <a:rPr lang="en-US" altLang="zh-CN" dirty="0"/>
              <a:t> and </a:t>
            </a:r>
            <a:r>
              <a:rPr lang="en-US" altLang="zh-CN" i="1" dirty="0"/>
              <a:t>min-max scaling</a:t>
            </a:r>
            <a:r>
              <a:rPr lang="en-US" altLang="zh-CN" dirty="0"/>
              <a:t>)</a:t>
            </a:r>
          </a:p>
          <a:p>
            <a:pPr lvl="1" algn="just" fontAlgn="base"/>
            <a:r>
              <a:rPr lang="en-US" altLang="zh-CN" dirty="0"/>
              <a:t>It scales all data in the 0 to 1 range. This technique is defined by the formula</a:t>
            </a:r>
          </a:p>
          <a:p>
            <a:pPr lvl="1" algn="just" fontAlgn="base"/>
            <a:endParaRPr lang="en-US" altLang="zh-CN" dirty="0"/>
          </a:p>
          <a:p>
            <a:pPr lvl="1" algn="just" fontAlgn="base"/>
            <a:endParaRPr lang="en-US" altLang="zh-CN" dirty="0"/>
          </a:p>
          <a:p>
            <a:pPr lvl="1" algn="just" fontAlgn="base"/>
            <a:endParaRPr lang="en-US" altLang="zh-CN" dirty="0"/>
          </a:p>
          <a:p>
            <a:pPr lvl="1" algn="just" fontAlgn="base"/>
            <a:r>
              <a:rPr lang="en-US" altLang="zh-CN" dirty="0"/>
              <a:t>We can use </a:t>
            </a:r>
            <a:r>
              <a:rPr lang="en-US" altLang="zh-CN" i="1" dirty="0"/>
              <a:t>MinMaxScaler</a:t>
            </a:r>
            <a:r>
              <a:rPr lang="en-US" altLang="zh-CN" dirty="0"/>
              <a:t> from </a:t>
            </a:r>
            <a:r>
              <a:rPr lang="en-US" altLang="zh-CN" i="1" dirty="0"/>
              <a:t>Scikit learn </a:t>
            </a:r>
            <a:r>
              <a:rPr lang="en-US" altLang="zh-CN" dirty="0"/>
              <a:t>library</a:t>
            </a:r>
            <a:endParaRPr kumimoji="1" lang="en-US" altLang="zh-CN" dirty="0"/>
          </a:p>
        </p:txBody>
      </p:sp>
      <p:pic>
        <p:nvPicPr>
          <p:cNvPr id="5" name="Picture 2" descr="Decision Tree">
            <a:extLst>
              <a:ext uri="{FF2B5EF4-FFF2-40B4-BE49-F238E27FC236}">
                <a16:creationId xmlns:a16="http://schemas.microsoft.com/office/drawing/2014/main" id="{9086804B-5A7A-4E11-A2F6-0EF326E2C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430" y="3258106"/>
            <a:ext cx="5457825"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363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a:xfrm>
            <a:off x="457200" y="819150"/>
            <a:ext cx="8229600" cy="3937000"/>
          </a:xfrm>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1.4 Numeric – Scaling</a:t>
            </a:r>
          </a:p>
          <a:p>
            <a:pPr lvl="1" algn="just" fontAlgn="base">
              <a:spcBef>
                <a:spcPts val="0"/>
              </a:spcBef>
            </a:pPr>
            <a:r>
              <a:rPr lang="en-US" altLang="zh-CN" dirty="0">
                <a:solidFill>
                  <a:srgbClr val="C00000"/>
                </a:solidFill>
              </a:rPr>
              <a:t>(3) Quantile Transformation</a:t>
            </a:r>
          </a:p>
          <a:p>
            <a:pPr lvl="1" algn="just" fontAlgn="base">
              <a:spcBef>
                <a:spcPts val="0"/>
              </a:spcBef>
            </a:pPr>
            <a:r>
              <a:rPr lang="en-US" altLang="zh-CN" dirty="0"/>
              <a:t>sometimes machine learning algorithms </a:t>
            </a:r>
            <a:r>
              <a:rPr lang="en-US" altLang="zh-CN" b="1" dirty="0"/>
              <a:t>require</a:t>
            </a:r>
            <a:r>
              <a:rPr lang="en-US" altLang="zh-CN" dirty="0"/>
              <a:t> that the distribution of our data is </a:t>
            </a:r>
            <a:r>
              <a:rPr lang="en-US" altLang="zh-CN" b="1" dirty="0"/>
              <a:t>uniform</a:t>
            </a:r>
            <a:r>
              <a:rPr lang="en-US" altLang="zh-CN" dirty="0"/>
              <a:t> or </a:t>
            </a:r>
            <a:r>
              <a:rPr lang="en-US" altLang="zh-CN" b="1" dirty="0"/>
              <a:t>normal</a:t>
            </a:r>
            <a:endParaRPr lang="en-US" altLang="zh-CN" i="1" dirty="0"/>
          </a:p>
          <a:p>
            <a:pPr lvl="1" algn="just" fontAlgn="base">
              <a:spcBef>
                <a:spcPts val="0"/>
              </a:spcBef>
            </a:pPr>
            <a:r>
              <a:rPr lang="en-US" altLang="zh-CN" dirty="0"/>
              <a:t>here is how it looks like when we transform our data to uniform distribution &amp; normal distribution</a:t>
            </a:r>
          </a:p>
          <a:p>
            <a:pPr lvl="1" algn="just" fontAlgn="base">
              <a:spcBef>
                <a:spcPts val="0"/>
              </a:spcBef>
            </a:pPr>
            <a:r>
              <a:rPr lang="en-US" altLang="zh-CN" dirty="0"/>
              <a:t>We can achieve that using </a:t>
            </a:r>
            <a:r>
              <a:rPr lang="en-US" altLang="zh-CN" i="1" dirty="0"/>
              <a:t>Quantile Transformer</a:t>
            </a:r>
            <a:r>
              <a:rPr lang="en-US" altLang="zh-CN" dirty="0"/>
              <a:t> class from </a:t>
            </a:r>
            <a:r>
              <a:rPr lang="en-US" altLang="zh-CN" i="1" dirty="0"/>
              <a:t>Scikit Learn</a:t>
            </a:r>
            <a:endParaRPr kumimoji="1" lang="en-US" altLang="zh-CN" dirty="0"/>
          </a:p>
        </p:txBody>
      </p:sp>
      <p:pic>
        <p:nvPicPr>
          <p:cNvPr id="6" name="Picture 2" descr="Decision Tree">
            <a:extLst>
              <a:ext uri="{FF2B5EF4-FFF2-40B4-BE49-F238E27FC236}">
                <a16:creationId xmlns:a16="http://schemas.microsoft.com/office/drawing/2014/main" id="{CE1C12E5-26E1-404F-9615-DE5A95FDB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083" y="3336978"/>
            <a:ext cx="2204001" cy="15334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ecision Tree">
            <a:extLst>
              <a:ext uri="{FF2B5EF4-FFF2-40B4-BE49-F238E27FC236}">
                <a16:creationId xmlns:a16="http://schemas.microsoft.com/office/drawing/2014/main" id="{7E747E03-29DE-401C-9D01-F72BA11EF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235" y="3316576"/>
            <a:ext cx="2151184" cy="1496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15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1.5 Log Transform</a:t>
            </a:r>
          </a:p>
          <a:p>
            <a:pPr lvl="1" algn="just" fontAlgn="base">
              <a:spcBef>
                <a:spcPts val="0"/>
              </a:spcBef>
            </a:pPr>
            <a:r>
              <a:rPr lang="en-US" altLang="zh-CN" dirty="0"/>
              <a:t>It is important to note that data must be </a:t>
            </a:r>
            <a:r>
              <a:rPr lang="en-US" altLang="zh-CN" b="1" dirty="0"/>
              <a:t>positive</a:t>
            </a:r>
            <a:r>
              <a:rPr lang="en-US" altLang="zh-CN" dirty="0"/>
              <a:t>, so if you need a scale or normalize data beforehand</a:t>
            </a:r>
          </a:p>
          <a:p>
            <a:pPr lvl="1" algn="just" fontAlgn="base">
              <a:spcBef>
                <a:spcPts val="0"/>
              </a:spcBef>
            </a:pPr>
            <a:r>
              <a:rPr lang="en-US" altLang="zh-CN" dirty="0"/>
              <a:t>This transformation brings many </a:t>
            </a:r>
            <a:r>
              <a:rPr lang="en-US" altLang="zh-CN" b="1" dirty="0"/>
              <a:t>benefits</a:t>
            </a:r>
            <a:r>
              <a:rPr lang="en-US" altLang="zh-CN" dirty="0"/>
              <a:t>. One of them is that the distribution of the data becomes </a:t>
            </a:r>
            <a:r>
              <a:rPr lang="en-US" altLang="zh-CN" dirty="0">
                <a:solidFill>
                  <a:srgbClr val="C00000"/>
                </a:solidFill>
              </a:rPr>
              <a:t>more normal</a:t>
            </a:r>
            <a:r>
              <a:rPr lang="en-US" altLang="zh-CN" dirty="0"/>
              <a:t>. In turn, this helps us to </a:t>
            </a:r>
            <a:r>
              <a:rPr lang="en-US" altLang="zh-CN" dirty="0">
                <a:solidFill>
                  <a:srgbClr val="C00000"/>
                </a:solidFill>
              </a:rPr>
              <a:t>handle skewed data </a:t>
            </a:r>
            <a:r>
              <a:rPr lang="en-US" altLang="zh-CN" dirty="0"/>
              <a:t>and decreases the impact of the </a:t>
            </a:r>
            <a:r>
              <a:rPr lang="en-US" altLang="zh-CN" b="1" dirty="0"/>
              <a:t>outliers</a:t>
            </a:r>
            <a:endParaRPr lang="en-US" altLang="zh-CN" dirty="0"/>
          </a:p>
          <a:p>
            <a:pPr lvl="1" algn="just" fontAlgn="base">
              <a:spcBef>
                <a:spcPts val="0"/>
              </a:spcBef>
            </a:pPr>
            <a:r>
              <a:rPr lang="en-US" altLang="zh-CN" dirty="0"/>
              <a:t>If we check the distribution of non-transformed data and transformed data we can see that transformed data is closer to the normal distribution</a:t>
            </a:r>
            <a:endParaRPr kumimoji="1" lang="en-US" altLang="zh-CN" dirty="0"/>
          </a:p>
        </p:txBody>
      </p:sp>
      <p:pic>
        <p:nvPicPr>
          <p:cNvPr id="4" name="Picture 2" descr="Decision Tree">
            <a:extLst>
              <a:ext uri="{FF2B5EF4-FFF2-40B4-BE49-F238E27FC236}">
                <a16:creationId xmlns:a16="http://schemas.microsoft.com/office/drawing/2014/main" id="{52A00A4F-8B5D-4C5B-B13F-094C15A324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763" y="3754358"/>
            <a:ext cx="3144046" cy="11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397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485394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995935" y="147489"/>
            <a:ext cx="3787693" cy="707886"/>
          </a:xfrm>
          <a:prstGeom prst="rect">
            <a:avLst/>
          </a:prstGeom>
          <a:noFill/>
        </p:spPr>
        <p:txBody>
          <a:bodyPr wrap="square" rtlCol="0">
            <a:spAutoFit/>
          </a:bodyPr>
          <a:lstStyle/>
          <a:p>
            <a:pPr algn="just"/>
            <a:r>
              <a:rPr lang="zh-CN" altLang="en-US" sz="4000" dirty="0">
                <a:latin typeface="微软雅黑" panose="020B0503020204020204" pitchFamily="34" charset="-122"/>
                <a:ea typeface="微软雅黑" panose="020B0503020204020204" pitchFamily="34" charset="-122"/>
              </a:rPr>
              <a:t>提纲</a:t>
            </a:r>
          </a:p>
        </p:txBody>
      </p:sp>
      <p:sp>
        <p:nvSpPr>
          <p:cNvPr id="3" name="TextBox 2"/>
          <p:cNvSpPr txBox="1"/>
          <p:nvPr/>
        </p:nvSpPr>
        <p:spPr>
          <a:xfrm>
            <a:off x="492101" y="3053758"/>
            <a:ext cx="2697829" cy="307777"/>
          </a:xfrm>
          <a:prstGeom prst="rect">
            <a:avLst/>
          </a:prstGeom>
          <a:noFill/>
        </p:spPr>
        <p:txBody>
          <a:bodyPr wrap="square" lIns="0" tIns="0" rIns="0" bIns="0"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特征工程</a:t>
            </a:r>
          </a:p>
        </p:txBody>
      </p:sp>
      <p:grpSp>
        <p:nvGrpSpPr>
          <p:cNvPr id="33" name="组合 32"/>
          <p:cNvGrpSpPr/>
          <p:nvPr/>
        </p:nvGrpSpPr>
        <p:grpSpPr>
          <a:xfrm>
            <a:off x="817418" y="581891"/>
            <a:ext cx="2178627" cy="1891145"/>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latin typeface="微软雅黑" panose="020B0503020204020204" pitchFamily="34" charset="-122"/>
                <a:ea typeface="微软雅黑" panose="020B0503020204020204" pitchFamily="34" charset="-122"/>
              </a:endParaRPr>
            </a:p>
          </p:txBody>
        </p:sp>
      </p:grpSp>
      <p:sp>
        <p:nvSpPr>
          <p:cNvPr id="15" name="TextBox 14"/>
          <p:cNvSpPr txBox="1"/>
          <p:nvPr/>
        </p:nvSpPr>
        <p:spPr>
          <a:xfrm>
            <a:off x="3995935" y="1025587"/>
            <a:ext cx="4328915" cy="189551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特征工程入门</a:t>
            </a:r>
            <a:endParaRPr lang="en-US" altLang="zh-CN" sz="1600"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Feature Transformation</a:t>
            </a:r>
          </a:p>
          <a:p>
            <a:pPr marL="742950" lvl="1"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Feature Extraction</a:t>
            </a:r>
          </a:p>
          <a:p>
            <a:pPr marL="742950" lvl="1" indent="-285750" algn="just">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Feature Selection</a:t>
            </a:r>
          </a:p>
          <a:p>
            <a:pPr marL="285750" indent="-285750" algn="just">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特征工程实践</a:t>
            </a:r>
          </a:p>
        </p:txBody>
      </p:sp>
    </p:spTree>
    <p:extLst>
      <p:ext uri="{BB962C8B-B14F-4D97-AF65-F5344CB8AC3E}">
        <p14:creationId xmlns:p14="http://schemas.microsoft.com/office/powerpoint/2010/main" val="181941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1.6Handling Outliers</a:t>
            </a:r>
          </a:p>
          <a:p>
            <a:pPr lvl="1" algn="just">
              <a:spcBef>
                <a:spcPts val="0"/>
              </a:spcBef>
            </a:pPr>
            <a:r>
              <a:rPr lang="en-US" altLang="zh-CN" dirty="0"/>
              <a:t>Outliers are values that are deviating from the whole </a:t>
            </a:r>
            <a:r>
              <a:rPr lang="en-US" altLang="zh-CN" b="1" dirty="0"/>
              <a:t>distribution</a:t>
            </a:r>
            <a:r>
              <a:rPr lang="en-US" altLang="zh-CN" dirty="0"/>
              <a:t> of the data</a:t>
            </a:r>
          </a:p>
          <a:p>
            <a:pPr lvl="1" algn="just">
              <a:spcBef>
                <a:spcPts val="0"/>
              </a:spcBef>
            </a:pPr>
            <a:r>
              <a:rPr lang="en-US" altLang="zh-CN" dirty="0"/>
              <a:t>Sometimes these values are mistakes and wrong measurements and should be removed from datasets, but sometimes they are valuable </a:t>
            </a:r>
            <a:r>
              <a:rPr lang="en-US" altLang="zh-CN" b="1" dirty="0"/>
              <a:t>edge-case</a:t>
            </a:r>
            <a:r>
              <a:rPr lang="en-US" altLang="zh-CN" dirty="0"/>
              <a:t> information</a:t>
            </a:r>
          </a:p>
          <a:p>
            <a:pPr lvl="2" algn="just" fontAlgn="base"/>
            <a:r>
              <a:rPr lang="en-US" altLang="zh-CN" dirty="0"/>
              <a:t>In a nutshell, we can use the </a:t>
            </a:r>
            <a:r>
              <a:rPr lang="en-US" altLang="zh-CN" b="1" dirty="0"/>
              <a:t>Inter-quartile range</a:t>
            </a:r>
            <a:r>
              <a:rPr lang="en-US" altLang="zh-CN" dirty="0"/>
              <a:t> to detect these points</a:t>
            </a:r>
          </a:p>
          <a:p>
            <a:pPr lvl="2" algn="just" fontAlgn="base"/>
            <a:r>
              <a:rPr lang="en-US" altLang="zh-CN" dirty="0"/>
              <a:t>Data between </a:t>
            </a:r>
            <a:r>
              <a:rPr lang="en-US" altLang="zh-CN" i="1" dirty="0"/>
              <a:t>Q1</a:t>
            </a:r>
            <a:r>
              <a:rPr lang="en-US" altLang="zh-CN" dirty="0"/>
              <a:t> and </a:t>
            </a:r>
            <a:r>
              <a:rPr lang="en-US" altLang="zh-CN" i="1" dirty="0"/>
              <a:t>Q3</a:t>
            </a:r>
            <a:r>
              <a:rPr lang="en-US" altLang="zh-CN" dirty="0"/>
              <a:t> is the </a:t>
            </a:r>
            <a:r>
              <a:rPr lang="en-US" altLang="zh-CN" i="1" dirty="0"/>
              <a:t>IQR</a:t>
            </a:r>
            <a:r>
              <a:rPr lang="en-US" altLang="zh-CN" dirty="0"/>
              <a:t>. Outliers are defined as samples that fall below </a:t>
            </a:r>
            <a:r>
              <a:rPr lang="en-US" altLang="zh-CN" i="1" dirty="0"/>
              <a:t>Q1</a:t>
            </a:r>
            <a:r>
              <a:rPr lang="en-US" altLang="zh-CN" dirty="0"/>
              <a:t> – </a:t>
            </a:r>
            <a:r>
              <a:rPr lang="en-US" altLang="zh-CN" i="1" dirty="0"/>
              <a:t>1.5(IQR)</a:t>
            </a:r>
            <a:r>
              <a:rPr lang="en-US" altLang="zh-CN" dirty="0"/>
              <a:t> or above </a:t>
            </a:r>
            <a:r>
              <a:rPr lang="en-US" altLang="zh-CN" i="1" dirty="0"/>
              <a:t>Q3 + 1.5(IQR)</a:t>
            </a:r>
            <a:r>
              <a:rPr lang="en-US" altLang="zh-CN" dirty="0"/>
              <a:t>. We can do this using a </a:t>
            </a:r>
            <a:r>
              <a:rPr lang="en-US" altLang="zh-CN" b="1" dirty="0"/>
              <a:t>boxplot</a:t>
            </a:r>
            <a:endParaRPr kumimoji="1" lang="en-US" altLang="zh-CN" dirty="0"/>
          </a:p>
        </p:txBody>
      </p:sp>
      <p:sp>
        <p:nvSpPr>
          <p:cNvPr id="4" name="矩形: 圆角 3">
            <a:extLst>
              <a:ext uri="{FF2B5EF4-FFF2-40B4-BE49-F238E27FC236}">
                <a16:creationId xmlns:a16="http://schemas.microsoft.com/office/drawing/2014/main" id="{30582A89-1458-46C0-8CE1-6452DC573D20}"/>
              </a:ext>
            </a:extLst>
          </p:cNvPr>
          <p:cNvSpPr/>
          <p:nvPr/>
        </p:nvSpPr>
        <p:spPr>
          <a:xfrm>
            <a:off x="1204686" y="2866571"/>
            <a:ext cx="7482114" cy="152762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2695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1.6Handling Outliers</a:t>
            </a:r>
          </a:p>
          <a:p>
            <a:pPr lvl="1" algn="just">
              <a:spcBef>
                <a:spcPts val="0"/>
              </a:spcBef>
            </a:pPr>
            <a:r>
              <a:rPr lang="en-US" altLang="zh-CN" dirty="0"/>
              <a:t>Outliers are values that are deviating from the whole </a:t>
            </a:r>
            <a:r>
              <a:rPr lang="en-US" altLang="zh-CN" b="1" dirty="0"/>
              <a:t>distribution</a:t>
            </a:r>
            <a:r>
              <a:rPr lang="en-US" altLang="zh-CN" dirty="0"/>
              <a:t> of the data</a:t>
            </a:r>
          </a:p>
          <a:p>
            <a:pPr lvl="1" algn="just">
              <a:spcBef>
                <a:spcPts val="0"/>
              </a:spcBef>
            </a:pPr>
            <a:r>
              <a:rPr lang="en-US" altLang="zh-CN" dirty="0"/>
              <a:t>Sometimes these values are mistakes and wrong measurements and should be removed from datasets, but sometimes they are valuable </a:t>
            </a:r>
            <a:r>
              <a:rPr lang="en-US" altLang="zh-CN" b="1" dirty="0"/>
              <a:t>edge-case</a:t>
            </a:r>
            <a:r>
              <a:rPr lang="en-US" altLang="zh-CN" dirty="0"/>
              <a:t> information</a:t>
            </a:r>
          </a:p>
          <a:p>
            <a:pPr lvl="2" algn="just" fontAlgn="base"/>
            <a:r>
              <a:rPr lang="en-US" altLang="zh-CN" dirty="0"/>
              <a:t>The other way for detecting and removing outliers would by using standard deviation</a:t>
            </a:r>
          </a:p>
          <a:p>
            <a:pPr lvl="2" algn="just" fontAlgn="base"/>
            <a:r>
              <a:rPr lang="en-US" altLang="zh-CN" dirty="0"/>
              <a:t>Here we need to define the </a:t>
            </a:r>
            <a:r>
              <a:rPr lang="en-US" altLang="zh-CN" b="1" dirty="0"/>
              <a:t>factor</a:t>
            </a:r>
            <a:r>
              <a:rPr lang="en-US" altLang="zh-CN" dirty="0"/>
              <a:t> by which we multiply the standard deviation. Usually, we use values between 2 and 4 for this purpose</a:t>
            </a:r>
          </a:p>
          <a:p>
            <a:pPr lvl="2" algn="just" fontAlgn="base"/>
            <a:r>
              <a:rPr lang="en-US" altLang="zh-CN" dirty="0"/>
              <a:t>Data in [mean – factor* standard deviation, mean + factor+* standard deviation] is normal</a:t>
            </a:r>
          </a:p>
        </p:txBody>
      </p:sp>
      <p:sp>
        <p:nvSpPr>
          <p:cNvPr id="4" name="矩形: 圆角 3">
            <a:extLst>
              <a:ext uri="{FF2B5EF4-FFF2-40B4-BE49-F238E27FC236}">
                <a16:creationId xmlns:a16="http://schemas.microsoft.com/office/drawing/2014/main" id="{3A3C458A-83A9-4E6E-8B0F-89E401E2B1C5}"/>
              </a:ext>
            </a:extLst>
          </p:cNvPr>
          <p:cNvSpPr/>
          <p:nvPr/>
        </p:nvSpPr>
        <p:spPr>
          <a:xfrm>
            <a:off x="1204686" y="2866571"/>
            <a:ext cx="7482114" cy="164011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1362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1.6Handling Outliers</a:t>
            </a:r>
          </a:p>
          <a:p>
            <a:pPr lvl="1" algn="just">
              <a:spcBef>
                <a:spcPts val="0"/>
              </a:spcBef>
            </a:pPr>
            <a:r>
              <a:rPr lang="en-US" altLang="zh-CN" dirty="0"/>
              <a:t>Outliers are values that are deviating from the whole </a:t>
            </a:r>
            <a:r>
              <a:rPr lang="en-US" altLang="zh-CN" b="1" dirty="0"/>
              <a:t>distribution</a:t>
            </a:r>
            <a:r>
              <a:rPr lang="en-US" altLang="zh-CN" dirty="0"/>
              <a:t> of the data</a:t>
            </a:r>
          </a:p>
          <a:p>
            <a:pPr lvl="1" algn="just">
              <a:spcBef>
                <a:spcPts val="0"/>
              </a:spcBef>
            </a:pPr>
            <a:r>
              <a:rPr lang="en-US" altLang="zh-CN" dirty="0"/>
              <a:t>Sometimes these values are mistakes and wrong measurements and should be removed from datasets, but sometimes they are valuable </a:t>
            </a:r>
            <a:r>
              <a:rPr lang="en-US" altLang="zh-CN" b="1" dirty="0"/>
              <a:t>edge-case</a:t>
            </a:r>
            <a:r>
              <a:rPr lang="en-US" altLang="zh-CN" dirty="0"/>
              <a:t> information</a:t>
            </a:r>
          </a:p>
          <a:p>
            <a:pPr lvl="2" algn="just" fontAlgn="base"/>
            <a:r>
              <a:rPr lang="en-US" altLang="zh-CN" dirty="0"/>
              <a:t>Finally, we can use a method to detect outliers is to use </a:t>
            </a:r>
            <a:r>
              <a:rPr lang="en-US" altLang="zh-CN" b="1" dirty="0"/>
              <a:t>percentiles</a:t>
            </a:r>
          </a:p>
          <a:p>
            <a:pPr lvl="2" algn="just" fontAlgn="base"/>
            <a:r>
              <a:rPr lang="en-US" altLang="zh-CN" dirty="0"/>
              <a:t>We can assume a certain percentage of the value from the top or the bottom as an outlier</a:t>
            </a:r>
          </a:p>
          <a:p>
            <a:pPr lvl="2" algn="just" fontAlgn="base"/>
            <a:endParaRPr lang="en-US" altLang="zh-CN" dirty="0"/>
          </a:p>
        </p:txBody>
      </p:sp>
      <p:sp>
        <p:nvSpPr>
          <p:cNvPr id="4" name="矩形: 圆角 3">
            <a:extLst>
              <a:ext uri="{FF2B5EF4-FFF2-40B4-BE49-F238E27FC236}">
                <a16:creationId xmlns:a16="http://schemas.microsoft.com/office/drawing/2014/main" id="{3A3C458A-83A9-4E6E-8B0F-89E401E2B1C5}"/>
              </a:ext>
            </a:extLst>
          </p:cNvPr>
          <p:cNvSpPr/>
          <p:nvPr/>
        </p:nvSpPr>
        <p:spPr>
          <a:xfrm>
            <a:off x="1204686" y="2866571"/>
            <a:ext cx="7482114" cy="94342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8053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1. Feature Transformation</a:t>
            </a:r>
          </a:p>
          <a:p>
            <a:r>
              <a:rPr kumimoji="1" lang="en-US" altLang="zh-CN" dirty="0">
                <a:solidFill>
                  <a:srgbClr val="C00000"/>
                </a:solidFill>
              </a:rPr>
              <a:t>1.7 Imputation - Missing Value Handling</a:t>
            </a:r>
          </a:p>
          <a:p>
            <a:pPr lvl="1"/>
            <a:r>
              <a:rPr kumimoji="1" lang="en-US" altLang="zh-CN" dirty="0"/>
              <a:t>We can </a:t>
            </a:r>
            <a:r>
              <a:rPr lang="en-US" altLang="zh-CN" dirty="0">
                <a:solidFill>
                  <a:srgbClr val="C00000"/>
                </a:solidFill>
              </a:rPr>
              <a:t>Drop</a:t>
            </a:r>
            <a:r>
              <a:rPr lang="en-US" altLang="zh-CN" dirty="0"/>
              <a:t> the whole sample</a:t>
            </a:r>
          </a:p>
          <a:p>
            <a:pPr lvl="1"/>
            <a:r>
              <a:rPr kumimoji="1" lang="en-US" altLang="zh-CN" dirty="0"/>
              <a:t>Or we can </a:t>
            </a:r>
            <a:r>
              <a:rPr lang="en-US" altLang="zh-CN" dirty="0">
                <a:solidFill>
                  <a:srgbClr val="C00000"/>
                </a:solidFill>
              </a:rPr>
              <a:t>replace</a:t>
            </a:r>
            <a:r>
              <a:rPr lang="en-US" altLang="zh-CN" dirty="0"/>
              <a:t> missing values</a:t>
            </a:r>
          </a:p>
          <a:p>
            <a:pPr lvl="2" fontAlgn="base"/>
            <a:r>
              <a:rPr lang="en-US" altLang="zh-CN" dirty="0"/>
              <a:t>Numeric feature, mean, mode, median</a:t>
            </a:r>
          </a:p>
          <a:p>
            <a:pPr lvl="2" fontAlgn="base"/>
            <a:r>
              <a:rPr lang="en-US" altLang="zh-CN" dirty="0"/>
              <a:t>Categorical feature, </a:t>
            </a:r>
            <a:r>
              <a:rPr lang="en-US" altLang="zh-CN" b="1" dirty="0"/>
              <a:t>most frequent value</a:t>
            </a:r>
          </a:p>
        </p:txBody>
      </p:sp>
    </p:spTree>
    <p:extLst>
      <p:ext uri="{BB962C8B-B14F-4D97-AF65-F5344CB8AC3E}">
        <p14:creationId xmlns:p14="http://schemas.microsoft.com/office/powerpoint/2010/main" val="637195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1. Feature Transformation</a:t>
            </a:r>
          </a:p>
          <a:p>
            <a:r>
              <a:rPr kumimoji="1" lang="en-US" altLang="zh-CN" dirty="0">
                <a:solidFill>
                  <a:srgbClr val="C00000"/>
                </a:solidFill>
              </a:rPr>
              <a:t>1.8 Invalid value</a:t>
            </a:r>
          </a:p>
          <a:p>
            <a:pPr lvl="1" fontAlgn="base"/>
            <a:r>
              <a:rPr lang="en-US" altLang="zh-CN" b="1" dirty="0"/>
              <a:t>invalid</a:t>
            </a:r>
            <a:r>
              <a:rPr lang="en-US" altLang="zh-CN" dirty="0"/>
              <a:t> value is different from missing value</a:t>
            </a:r>
          </a:p>
          <a:p>
            <a:pPr lvl="1" fontAlgn="base"/>
            <a:r>
              <a:rPr lang="en-US" altLang="zh-CN" dirty="0"/>
              <a:t>For the sex feature, the value should be MALE or Female</a:t>
            </a:r>
          </a:p>
          <a:p>
            <a:pPr lvl="2" fontAlgn="base"/>
            <a:r>
              <a:rPr lang="en-US" altLang="zh-CN" dirty="0"/>
              <a:t>If the value is “.”, then it is invalid</a:t>
            </a:r>
          </a:p>
          <a:p>
            <a:pPr lvl="2" fontAlgn="base"/>
            <a:r>
              <a:rPr lang="en-US" altLang="zh-CN" dirty="0">
                <a:solidFill>
                  <a:srgbClr val="C00000"/>
                </a:solidFill>
              </a:rPr>
              <a:t>Drop</a:t>
            </a:r>
            <a:r>
              <a:rPr lang="en-US" altLang="zh-CN" dirty="0"/>
              <a:t> the whole sample, or </a:t>
            </a:r>
            <a:r>
              <a:rPr lang="en-US" altLang="zh-CN" dirty="0">
                <a:solidFill>
                  <a:srgbClr val="C00000"/>
                </a:solidFill>
              </a:rPr>
              <a:t>replace</a:t>
            </a:r>
            <a:r>
              <a:rPr lang="en-US" altLang="zh-CN" dirty="0"/>
              <a:t> missing value</a:t>
            </a:r>
          </a:p>
          <a:p>
            <a:endParaRPr kumimoji="1" lang="en-US" altLang="zh-CN" dirty="0"/>
          </a:p>
        </p:txBody>
      </p:sp>
    </p:spTree>
    <p:extLst>
      <p:ext uri="{BB962C8B-B14F-4D97-AF65-F5344CB8AC3E}">
        <p14:creationId xmlns:p14="http://schemas.microsoft.com/office/powerpoint/2010/main" val="117907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1. Feature Transformation</a:t>
            </a:r>
          </a:p>
          <a:p>
            <a:pPr algn="just">
              <a:spcBef>
                <a:spcPts val="0"/>
              </a:spcBef>
            </a:pPr>
            <a:r>
              <a:rPr kumimoji="1" lang="en-US" altLang="zh-CN" dirty="0">
                <a:solidFill>
                  <a:srgbClr val="C00000"/>
                </a:solidFill>
              </a:rPr>
              <a:t>1.9 Feature Grouping</a:t>
            </a:r>
          </a:p>
          <a:p>
            <a:pPr lvl="1" algn="just" fontAlgn="base">
              <a:spcBef>
                <a:spcPts val="0"/>
              </a:spcBef>
            </a:pPr>
            <a:r>
              <a:rPr lang="en-US" altLang="zh-CN" dirty="0"/>
              <a:t>sometimes we have observations that are </a:t>
            </a:r>
            <a:r>
              <a:rPr lang="en-US" altLang="zh-CN" b="1" dirty="0"/>
              <a:t>spread</a:t>
            </a:r>
            <a:r>
              <a:rPr lang="en-US" altLang="zh-CN" dirty="0"/>
              <a:t> over several rows. The goal of the </a:t>
            </a:r>
            <a:r>
              <a:rPr lang="en-US" altLang="zh-CN" i="1" dirty="0"/>
              <a:t>Feature Grouping</a:t>
            </a:r>
            <a:r>
              <a:rPr lang="en-US" altLang="zh-CN" dirty="0"/>
              <a:t> is to connect these rows into a single one and then use those </a:t>
            </a:r>
            <a:r>
              <a:rPr lang="en-US" altLang="zh-CN" dirty="0">
                <a:solidFill>
                  <a:srgbClr val="C00000"/>
                </a:solidFill>
              </a:rPr>
              <a:t>aggregated rows</a:t>
            </a:r>
            <a:endParaRPr lang="en-US" altLang="zh-CN" dirty="0"/>
          </a:p>
          <a:p>
            <a:pPr lvl="1" algn="just" fontAlgn="base">
              <a:spcBef>
                <a:spcPts val="0"/>
              </a:spcBef>
            </a:pPr>
            <a:r>
              <a:rPr lang="en-US" altLang="zh-CN" dirty="0"/>
              <a:t>The main question when doing so is which type of aggregation function will be applied to features. This is especially complicated for categorical features</a:t>
            </a:r>
          </a:p>
          <a:p>
            <a:pPr lvl="2" algn="just" fontAlgn="base">
              <a:spcBef>
                <a:spcPts val="0"/>
              </a:spcBef>
            </a:pPr>
            <a:r>
              <a:rPr lang="en-US" altLang="zh-CN" dirty="0"/>
              <a:t>Here we grouped data by </a:t>
            </a:r>
            <a:r>
              <a:rPr lang="en-US" altLang="zh-CN" i="1" dirty="0"/>
              <a:t>species</a:t>
            </a:r>
            <a:r>
              <a:rPr lang="en-US" altLang="zh-CN" dirty="0"/>
              <a:t> value and for each numerical value we created two new features with sum and mean value</a:t>
            </a:r>
            <a:endParaRPr kumimoji="1" lang="en-US" altLang="zh-CN" dirty="0"/>
          </a:p>
        </p:txBody>
      </p:sp>
      <p:pic>
        <p:nvPicPr>
          <p:cNvPr id="4" name="Picture 2" descr="Decision Tree">
            <a:extLst>
              <a:ext uri="{FF2B5EF4-FFF2-40B4-BE49-F238E27FC236}">
                <a16:creationId xmlns:a16="http://schemas.microsoft.com/office/drawing/2014/main" id="{AF653DEB-5622-4CC8-AD7E-FB4A05CE3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919" y="3718345"/>
            <a:ext cx="6395730" cy="130636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B4EF7F56-A608-4BDF-BE7E-96788D1ACB48}"/>
              </a:ext>
            </a:extLst>
          </p:cNvPr>
          <p:cNvSpPr/>
          <p:nvPr/>
        </p:nvSpPr>
        <p:spPr>
          <a:xfrm>
            <a:off x="1603919" y="3087914"/>
            <a:ext cx="703571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797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r>
              <a:rPr kumimoji="1" lang="en-US" altLang="zh-CN" dirty="0"/>
              <a:t>1. Feature Transformation</a:t>
            </a:r>
          </a:p>
          <a:p>
            <a:pPr algn="just"/>
            <a:r>
              <a:rPr kumimoji="1" lang="en-US" altLang="zh-CN" dirty="0">
                <a:solidFill>
                  <a:srgbClr val="C00000"/>
                </a:solidFill>
              </a:rPr>
              <a:t>1.10 Feature Split</a:t>
            </a:r>
          </a:p>
          <a:p>
            <a:pPr lvl="1" algn="just" fontAlgn="base"/>
            <a:r>
              <a:rPr lang="en-US" altLang="zh-CN" dirty="0"/>
              <a:t>Sometimes, data is not connected over rows, but over </a:t>
            </a:r>
            <a:r>
              <a:rPr lang="en-US" altLang="zh-CN" b="1" dirty="0"/>
              <a:t>columns</a:t>
            </a:r>
          </a:p>
          <a:p>
            <a:pPr lvl="1" algn="just" fontAlgn="base"/>
            <a:r>
              <a:rPr lang="en-US" altLang="zh-CN" dirty="0"/>
              <a:t>if we want to extract only first name from this feature</a:t>
            </a:r>
          </a:p>
          <a:p>
            <a:pPr lvl="1" algn="just" fontAlgn="base"/>
            <a:r>
              <a:rPr lang="en-US" altLang="zh-CN" dirty="0"/>
              <a:t>This technique is called feature splitting and it is often used with string data</a:t>
            </a:r>
          </a:p>
          <a:p>
            <a:pPr algn="just"/>
            <a:endParaRPr kumimoji="1" lang="en-US" altLang="zh-CN" dirty="0"/>
          </a:p>
        </p:txBody>
      </p:sp>
      <p:pic>
        <p:nvPicPr>
          <p:cNvPr id="4" name="图片 3">
            <a:extLst>
              <a:ext uri="{FF2B5EF4-FFF2-40B4-BE49-F238E27FC236}">
                <a16:creationId xmlns:a16="http://schemas.microsoft.com/office/drawing/2014/main" id="{46487C41-B982-40E6-865E-571CBF115B3D}"/>
              </a:ext>
            </a:extLst>
          </p:cNvPr>
          <p:cNvPicPr>
            <a:picLocks noChangeAspect="1"/>
          </p:cNvPicPr>
          <p:nvPr/>
        </p:nvPicPr>
        <p:blipFill>
          <a:blip r:embed="rId2"/>
          <a:stretch>
            <a:fillRect/>
          </a:stretch>
        </p:blipFill>
        <p:spPr>
          <a:xfrm>
            <a:off x="1058123" y="2823769"/>
            <a:ext cx="2089176" cy="2281131"/>
          </a:xfrm>
          <a:prstGeom prst="rect">
            <a:avLst/>
          </a:prstGeom>
        </p:spPr>
      </p:pic>
      <p:pic>
        <p:nvPicPr>
          <p:cNvPr id="5" name="图片 4">
            <a:extLst>
              <a:ext uri="{FF2B5EF4-FFF2-40B4-BE49-F238E27FC236}">
                <a16:creationId xmlns:a16="http://schemas.microsoft.com/office/drawing/2014/main" id="{06F081B6-2BC6-470B-A660-E8C588A4EC6B}"/>
              </a:ext>
            </a:extLst>
          </p:cNvPr>
          <p:cNvPicPr>
            <a:picLocks noChangeAspect="1"/>
          </p:cNvPicPr>
          <p:nvPr/>
        </p:nvPicPr>
        <p:blipFill>
          <a:blip r:embed="rId3"/>
          <a:stretch>
            <a:fillRect/>
          </a:stretch>
        </p:blipFill>
        <p:spPr>
          <a:xfrm>
            <a:off x="6289908" y="2678674"/>
            <a:ext cx="1421718" cy="2281131"/>
          </a:xfrm>
          <a:prstGeom prst="rect">
            <a:avLst/>
          </a:prstGeom>
        </p:spPr>
      </p:pic>
      <p:sp>
        <p:nvSpPr>
          <p:cNvPr id="6" name="箭头: 右 5">
            <a:extLst>
              <a:ext uri="{FF2B5EF4-FFF2-40B4-BE49-F238E27FC236}">
                <a16:creationId xmlns:a16="http://schemas.microsoft.com/office/drawing/2014/main" id="{0A0825F0-6480-4206-A559-92ABA6502CA4}"/>
              </a:ext>
            </a:extLst>
          </p:cNvPr>
          <p:cNvSpPr/>
          <p:nvPr/>
        </p:nvSpPr>
        <p:spPr>
          <a:xfrm>
            <a:off x="3424240" y="3196105"/>
            <a:ext cx="2588727" cy="469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ECF1358-AB66-4DD8-94D7-85F302984235}"/>
              </a:ext>
            </a:extLst>
          </p:cNvPr>
          <p:cNvSpPr/>
          <p:nvPr/>
        </p:nvSpPr>
        <p:spPr>
          <a:xfrm>
            <a:off x="3147299" y="3779669"/>
            <a:ext cx="3048142" cy="369332"/>
          </a:xfrm>
          <a:prstGeom prst="rect">
            <a:avLst/>
          </a:prstGeom>
        </p:spPr>
        <p:txBody>
          <a:bodyPr wrap="none">
            <a:spAutoFit/>
          </a:bodyPr>
          <a:lstStyle/>
          <a:p>
            <a:r>
              <a:rPr lang="en-US" altLang="zh-CN" dirty="0"/>
              <a:t>Name </a:t>
            </a:r>
            <a:r>
              <a:rPr lang="en-US" altLang="zh-CN" dirty="0">
                <a:sym typeface="Wingdings" panose="05000000000000000000" pitchFamily="2" charset="2"/>
              </a:rPr>
              <a:t> last name, first name</a:t>
            </a:r>
            <a:endParaRPr lang="zh-CN" altLang="en-US" dirty="0"/>
          </a:p>
        </p:txBody>
      </p:sp>
    </p:spTree>
    <p:extLst>
      <p:ext uri="{BB962C8B-B14F-4D97-AF65-F5344CB8AC3E}">
        <p14:creationId xmlns:p14="http://schemas.microsoft.com/office/powerpoint/2010/main" val="3315639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998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2. Feature Extraction</a:t>
            </a:r>
          </a:p>
        </p:txBody>
      </p:sp>
    </p:spTree>
    <p:extLst>
      <p:ext uri="{BB962C8B-B14F-4D97-AF65-F5344CB8AC3E}">
        <p14:creationId xmlns:p14="http://schemas.microsoft.com/office/powerpoint/2010/main" val="3938368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2. Feature Extraction</a:t>
            </a:r>
          </a:p>
        </p:txBody>
      </p:sp>
    </p:spTree>
    <p:extLst>
      <p:ext uri="{BB962C8B-B14F-4D97-AF65-F5344CB8AC3E}">
        <p14:creationId xmlns:p14="http://schemas.microsoft.com/office/powerpoint/2010/main" val="397422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fontAlgn="base"/>
            <a:r>
              <a:rPr lang="zh-CN" altLang="en-US" dirty="0"/>
              <a:t>特征工程</a:t>
            </a:r>
            <a:endParaRPr lang="en-US" altLang="zh-CN" dirty="0"/>
          </a:p>
          <a:p>
            <a:pPr lvl="1" algn="just"/>
            <a:r>
              <a:rPr lang="en-US" altLang="zh-CN" dirty="0"/>
              <a:t>Feature Engineering is the way of extracting features from data and transforming them into formats that are suitable for Machine Learning algorithms</a:t>
            </a:r>
            <a:endParaRPr kumimoji="1" lang="en-US" altLang="zh-CN" dirty="0"/>
          </a:p>
          <a:p>
            <a:pPr lvl="1" fontAlgn="base"/>
            <a:r>
              <a:rPr lang="zh-CN" altLang="en-US" dirty="0"/>
              <a:t>为机器学习模型，准备合适的特征</a:t>
            </a:r>
            <a:endParaRPr lang="en-US" altLang="zh-CN" dirty="0"/>
          </a:p>
        </p:txBody>
      </p:sp>
      <p:sp>
        <p:nvSpPr>
          <p:cNvPr id="4" name="流程图: 磁盘 3">
            <a:extLst>
              <a:ext uri="{FF2B5EF4-FFF2-40B4-BE49-F238E27FC236}">
                <a16:creationId xmlns:a16="http://schemas.microsoft.com/office/drawing/2014/main" id="{8183F582-B72A-4B92-8AFF-7FE7018B47FB}"/>
              </a:ext>
            </a:extLst>
          </p:cNvPr>
          <p:cNvSpPr/>
          <p:nvPr/>
        </p:nvSpPr>
        <p:spPr>
          <a:xfrm>
            <a:off x="1435180" y="2780447"/>
            <a:ext cx="1175658" cy="856342"/>
          </a:xfrm>
          <a:prstGeom prst="flowChartMagneticDisk">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数据</a:t>
            </a:r>
          </a:p>
        </p:txBody>
      </p:sp>
      <p:sp>
        <p:nvSpPr>
          <p:cNvPr id="5" name="矩形: 圆角 4">
            <a:extLst>
              <a:ext uri="{FF2B5EF4-FFF2-40B4-BE49-F238E27FC236}">
                <a16:creationId xmlns:a16="http://schemas.microsoft.com/office/drawing/2014/main" id="{359BF585-2FA7-4831-B9AC-D96192398BFA}"/>
              </a:ext>
            </a:extLst>
          </p:cNvPr>
          <p:cNvSpPr/>
          <p:nvPr/>
        </p:nvSpPr>
        <p:spPr>
          <a:xfrm>
            <a:off x="3924380" y="2854832"/>
            <a:ext cx="1335314" cy="707572"/>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特征</a:t>
            </a:r>
          </a:p>
        </p:txBody>
      </p:sp>
      <p:sp>
        <p:nvSpPr>
          <p:cNvPr id="6" name="矩形 5">
            <a:extLst>
              <a:ext uri="{FF2B5EF4-FFF2-40B4-BE49-F238E27FC236}">
                <a16:creationId xmlns:a16="http://schemas.microsoft.com/office/drawing/2014/main" id="{92A2591F-8C32-473E-A363-65F329FD25E5}"/>
              </a:ext>
            </a:extLst>
          </p:cNvPr>
          <p:cNvSpPr/>
          <p:nvPr/>
        </p:nvSpPr>
        <p:spPr>
          <a:xfrm>
            <a:off x="6460751" y="2715133"/>
            <a:ext cx="1426029" cy="986971"/>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机器学习模型</a:t>
            </a:r>
          </a:p>
        </p:txBody>
      </p:sp>
      <p:sp>
        <p:nvSpPr>
          <p:cNvPr id="7" name="箭头: 右 6">
            <a:extLst>
              <a:ext uri="{FF2B5EF4-FFF2-40B4-BE49-F238E27FC236}">
                <a16:creationId xmlns:a16="http://schemas.microsoft.com/office/drawing/2014/main" id="{2EA3E41D-9EFD-4A4B-A70A-42732EC355F2}"/>
              </a:ext>
            </a:extLst>
          </p:cNvPr>
          <p:cNvSpPr/>
          <p:nvPr/>
        </p:nvSpPr>
        <p:spPr>
          <a:xfrm>
            <a:off x="3118838" y="3063475"/>
            <a:ext cx="424542" cy="290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1E885E2B-B0A1-4240-9423-CF471A4F9102}"/>
              </a:ext>
            </a:extLst>
          </p:cNvPr>
          <p:cNvSpPr/>
          <p:nvPr/>
        </p:nvSpPr>
        <p:spPr>
          <a:xfrm>
            <a:off x="5691496" y="3063475"/>
            <a:ext cx="424542" cy="290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C3906C5-728C-4160-BE78-2217AAF479F1}"/>
              </a:ext>
            </a:extLst>
          </p:cNvPr>
          <p:cNvSpPr/>
          <p:nvPr/>
        </p:nvSpPr>
        <p:spPr>
          <a:xfrm>
            <a:off x="453161" y="4252739"/>
            <a:ext cx="8237677" cy="461665"/>
          </a:xfrm>
          <a:prstGeom prst="rect">
            <a:avLst/>
          </a:prstGeom>
          <a:solidFill>
            <a:schemeClr val="accent3">
              <a:lumMod val="20000"/>
              <a:lumOff val="80000"/>
            </a:schemeClr>
          </a:solidFill>
          <a:ln>
            <a:solidFill>
              <a:srgbClr val="C00000"/>
            </a:solidFill>
          </a:ln>
        </p:spPr>
        <p:txBody>
          <a:bodyPr wrap="square">
            <a:spAutoFit/>
          </a:bodyPr>
          <a:lstStyle/>
          <a:p>
            <a:r>
              <a:rPr lang="zh-CN" altLang="en-US" sz="1200" dirty="0">
                <a:latin typeface="微软雅黑" panose="020B0503020204020204" pitchFamily="34" charset="-122"/>
                <a:ea typeface="微软雅黑" panose="020B0503020204020204" pitchFamily="34" charset="-122"/>
                <a:hlinkClick r:id="rId2"/>
              </a:rPr>
              <a:t>https://towardsdatascience.com/feature-engineering-in-python-part-i-the-most-powerful-way-of-dealing-with-data-8e2447e7c69e</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7837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748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r>
              <a:rPr kumimoji="1" lang="en-US" altLang="zh-CN" dirty="0"/>
              <a:t>3. Feature Selection</a:t>
            </a:r>
          </a:p>
          <a:p>
            <a:pPr lvl="1" algn="just"/>
            <a:r>
              <a:rPr kumimoji="1" lang="zh-CN" altLang="en-US" dirty="0"/>
              <a:t>什么是特征选择</a:t>
            </a:r>
            <a:endParaRPr kumimoji="1" lang="en-US" altLang="zh-CN" dirty="0"/>
          </a:p>
          <a:p>
            <a:pPr lvl="1" algn="just"/>
            <a:r>
              <a:rPr lang="en-US" altLang="zh-CN" dirty="0"/>
              <a:t>Feature selection is also known as Variable selection or Attribute selection</a:t>
            </a:r>
          </a:p>
          <a:p>
            <a:pPr lvl="1" algn="just"/>
            <a:r>
              <a:rPr lang="en-US" altLang="zh-CN" dirty="0"/>
              <a:t>Essentially, it is the process of </a:t>
            </a:r>
            <a:r>
              <a:rPr lang="en-US" altLang="zh-CN" dirty="0">
                <a:solidFill>
                  <a:srgbClr val="C00000"/>
                </a:solidFill>
              </a:rPr>
              <a:t>selecting the most important/relevant  Features </a:t>
            </a:r>
            <a:r>
              <a:rPr lang="en-US" altLang="zh-CN" dirty="0"/>
              <a:t>of a dataset</a:t>
            </a:r>
          </a:p>
          <a:p>
            <a:pPr lvl="2" algn="just"/>
            <a:r>
              <a:rPr lang="en-US" altLang="zh-CN" dirty="0"/>
              <a:t>select those features in your data that contribute most to the prediction variable or output in which you are interested</a:t>
            </a:r>
          </a:p>
          <a:p>
            <a:pPr lvl="1" algn="just"/>
            <a:endParaRPr kumimoji="1" lang="en-US" altLang="zh-CN" dirty="0"/>
          </a:p>
          <a:p>
            <a:pPr algn="just"/>
            <a:endParaRPr kumimoji="1" lang="en-US" altLang="zh-CN" dirty="0"/>
          </a:p>
        </p:txBody>
      </p:sp>
    </p:spTree>
    <p:extLst>
      <p:ext uri="{BB962C8B-B14F-4D97-AF65-F5344CB8AC3E}">
        <p14:creationId xmlns:p14="http://schemas.microsoft.com/office/powerpoint/2010/main" val="196100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cs typeface="Times New Roman" panose="02020603050405020304" pitchFamily="18" charset="0"/>
              </a:rPr>
              <a:t>特征工程</a:t>
            </a:r>
            <a:endParaRPr kumimoji="1" lang="zh-CN" altLang="en-US" dirty="0">
              <a:cs typeface="Times New Roman" panose="02020603050405020304" pitchFamily="18" charset="0"/>
            </a:endParaRPr>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r>
              <a:rPr kumimoji="1" lang="en-US" altLang="zh-CN" dirty="0"/>
              <a:t>3. Feature Selection</a:t>
            </a:r>
          </a:p>
          <a:p>
            <a:pPr lvl="1" algn="just"/>
            <a:r>
              <a:rPr lang="zh-CN" altLang="en-US" dirty="0">
                <a:cs typeface="Times New Roman" panose="02020603050405020304" pitchFamily="18" charset="0"/>
              </a:rPr>
              <a:t>为什么要进行特征选择</a:t>
            </a:r>
            <a:endParaRPr lang="en-US" altLang="zh-CN" dirty="0">
              <a:cs typeface="Times New Roman" panose="02020603050405020304" pitchFamily="18" charset="0"/>
            </a:endParaRPr>
          </a:p>
          <a:p>
            <a:pPr lvl="1" algn="just"/>
            <a:r>
              <a:rPr lang="en-US" altLang="zh-CN" dirty="0">
                <a:cs typeface="Times New Roman" panose="02020603050405020304" pitchFamily="18" charset="0"/>
              </a:rPr>
              <a:t>Often, in a high dimensional dataset, there remain some entirely </a:t>
            </a:r>
            <a:r>
              <a:rPr lang="en-US" altLang="zh-CN" dirty="0">
                <a:solidFill>
                  <a:srgbClr val="C00000"/>
                </a:solidFill>
                <a:cs typeface="Times New Roman" panose="02020603050405020304" pitchFamily="18" charset="0"/>
              </a:rPr>
              <a:t>irrelevant, insignificant and unimportant features</a:t>
            </a:r>
          </a:p>
          <a:p>
            <a:pPr lvl="2" algn="just"/>
            <a:r>
              <a:rPr lang="en-US" altLang="zh-CN" dirty="0">
                <a:cs typeface="Times New Roman" panose="02020603050405020304" pitchFamily="18" charset="0"/>
              </a:rPr>
              <a:t>the contribution of these types of features is often less towards predictive modeling as compared to the critical features</a:t>
            </a:r>
          </a:p>
          <a:p>
            <a:pPr lvl="2" algn="just"/>
            <a:r>
              <a:rPr lang="en-US" altLang="zh-CN" dirty="0">
                <a:cs typeface="Times New Roman" panose="02020603050405020304" pitchFamily="18" charset="0"/>
              </a:rPr>
              <a:t>They may have zero contribution as well</a:t>
            </a:r>
          </a:p>
          <a:p>
            <a:pPr lvl="1" algn="just"/>
            <a:r>
              <a:rPr lang="en-US" altLang="zh-CN" dirty="0"/>
              <a:t>Unnecessary resource allocation for these features</a:t>
            </a:r>
          </a:p>
          <a:p>
            <a:pPr lvl="2" algn="just"/>
            <a:r>
              <a:rPr lang="en-US" altLang="zh-CN" dirty="0"/>
              <a:t>The machine model takes more time to get trained</a:t>
            </a:r>
          </a:p>
          <a:p>
            <a:pPr lvl="1" algn="just"/>
            <a:r>
              <a:rPr lang="en-US" altLang="zh-CN" dirty="0"/>
              <a:t>These features act as a noise for which the machine learning model can perform terribly poorly</a:t>
            </a:r>
          </a:p>
          <a:p>
            <a:pPr lvl="2" algn="just"/>
            <a:r>
              <a:rPr lang="en-US" altLang="zh-CN" dirty="0"/>
              <a:t>it can make your model very complicated which in turn may lead to overfitting</a:t>
            </a:r>
          </a:p>
          <a:p>
            <a:pPr lvl="1" algn="just"/>
            <a:endParaRPr kumimoji="1" lang="en-US" altLang="zh-CN" dirty="0">
              <a:cs typeface="Times New Roman" panose="02020603050405020304" pitchFamily="18" charset="0"/>
            </a:endParaRPr>
          </a:p>
        </p:txBody>
      </p:sp>
      <p:sp>
        <p:nvSpPr>
          <p:cNvPr id="4" name="矩形 3"/>
          <p:cNvSpPr/>
          <p:nvPr/>
        </p:nvSpPr>
        <p:spPr>
          <a:xfrm>
            <a:off x="417619" y="4743492"/>
            <a:ext cx="8308761" cy="253916"/>
          </a:xfrm>
          <a:prstGeom prst="rect">
            <a:avLst/>
          </a:prstGeom>
          <a:solidFill>
            <a:schemeClr val="accent3">
              <a:lumMod val="20000"/>
              <a:lumOff val="80000"/>
            </a:schemeClr>
          </a:solidFill>
          <a:ln>
            <a:solidFill>
              <a:schemeClr val="accent1"/>
            </a:solidFill>
          </a:ln>
        </p:spPr>
        <p:txBody>
          <a:bodyPr wrap="square">
            <a:spAutoFit/>
          </a:bodyPr>
          <a:lstStyle/>
          <a:p>
            <a:pPr algn="just"/>
            <a:r>
              <a:rPr lang="zh-CN" altLang="en-US" sz="1050" dirty="0">
                <a:latin typeface="Times New Roman" panose="02020603050405020304" pitchFamily="18" charset="0"/>
                <a:ea typeface="宋体" panose="02010600030101010101" pitchFamily="2" charset="-122"/>
                <a:cs typeface="Times New Roman" panose="02020603050405020304" pitchFamily="18" charset="0"/>
                <a:hlinkClick r:id="rId2"/>
              </a:rPr>
              <a:t>https://www.datacamp.com/community/tutorials/feature-selection-python?irclickid=VeXTYcVJ3xyLUZKzN30x7Q3FUkGwSCSRxzwvRQ0&amp;irgwc=1</a:t>
            </a:r>
            <a:endParaRPr lang="zh-CN" altLang="en-US" sz="105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E1CBE3C9-D640-4F21-BEA5-56545C849D83}"/>
              </a:ext>
            </a:extLst>
          </p:cNvPr>
          <p:cNvSpPr/>
          <p:nvPr/>
        </p:nvSpPr>
        <p:spPr>
          <a:xfrm>
            <a:off x="4151086" y="631428"/>
            <a:ext cx="4735285" cy="830997"/>
          </a:xfrm>
          <a:prstGeom prst="rect">
            <a:avLst/>
          </a:prstGeom>
          <a:solidFill>
            <a:schemeClr val="accent3">
              <a:lumMod val="20000"/>
              <a:lumOff val="80000"/>
            </a:schemeClr>
          </a:solidFill>
          <a:ln>
            <a:solidFill>
              <a:srgbClr val="C00000"/>
            </a:solidFill>
          </a:ln>
        </p:spPr>
        <p:txBody>
          <a:bodyPr wrap="square">
            <a:spAutoFit/>
          </a:bodyPr>
          <a:lstStyle/>
          <a:p>
            <a:pPr marL="171450" indent="-171450">
              <a:buFont typeface="Arial" panose="020B0604020202020204" pitchFamily="34" charset="0"/>
              <a:buChar char="•"/>
            </a:pPr>
            <a:r>
              <a:rPr lang="zh-CN" altLang="en-US" sz="1200" dirty="0"/>
              <a:t>Feature Selection is the process of selecting out the most significant features from a given dataset</a:t>
            </a:r>
          </a:p>
          <a:p>
            <a:pPr marL="171450" indent="-171450">
              <a:buFont typeface="Arial" panose="020B0604020202020204" pitchFamily="34" charset="0"/>
              <a:buChar char="•"/>
            </a:pPr>
            <a:r>
              <a:rPr lang="zh-CN" altLang="en-US" sz="1200" dirty="0"/>
              <a:t>In many cases, Feature Selection can enhance the performance of a machine learning model as well</a:t>
            </a:r>
          </a:p>
        </p:txBody>
      </p:sp>
    </p:spTree>
    <p:extLst>
      <p:ext uri="{BB962C8B-B14F-4D97-AF65-F5344CB8AC3E}">
        <p14:creationId xmlns:p14="http://schemas.microsoft.com/office/powerpoint/2010/main" val="1524424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3. Feature Selection</a:t>
            </a:r>
          </a:p>
          <a:p>
            <a:pPr lvl="1" algn="just"/>
            <a:r>
              <a:rPr lang="en-US" altLang="zh-CN" dirty="0">
                <a:solidFill>
                  <a:srgbClr val="C00000"/>
                </a:solidFill>
              </a:rPr>
              <a:t>benefits of Feature Selection/importance of feature selection</a:t>
            </a:r>
          </a:p>
          <a:p>
            <a:pPr lvl="2" algn="just"/>
            <a:r>
              <a:rPr lang="en-US" altLang="zh-CN" sz="1800" dirty="0">
                <a:solidFill>
                  <a:srgbClr val="C00000"/>
                </a:solidFill>
              </a:rPr>
              <a:t>Reduces Training Time</a:t>
            </a:r>
            <a:r>
              <a:rPr lang="zh-CN" altLang="en-US" sz="1800" b="1" dirty="0"/>
              <a:t>：</a:t>
            </a:r>
            <a:r>
              <a:rPr lang="en-US" altLang="zh-CN" sz="1800" dirty="0"/>
              <a:t>enables the machine learning algorithm to </a:t>
            </a:r>
            <a:r>
              <a:rPr lang="en-US" altLang="zh-CN" sz="1800" dirty="0">
                <a:solidFill>
                  <a:srgbClr val="C00000"/>
                </a:solidFill>
              </a:rPr>
              <a:t>train faster</a:t>
            </a:r>
            <a:r>
              <a:rPr lang="zh-CN" altLang="en-US" sz="1800" dirty="0">
                <a:solidFill>
                  <a:srgbClr val="C00000"/>
                </a:solidFill>
              </a:rPr>
              <a:t>：</a:t>
            </a:r>
            <a:r>
              <a:rPr lang="en-US" altLang="zh-CN" sz="1800" dirty="0"/>
              <a:t> Less data means that algorithms train faster</a:t>
            </a:r>
            <a:endParaRPr lang="en-US" altLang="zh-CN" sz="1800" dirty="0">
              <a:solidFill>
                <a:srgbClr val="C00000"/>
              </a:solidFill>
            </a:endParaRPr>
          </a:p>
          <a:p>
            <a:pPr lvl="2" algn="just"/>
            <a:r>
              <a:rPr lang="en-US" altLang="zh-CN" sz="1800" dirty="0">
                <a:solidFill>
                  <a:srgbClr val="C00000"/>
                </a:solidFill>
              </a:rPr>
              <a:t>improves the accuracy </a:t>
            </a:r>
            <a:r>
              <a:rPr lang="en-US" altLang="zh-CN" sz="1800" dirty="0"/>
              <a:t>of a model if the right subset is chosen</a:t>
            </a:r>
            <a:r>
              <a:rPr lang="zh-CN" altLang="en-US" sz="1800" dirty="0"/>
              <a:t>：</a:t>
            </a:r>
            <a:r>
              <a:rPr lang="en-US" altLang="zh-CN" sz="1800" dirty="0"/>
              <a:t> Less misleading data means modeling accuracy improves</a:t>
            </a:r>
          </a:p>
          <a:p>
            <a:pPr lvl="2" algn="just"/>
            <a:r>
              <a:rPr lang="en-US" altLang="zh-CN" sz="1800" dirty="0">
                <a:solidFill>
                  <a:srgbClr val="C00000"/>
                </a:solidFill>
              </a:rPr>
              <a:t>reduces Overfitting</a:t>
            </a:r>
            <a:r>
              <a:rPr lang="zh-CN" altLang="en-US" sz="1800" dirty="0">
                <a:solidFill>
                  <a:srgbClr val="C00000"/>
                </a:solidFill>
              </a:rPr>
              <a:t>：</a:t>
            </a:r>
            <a:r>
              <a:rPr lang="en-US" altLang="zh-CN" sz="1800" dirty="0"/>
              <a:t>Less redundant data means less opportunity to make decisions based on noise</a:t>
            </a:r>
          </a:p>
          <a:p>
            <a:pPr lvl="2" algn="just"/>
            <a:r>
              <a:rPr lang="en-US" altLang="zh-CN" sz="1800" dirty="0">
                <a:solidFill>
                  <a:srgbClr val="C00000"/>
                </a:solidFill>
              </a:rPr>
              <a:t>reduces the complexity </a:t>
            </a:r>
            <a:r>
              <a:rPr lang="en-US" altLang="zh-CN" sz="1800" dirty="0"/>
              <a:t>of a model and makes it easier to interpret</a:t>
            </a:r>
            <a:endParaRPr lang="en-US" altLang="zh-CN" sz="1800" dirty="0">
              <a:solidFill>
                <a:srgbClr val="C00000"/>
              </a:solidFill>
            </a:endParaRPr>
          </a:p>
          <a:p>
            <a:endParaRPr kumimoji="1" lang="en-US" altLang="zh-CN" dirty="0"/>
          </a:p>
        </p:txBody>
      </p:sp>
      <p:sp>
        <p:nvSpPr>
          <p:cNvPr id="5" name="矩形 4">
            <a:extLst>
              <a:ext uri="{FF2B5EF4-FFF2-40B4-BE49-F238E27FC236}">
                <a16:creationId xmlns:a16="http://schemas.microsoft.com/office/drawing/2014/main" id="{DE45910F-9683-48B0-92D9-F18B799604E6}"/>
              </a:ext>
            </a:extLst>
          </p:cNvPr>
          <p:cNvSpPr/>
          <p:nvPr/>
        </p:nvSpPr>
        <p:spPr>
          <a:xfrm>
            <a:off x="6218729" y="448091"/>
            <a:ext cx="4572000" cy="4247317"/>
          </a:xfrm>
          <a:prstGeom prst="rect">
            <a:avLst/>
          </a:prstGeom>
          <a:solidFill>
            <a:schemeClr val="accent3">
              <a:lumMod val="20000"/>
              <a:lumOff val="80000"/>
            </a:schemeClr>
          </a:solidFill>
          <a:ln>
            <a:solidFill>
              <a:srgbClr val="C00000"/>
            </a:solidFill>
          </a:ln>
        </p:spPr>
        <p:txBody>
          <a:bodyPr>
            <a:spAutoFit/>
          </a:bodyPr>
          <a:lstStyle/>
          <a:p>
            <a:r>
              <a:rPr lang="en-US" altLang="zh-CN" b="1" dirty="0"/>
              <a:t>Advantages of selecting features</a:t>
            </a:r>
            <a:endParaRPr lang="en-US" altLang="zh-CN" dirty="0"/>
          </a:p>
          <a:p>
            <a:pPr lvl="1"/>
            <a:r>
              <a:rPr lang="en-US" altLang="zh-CN" dirty="0"/>
              <a:t>There are various advantages of feature selection process as follows</a:t>
            </a:r>
          </a:p>
          <a:p>
            <a:pPr lvl="2"/>
            <a:r>
              <a:rPr lang="en-US" altLang="zh-CN" dirty="0"/>
              <a:t>Improved accuracy</a:t>
            </a:r>
          </a:p>
          <a:p>
            <a:pPr lvl="2"/>
            <a:r>
              <a:rPr lang="en-US" altLang="zh-CN" dirty="0"/>
              <a:t>Simple models are easier to interpret.</a:t>
            </a:r>
          </a:p>
          <a:p>
            <a:pPr lvl="2"/>
            <a:r>
              <a:rPr lang="en-US" altLang="zh-CN" dirty="0"/>
              <a:t>Shorter training times</a:t>
            </a:r>
          </a:p>
          <a:p>
            <a:pPr lvl="2"/>
            <a:r>
              <a:rPr lang="en-US" altLang="zh-CN" dirty="0"/>
              <a:t>Enhanced generalization by reducing Overfitting</a:t>
            </a:r>
          </a:p>
          <a:p>
            <a:pPr lvl="2"/>
            <a:r>
              <a:rPr lang="en-US" altLang="zh-CN" dirty="0"/>
              <a:t>Easier to implement by software developers</a:t>
            </a:r>
          </a:p>
          <a:p>
            <a:pPr lvl="2"/>
            <a:r>
              <a:rPr lang="en-US" altLang="zh-CN" dirty="0"/>
              <a:t>Reduced risk of data errors by model use</a:t>
            </a:r>
          </a:p>
          <a:p>
            <a:pPr lvl="2"/>
            <a:r>
              <a:rPr lang="en-US" altLang="zh-CN" dirty="0"/>
              <a:t>Remove Variable redundancy</a:t>
            </a:r>
          </a:p>
          <a:p>
            <a:pPr lvl="2"/>
            <a:r>
              <a:rPr lang="en-US" altLang="zh-CN" dirty="0" err="1"/>
              <a:t>Aviod</a:t>
            </a:r>
            <a:r>
              <a:rPr lang="en-US" altLang="zh-CN" dirty="0"/>
              <a:t> Bad learning behavior in high dimensional spaces</a:t>
            </a:r>
          </a:p>
        </p:txBody>
      </p:sp>
    </p:spTree>
    <p:extLst>
      <p:ext uri="{BB962C8B-B14F-4D97-AF65-F5344CB8AC3E}">
        <p14:creationId xmlns:p14="http://schemas.microsoft.com/office/powerpoint/2010/main" val="266231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lang="en-US" altLang="zh-CN" sz="1800" dirty="0"/>
              <a:t>3.</a:t>
            </a:r>
            <a:r>
              <a:rPr kumimoji="1" lang="en-US" altLang="zh-CN" sz="1800" dirty="0"/>
              <a:t> Feature Selection</a:t>
            </a:r>
            <a:endParaRPr lang="en-US" altLang="zh-CN" sz="1800" dirty="0"/>
          </a:p>
          <a:p>
            <a:pPr lvl="1" algn="just">
              <a:spcBef>
                <a:spcPts val="0"/>
              </a:spcBef>
            </a:pPr>
            <a:r>
              <a:rPr lang="en-US" altLang="zh-CN" dirty="0"/>
              <a:t>Difference </a:t>
            </a:r>
            <a:r>
              <a:rPr lang="en-US" altLang="zh-CN" dirty="0">
                <a:solidFill>
                  <a:srgbClr val="C00000"/>
                </a:solidFill>
              </a:rPr>
              <a:t>between dimensionality reduction </a:t>
            </a:r>
            <a:r>
              <a:rPr lang="en-US" altLang="zh-CN" dirty="0"/>
              <a:t>and</a:t>
            </a:r>
            <a:r>
              <a:rPr lang="en-US" altLang="zh-CN" dirty="0">
                <a:solidFill>
                  <a:srgbClr val="C00000"/>
                </a:solidFill>
              </a:rPr>
              <a:t> feature selection</a:t>
            </a:r>
            <a:endParaRPr lang="en-US" altLang="zh-CN" dirty="0"/>
          </a:p>
          <a:p>
            <a:pPr lvl="2" algn="just">
              <a:spcBef>
                <a:spcPts val="0"/>
              </a:spcBef>
            </a:pPr>
            <a:r>
              <a:rPr lang="en-US" altLang="zh-CN" dirty="0"/>
              <a:t>Both methods tend to reduce the number of attributes in the dataset</a:t>
            </a:r>
          </a:p>
          <a:p>
            <a:pPr lvl="2" algn="just">
              <a:spcBef>
                <a:spcPts val="0"/>
              </a:spcBef>
            </a:pPr>
            <a:r>
              <a:rPr lang="en-US" altLang="zh-CN" dirty="0"/>
              <a:t>but a dimensionality reduction method does so by creating new combinations of attributes (sometimes known as feature transformation)</a:t>
            </a:r>
          </a:p>
          <a:p>
            <a:pPr lvl="3" algn="just">
              <a:spcBef>
                <a:spcPts val="0"/>
              </a:spcBef>
            </a:pPr>
            <a:r>
              <a:rPr lang="en-US" altLang="zh-CN" sz="1600" dirty="0"/>
              <a:t>Some examples of dimensionality reduction methods are Principal Component Analysis(</a:t>
            </a:r>
            <a:r>
              <a:rPr lang="en-US" altLang="zh-CN" sz="1600" dirty="0">
                <a:solidFill>
                  <a:srgbClr val="0066FF"/>
                </a:solidFill>
              </a:rPr>
              <a:t>PCA</a:t>
            </a:r>
            <a:r>
              <a:rPr lang="en-US" altLang="zh-CN" sz="1600" dirty="0"/>
              <a:t>), Singular Value Decomposition(</a:t>
            </a:r>
            <a:r>
              <a:rPr lang="en-US" altLang="zh-CN" sz="1600" dirty="0">
                <a:solidFill>
                  <a:srgbClr val="0066FF"/>
                </a:solidFill>
              </a:rPr>
              <a:t>SVD</a:t>
            </a:r>
            <a:r>
              <a:rPr lang="en-US" altLang="zh-CN" sz="1600" dirty="0"/>
              <a:t>), Linear Discriminant Analysis(</a:t>
            </a:r>
            <a:r>
              <a:rPr lang="en-US" altLang="zh-CN" sz="1600" dirty="0">
                <a:solidFill>
                  <a:srgbClr val="0066FF"/>
                </a:solidFill>
              </a:rPr>
              <a:t>LDA</a:t>
            </a:r>
            <a:r>
              <a:rPr lang="en-US" altLang="zh-CN" sz="1600" dirty="0"/>
              <a:t>)</a:t>
            </a:r>
          </a:p>
          <a:p>
            <a:pPr lvl="2" algn="just">
              <a:spcBef>
                <a:spcPts val="0"/>
              </a:spcBef>
            </a:pPr>
            <a:r>
              <a:rPr lang="en-US" altLang="zh-CN" dirty="0"/>
              <a:t>whereas feature selection methods </a:t>
            </a:r>
          </a:p>
          <a:p>
            <a:pPr lvl="3" algn="just">
              <a:spcBef>
                <a:spcPts val="0"/>
              </a:spcBef>
            </a:pPr>
            <a:r>
              <a:rPr lang="en-US" altLang="zh-CN" sz="1600" dirty="0"/>
              <a:t>include and exclude attributes present in the data without changing them</a:t>
            </a:r>
          </a:p>
          <a:p>
            <a:pPr lvl="1" algn="just">
              <a:spcBef>
                <a:spcPts val="0"/>
              </a:spcBef>
            </a:pPr>
            <a:endParaRPr lang="en-US" altLang="zh-CN" sz="1600" dirty="0"/>
          </a:p>
          <a:p>
            <a:pPr lvl="1" algn="just">
              <a:spcBef>
                <a:spcPts val="0"/>
              </a:spcBef>
            </a:pPr>
            <a:endParaRPr lang="en-US" altLang="zh-CN" dirty="0"/>
          </a:p>
        </p:txBody>
      </p:sp>
    </p:spTree>
    <p:extLst>
      <p:ext uri="{BB962C8B-B14F-4D97-AF65-F5344CB8AC3E}">
        <p14:creationId xmlns:p14="http://schemas.microsoft.com/office/powerpoint/2010/main" val="2896049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3. Feature Selection</a:t>
            </a:r>
          </a:p>
          <a:p>
            <a:pPr lvl="1"/>
            <a:r>
              <a:rPr kumimoji="1" lang="zh-CN" altLang="en-US" dirty="0"/>
              <a:t>特征选择的方法</a:t>
            </a:r>
            <a:r>
              <a:rPr lang="en-US" altLang="zh-CN" dirty="0">
                <a:solidFill>
                  <a:srgbClr val="C00000"/>
                </a:solidFill>
              </a:rPr>
              <a:t>Types of feature selection</a:t>
            </a:r>
          </a:p>
          <a:p>
            <a:pPr lvl="1"/>
            <a:r>
              <a:rPr kumimoji="1" lang="zh-CN" altLang="en-US" dirty="0"/>
              <a:t>三类方法</a:t>
            </a:r>
            <a:endParaRPr kumimoji="1" lang="en-US" altLang="zh-CN" dirty="0"/>
          </a:p>
          <a:p>
            <a:pPr lvl="2"/>
            <a:r>
              <a:rPr lang="en-US" altLang="zh-CN" dirty="0"/>
              <a:t>1. Filter Method</a:t>
            </a:r>
          </a:p>
          <a:p>
            <a:pPr lvl="2"/>
            <a:r>
              <a:rPr lang="en-US" altLang="zh-CN" dirty="0"/>
              <a:t>2. Wrapper Method</a:t>
            </a:r>
          </a:p>
          <a:p>
            <a:pPr lvl="2"/>
            <a:r>
              <a:rPr lang="en-US" altLang="zh-CN" dirty="0"/>
              <a:t>3. Embedded Method</a:t>
            </a:r>
          </a:p>
          <a:p>
            <a:pPr lvl="1"/>
            <a:r>
              <a:rPr lang="zh-CN" altLang="en-US" dirty="0"/>
              <a:t>数值型特征和类别型特征的</a:t>
            </a:r>
            <a:r>
              <a:rPr lang="en-US" altLang="zh-CN" dirty="0"/>
              <a:t>Selection</a:t>
            </a:r>
            <a:r>
              <a:rPr lang="zh-CN" altLang="en-US" dirty="0"/>
              <a:t>办法是不一样的</a:t>
            </a:r>
            <a:endParaRPr lang="en-US" altLang="zh-CN" dirty="0"/>
          </a:p>
          <a:p>
            <a:pPr lvl="1"/>
            <a:endParaRPr kumimoji="1" lang="en-US" altLang="zh-CN" dirty="0"/>
          </a:p>
        </p:txBody>
      </p:sp>
      <p:sp>
        <p:nvSpPr>
          <p:cNvPr id="4" name="矩形 3">
            <a:extLst>
              <a:ext uri="{FF2B5EF4-FFF2-40B4-BE49-F238E27FC236}">
                <a16:creationId xmlns:a16="http://schemas.microsoft.com/office/drawing/2014/main" id="{139E5D9F-10B2-4D1A-BA15-530DD4AEAE5A}"/>
              </a:ext>
            </a:extLst>
          </p:cNvPr>
          <p:cNvSpPr/>
          <p:nvPr/>
        </p:nvSpPr>
        <p:spPr>
          <a:xfrm>
            <a:off x="520179" y="4248454"/>
            <a:ext cx="7985653" cy="369332"/>
          </a:xfrm>
          <a:prstGeom prst="rect">
            <a:avLst/>
          </a:prstGeom>
          <a:solidFill>
            <a:schemeClr val="accent3">
              <a:lumMod val="20000"/>
              <a:lumOff val="80000"/>
            </a:schemeClr>
          </a:solidFill>
          <a:ln>
            <a:solidFill>
              <a:schemeClr val="accent1"/>
            </a:solidFill>
          </a:ln>
        </p:spPr>
        <p:txBody>
          <a:bodyPr wrap="square">
            <a:spAutoFit/>
          </a:bodyPr>
          <a:lstStyle/>
          <a:p>
            <a:r>
              <a:rPr lang="zh-CN" altLang="en-US" dirty="0">
                <a:hlinkClick r:id="rId2"/>
              </a:rPr>
              <a:t>https://towardsdatascience.com/feature-selection-with-pandas-e3690ad8504b</a:t>
            </a:r>
            <a:endParaRPr lang="zh-CN" altLang="en-US" dirty="0"/>
          </a:p>
        </p:txBody>
      </p:sp>
    </p:spTree>
    <p:extLst>
      <p:ext uri="{BB962C8B-B14F-4D97-AF65-F5344CB8AC3E}">
        <p14:creationId xmlns:p14="http://schemas.microsoft.com/office/powerpoint/2010/main" val="1846194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151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3. Feature Selection</a:t>
            </a:r>
          </a:p>
          <a:p>
            <a:r>
              <a:rPr kumimoji="1" lang="en-US" altLang="zh-CN" dirty="0"/>
              <a:t>3.1Filter methods</a:t>
            </a:r>
          </a:p>
          <a:p>
            <a:pPr lvl="1" algn="just"/>
            <a:r>
              <a:rPr lang="en-US" altLang="zh-CN" dirty="0"/>
              <a:t>Filter method relies on the </a:t>
            </a:r>
            <a:r>
              <a:rPr lang="en-US" altLang="zh-CN" dirty="0">
                <a:solidFill>
                  <a:srgbClr val="C00000"/>
                </a:solidFill>
              </a:rPr>
              <a:t>general uniqueness of the data </a:t>
            </a:r>
            <a:r>
              <a:rPr lang="en-US" altLang="zh-CN" dirty="0"/>
              <a:t>to be evaluated and pick feature subset, not including any mining algorithm</a:t>
            </a:r>
          </a:p>
          <a:p>
            <a:pPr lvl="1" algn="just"/>
            <a:r>
              <a:rPr lang="en-US" altLang="zh-CN" dirty="0"/>
              <a:t>Filter method uses the exact </a:t>
            </a:r>
            <a:r>
              <a:rPr lang="en-US" altLang="zh-CN" dirty="0">
                <a:solidFill>
                  <a:srgbClr val="C00000"/>
                </a:solidFill>
              </a:rPr>
              <a:t>assessment criterion </a:t>
            </a:r>
            <a:r>
              <a:rPr lang="en-US" altLang="zh-CN" dirty="0"/>
              <a:t>which includes </a:t>
            </a:r>
            <a:r>
              <a:rPr lang="en-US" altLang="zh-CN" dirty="0">
                <a:solidFill>
                  <a:srgbClr val="0066FF"/>
                </a:solidFill>
              </a:rPr>
              <a:t>distance, information, dependency, and consistency</a:t>
            </a:r>
          </a:p>
          <a:p>
            <a:pPr lvl="1" algn="just"/>
            <a:r>
              <a:rPr lang="en-US" altLang="zh-CN" dirty="0"/>
              <a:t>Filter methods are generally used as a </a:t>
            </a:r>
            <a:r>
              <a:rPr lang="en-US" altLang="zh-CN" dirty="0">
                <a:solidFill>
                  <a:srgbClr val="0066FF"/>
                </a:solidFill>
              </a:rPr>
              <a:t>data preprocessing </a:t>
            </a:r>
            <a:r>
              <a:rPr lang="en-US" altLang="zh-CN" dirty="0"/>
              <a:t>step</a:t>
            </a:r>
            <a:endParaRPr kumimoji="1" lang="en-US" altLang="zh-CN" dirty="0"/>
          </a:p>
        </p:txBody>
      </p:sp>
      <p:pic>
        <p:nvPicPr>
          <p:cNvPr id="4" name="Picture 2" descr="https://res.cloudinary.com/dyd911kmh/image/upload/f_auto,q_auto:best/v1537552825/Image3_fqsh79.png">
            <a:extLst>
              <a:ext uri="{FF2B5EF4-FFF2-40B4-BE49-F238E27FC236}">
                <a16:creationId xmlns:a16="http://schemas.microsoft.com/office/drawing/2014/main" id="{6F374F92-7E33-48BD-B4AC-9B861029B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171" y="3896294"/>
            <a:ext cx="7718219" cy="76188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9075A6CB-9B75-47A2-BA3F-6004A643F888}"/>
              </a:ext>
            </a:extLst>
          </p:cNvPr>
          <p:cNvSpPr/>
          <p:nvPr/>
        </p:nvSpPr>
        <p:spPr>
          <a:xfrm>
            <a:off x="2797628" y="3853543"/>
            <a:ext cx="1400629" cy="80463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6D0FEA7-F5DF-4346-9656-70E0D4676D1E}"/>
              </a:ext>
            </a:extLst>
          </p:cNvPr>
          <p:cNvSpPr/>
          <p:nvPr/>
        </p:nvSpPr>
        <p:spPr>
          <a:xfrm>
            <a:off x="2206171" y="4688114"/>
            <a:ext cx="2721429" cy="395515"/>
          </a:xfrm>
          <a:prstGeom prst="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200" dirty="0">
                <a:solidFill>
                  <a:sysClr val="windowText" lastClr="000000"/>
                </a:solidFill>
              </a:rPr>
              <a:t>不依赖机器学习算法，直接依赖数据的特点（某种评价指标），进行选择</a:t>
            </a:r>
          </a:p>
        </p:txBody>
      </p:sp>
    </p:spTree>
    <p:extLst>
      <p:ext uri="{BB962C8B-B14F-4D97-AF65-F5344CB8AC3E}">
        <p14:creationId xmlns:p14="http://schemas.microsoft.com/office/powerpoint/2010/main" val="2544844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r>
              <a:rPr kumimoji="1" lang="en-US" altLang="zh-CN" dirty="0"/>
              <a:t>3. Feature Selection</a:t>
            </a:r>
          </a:p>
          <a:p>
            <a:pPr algn="just"/>
            <a:r>
              <a:rPr kumimoji="1" lang="en-US" altLang="zh-CN" dirty="0"/>
              <a:t>3.1Filter methods</a:t>
            </a:r>
          </a:p>
          <a:p>
            <a:pPr lvl="1" algn="just">
              <a:lnSpc>
                <a:spcPct val="120000"/>
              </a:lnSpc>
            </a:pPr>
            <a:r>
              <a:rPr lang="en-US" altLang="zh-CN" dirty="0"/>
              <a:t>Filter methods are generally used as a preprocessing step</a:t>
            </a:r>
          </a:p>
          <a:p>
            <a:pPr lvl="1" algn="just">
              <a:lnSpc>
                <a:spcPct val="120000"/>
              </a:lnSpc>
            </a:pPr>
            <a:r>
              <a:rPr lang="en-US" altLang="zh-CN" dirty="0"/>
              <a:t>The selection of features is independent of any machine learning algorithms</a:t>
            </a:r>
          </a:p>
          <a:p>
            <a:pPr lvl="1" algn="just">
              <a:lnSpc>
                <a:spcPct val="120000"/>
              </a:lnSpc>
            </a:pPr>
            <a:r>
              <a:rPr lang="en-US" altLang="zh-CN" dirty="0"/>
              <a:t>Instead, features are selected on the basis of their scores in various statistical tests for their correlation with the outcome variable</a:t>
            </a:r>
          </a:p>
          <a:p>
            <a:pPr lvl="1" algn="just"/>
            <a:endParaRPr kumimoji="1" lang="en-US" altLang="zh-CN" dirty="0"/>
          </a:p>
        </p:txBody>
      </p:sp>
    </p:spTree>
    <p:extLst>
      <p:ext uri="{BB962C8B-B14F-4D97-AF65-F5344CB8AC3E}">
        <p14:creationId xmlns:p14="http://schemas.microsoft.com/office/powerpoint/2010/main" val="34256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r>
              <a:rPr kumimoji="1" lang="en-US" altLang="zh-CN" dirty="0"/>
              <a:t>3. Feature Selection</a:t>
            </a:r>
          </a:p>
          <a:p>
            <a:r>
              <a:rPr kumimoji="1" lang="en-US" altLang="zh-CN" dirty="0"/>
              <a:t>3.1Filter methods</a:t>
            </a:r>
          </a:p>
          <a:p>
            <a:pPr lvl="1" algn="just"/>
            <a:r>
              <a:rPr lang="en-US" altLang="zh-CN" dirty="0"/>
              <a:t>We can refer to the following table for defining correlation coefficients for </a:t>
            </a:r>
            <a:r>
              <a:rPr lang="en-US" altLang="zh-CN" dirty="0">
                <a:solidFill>
                  <a:srgbClr val="0066FF"/>
                </a:solidFill>
              </a:rPr>
              <a:t>different types of data</a:t>
            </a:r>
            <a:r>
              <a:rPr lang="en-US" altLang="zh-CN" dirty="0"/>
              <a:t> </a:t>
            </a:r>
          </a:p>
          <a:p>
            <a:pPr lvl="1" algn="just"/>
            <a:r>
              <a:rPr lang="en-US" altLang="zh-CN" dirty="0"/>
              <a:t>Some examples of filter methods include the </a:t>
            </a:r>
            <a:r>
              <a:rPr lang="en-US" altLang="zh-CN" dirty="0">
                <a:solidFill>
                  <a:srgbClr val="0066FF"/>
                </a:solidFill>
              </a:rPr>
              <a:t>Chi-squared test, information gain, and correlation coefficients</a:t>
            </a:r>
            <a:endParaRPr kumimoji="1" lang="en-US" altLang="zh-CN" dirty="0">
              <a:solidFill>
                <a:srgbClr val="0066FF"/>
              </a:solidFill>
            </a:endParaRPr>
          </a:p>
          <a:p>
            <a:pPr lvl="1" algn="just"/>
            <a:endParaRPr kumimoji="1" lang="en-US" altLang="zh-CN" dirty="0"/>
          </a:p>
        </p:txBody>
      </p:sp>
      <p:pic>
        <p:nvPicPr>
          <p:cNvPr id="7" name="Picture 2" descr="https://res.cloudinary.com/dyd911kmh/image/upload/f_auto,q_auto:best/v1537549804/Image1_c4jcxi.png">
            <a:extLst>
              <a:ext uri="{FF2B5EF4-FFF2-40B4-BE49-F238E27FC236}">
                <a16:creationId xmlns:a16="http://schemas.microsoft.com/office/drawing/2014/main" id="{8C78441B-D4C4-4E18-96A0-6FD16D832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383" y="3257640"/>
            <a:ext cx="7668285" cy="104621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圆角 7">
            <a:extLst>
              <a:ext uri="{FF2B5EF4-FFF2-40B4-BE49-F238E27FC236}">
                <a16:creationId xmlns:a16="http://schemas.microsoft.com/office/drawing/2014/main" id="{94E40964-74F3-446E-96DB-CA728F577261}"/>
              </a:ext>
            </a:extLst>
          </p:cNvPr>
          <p:cNvSpPr/>
          <p:nvPr/>
        </p:nvSpPr>
        <p:spPr>
          <a:xfrm>
            <a:off x="3443514" y="3568575"/>
            <a:ext cx="4611914" cy="7039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a:extLst>
              <a:ext uri="{FF2B5EF4-FFF2-40B4-BE49-F238E27FC236}">
                <a16:creationId xmlns:a16="http://schemas.microsoft.com/office/drawing/2014/main" id="{CE287C59-78CE-4585-9472-27EC8048FB64}"/>
              </a:ext>
            </a:extLst>
          </p:cNvPr>
          <p:cNvSpPr/>
          <p:nvPr/>
        </p:nvSpPr>
        <p:spPr>
          <a:xfrm>
            <a:off x="6485768" y="4386818"/>
            <a:ext cx="1107996" cy="369332"/>
          </a:xfrm>
          <a:prstGeom prst="rect">
            <a:avLst/>
          </a:prstGeom>
        </p:spPr>
        <p:txBody>
          <a:bodyPr wrap="none">
            <a:spAutoFit/>
          </a:bodyPr>
          <a:lstStyle/>
          <a:p>
            <a:r>
              <a:rPr lang="zh-CN" altLang="en-US" dirty="0"/>
              <a:t>开方测试</a:t>
            </a:r>
          </a:p>
        </p:txBody>
      </p:sp>
      <p:sp>
        <p:nvSpPr>
          <p:cNvPr id="10" name="矩形 9">
            <a:extLst>
              <a:ext uri="{FF2B5EF4-FFF2-40B4-BE49-F238E27FC236}">
                <a16:creationId xmlns:a16="http://schemas.microsoft.com/office/drawing/2014/main" id="{D927B65B-D006-452B-AA85-F04CCD9B9DFC}"/>
              </a:ext>
            </a:extLst>
          </p:cNvPr>
          <p:cNvSpPr/>
          <p:nvPr/>
        </p:nvSpPr>
        <p:spPr>
          <a:xfrm>
            <a:off x="4133940" y="4386818"/>
            <a:ext cx="1107996" cy="369332"/>
          </a:xfrm>
          <a:prstGeom prst="rect">
            <a:avLst/>
          </a:prstGeom>
        </p:spPr>
        <p:txBody>
          <a:bodyPr wrap="none">
            <a:spAutoFit/>
          </a:bodyPr>
          <a:lstStyle/>
          <a:p>
            <a:r>
              <a:rPr lang="zh-CN" altLang="en-US" dirty="0"/>
              <a:t>方差分析</a:t>
            </a:r>
          </a:p>
        </p:txBody>
      </p:sp>
      <p:sp>
        <p:nvSpPr>
          <p:cNvPr id="11" name="矩形 10">
            <a:extLst>
              <a:ext uri="{FF2B5EF4-FFF2-40B4-BE49-F238E27FC236}">
                <a16:creationId xmlns:a16="http://schemas.microsoft.com/office/drawing/2014/main" id="{9A73B787-8111-4C4F-A45C-472E3CBAE909}"/>
              </a:ext>
            </a:extLst>
          </p:cNvPr>
          <p:cNvSpPr/>
          <p:nvPr/>
        </p:nvSpPr>
        <p:spPr>
          <a:xfrm>
            <a:off x="6485768" y="2806575"/>
            <a:ext cx="1569660" cy="369332"/>
          </a:xfrm>
          <a:prstGeom prst="rect">
            <a:avLst/>
          </a:prstGeom>
        </p:spPr>
        <p:txBody>
          <a:bodyPr wrap="none">
            <a:spAutoFit/>
          </a:bodyPr>
          <a:lstStyle/>
          <a:p>
            <a:r>
              <a:rPr lang="zh-CN" altLang="en-US" dirty="0"/>
              <a:t>线性判别分析</a:t>
            </a:r>
          </a:p>
        </p:txBody>
      </p:sp>
      <p:sp>
        <p:nvSpPr>
          <p:cNvPr id="12" name="矩形 11">
            <a:extLst>
              <a:ext uri="{FF2B5EF4-FFF2-40B4-BE49-F238E27FC236}">
                <a16:creationId xmlns:a16="http://schemas.microsoft.com/office/drawing/2014/main" id="{8EFF4817-8350-49DF-B058-FBBE029A6102}"/>
              </a:ext>
            </a:extLst>
          </p:cNvPr>
          <p:cNvSpPr/>
          <p:nvPr/>
        </p:nvSpPr>
        <p:spPr>
          <a:xfrm>
            <a:off x="4133940" y="2806575"/>
            <a:ext cx="1857624" cy="369332"/>
          </a:xfrm>
          <a:prstGeom prst="rect">
            <a:avLst/>
          </a:prstGeom>
        </p:spPr>
        <p:txBody>
          <a:bodyPr wrap="none">
            <a:spAutoFit/>
          </a:bodyPr>
          <a:lstStyle/>
          <a:p>
            <a:r>
              <a:rPr lang="en-US" altLang="zh-CN" dirty="0"/>
              <a:t>Pearson</a:t>
            </a:r>
            <a:r>
              <a:rPr lang="zh-CN" altLang="en-US" dirty="0"/>
              <a:t>相关系数</a:t>
            </a:r>
          </a:p>
        </p:txBody>
      </p:sp>
    </p:spTree>
    <p:extLst>
      <p:ext uri="{BB962C8B-B14F-4D97-AF65-F5344CB8AC3E}">
        <p14:creationId xmlns:p14="http://schemas.microsoft.com/office/powerpoint/2010/main" val="836663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fontAlgn="base"/>
            <a:r>
              <a:rPr lang="zh-CN" altLang="en-US" dirty="0"/>
              <a:t>特征工程概览</a:t>
            </a:r>
            <a:endParaRPr lang="en-US" altLang="zh-CN" dirty="0"/>
          </a:p>
          <a:p>
            <a:pPr lvl="1" fontAlgn="base"/>
            <a:r>
              <a:rPr lang="zh-CN" altLang="en-US" dirty="0"/>
              <a:t>包含</a:t>
            </a:r>
            <a:r>
              <a:rPr lang="en-US" altLang="zh-CN" dirty="0"/>
              <a:t>3</a:t>
            </a:r>
            <a:r>
              <a:rPr lang="zh-CN" altLang="en-US" dirty="0"/>
              <a:t>大块</a:t>
            </a:r>
            <a:endParaRPr lang="en-US" altLang="zh-CN" dirty="0"/>
          </a:p>
        </p:txBody>
      </p:sp>
      <p:sp>
        <p:nvSpPr>
          <p:cNvPr id="4" name="矩形: 圆角 3">
            <a:extLst>
              <a:ext uri="{FF2B5EF4-FFF2-40B4-BE49-F238E27FC236}">
                <a16:creationId xmlns:a16="http://schemas.microsoft.com/office/drawing/2014/main" id="{D9783CFC-7CEA-440A-9A60-6E21DE3E8BFD}"/>
              </a:ext>
            </a:extLst>
          </p:cNvPr>
          <p:cNvSpPr/>
          <p:nvPr/>
        </p:nvSpPr>
        <p:spPr>
          <a:xfrm>
            <a:off x="3164114" y="747938"/>
            <a:ext cx="2663371" cy="278948"/>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特征工程</a:t>
            </a:r>
          </a:p>
        </p:txBody>
      </p:sp>
      <p:sp>
        <p:nvSpPr>
          <p:cNvPr id="5" name="矩形: 圆角 4">
            <a:extLst>
              <a:ext uri="{FF2B5EF4-FFF2-40B4-BE49-F238E27FC236}">
                <a16:creationId xmlns:a16="http://schemas.microsoft.com/office/drawing/2014/main" id="{95E32EA3-1878-4E93-A90A-71E887CB3FF0}"/>
              </a:ext>
            </a:extLst>
          </p:cNvPr>
          <p:cNvSpPr/>
          <p:nvPr/>
        </p:nvSpPr>
        <p:spPr>
          <a:xfrm>
            <a:off x="1375229" y="1507671"/>
            <a:ext cx="2006600" cy="440872"/>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Feature </a:t>
            </a:r>
          </a:p>
          <a:p>
            <a:pPr algn="ctr"/>
            <a:r>
              <a:rPr lang="en-US" altLang="zh-CN" sz="1400" dirty="0">
                <a:solidFill>
                  <a:sysClr val="windowText" lastClr="000000"/>
                </a:solidFill>
              </a:rPr>
              <a:t>Transformation</a:t>
            </a:r>
            <a:endParaRPr lang="zh-CN" altLang="en-US" sz="1400" dirty="0">
              <a:solidFill>
                <a:sysClr val="windowText" lastClr="000000"/>
              </a:solidFill>
            </a:endParaRPr>
          </a:p>
        </p:txBody>
      </p:sp>
      <p:sp>
        <p:nvSpPr>
          <p:cNvPr id="6" name="矩形: 圆角 5">
            <a:extLst>
              <a:ext uri="{FF2B5EF4-FFF2-40B4-BE49-F238E27FC236}">
                <a16:creationId xmlns:a16="http://schemas.microsoft.com/office/drawing/2014/main" id="{88E335CC-44C1-4550-820F-E0B5AFB9FA4A}"/>
              </a:ext>
            </a:extLst>
          </p:cNvPr>
          <p:cNvSpPr/>
          <p:nvPr/>
        </p:nvSpPr>
        <p:spPr>
          <a:xfrm>
            <a:off x="3889829" y="1507671"/>
            <a:ext cx="2006600" cy="440872"/>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Feature </a:t>
            </a:r>
          </a:p>
          <a:p>
            <a:pPr algn="ctr"/>
            <a:r>
              <a:rPr lang="en-US" altLang="zh-CN" sz="1400" dirty="0">
                <a:solidFill>
                  <a:sysClr val="windowText" lastClr="000000"/>
                </a:solidFill>
              </a:rPr>
              <a:t>Extraction</a:t>
            </a:r>
            <a:endParaRPr lang="zh-CN" altLang="en-US" sz="1400" dirty="0">
              <a:solidFill>
                <a:sysClr val="windowText" lastClr="000000"/>
              </a:solidFill>
            </a:endParaRPr>
          </a:p>
        </p:txBody>
      </p:sp>
      <p:sp>
        <p:nvSpPr>
          <p:cNvPr id="7" name="矩形: 圆角 6">
            <a:extLst>
              <a:ext uri="{FF2B5EF4-FFF2-40B4-BE49-F238E27FC236}">
                <a16:creationId xmlns:a16="http://schemas.microsoft.com/office/drawing/2014/main" id="{1270A549-659D-4A0C-A5FD-DA9A0024F160}"/>
              </a:ext>
            </a:extLst>
          </p:cNvPr>
          <p:cNvSpPr/>
          <p:nvPr/>
        </p:nvSpPr>
        <p:spPr>
          <a:xfrm>
            <a:off x="6320972" y="1507671"/>
            <a:ext cx="2006600" cy="440872"/>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ysClr val="windowText" lastClr="000000"/>
                </a:solidFill>
              </a:rPr>
              <a:t>Feature </a:t>
            </a:r>
          </a:p>
          <a:p>
            <a:pPr algn="ctr"/>
            <a:r>
              <a:rPr lang="en-US" altLang="zh-CN" sz="1400" dirty="0">
                <a:solidFill>
                  <a:sysClr val="windowText" lastClr="000000"/>
                </a:solidFill>
              </a:rPr>
              <a:t>Selection</a:t>
            </a:r>
            <a:endParaRPr lang="zh-CN" altLang="en-US" sz="1400" dirty="0">
              <a:solidFill>
                <a:sysClr val="windowText" lastClr="000000"/>
              </a:solidFill>
            </a:endParaRPr>
          </a:p>
        </p:txBody>
      </p:sp>
      <p:sp>
        <p:nvSpPr>
          <p:cNvPr id="8" name="右大括号 7">
            <a:extLst>
              <a:ext uri="{FF2B5EF4-FFF2-40B4-BE49-F238E27FC236}">
                <a16:creationId xmlns:a16="http://schemas.microsoft.com/office/drawing/2014/main" id="{E42599F0-442B-436F-B1A2-96C6EB2CA700}"/>
              </a:ext>
            </a:extLst>
          </p:cNvPr>
          <p:cNvSpPr/>
          <p:nvPr/>
        </p:nvSpPr>
        <p:spPr>
          <a:xfrm rot="16200000">
            <a:off x="4360180" y="-993776"/>
            <a:ext cx="405493" cy="4434116"/>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94E2191-A736-4E53-9992-3294C98E7C26}"/>
              </a:ext>
            </a:extLst>
          </p:cNvPr>
          <p:cNvSpPr/>
          <p:nvPr/>
        </p:nvSpPr>
        <p:spPr>
          <a:xfrm>
            <a:off x="319314" y="2019299"/>
            <a:ext cx="2725057" cy="2593521"/>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altLang="zh-CN" sz="1300" dirty="0">
                <a:solidFill>
                  <a:sysClr val="windowText" lastClr="000000"/>
                </a:solidFill>
              </a:rPr>
              <a:t>1.1 Categorical - Label Encoding</a:t>
            </a:r>
          </a:p>
          <a:p>
            <a:pPr algn="just"/>
            <a:r>
              <a:rPr lang="en-US" altLang="zh-CN" sz="1300" dirty="0">
                <a:solidFill>
                  <a:sysClr val="windowText" lastClr="000000"/>
                </a:solidFill>
              </a:rPr>
              <a:t>1.2 Categorical - One Hot Encoding</a:t>
            </a:r>
          </a:p>
          <a:p>
            <a:pPr algn="just"/>
            <a:r>
              <a:rPr lang="en-US" altLang="zh-CN" sz="1300" dirty="0">
                <a:solidFill>
                  <a:sysClr val="windowText" lastClr="000000"/>
                </a:solidFill>
              </a:rPr>
              <a:t>1.3 Numeric - Binning</a:t>
            </a:r>
          </a:p>
          <a:p>
            <a:pPr algn="just"/>
            <a:r>
              <a:rPr lang="en-US" altLang="zh-CN" sz="1300" dirty="0">
                <a:solidFill>
                  <a:sysClr val="windowText" lastClr="000000"/>
                </a:solidFill>
              </a:rPr>
              <a:t>1.4 Numeric - Scaling</a:t>
            </a:r>
          </a:p>
          <a:p>
            <a:pPr algn="just"/>
            <a:r>
              <a:rPr lang="en-US" altLang="zh-CN" sz="1300" dirty="0">
                <a:solidFill>
                  <a:sysClr val="windowText" lastClr="000000"/>
                </a:solidFill>
              </a:rPr>
              <a:t>1.5 Log Transform</a:t>
            </a:r>
          </a:p>
          <a:p>
            <a:pPr algn="just"/>
            <a:r>
              <a:rPr lang="en-US" altLang="zh-CN" sz="1300" dirty="0">
                <a:solidFill>
                  <a:sysClr val="windowText" lastClr="000000"/>
                </a:solidFill>
              </a:rPr>
              <a:t>1.6 Handling Outliers</a:t>
            </a:r>
          </a:p>
          <a:p>
            <a:pPr algn="just"/>
            <a:r>
              <a:rPr lang="en-US" altLang="zh-CN" sz="1300" dirty="0">
                <a:solidFill>
                  <a:sysClr val="windowText" lastClr="000000"/>
                </a:solidFill>
              </a:rPr>
              <a:t>1.7 Imputation - Missing Value Handling</a:t>
            </a:r>
          </a:p>
          <a:p>
            <a:pPr algn="just"/>
            <a:r>
              <a:rPr lang="en-US" altLang="zh-CN" sz="1300" dirty="0">
                <a:solidFill>
                  <a:sysClr val="windowText" lastClr="000000"/>
                </a:solidFill>
              </a:rPr>
              <a:t>1.8 Invalid value</a:t>
            </a:r>
          </a:p>
          <a:p>
            <a:pPr algn="just"/>
            <a:r>
              <a:rPr lang="en-US" altLang="zh-CN" sz="1300" dirty="0">
                <a:solidFill>
                  <a:sysClr val="windowText" lastClr="000000"/>
                </a:solidFill>
              </a:rPr>
              <a:t>1.9 Feature Grouping</a:t>
            </a:r>
          </a:p>
          <a:p>
            <a:pPr algn="just"/>
            <a:r>
              <a:rPr lang="en-US" altLang="zh-CN" sz="1300" dirty="0">
                <a:solidFill>
                  <a:sysClr val="windowText" lastClr="000000"/>
                </a:solidFill>
              </a:rPr>
              <a:t>1.10 Feature Split</a:t>
            </a:r>
            <a:endParaRPr lang="zh-CN" altLang="en-US" sz="1300" dirty="0">
              <a:solidFill>
                <a:sysClr val="windowText" lastClr="000000"/>
              </a:solidFill>
            </a:endParaRPr>
          </a:p>
        </p:txBody>
      </p:sp>
      <p:sp>
        <p:nvSpPr>
          <p:cNvPr id="10" name="矩形 9">
            <a:extLst>
              <a:ext uri="{FF2B5EF4-FFF2-40B4-BE49-F238E27FC236}">
                <a16:creationId xmlns:a16="http://schemas.microsoft.com/office/drawing/2014/main" id="{482316CE-20A4-4FF9-9D0C-72D78901B8A8}"/>
              </a:ext>
            </a:extLst>
          </p:cNvPr>
          <p:cNvSpPr/>
          <p:nvPr/>
        </p:nvSpPr>
        <p:spPr>
          <a:xfrm>
            <a:off x="3164114" y="2019299"/>
            <a:ext cx="2725057" cy="2593521"/>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altLang="zh-CN" sz="1300" dirty="0">
                <a:solidFill>
                  <a:sysClr val="windowText" lastClr="000000"/>
                </a:solidFill>
              </a:rPr>
              <a:t>2.1 </a:t>
            </a:r>
            <a:r>
              <a:rPr lang="zh-CN" altLang="en-US" sz="1300" dirty="0">
                <a:solidFill>
                  <a:sysClr val="windowText" lastClr="000000"/>
                </a:solidFill>
              </a:rPr>
              <a:t>降维</a:t>
            </a:r>
            <a:r>
              <a:rPr lang="en-US" altLang="zh-CN" sz="1300" dirty="0">
                <a:solidFill>
                  <a:sysClr val="windowText" lastClr="000000"/>
                </a:solidFill>
              </a:rPr>
              <a:t>PCA</a:t>
            </a:r>
          </a:p>
          <a:p>
            <a:pPr algn="just"/>
            <a:r>
              <a:rPr lang="en-US" altLang="zh-CN" sz="1300" dirty="0">
                <a:solidFill>
                  <a:sysClr val="windowText" lastClr="000000"/>
                </a:solidFill>
              </a:rPr>
              <a:t>2.2 Feature Aggregation</a:t>
            </a:r>
          </a:p>
          <a:p>
            <a:pPr algn="just"/>
            <a:r>
              <a:rPr lang="en-US" altLang="zh-CN" sz="1300" dirty="0">
                <a:solidFill>
                  <a:sysClr val="windowText" lastClr="000000"/>
                </a:solidFill>
              </a:rPr>
              <a:t>……</a:t>
            </a:r>
          </a:p>
        </p:txBody>
      </p:sp>
      <p:sp>
        <p:nvSpPr>
          <p:cNvPr id="11" name="矩形 10">
            <a:extLst>
              <a:ext uri="{FF2B5EF4-FFF2-40B4-BE49-F238E27FC236}">
                <a16:creationId xmlns:a16="http://schemas.microsoft.com/office/drawing/2014/main" id="{477C34AB-AA99-47AB-8B5D-797C0ECF322A}"/>
              </a:ext>
            </a:extLst>
          </p:cNvPr>
          <p:cNvSpPr/>
          <p:nvPr/>
        </p:nvSpPr>
        <p:spPr>
          <a:xfrm>
            <a:off x="6056086" y="2019299"/>
            <a:ext cx="2630714" cy="2593521"/>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altLang="zh-CN" sz="1300" dirty="0">
                <a:solidFill>
                  <a:sysClr val="windowText" lastClr="000000"/>
                </a:solidFill>
              </a:rPr>
              <a:t>3.1 Filter methods</a:t>
            </a:r>
          </a:p>
          <a:p>
            <a:pPr algn="just"/>
            <a:r>
              <a:rPr lang="en-US" altLang="zh-CN" sz="1300" dirty="0">
                <a:solidFill>
                  <a:sysClr val="windowText" lastClr="000000"/>
                </a:solidFill>
              </a:rPr>
              <a:t>3.2 Wrapper methods</a:t>
            </a:r>
          </a:p>
          <a:p>
            <a:pPr algn="just"/>
            <a:r>
              <a:rPr lang="en-US" altLang="zh-CN" sz="1300" dirty="0">
                <a:solidFill>
                  <a:sysClr val="windowText" lastClr="000000"/>
                </a:solidFill>
              </a:rPr>
              <a:t>3.3 Embedded methods</a:t>
            </a:r>
          </a:p>
          <a:p>
            <a:pPr algn="just"/>
            <a:endParaRPr lang="en-US" altLang="zh-CN" sz="1300" dirty="0">
              <a:solidFill>
                <a:sysClr val="windowText" lastClr="000000"/>
              </a:solidFill>
            </a:endParaRPr>
          </a:p>
        </p:txBody>
      </p:sp>
    </p:spTree>
    <p:extLst>
      <p:ext uri="{BB962C8B-B14F-4D97-AF65-F5344CB8AC3E}">
        <p14:creationId xmlns:p14="http://schemas.microsoft.com/office/powerpoint/2010/main" val="4020159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lnSpcReduction="10000"/>
          </a:bodyPr>
          <a:lstStyle/>
          <a:p>
            <a:pPr algn="just"/>
            <a:r>
              <a:rPr kumimoji="1" lang="en-US" altLang="zh-CN" sz="1800" dirty="0"/>
              <a:t>3. Feature Selection</a:t>
            </a:r>
          </a:p>
          <a:p>
            <a:pPr algn="just">
              <a:lnSpc>
                <a:spcPct val="110000"/>
              </a:lnSpc>
              <a:spcBef>
                <a:spcPts val="0"/>
              </a:spcBef>
            </a:pPr>
            <a:r>
              <a:rPr kumimoji="1" lang="en-US" altLang="zh-CN" sz="1800" dirty="0"/>
              <a:t>3.1Filter methods</a:t>
            </a:r>
          </a:p>
          <a:p>
            <a:pPr algn="just">
              <a:lnSpc>
                <a:spcPct val="110000"/>
              </a:lnSpc>
              <a:spcBef>
                <a:spcPts val="0"/>
              </a:spcBef>
            </a:pPr>
            <a:r>
              <a:rPr kumimoji="1" lang="en-US" altLang="zh-CN" sz="1800" dirty="0">
                <a:solidFill>
                  <a:srgbClr val="C00000"/>
                </a:solidFill>
              </a:rPr>
              <a:t>3.1.1Remove constant features</a:t>
            </a:r>
          </a:p>
          <a:p>
            <a:pPr lvl="1" algn="just"/>
            <a:r>
              <a:rPr lang="en-US" altLang="zh-CN" sz="1600" dirty="0"/>
              <a:t>Constant features are those that show the same value, just one value, for all the observations of the dataset</a:t>
            </a:r>
          </a:p>
          <a:p>
            <a:pPr lvl="2" algn="just"/>
            <a:r>
              <a:rPr lang="en-US" altLang="zh-CN" sz="1400" dirty="0"/>
              <a:t>This is, the same value for all the rows of the dataset</a:t>
            </a:r>
          </a:p>
          <a:p>
            <a:pPr lvl="1" algn="just"/>
            <a:r>
              <a:rPr lang="en-US" altLang="zh-CN" sz="1600" dirty="0"/>
              <a:t>These features provide no information that allows a machine learning model to discriminate or predict a target</a:t>
            </a:r>
          </a:p>
          <a:p>
            <a:pPr lvl="1" algn="just"/>
            <a:r>
              <a:rPr lang="en-US" altLang="zh-CN" sz="1600" b="1" dirty="0"/>
              <a:t>We can use variance threshold from scikit learn</a:t>
            </a:r>
          </a:p>
          <a:p>
            <a:pPr lvl="2" algn="just"/>
            <a:r>
              <a:rPr lang="en-US" altLang="zh-CN" dirty="0"/>
              <a:t>Variance threshold from scikit learn is a simple baseline approach to feature selection</a:t>
            </a:r>
          </a:p>
          <a:p>
            <a:pPr lvl="2" algn="just"/>
            <a:r>
              <a:rPr lang="en-US" altLang="zh-CN" dirty="0"/>
              <a:t>It removes all features which variance doesn’t meet some threshold</a:t>
            </a:r>
          </a:p>
          <a:p>
            <a:pPr lvl="2" algn="just"/>
            <a:r>
              <a:rPr lang="en-US" altLang="zh-CN" dirty="0"/>
              <a:t>By default, it </a:t>
            </a:r>
            <a:r>
              <a:rPr lang="en-US" altLang="zh-CN" dirty="0">
                <a:solidFill>
                  <a:srgbClr val="C00000"/>
                </a:solidFill>
              </a:rPr>
              <a:t>removes all zero-variance features</a:t>
            </a:r>
            <a:r>
              <a:rPr lang="en-US" altLang="zh-CN" dirty="0"/>
              <a:t>, i.e., features that have the same value in all samples</a:t>
            </a:r>
            <a:endParaRPr kumimoji="1" lang="en-US" altLang="zh-CN" dirty="0">
              <a:solidFill>
                <a:srgbClr val="C00000"/>
              </a:solidFill>
            </a:endParaRPr>
          </a:p>
        </p:txBody>
      </p:sp>
    </p:spTree>
    <p:extLst>
      <p:ext uri="{BB962C8B-B14F-4D97-AF65-F5344CB8AC3E}">
        <p14:creationId xmlns:p14="http://schemas.microsoft.com/office/powerpoint/2010/main" val="3106396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fontScale="70000" lnSpcReduction="20000"/>
          </a:bodyPr>
          <a:lstStyle/>
          <a:p>
            <a:r>
              <a:rPr kumimoji="1" lang="en-US" altLang="zh-CN" sz="2900" dirty="0"/>
              <a:t>3. Feature Selection</a:t>
            </a:r>
          </a:p>
          <a:p>
            <a:pPr algn="just">
              <a:lnSpc>
                <a:spcPct val="110000"/>
              </a:lnSpc>
              <a:spcBef>
                <a:spcPts val="0"/>
              </a:spcBef>
            </a:pPr>
            <a:r>
              <a:rPr kumimoji="1" lang="en-US" altLang="zh-CN" sz="2900" dirty="0"/>
              <a:t>3.1Filter methods</a:t>
            </a:r>
          </a:p>
          <a:p>
            <a:pPr algn="just">
              <a:lnSpc>
                <a:spcPct val="110000"/>
              </a:lnSpc>
              <a:spcBef>
                <a:spcPts val="0"/>
              </a:spcBef>
            </a:pPr>
            <a:r>
              <a:rPr kumimoji="1" lang="en-US" altLang="zh-CN" sz="2900" dirty="0">
                <a:solidFill>
                  <a:srgbClr val="C00000"/>
                </a:solidFill>
              </a:rPr>
              <a:t>3.1.2Remove quasi-constant features</a:t>
            </a:r>
          </a:p>
          <a:p>
            <a:pPr lvl="1" algn="just">
              <a:lnSpc>
                <a:spcPct val="120000"/>
              </a:lnSpc>
            </a:pPr>
            <a:r>
              <a:rPr lang="en-US" altLang="zh-CN" sz="2100" dirty="0"/>
              <a:t>Quasi-constant features are those that show the </a:t>
            </a:r>
            <a:r>
              <a:rPr lang="en-US" altLang="zh-CN" sz="2100" dirty="0">
                <a:solidFill>
                  <a:srgbClr val="C00000"/>
                </a:solidFill>
              </a:rPr>
              <a:t>same value for the great majority of the observations of the dataset</a:t>
            </a:r>
            <a:r>
              <a:rPr lang="en-US" altLang="zh-CN" sz="2100" dirty="0"/>
              <a:t>. In general, these features provide little if any information that allows a machine learning model to discriminate or predict a target. But there can be exceptions</a:t>
            </a:r>
          </a:p>
          <a:p>
            <a:pPr lvl="1" algn="just">
              <a:lnSpc>
                <a:spcPct val="120000"/>
              </a:lnSpc>
            </a:pPr>
            <a:r>
              <a:rPr lang="en-US" altLang="zh-CN" sz="2100" dirty="0"/>
              <a:t>So we should be careful when removing these type of features. Identifying and removing quasi-constant features, is an easy first step towards feature selection and more easily interpretable machine learning models</a:t>
            </a:r>
          </a:p>
          <a:p>
            <a:pPr lvl="1" algn="just">
              <a:lnSpc>
                <a:spcPct val="120000"/>
              </a:lnSpc>
            </a:pPr>
            <a:r>
              <a:rPr lang="en-US" altLang="zh-CN" sz="2100" dirty="0"/>
              <a:t>To identify quasi-constant features, we can once again use the </a:t>
            </a:r>
            <a:r>
              <a:rPr lang="en-US" altLang="zh-CN" sz="2100" dirty="0">
                <a:solidFill>
                  <a:srgbClr val="C00000"/>
                </a:solidFill>
              </a:rPr>
              <a:t>Variance Threshold function </a:t>
            </a:r>
            <a:r>
              <a:rPr lang="en-US" altLang="zh-CN" sz="2100" dirty="0"/>
              <a:t>from scikit learn</a:t>
            </a:r>
          </a:p>
          <a:p>
            <a:pPr lvl="2" algn="just">
              <a:lnSpc>
                <a:spcPct val="120000"/>
              </a:lnSpc>
            </a:pPr>
            <a:r>
              <a:rPr lang="en-US" altLang="zh-CN" sz="2100" dirty="0"/>
              <a:t>Variance threshold from scikit learn is a simple baseline approach to feature selection</a:t>
            </a:r>
          </a:p>
          <a:p>
            <a:pPr lvl="2" algn="just">
              <a:lnSpc>
                <a:spcPct val="120000"/>
              </a:lnSpc>
            </a:pPr>
            <a:r>
              <a:rPr lang="en-US" altLang="zh-CN" sz="2100" dirty="0"/>
              <a:t>It removes all features which variance doesn’t meet some threshold</a:t>
            </a:r>
          </a:p>
        </p:txBody>
      </p:sp>
    </p:spTree>
    <p:extLst>
      <p:ext uri="{BB962C8B-B14F-4D97-AF65-F5344CB8AC3E}">
        <p14:creationId xmlns:p14="http://schemas.microsoft.com/office/powerpoint/2010/main" val="973211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spcBef>
                <a:spcPts val="0"/>
              </a:spcBef>
            </a:pPr>
            <a:r>
              <a:rPr kumimoji="1" lang="en-US" altLang="zh-CN" sz="1800" dirty="0"/>
              <a:t>3.1Filter methods</a:t>
            </a:r>
          </a:p>
          <a:p>
            <a:pPr>
              <a:spcBef>
                <a:spcPts val="0"/>
              </a:spcBef>
            </a:pPr>
            <a:r>
              <a:rPr kumimoji="1" lang="en-US" altLang="zh-CN" sz="1800" dirty="0">
                <a:solidFill>
                  <a:srgbClr val="C00000"/>
                </a:solidFill>
              </a:rPr>
              <a:t>3.1.3 Information Gain</a:t>
            </a:r>
          </a:p>
          <a:p>
            <a:pPr lvl="1" algn="just"/>
            <a:r>
              <a:rPr lang="en-US" altLang="zh-CN" sz="1600" dirty="0"/>
              <a:t>Information gain calculates the reduction in entropy from the transformation of a dataset</a:t>
            </a:r>
          </a:p>
          <a:p>
            <a:pPr lvl="1" algn="just"/>
            <a:r>
              <a:rPr lang="en-US" altLang="zh-CN" sz="1600" dirty="0"/>
              <a:t>It can be used for feature selection by evaluating the Information gain of each variable in the context of the target variable</a:t>
            </a:r>
          </a:p>
          <a:p>
            <a:pPr lvl="2" algn="just"/>
            <a:r>
              <a:rPr lang="en-US" altLang="zh-CN" dirty="0"/>
              <a:t>Information gain or mutual information measures how much information the presence/absence of a feature contributes to making the correct prediction on the target</a:t>
            </a:r>
          </a:p>
          <a:p>
            <a:pPr lvl="1">
              <a:spcBef>
                <a:spcPts val="0"/>
              </a:spcBef>
            </a:pPr>
            <a:endParaRPr kumimoji="1" lang="en-US" altLang="zh-CN" sz="1600" dirty="0"/>
          </a:p>
        </p:txBody>
      </p:sp>
      <p:sp>
        <p:nvSpPr>
          <p:cNvPr id="4" name="矩形 3">
            <a:extLst>
              <a:ext uri="{FF2B5EF4-FFF2-40B4-BE49-F238E27FC236}">
                <a16:creationId xmlns:a16="http://schemas.microsoft.com/office/drawing/2014/main" id="{E1D5B870-B501-484B-84A8-C83CADB8ABFA}"/>
              </a:ext>
            </a:extLst>
          </p:cNvPr>
          <p:cNvSpPr/>
          <p:nvPr/>
        </p:nvSpPr>
        <p:spPr>
          <a:xfrm>
            <a:off x="2430693" y="3836845"/>
            <a:ext cx="3646715" cy="624114"/>
          </a:xfrm>
          <a:prstGeom prst="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决策树用信息增益选择划分数据集的属性</a:t>
            </a:r>
          </a:p>
        </p:txBody>
      </p:sp>
    </p:spTree>
    <p:extLst>
      <p:ext uri="{BB962C8B-B14F-4D97-AF65-F5344CB8AC3E}">
        <p14:creationId xmlns:p14="http://schemas.microsoft.com/office/powerpoint/2010/main" val="1791962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spcBef>
                <a:spcPts val="0"/>
              </a:spcBef>
            </a:pPr>
            <a:r>
              <a:rPr kumimoji="1" lang="en-US" altLang="zh-CN" sz="1800" dirty="0"/>
              <a:t>3.1Filter methods</a:t>
            </a:r>
          </a:p>
          <a:p>
            <a:pPr algn="just">
              <a:spcBef>
                <a:spcPts val="0"/>
              </a:spcBef>
            </a:pPr>
            <a:r>
              <a:rPr kumimoji="1" lang="en-US" altLang="zh-CN" sz="1800" dirty="0">
                <a:solidFill>
                  <a:srgbClr val="C00000"/>
                </a:solidFill>
              </a:rPr>
              <a:t>3.1.3 Information Gain</a:t>
            </a:r>
            <a:r>
              <a:rPr lang="en-US" altLang="zh-CN" dirty="0">
                <a:solidFill>
                  <a:srgbClr val="C00000"/>
                </a:solidFill>
              </a:rPr>
              <a:t> - </a:t>
            </a:r>
            <a:r>
              <a:rPr lang="en-US" altLang="zh-CN" dirty="0" err="1">
                <a:solidFill>
                  <a:srgbClr val="C00000"/>
                </a:solidFill>
              </a:rPr>
              <a:t>mutual_info_classif</a:t>
            </a:r>
            <a:endParaRPr lang="en-US" altLang="zh-CN" dirty="0">
              <a:solidFill>
                <a:srgbClr val="C00000"/>
              </a:solidFill>
            </a:endParaRPr>
          </a:p>
          <a:p>
            <a:pPr lvl="1" algn="just">
              <a:spcBef>
                <a:spcPts val="0"/>
              </a:spcBef>
            </a:pPr>
            <a:r>
              <a:rPr lang="en-US" altLang="zh-CN" dirty="0"/>
              <a:t>It estimates mutual information for a </a:t>
            </a:r>
            <a:r>
              <a:rPr lang="en-US" altLang="zh-CN" dirty="0">
                <a:solidFill>
                  <a:srgbClr val="C00000"/>
                </a:solidFill>
              </a:rPr>
              <a:t>discrete target variable</a:t>
            </a:r>
          </a:p>
          <a:p>
            <a:pPr lvl="1" algn="just">
              <a:spcBef>
                <a:spcPts val="0"/>
              </a:spcBef>
            </a:pPr>
            <a:r>
              <a:rPr lang="en-US" altLang="zh-CN" dirty="0"/>
              <a:t>Mutual information (MI) between two random variables is a non-negative value, which measures the dependency between the variables</a:t>
            </a:r>
          </a:p>
          <a:p>
            <a:pPr lvl="2" algn="just">
              <a:spcBef>
                <a:spcPts val="0"/>
              </a:spcBef>
            </a:pPr>
            <a:r>
              <a:rPr lang="en-US" altLang="zh-CN" dirty="0"/>
              <a:t>It is equal to zero if and only if two random variables are independent, and higher values mean higher dependency</a:t>
            </a:r>
          </a:p>
          <a:p>
            <a:pPr lvl="2" algn="just">
              <a:spcBef>
                <a:spcPts val="0"/>
              </a:spcBef>
            </a:pPr>
            <a:r>
              <a:rPr lang="en-US" altLang="zh-CN" dirty="0"/>
              <a:t>This function relies on nonparametric methods based on entropy estimation from k-nearest neighbors distances</a:t>
            </a:r>
          </a:p>
          <a:p>
            <a:pPr lvl="2" algn="just">
              <a:spcBef>
                <a:spcPts val="0"/>
              </a:spcBef>
            </a:pPr>
            <a:r>
              <a:rPr lang="en-US" altLang="zh-CN" dirty="0"/>
              <a:t>It can be used for univariate features selection</a:t>
            </a:r>
          </a:p>
          <a:p>
            <a:pPr lvl="1" algn="just">
              <a:spcBef>
                <a:spcPts val="0"/>
              </a:spcBef>
            </a:pPr>
            <a:endParaRPr kumimoji="1" lang="en-US" altLang="zh-CN" sz="1600" dirty="0"/>
          </a:p>
        </p:txBody>
      </p:sp>
      <p:sp>
        <p:nvSpPr>
          <p:cNvPr id="5" name="矩形 4">
            <a:extLst>
              <a:ext uri="{FF2B5EF4-FFF2-40B4-BE49-F238E27FC236}">
                <a16:creationId xmlns:a16="http://schemas.microsoft.com/office/drawing/2014/main" id="{5DA1E18D-0EF8-4518-AB92-CEF710EE41EE}"/>
              </a:ext>
            </a:extLst>
          </p:cNvPr>
          <p:cNvSpPr/>
          <p:nvPr/>
        </p:nvSpPr>
        <p:spPr>
          <a:xfrm>
            <a:off x="6251097" y="1031735"/>
            <a:ext cx="1614361" cy="307497"/>
          </a:xfrm>
          <a:prstGeom prst="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Scikit Learn</a:t>
            </a:r>
            <a:endParaRPr lang="zh-CN" altLang="en-US" dirty="0">
              <a:solidFill>
                <a:schemeClr val="tx1"/>
              </a:solidFill>
            </a:endParaRPr>
          </a:p>
        </p:txBody>
      </p:sp>
    </p:spTree>
    <p:extLst>
      <p:ext uri="{BB962C8B-B14F-4D97-AF65-F5344CB8AC3E}">
        <p14:creationId xmlns:p14="http://schemas.microsoft.com/office/powerpoint/2010/main" val="677419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spcBef>
                <a:spcPts val="0"/>
              </a:spcBef>
            </a:pPr>
            <a:r>
              <a:rPr kumimoji="1" lang="en-US" altLang="zh-CN" sz="1800" dirty="0"/>
              <a:t>3.1Filter methods</a:t>
            </a:r>
          </a:p>
          <a:p>
            <a:pPr algn="just">
              <a:spcBef>
                <a:spcPts val="0"/>
              </a:spcBef>
            </a:pPr>
            <a:r>
              <a:rPr kumimoji="1" lang="en-US" altLang="zh-CN" sz="1800" dirty="0">
                <a:solidFill>
                  <a:srgbClr val="C00000"/>
                </a:solidFill>
              </a:rPr>
              <a:t>3.1.3 Information Gain</a:t>
            </a:r>
            <a:r>
              <a:rPr lang="en-US" altLang="zh-CN" dirty="0">
                <a:solidFill>
                  <a:srgbClr val="C00000"/>
                </a:solidFill>
              </a:rPr>
              <a:t> - </a:t>
            </a:r>
            <a:r>
              <a:rPr lang="en-US" altLang="zh-CN" dirty="0" err="1">
                <a:solidFill>
                  <a:srgbClr val="C00000"/>
                </a:solidFill>
              </a:rPr>
              <a:t>mutual_info_regression</a:t>
            </a:r>
            <a:endParaRPr lang="en-US" altLang="zh-CN" dirty="0">
              <a:solidFill>
                <a:srgbClr val="C00000"/>
              </a:solidFill>
            </a:endParaRPr>
          </a:p>
          <a:p>
            <a:pPr lvl="1" algn="just">
              <a:spcBef>
                <a:spcPts val="0"/>
              </a:spcBef>
            </a:pPr>
            <a:r>
              <a:rPr lang="en-US" altLang="zh-CN" dirty="0"/>
              <a:t>Estimate mutual information for a </a:t>
            </a:r>
            <a:r>
              <a:rPr lang="en-US" altLang="zh-CN" dirty="0">
                <a:solidFill>
                  <a:srgbClr val="C00000"/>
                </a:solidFill>
              </a:rPr>
              <a:t>continuous target variable</a:t>
            </a:r>
          </a:p>
          <a:p>
            <a:pPr lvl="1" algn="just">
              <a:spcBef>
                <a:spcPts val="0"/>
              </a:spcBef>
            </a:pPr>
            <a:r>
              <a:rPr lang="en-US" altLang="zh-CN" dirty="0"/>
              <a:t>Mutual information (MI) between two random variables is a non-negative value, which measures the dependency between the variables</a:t>
            </a:r>
          </a:p>
          <a:p>
            <a:pPr lvl="2" algn="just">
              <a:spcBef>
                <a:spcPts val="0"/>
              </a:spcBef>
            </a:pPr>
            <a:r>
              <a:rPr lang="en-US" altLang="zh-CN" dirty="0"/>
              <a:t>It is equal to zero if and only if two random variables are independent, and higher values mean higher dependency.</a:t>
            </a:r>
          </a:p>
          <a:p>
            <a:pPr lvl="2" algn="just">
              <a:spcBef>
                <a:spcPts val="0"/>
              </a:spcBef>
            </a:pPr>
            <a:r>
              <a:rPr lang="en-US" altLang="zh-CN" dirty="0"/>
              <a:t>The function relies on nonparametric methods based on entropy estimation from k-nearest neighbors distances</a:t>
            </a:r>
          </a:p>
          <a:p>
            <a:pPr lvl="2" algn="just">
              <a:spcBef>
                <a:spcPts val="0"/>
              </a:spcBef>
            </a:pPr>
            <a:r>
              <a:rPr lang="en-US" altLang="zh-CN" dirty="0"/>
              <a:t>It can be used for univariate features selection</a:t>
            </a:r>
          </a:p>
          <a:p>
            <a:pPr lvl="1" algn="just">
              <a:spcBef>
                <a:spcPts val="0"/>
              </a:spcBef>
            </a:pPr>
            <a:endParaRPr kumimoji="1" lang="en-US" altLang="zh-CN" sz="1600" dirty="0"/>
          </a:p>
        </p:txBody>
      </p:sp>
      <p:sp>
        <p:nvSpPr>
          <p:cNvPr id="5" name="矩形 4">
            <a:extLst>
              <a:ext uri="{FF2B5EF4-FFF2-40B4-BE49-F238E27FC236}">
                <a16:creationId xmlns:a16="http://schemas.microsoft.com/office/drawing/2014/main" id="{5DA1E18D-0EF8-4518-AB92-CEF710EE41EE}"/>
              </a:ext>
            </a:extLst>
          </p:cNvPr>
          <p:cNvSpPr/>
          <p:nvPr/>
        </p:nvSpPr>
        <p:spPr>
          <a:xfrm>
            <a:off x="6251097" y="1031735"/>
            <a:ext cx="1614361" cy="307497"/>
          </a:xfrm>
          <a:prstGeom prst="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Scikit Learn</a:t>
            </a:r>
            <a:endParaRPr lang="zh-CN" altLang="en-US" dirty="0">
              <a:solidFill>
                <a:schemeClr val="tx1"/>
              </a:solidFill>
            </a:endParaRPr>
          </a:p>
        </p:txBody>
      </p:sp>
    </p:spTree>
    <p:extLst>
      <p:ext uri="{BB962C8B-B14F-4D97-AF65-F5344CB8AC3E}">
        <p14:creationId xmlns:p14="http://schemas.microsoft.com/office/powerpoint/2010/main" val="2378779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spcBef>
                <a:spcPts val="0"/>
              </a:spcBef>
            </a:pPr>
            <a:r>
              <a:rPr kumimoji="1" lang="en-US" altLang="zh-CN" dirty="0"/>
              <a:t>3.1Filter methods</a:t>
            </a:r>
          </a:p>
          <a:p>
            <a:pPr>
              <a:spcBef>
                <a:spcPts val="0"/>
              </a:spcBef>
            </a:pPr>
            <a:r>
              <a:rPr kumimoji="1" lang="en-US" altLang="zh-CN" dirty="0">
                <a:solidFill>
                  <a:srgbClr val="C00000"/>
                </a:solidFill>
              </a:rPr>
              <a:t>3.1.4 Chi-square Test</a:t>
            </a:r>
          </a:p>
          <a:p>
            <a:pPr lvl="1" algn="just">
              <a:spcBef>
                <a:spcPts val="0"/>
              </a:spcBef>
            </a:pPr>
            <a:r>
              <a:rPr lang="en-US" altLang="zh-CN" dirty="0"/>
              <a:t>The Chi-square test is used for categorical features in a dataset</a:t>
            </a:r>
          </a:p>
          <a:p>
            <a:pPr lvl="2" algn="just">
              <a:spcBef>
                <a:spcPts val="0"/>
              </a:spcBef>
            </a:pPr>
            <a:r>
              <a:rPr lang="en-US" altLang="zh-CN" dirty="0"/>
              <a:t>Categorical</a:t>
            </a:r>
            <a:r>
              <a:rPr lang="zh-CN" altLang="en-US" dirty="0"/>
              <a:t>属性</a:t>
            </a:r>
            <a:r>
              <a:rPr lang="en-US" altLang="zh-CN" dirty="0">
                <a:sym typeface="Wingdings" panose="05000000000000000000" pitchFamily="2" charset="2"/>
              </a:rPr>
              <a:t></a:t>
            </a:r>
            <a:r>
              <a:rPr lang="en-US" altLang="zh-CN" dirty="0"/>
              <a:t>Categorical </a:t>
            </a:r>
            <a:r>
              <a:rPr lang="zh-CN" altLang="en-US" dirty="0"/>
              <a:t>目标变量</a:t>
            </a:r>
            <a:endParaRPr lang="en-US" altLang="zh-CN" dirty="0"/>
          </a:p>
          <a:p>
            <a:pPr lvl="1" algn="just">
              <a:spcBef>
                <a:spcPts val="0"/>
              </a:spcBef>
            </a:pPr>
            <a:r>
              <a:rPr lang="en-US" altLang="zh-CN" dirty="0"/>
              <a:t>We calculate Chi-square between each feature and the target</a:t>
            </a:r>
          </a:p>
          <a:p>
            <a:pPr lvl="1" algn="just">
              <a:spcBef>
                <a:spcPts val="0"/>
              </a:spcBef>
            </a:pPr>
            <a:r>
              <a:rPr lang="en-US" altLang="zh-CN" dirty="0"/>
              <a:t>and select the desired number of features with the best Chi-square scores</a:t>
            </a:r>
            <a:endParaRPr kumimoji="1" lang="en-US" altLang="zh-CN" dirty="0">
              <a:solidFill>
                <a:srgbClr val="C00000"/>
              </a:solidFill>
            </a:endParaRPr>
          </a:p>
        </p:txBody>
      </p:sp>
    </p:spTree>
    <p:extLst>
      <p:ext uri="{BB962C8B-B14F-4D97-AF65-F5344CB8AC3E}">
        <p14:creationId xmlns:p14="http://schemas.microsoft.com/office/powerpoint/2010/main" val="2342478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spcBef>
                <a:spcPts val="0"/>
              </a:spcBef>
            </a:pPr>
            <a:r>
              <a:rPr kumimoji="1" lang="en-US" altLang="zh-CN" dirty="0"/>
              <a:t>3.1Filter methods</a:t>
            </a:r>
          </a:p>
          <a:p>
            <a:pPr>
              <a:spcBef>
                <a:spcPts val="0"/>
              </a:spcBef>
            </a:pPr>
            <a:r>
              <a:rPr kumimoji="1" lang="en-US" altLang="zh-CN" dirty="0">
                <a:solidFill>
                  <a:srgbClr val="C00000"/>
                </a:solidFill>
              </a:rPr>
              <a:t>3.1.4 Chi-square Test</a:t>
            </a:r>
            <a:r>
              <a:rPr lang="en-US" altLang="zh-CN" dirty="0">
                <a:solidFill>
                  <a:srgbClr val="C00000"/>
                </a:solidFill>
              </a:rPr>
              <a:t> - Fisher Score</a:t>
            </a:r>
          </a:p>
          <a:p>
            <a:pPr lvl="1" algn="just">
              <a:spcBef>
                <a:spcPts val="0"/>
              </a:spcBef>
            </a:pPr>
            <a:r>
              <a:rPr lang="en-US" altLang="zh-CN" dirty="0"/>
              <a:t>It is the chi-square implementation in scikit-learn</a:t>
            </a:r>
          </a:p>
          <a:p>
            <a:pPr lvl="2" algn="just">
              <a:spcBef>
                <a:spcPts val="0"/>
              </a:spcBef>
            </a:pPr>
            <a:r>
              <a:rPr lang="en-US" altLang="zh-CN" dirty="0"/>
              <a:t>It computes chi-squared stats between each </a:t>
            </a:r>
            <a:r>
              <a:rPr lang="en-US" altLang="zh-CN" dirty="0">
                <a:solidFill>
                  <a:srgbClr val="C00000"/>
                </a:solidFill>
              </a:rPr>
              <a:t>non-negative feature and class</a:t>
            </a:r>
          </a:p>
          <a:p>
            <a:pPr lvl="1" algn="just">
              <a:spcBef>
                <a:spcPts val="0"/>
              </a:spcBef>
            </a:pPr>
            <a:r>
              <a:rPr lang="en-US" altLang="zh-CN" dirty="0"/>
              <a:t>This score should be used to evaluate </a:t>
            </a:r>
            <a:r>
              <a:rPr lang="en-US" altLang="zh-CN" dirty="0">
                <a:solidFill>
                  <a:srgbClr val="C00000"/>
                </a:solidFill>
              </a:rPr>
              <a:t>categorical variables in a classification task</a:t>
            </a:r>
          </a:p>
          <a:p>
            <a:pPr lvl="2" algn="just">
              <a:spcBef>
                <a:spcPts val="0"/>
              </a:spcBef>
            </a:pPr>
            <a:r>
              <a:rPr lang="en-US" altLang="zh-CN" dirty="0"/>
              <a:t>It compares the observed distribution of the different classes of target Y among the different categories of the feature, against the expected distribution of the target classes, regardless of the feature categories</a:t>
            </a:r>
            <a:endParaRPr kumimoji="1" lang="en-US" altLang="zh-CN" dirty="0">
              <a:solidFill>
                <a:srgbClr val="C00000"/>
              </a:solidFill>
            </a:endParaRPr>
          </a:p>
        </p:txBody>
      </p:sp>
      <p:sp>
        <p:nvSpPr>
          <p:cNvPr id="4" name="矩形 3">
            <a:extLst>
              <a:ext uri="{FF2B5EF4-FFF2-40B4-BE49-F238E27FC236}">
                <a16:creationId xmlns:a16="http://schemas.microsoft.com/office/drawing/2014/main" id="{2947C175-5BD4-48FF-BCE1-BC9EB881A7C9}"/>
              </a:ext>
            </a:extLst>
          </p:cNvPr>
          <p:cNvSpPr/>
          <p:nvPr/>
        </p:nvSpPr>
        <p:spPr>
          <a:xfrm>
            <a:off x="5640848" y="819150"/>
            <a:ext cx="2766078" cy="646331"/>
          </a:xfrm>
          <a:prstGeom prst="rect">
            <a:avLst/>
          </a:prstGeom>
          <a:solidFill>
            <a:schemeClr val="accent3">
              <a:lumMod val="20000"/>
              <a:lumOff val="80000"/>
            </a:schemeClr>
          </a:solidFill>
          <a:ln>
            <a:solidFill>
              <a:srgbClr val="C00000"/>
            </a:solidFill>
          </a:ln>
        </p:spPr>
        <p:txBody>
          <a:bodyPr wrap="none">
            <a:spAutoFit/>
          </a:bodyPr>
          <a:lstStyle/>
          <a:p>
            <a:r>
              <a:rPr lang="en-US" altLang="zh-CN" dirty="0"/>
              <a:t>Scikit Learn</a:t>
            </a:r>
          </a:p>
          <a:p>
            <a:r>
              <a:rPr lang="en-US" altLang="zh-CN" dirty="0"/>
              <a:t>chi-square implementation</a:t>
            </a:r>
            <a:endParaRPr lang="zh-CN" altLang="en-US" dirty="0"/>
          </a:p>
        </p:txBody>
      </p:sp>
      <p:sp>
        <p:nvSpPr>
          <p:cNvPr id="5" name="矩形 4">
            <a:extLst>
              <a:ext uri="{FF2B5EF4-FFF2-40B4-BE49-F238E27FC236}">
                <a16:creationId xmlns:a16="http://schemas.microsoft.com/office/drawing/2014/main" id="{47C846BD-9D3E-4173-B6CA-192DD80C4894}"/>
              </a:ext>
            </a:extLst>
          </p:cNvPr>
          <p:cNvSpPr/>
          <p:nvPr/>
        </p:nvSpPr>
        <p:spPr>
          <a:xfrm>
            <a:off x="769755" y="4004413"/>
            <a:ext cx="7604490" cy="553998"/>
          </a:xfrm>
          <a:prstGeom prst="rect">
            <a:avLst/>
          </a:prstGeom>
          <a:solidFill>
            <a:schemeClr val="accent3">
              <a:lumMod val="20000"/>
              <a:lumOff val="80000"/>
            </a:schemeClr>
          </a:solidFill>
          <a:ln>
            <a:solidFill>
              <a:srgbClr val="C00000"/>
            </a:solidFill>
          </a:ln>
        </p:spPr>
        <p:txBody>
          <a:bodyPr wrap="square">
            <a:spAutoFit/>
          </a:bodyPr>
          <a:lstStyle/>
          <a:p>
            <a:pPr marL="285750" indent="-285750" algn="just">
              <a:buFont typeface="Arial" panose="020B0604020202020204" pitchFamily="34" charset="0"/>
              <a:buChar char="•"/>
            </a:pPr>
            <a:r>
              <a:rPr lang="en-US" altLang="zh-CN" sz="1500" dirty="0"/>
              <a:t>We can perform a </a:t>
            </a:r>
            <a:r>
              <a:rPr lang="en-US" altLang="zh-CN" sz="1500" dirty="0">
                <a:solidFill>
                  <a:srgbClr val="C00000"/>
                </a:solidFill>
              </a:rPr>
              <a:t>chi-square </a:t>
            </a:r>
            <a:r>
              <a:rPr lang="en-US" altLang="zh-CN" sz="1500" dirty="0"/>
              <a:t>test to the samples to retrieve only the two best features from iris dataset</a:t>
            </a:r>
          </a:p>
        </p:txBody>
      </p:sp>
    </p:spTree>
    <p:extLst>
      <p:ext uri="{BB962C8B-B14F-4D97-AF65-F5344CB8AC3E}">
        <p14:creationId xmlns:p14="http://schemas.microsoft.com/office/powerpoint/2010/main" val="291443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lgn="just">
              <a:spcBef>
                <a:spcPts val="0"/>
              </a:spcBef>
            </a:pPr>
            <a:r>
              <a:rPr kumimoji="1" lang="en-US" altLang="zh-CN" dirty="0"/>
              <a:t>3.1Filter methods</a:t>
            </a:r>
          </a:p>
          <a:p>
            <a:pPr algn="just">
              <a:spcBef>
                <a:spcPts val="0"/>
              </a:spcBef>
            </a:pPr>
            <a:r>
              <a:rPr kumimoji="1" lang="en-US" altLang="zh-CN" dirty="0">
                <a:solidFill>
                  <a:srgbClr val="C00000"/>
                </a:solidFill>
              </a:rPr>
              <a:t>3.1.5Mean Absolute Difference (MAD)</a:t>
            </a:r>
          </a:p>
          <a:p>
            <a:pPr lvl="1" algn="just"/>
            <a:r>
              <a:rPr lang="en-US" altLang="zh-CN" dirty="0"/>
              <a:t>The mean absolute difference (MAD) computes the absolute difference from the mean value</a:t>
            </a:r>
          </a:p>
          <a:p>
            <a:pPr lvl="1" algn="just"/>
            <a:r>
              <a:rPr lang="en-US" altLang="zh-CN" dirty="0"/>
              <a:t>The main difference between the variance and MAD measures is the absence of the square in the latter</a:t>
            </a:r>
          </a:p>
          <a:p>
            <a:pPr lvl="1" algn="just"/>
            <a:r>
              <a:rPr lang="en-US" altLang="zh-CN" dirty="0"/>
              <a:t>The MAD, like the variance in that </a:t>
            </a:r>
            <a:r>
              <a:rPr lang="en-US" altLang="zh-CN" dirty="0">
                <a:solidFill>
                  <a:srgbClr val="C00000"/>
                </a:solidFill>
              </a:rPr>
              <a:t>higher the MAD, higher the discriminatory power</a:t>
            </a:r>
          </a:p>
          <a:p>
            <a:pPr lvl="1" algn="just">
              <a:spcBef>
                <a:spcPts val="0"/>
              </a:spcBef>
            </a:pPr>
            <a:endParaRPr kumimoji="1" lang="en-US" altLang="zh-CN" dirty="0">
              <a:solidFill>
                <a:srgbClr val="C00000"/>
              </a:solidFill>
            </a:endParaRPr>
          </a:p>
        </p:txBody>
      </p:sp>
    </p:spTree>
    <p:extLst>
      <p:ext uri="{BB962C8B-B14F-4D97-AF65-F5344CB8AC3E}">
        <p14:creationId xmlns:p14="http://schemas.microsoft.com/office/powerpoint/2010/main" val="3995295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spcBef>
                <a:spcPts val="0"/>
              </a:spcBef>
            </a:pPr>
            <a:r>
              <a:rPr kumimoji="1" lang="en-US" altLang="zh-CN" dirty="0"/>
              <a:t>3.1Filter methods</a:t>
            </a:r>
          </a:p>
          <a:p>
            <a:pPr algn="just">
              <a:spcBef>
                <a:spcPts val="0"/>
              </a:spcBef>
            </a:pPr>
            <a:r>
              <a:rPr kumimoji="1" lang="en-US" altLang="zh-CN" dirty="0">
                <a:solidFill>
                  <a:srgbClr val="C00000"/>
                </a:solidFill>
              </a:rPr>
              <a:t>3.1.6 Variance Threshold</a:t>
            </a:r>
          </a:p>
          <a:p>
            <a:pPr lvl="1" algn="just"/>
            <a:r>
              <a:rPr lang="en-US" altLang="zh-CN" dirty="0"/>
              <a:t>The variance threshold is a simple baseline approach to feature selection</a:t>
            </a:r>
          </a:p>
          <a:p>
            <a:pPr lvl="1" algn="just"/>
            <a:r>
              <a:rPr lang="en-US" altLang="zh-CN" dirty="0"/>
              <a:t>It removes all features which </a:t>
            </a:r>
            <a:r>
              <a:rPr lang="en-US" altLang="zh-CN" dirty="0">
                <a:solidFill>
                  <a:srgbClr val="C00000"/>
                </a:solidFill>
              </a:rPr>
              <a:t>variance doesn’t meet some threshold</a:t>
            </a:r>
          </a:p>
          <a:p>
            <a:pPr lvl="1" algn="just"/>
            <a:r>
              <a:rPr lang="en-US" altLang="zh-CN" dirty="0"/>
              <a:t>By default, it removes all zero-variance features, i.e., features that have the same value in all samples</a:t>
            </a:r>
          </a:p>
          <a:p>
            <a:pPr lvl="2" algn="just"/>
            <a:r>
              <a:rPr lang="en-US" altLang="zh-CN" dirty="0"/>
              <a:t>We assume that features with a higher variance may contain more useful information, but note that we are not taking the relationship between feature variables and target variables into account, which is one of the drawbacks of filter methods</a:t>
            </a:r>
            <a:endParaRPr kumimoji="1" lang="en-US" altLang="zh-CN" dirty="0">
              <a:solidFill>
                <a:srgbClr val="C00000"/>
              </a:solidFill>
            </a:endParaRPr>
          </a:p>
        </p:txBody>
      </p:sp>
    </p:spTree>
    <p:extLst>
      <p:ext uri="{BB962C8B-B14F-4D97-AF65-F5344CB8AC3E}">
        <p14:creationId xmlns:p14="http://schemas.microsoft.com/office/powerpoint/2010/main" val="437428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spcBef>
                <a:spcPts val="0"/>
              </a:spcBef>
            </a:pPr>
            <a:r>
              <a:rPr kumimoji="1" lang="en-US" altLang="zh-CN" dirty="0"/>
              <a:t>3.1Filter methods</a:t>
            </a:r>
          </a:p>
          <a:p>
            <a:pPr algn="just">
              <a:spcBef>
                <a:spcPts val="0"/>
              </a:spcBef>
            </a:pPr>
            <a:r>
              <a:rPr kumimoji="1" lang="en-US" altLang="zh-CN" dirty="0">
                <a:solidFill>
                  <a:srgbClr val="C00000"/>
                </a:solidFill>
              </a:rPr>
              <a:t>3.1.8 Correlation Coefficient</a:t>
            </a:r>
            <a:r>
              <a:rPr kumimoji="1" lang="zh-CN" altLang="en-US" dirty="0">
                <a:solidFill>
                  <a:srgbClr val="C00000"/>
                </a:solidFill>
              </a:rPr>
              <a:t>以及共线性</a:t>
            </a:r>
            <a:endParaRPr kumimoji="1" lang="en-US" altLang="zh-CN" dirty="0">
              <a:solidFill>
                <a:srgbClr val="C00000"/>
              </a:solidFill>
            </a:endParaRPr>
          </a:p>
          <a:p>
            <a:pPr lvl="1" algn="just">
              <a:spcBef>
                <a:spcPts val="0"/>
              </a:spcBef>
            </a:pPr>
            <a:r>
              <a:rPr lang="en-US" altLang="zh-CN" dirty="0"/>
              <a:t>Correlation is a measure of the linear relationship of 2 or more variables. Through correlation, we can predict one variable from the other</a:t>
            </a:r>
          </a:p>
          <a:p>
            <a:pPr lvl="2" algn="just">
              <a:spcBef>
                <a:spcPts val="0"/>
              </a:spcBef>
            </a:pPr>
            <a:r>
              <a:rPr lang="en-US" altLang="zh-CN" sz="1800" dirty="0"/>
              <a:t>Good variables are highly correlated with the target</a:t>
            </a:r>
          </a:p>
          <a:p>
            <a:pPr lvl="2" algn="just">
              <a:spcBef>
                <a:spcPts val="0"/>
              </a:spcBef>
            </a:pPr>
            <a:r>
              <a:rPr lang="en-US" altLang="zh-CN" sz="1800" dirty="0"/>
              <a:t>Correlated predictor variables provide redundant information</a:t>
            </a:r>
          </a:p>
          <a:p>
            <a:pPr lvl="2" algn="just">
              <a:spcBef>
                <a:spcPts val="0"/>
              </a:spcBef>
            </a:pPr>
            <a:r>
              <a:rPr lang="en-US" altLang="zh-CN" sz="1800" dirty="0"/>
              <a:t>Variables should be correlated with the target but uncorrelated among themselves</a:t>
            </a:r>
          </a:p>
          <a:p>
            <a:pPr lvl="2" algn="just">
              <a:spcBef>
                <a:spcPts val="0"/>
              </a:spcBef>
            </a:pPr>
            <a:endParaRPr lang="en-US" altLang="zh-CN" dirty="0"/>
          </a:p>
          <a:p>
            <a:pPr lvl="2" algn="just">
              <a:spcBef>
                <a:spcPts val="0"/>
              </a:spcBef>
            </a:pPr>
            <a:endParaRPr kumimoji="1" lang="en-US" altLang="zh-CN" dirty="0"/>
          </a:p>
        </p:txBody>
      </p:sp>
      <p:sp>
        <p:nvSpPr>
          <p:cNvPr id="4" name="矩形 3">
            <a:extLst>
              <a:ext uri="{FF2B5EF4-FFF2-40B4-BE49-F238E27FC236}">
                <a16:creationId xmlns:a16="http://schemas.microsoft.com/office/drawing/2014/main" id="{F13F64CB-2EC5-4119-BF43-06C2112C98BE}"/>
              </a:ext>
            </a:extLst>
          </p:cNvPr>
          <p:cNvSpPr/>
          <p:nvPr/>
        </p:nvSpPr>
        <p:spPr>
          <a:xfrm>
            <a:off x="4643812" y="704850"/>
            <a:ext cx="4200061" cy="369332"/>
          </a:xfrm>
          <a:prstGeom prst="rect">
            <a:avLst/>
          </a:prstGeom>
          <a:solidFill>
            <a:schemeClr val="accent3">
              <a:lumMod val="20000"/>
              <a:lumOff val="80000"/>
            </a:schemeClr>
          </a:solidFill>
          <a:ln>
            <a:solidFill>
              <a:srgbClr val="C00000"/>
            </a:solidFill>
          </a:ln>
        </p:spPr>
        <p:txBody>
          <a:bodyPr wrap="none">
            <a:spAutoFit/>
          </a:bodyPr>
          <a:lstStyle/>
          <a:p>
            <a:r>
              <a:rPr lang="en-US" altLang="zh-CN" dirty="0"/>
              <a:t>Visualize Correlation-Matrix with Heat map</a:t>
            </a:r>
            <a:endParaRPr lang="zh-CN" altLang="en-US" dirty="0"/>
          </a:p>
        </p:txBody>
      </p:sp>
      <p:sp>
        <p:nvSpPr>
          <p:cNvPr id="5" name="矩形 4">
            <a:extLst>
              <a:ext uri="{FF2B5EF4-FFF2-40B4-BE49-F238E27FC236}">
                <a16:creationId xmlns:a16="http://schemas.microsoft.com/office/drawing/2014/main" id="{66732021-80E9-44F3-AA1B-FA1199AC6741}"/>
              </a:ext>
            </a:extLst>
          </p:cNvPr>
          <p:cNvSpPr/>
          <p:nvPr/>
        </p:nvSpPr>
        <p:spPr>
          <a:xfrm>
            <a:off x="773796" y="3941363"/>
            <a:ext cx="7740032" cy="646331"/>
          </a:xfrm>
          <a:prstGeom prst="rect">
            <a:avLst/>
          </a:prstGeom>
          <a:solidFill>
            <a:schemeClr val="accent3">
              <a:lumMod val="20000"/>
              <a:lumOff val="80000"/>
            </a:schemeClr>
          </a:solidFill>
          <a:ln>
            <a:solidFill>
              <a:srgbClr val="C00000"/>
            </a:solidFill>
          </a:ln>
        </p:spPr>
        <p:txBody>
          <a:bodyPr wrap="square">
            <a:spAutoFit/>
          </a:bodyPr>
          <a:lstStyle/>
          <a:p>
            <a:r>
              <a:rPr lang="en-US" altLang="zh-CN" dirty="0"/>
              <a:t>"Good feature subsets contain features highly correlated with the target, yet uncorrelated to each other"</a:t>
            </a:r>
            <a:endParaRPr lang="zh-CN" altLang="en-US" dirty="0"/>
          </a:p>
        </p:txBody>
      </p:sp>
    </p:spTree>
    <p:extLst>
      <p:ext uri="{BB962C8B-B14F-4D97-AF65-F5344CB8AC3E}">
        <p14:creationId xmlns:p14="http://schemas.microsoft.com/office/powerpoint/2010/main" val="1454569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lang="en-US" altLang="zh-CN" dirty="0"/>
              <a:t>Feature Engineering is divided into 3 broad categories </a:t>
            </a:r>
          </a:p>
          <a:p>
            <a:pPr lvl="1" algn="just">
              <a:spcBef>
                <a:spcPts val="0"/>
              </a:spcBef>
            </a:pPr>
            <a:r>
              <a:rPr lang="en-US" altLang="zh-CN" sz="2000" b="1" dirty="0">
                <a:solidFill>
                  <a:srgbClr val="C00000"/>
                </a:solidFill>
              </a:rPr>
              <a:t>(1)Feature Transformation</a:t>
            </a:r>
          </a:p>
          <a:p>
            <a:pPr lvl="2" algn="just">
              <a:spcBef>
                <a:spcPts val="0"/>
              </a:spcBef>
            </a:pPr>
            <a:r>
              <a:rPr lang="en-US" altLang="zh-CN" dirty="0"/>
              <a:t>It means transforming our original feature to the functions of original features</a:t>
            </a:r>
          </a:p>
          <a:p>
            <a:pPr lvl="2" algn="just">
              <a:spcBef>
                <a:spcPts val="0"/>
              </a:spcBef>
            </a:pPr>
            <a:r>
              <a:rPr lang="en-US" altLang="zh-CN" dirty="0"/>
              <a:t>Scaling, discretization, binning and filling missing data values are the most common forms of data transformation</a:t>
            </a:r>
          </a:p>
          <a:p>
            <a:pPr lvl="2" algn="just">
              <a:spcBef>
                <a:spcPts val="0"/>
              </a:spcBef>
            </a:pPr>
            <a:r>
              <a:rPr lang="en-US" altLang="zh-CN" dirty="0"/>
              <a:t>To reduce right skewness of the data, we use log</a:t>
            </a:r>
          </a:p>
        </p:txBody>
      </p:sp>
    </p:spTree>
    <p:extLst>
      <p:ext uri="{BB962C8B-B14F-4D97-AF65-F5344CB8AC3E}">
        <p14:creationId xmlns:p14="http://schemas.microsoft.com/office/powerpoint/2010/main" val="2242522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spcBef>
                <a:spcPts val="0"/>
              </a:spcBef>
            </a:pPr>
            <a:r>
              <a:rPr kumimoji="1" lang="en-US" altLang="zh-CN" dirty="0"/>
              <a:t>3.1Filter methods</a:t>
            </a:r>
          </a:p>
          <a:p>
            <a:pPr algn="just">
              <a:spcBef>
                <a:spcPts val="0"/>
              </a:spcBef>
            </a:pPr>
            <a:r>
              <a:rPr kumimoji="1" lang="en-US" altLang="zh-CN" dirty="0">
                <a:solidFill>
                  <a:srgbClr val="C00000"/>
                </a:solidFill>
              </a:rPr>
              <a:t>3.1.8 Correlation Coefficient</a:t>
            </a:r>
            <a:r>
              <a:rPr kumimoji="1" lang="zh-CN" altLang="en-US" dirty="0">
                <a:solidFill>
                  <a:srgbClr val="C00000"/>
                </a:solidFill>
              </a:rPr>
              <a:t>以及共线性</a:t>
            </a:r>
            <a:endParaRPr kumimoji="1" lang="en-US" altLang="zh-CN" dirty="0">
              <a:solidFill>
                <a:srgbClr val="C00000"/>
              </a:solidFill>
            </a:endParaRPr>
          </a:p>
          <a:p>
            <a:pPr lvl="1" algn="just">
              <a:spcBef>
                <a:spcPts val="0"/>
              </a:spcBef>
            </a:pPr>
            <a:r>
              <a:rPr lang="en-US" altLang="zh-CN" dirty="0"/>
              <a:t>We can use the </a:t>
            </a:r>
            <a:r>
              <a:rPr lang="en-US" altLang="zh-CN" dirty="0">
                <a:solidFill>
                  <a:srgbClr val="C00000"/>
                </a:solidFill>
              </a:rPr>
              <a:t>Pearson Correlation</a:t>
            </a:r>
          </a:p>
          <a:p>
            <a:pPr lvl="1" algn="just">
              <a:lnSpc>
                <a:spcPct val="120000"/>
              </a:lnSpc>
            </a:pPr>
            <a:r>
              <a:rPr lang="en-US" altLang="zh-CN" dirty="0"/>
              <a:t>Using Pearson correlation returned coefficient values will vary between -1 and 1</a:t>
            </a:r>
          </a:p>
          <a:p>
            <a:pPr lvl="2" algn="just">
              <a:lnSpc>
                <a:spcPct val="110000"/>
              </a:lnSpc>
            </a:pPr>
            <a:r>
              <a:rPr lang="en-US" altLang="zh-CN" sz="1800" dirty="0"/>
              <a:t>A value closer to 0 implies weaker correlation (exact 0 implying no correlation)</a:t>
            </a:r>
          </a:p>
          <a:p>
            <a:pPr lvl="2" algn="just">
              <a:lnSpc>
                <a:spcPct val="110000"/>
              </a:lnSpc>
            </a:pPr>
            <a:r>
              <a:rPr lang="en-US" altLang="zh-CN" sz="1800" dirty="0"/>
              <a:t>A value closer to 1 implies stronger positive correlation</a:t>
            </a:r>
          </a:p>
          <a:p>
            <a:pPr lvl="2" algn="just">
              <a:lnSpc>
                <a:spcPct val="110000"/>
              </a:lnSpc>
            </a:pPr>
            <a:r>
              <a:rPr lang="en-US" altLang="zh-CN" sz="1800" dirty="0"/>
              <a:t>A value closer to -1 implies stronger negative correlation</a:t>
            </a:r>
          </a:p>
          <a:p>
            <a:pPr lvl="1" algn="just">
              <a:spcBef>
                <a:spcPts val="0"/>
              </a:spcBef>
            </a:pPr>
            <a:endParaRPr kumimoji="1" lang="en-US" altLang="zh-CN" dirty="0"/>
          </a:p>
        </p:txBody>
      </p:sp>
      <p:sp>
        <p:nvSpPr>
          <p:cNvPr id="4" name="矩形 3">
            <a:extLst>
              <a:ext uri="{FF2B5EF4-FFF2-40B4-BE49-F238E27FC236}">
                <a16:creationId xmlns:a16="http://schemas.microsoft.com/office/drawing/2014/main" id="{6D07F230-EB14-41C3-B566-0466565235B9}"/>
              </a:ext>
            </a:extLst>
          </p:cNvPr>
          <p:cNvSpPr/>
          <p:nvPr/>
        </p:nvSpPr>
        <p:spPr>
          <a:xfrm>
            <a:off x="4643812" y="704850"/>
            <a:ext cx="4200061" cy="369332"/>
          </a:xfrm>
          <a:prstGeom prst="rect">
            <a:avLst/>
          </a:prstGeom>
          <a:solidFill>
            <a:schemeClr val="accent3">
              <a:lumMod val="20000"/>
              <a:lumOff val="80000"/>
            </a:schemeClr>
          </a:solidFill>
          <a:ln>
            <a:solidFill>
              <a:srgbClr val="C00000"/>
            </a:solidFill>
          </a:ln>
        </p:spPr>
        <p:txBody>
          <a:bodyPr wrap="none">
            <a:spAutoFit/>
          </a:bodyPr>
          <a:lstStyle/>
          <a:p>
            <a:r>
              <a:rPr lang="en-US" altLang="zh-CN" dirty="0"/>
              <a:t>Visualize Correlation-Matrix with Heat map</a:t>
            </a:r>
            <a:endParaRPr lang="zh-CN" altLang="en-US" dirty="0"/>
          </a:p>
        </p:txBody>
      </p:sp>
      <p:sp>
        <p:nvSpPr>
          <p:cNvPr id="6" name="矩形 5">
            <a:extLst>
              <a:ext uri="{FF2B5EF4-FFF2-40B4-BE49-F238E27FC236}">
                <a16:creationId xmlns:a16="http://schemas.microsoft.com/office/drawing/2014/main" id="{9919ABCE-2C78-4F4D-A49E-D8F855F4FF8A}"/>
              </a:ext>
            </a:extLst>
          </p:cNvPr>
          <p:cNvSpPr/>
          <p:nvPr/>
        </p:nvSpPr>
        <p:spPr>
          <a:xfrm>
            <a:off x="1987347" y="4302414"/>
            <a:ext cx="4862228" cy="369332"/>
          </a:xfrm>
          <a:prstGeom prst="rect">
            <a:avLst/>
          </a:prstGeom>
          <a:solidFill>
            <a:schemeClr val="accent3">
              <a:lumMod val="20000"/>
              <a:lumOff val="80000"/>
            </a:schemeClr>
          </a:solidFill>
          <a:ln>
            <a:solidFill>
              <a:srgbClr val="C00000"/>
            </a:solidFill>
          </a:ln>
        </p:spPr>
        <p:txBody>
          <a:bodyPr wrap="none">
            <a:spAutoFit/>
          </a:bodyPr>
          <a:lstStyle/>
          <a:p>
            <a:r>
              <a:rPr lang="zh-CN" altLang="en-US" dirty="0"/>
              <a:t>可以保留相关系数大于等于</a:t>
            </a:r>
            <a:r>
              <a:rPr lang="en-US" altLang="zh-CN" dirty="0"/>
              <a:t>0.5</a:t>
            </a:r>
            <a:r>
              <a:rPr lang="zh-CN" altLang="en-US" dirty="0"/>
              <a:t>（阈值）的特征</a:t>
            </a:r>
          </a:p>
        </p:txBody>
      </p:sp>
    </p:spTree>
    <p:extLst>
      <p:ext uri="{BB962C8B-B14F-4D97-AF65-F5344CB8AC3E}">
        <p14:creationId xmlns:p14="http://schemas.microsoft.com/office/powerpoint/2010/main" val="624024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lnSpc>
                <a:spcPct val="110000"/>
              </a:lnSpc>
              <a:spcBef>
                <a:spcPts val="0"/>
              </a:spcBef>
            </a:pPr>
            <a:r>
              <a:rPr kumimoji="1" lang="en-US" altLang="zh-CN" sz="1800" dirty="0"/>
              <a:t>3.1Filter methods</a:t>
            </a:r>
          </a:p>
          <a:p>
            <a:pPr algn="just">
              <a:lnSpc>
                <a:spcPct val="110000"/>
              </a:lnSpc>
              <a:spcBef>
                <a:spcPts val="0"/>
              </a:spcBef>
            </a:pPr>
            <a:r>
              <a:rPr kumimoji="1" lang="en-US" altLang="zh-CN" sz="1800" dirty="0">
                <a:solidFill>
                  <a:srgbClr val="C00000"/>
                </a:solidFill>
              </a:rPr>
              <a:t>3.1.7ANOVA </a:t>
            </a:r>
            <a:r>
              <a:rPr lang="en-US" altLang="zh-CN" sz="1600" dirty="0">
                <a:solidFill>
                  <a:srgbClr val="C00000"/>
                </a:solidFill>
              </a:rPr>
              <a:t>F-value For Feature Selection </a:t>
            </a:r>
          </a:p>
          <a:p>
            <a:pPr lvl="1" algn="just">
              <a:spcBef>
                <a:spcPts val="0"/>
              </a:spcBef>
            </a:pPr>
            <a:r>
              <a:rPr lang="en-US" altLang="zh-CN" sz="1600" dirty="0"/>
              <a:t>Statistical tests can be used to select those features that have the strongest relationship with the output variable</a:t>
            </a:r>
          </a:p>
          <a:p>
            <a:pPr lvl="1" algn="just">
              <a:spcBef>
                <a:spcPts val="0"/>
              </a:spcBef>
            </a:pPr>
            <a:r>
              <a:rPr lang="en-US" altLang="zh-CN" sz="1600" dirty="0"/>
              <a:t>For example the ANOVA F-value method is appropriate for </a:t>
            </a:r>
            <a:r>
              <a:rPr lang="en-US" altLang="zh-CN" sz="1600" dirty="0">
                <a:solidFill>
                  <a:srgbClr val="C00000"/>
                </a:solidFill>
              </a:rPr>
              <a:t>numerical inputs and categorical data</a:t>
            </a:r>
          </a:p>
          <a:p>
            <a:pPr lvl="1" algn="just">
              <a:spcBef>
                <a:spcPts val="0"/>
              </a:spcBef>
            </a:pPr>
            <a:r>
              <a:rPr lang="en-US" altLang="zh-CN" sz="1600" dirty="0"/>
              <a:t>Compute the ANOVA F-value for the provided sample</a:t>
            </a:r>
          </a:p>
          <a:p>
            <a:pPr lvl="2" algn="just">
              <a:spcBef>
                <a:spcPts val="0"/>
              </a:spcBef>
            </a:pPr>
            <a:r>
              <a:rPr lang="en-US" altLang="zh-CN" dirty="0"/>
              <a:t>If the features are categorical, we will calculate a chi-square statistic between each feature and the target vector</a:t>
            </a:r>
          </a:p>
          <a:p>
            <a:pPr lvl="2" algn="just">
              <a:spcBef>
                <a:spcPts val="0"/>
              </a:spcBef>
            </a:pPr>
            <a:r>
              <a:rPr lang="en-US" altLang="zh-CN" dirty="0"/>
              <a:t>However, if the </a:t>
            </a:r>
            <a:r>
              <a:rPr lang="en-US" altLang="zh-CN" dirty="0">
                <a:solidFill>
                  <a:srgbClr val="C00000"/>
                </a:solidFill>
              </a:rPr>
              <a:t>features are quantitative</a:t>
            </a:r>
            <a:r>
              <a:rPr lang="en-US" altLang="zh-CN" dirty="0"/>
              <a:t>, we will compute the ANOVA F-value between each feature and the target vector</a:t>
            </a:r>
          </a:p>
          <a:p>
            <a:pPr lvl="2" algn="just">
              <a:spcBef>
                <a:spcPts val="0"/>
              </a:spcBef>
            </a:pPr>
            <a:r>
              <a:rPr lang="en-US" altLang="zh-CN" dirty="0"/>
              <a:t>The F-value scores examine if, when we group the numerical feature by the target vector, the means for each group are significantly different</a:t>
            </a:r>
            <a:endParaRPr kumimoji="1" lang="en-US" altLang="zh-CN" dirty="0">
              <a:solidFill>
                <a:srgbClr val="C00000"/>
              </a:solidFill>
            </a:endParaRPr>
          </a:p>
        </p:txBody>
      </p:sp>
    </p:spTree>
    <p:extLst>
      <p:ext uri="{BB962C8B-B14F-4D97-AF65-F5344CB8AC3E}">
        <p14:creationId xmlns:p14="http://schemas.microsoft.com/office/powerpoint/2010/main" val="555316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dirty="0"/>
              <a:t>3. Feature Selection</a:t>
            </a:r>
          </a:p>
          <a:p>
            <a:pPr algn="just">
              <a:spcBef>
                <a:spcPts val="0"/>
              </a:spcBef>
            </a:pPr>
            <a:r>
              <a:rPr kumimoji="1" lang="en-US" altLang="zh-CN" dirty="0"/>
              <a:t>3.1Filter methods</a:t>
            </a:r>
          </a:p>
          <a:p>
            <a:pPr algn="just">
              <a:spcBef>
                <a:spcPts val="0"/>
              </a:spcBef>
            </a:pPr>
            <a:r>
              <a:rPr kumimoji="1" lang="en-US" altLang="zh-CN" dirty="0">
                <a:solidFill>
                  <a:srgbClr val="C00000"/>
                </a:solidFill>
              </a:rPr>
              <a:t>3.1.8 Correlation Coefficient</a:t>
            </a:r>
            <a:r>
              <a:rPr kumimoji="1" lang="zh-CN" altLang="en-US" dirty="0">
                <a:solidFill>
                  <a:srgbClr val="C00000"/>
                </a:solidFill>
              </a:rPr>
              <a:t>以及共线性</a:t>
            </a:r>
            <a:endParaRPr kumimoji="1" lang="en-US" altLang="zh-CN" dirty="0">
              <a:solidFill>
                <a:srgbClr val="C00000"/>
              </a:solidFill>
            </a:endParaRPr>
          </a:p>
          <a:p>
            <a:pPr lvl="1" algn="just">
              <a:spcBef>
                <a:spcPts val="0"/>
              </a:spcBef>
            </a:pPr>
            <a:r>
              <a:rPr lang="en-US" altLang="zh-CN" sz="1600" dirty="0"/>
              <a:t>The logic behind using correlation for feature selection is that the good variables are highly correlated with the target</a:t>
            </a:r>
          </a:p>
          <a:p>
            <a:pPr lvl="2" algn="just">
              <a:spcBef>
                <a:spcPts val="0"/>
              </a:spcBef>
            </a:pPr>
            <a:r>
              <a:rPr lang="en-US" altLang="zh-CN" dirty="0"/>
              <a:t>Furthermore, variables should be correlated with the target but should be uncorrelated among themselves</a:t>
            </a:r>
            <a:r>
              <a:rPr lang="zh-CN" altLang="en-US" dirty="0"/>
              <a:t>（变量之间不应过多关联）</a:t>
            </a:r>
            <a:endParaRPr lang="en-US" altLang="zh-CN" dirty="0"/>
          </a:p>
          <a:p>
            <a:pPr lvl="1" algn="just">
              <a:spcBef>
                <a:spcPts val="0"/>
              </a:spcBef>
            </a:pPr>
            <a:r>
              <a:rPr lang="en-US" altLang="zh-CN" sz="1600" dirty="0"/>
              <a:t>We should check if the selected variables are highly correlated with each other</a:t>
            </a:r>
          </a:p>
          <a:p>
            <a:pPr lvl="2" algn="just">
              <a:spcBef>
                <a:spcPts val="0"/>
              </a:spcBef>
            </a:pPr>
            <a:r>
              <a:rPr lang="en-US" altLang="zh-CN" dirty="0"/>
              <a:t>This phenomenon is known as multi-collinearity</a:t>
            </a:r>
          </a:p>
          <a:p>
            <a:pPr lvl="2" algn="just">
              <a:spcBef>
                <a:spcPts val="0"/>
              </a:spcBef>
            </a:pPr>
            <a:r>
              <a:rPr lang="en-US" altLang="zh-CN" dirty="0"/>
              <a:t>If they are, we would then need to keep just one of the correlated ones and drop the others</a:t>
            </a:r>
            <a:endParaRPr kumimoji="1" lang="en-US" altLang="zh-CN" dirty="0"/>
          </a:p>
        </p:txBody>
      </p:sp>
      <p:sp>
        <p:nvSpPr>
          <p:cNvPr id="4" name="矩形 3">
            <a:extLst>
              <a:ext uri="{FF2B5EF4-FFF2-40B4-BE49-F238E27FC236}">
                <a16:creationId xmlns:a16="http://schemas.microsoft.com/office/drawing/2014/main" id="{250AA564-6C4F-46D1-9734-340708FC4441}"/>
              </a:ext>
            </a:extLst>
          </p:cNvPr>
          <p:cNvSpPr/>
          <p:nvPr/>
        </p:nvSpPr>
        <p:spPr>
          <a:xfrm>
            <a:off x="4643812" y="704850"/>
            <a:ext cx="4200061" cy="369332"/>
          </a:xfrm>
          <a:prstGeom prst="rect">
            <a:avLst/>
          </a:prstGeom>
          <a:solidFill>
            <a:schemeClr val="accent3">
              <a:lumMod val="20000"/>
              <a:lumOff val="80000"/>
            </a:schemeClr>
          </a:solidFill>
          <a:ln>
            <a:solidFill>
              <a:srgbClr val="C00000"/>
            </a:solidFill>
          </a:ln>
        </p:spPr>
        <p:txBody>
          <a:bodyPr wrap="none">
            <a:spAutoFit/>
          </a:bodyPr>
          <a:lstStyle/>
          <a:p>
            <a:r>
              <a:rPr lang="en-US" altLang="zh-CN" dirty="0"/>
              <a:t>Visualize Correlation-Matrix with Heat map</a:t>
            </a:r>
            <a:endParaRPr lang="zh-CN" altLang="en-US" dirty="0"/>
          </a:p>
        </p:txBody>
      </p:sp>
    </p:spTree>
    <p:extLst>
      <p:ext uri="{BB962C8B-B14F-4D97-AF65-F5344CB8AC3E}">
        <p14:creationId xmlns:p14="http://schemas.microsoft.com/office/powerpoint/2010/main" val="3805899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fontScale="92500" lnSpcReduction="10000"/>
          </a:bodyPr>
          <a:lstStyle/>
          <a:p>
            <a:pPr algn="just">
              <a:lnSpc>
                <a:spcPct val="110000"/>
              </a:lnSpc>
              <a:spcBef>
                <a:spcPts val="0"/>
              </a:spcBef>
            </a:pPr>
            <a:r>
              <a:rPr kumimoji="1" lang="en-US" altLang="zh-CN" dirty="0"/>
              <a:t>3. Feature Selection</a:t>
            </a:r>
          </a:p>
          <a:p>
            <a:pPr algn="just">
              <a:lnSpc>
                <a:spcPct val="110000"/>
              </a:lnSpc>
              <a:spcBef>
                <a:spcPts val="0"/>
              </a:spcBef>
            </a:pPr>
            <a:r>
              <a:rPr kumimoji="1" lang="en-US" altLang="zh-CN" sz="1800" dirty="0"/>
              <a:t>3.1Filter methods</a:t>
            </a:r>
          </a:p>
          <a:p>
            <a:pPr lvl="1" algn="just">
              <a:lnSpc>
                <a:spcPct val="110000"/>
              </a:lnSpc>
              <a:spcBef>
                <a:spcPts val="0"/>
              </a:spcBef>
            </a:pPr>
            <a:r>
              <a:rPr kumimoji="1" lang="en-US" altLang="zh-CN" sz="1600" dirty="0">
                <a:solidFill>
                  <a:srgbClr val="C00000"/>
                </a:solidFill>
              </a:rPr>
              <a:t>In scikit learn</a:t>
            </a:r>
          </a:p>
          <a:p>
            <a:pPr lvl="1" algn="just">
              <a:lnSpc>
                <a:spcPct val="110000"/>
              </a:lnSpc>
              <a:spcBef>
                <a:spcPts val="0"/>
              </a:spcBef>
            </a:pPr>
            <a:r>
              <a:rPr lang="en-US" altLang="zh-CN" sz="1600" dirty="0">
                <a:solidFill>
                  <a:srgbClr val="C00000"/>
                </a:solidFill>
              </a:rPr>
              <a:t>SelectKBest</a:t>
            </a:r>
            <a:r>
              <a:rPr lang="en-US" altLang="zh-CN" sz="1600" dirty="0"/>
              <a:t>(scikit learn) select features according to the k highest scores</a:t>
            </a:r>
          </a:p>
          <a:p>
            <a:pPr lvl="1" algn="just">
              <a:lnSpc>
                <a:spcPct val="110000"/>
              </a:lnSpc>
              <a:spcBef>
                <a:spcPts val="0"/>
              </a:spcBef>
            </a:pPr>
            <a:r>
              <a:rPr lang="en-US" altLang="zh-CN" sz="1600" dirty="0">
                <a:solidFill>
                  <a:srgbClr val="C00000"/>
                </a:solidFill>
              </a:rPr>
              <a:t>SelectPercentile</a:t>
            </a:r>
            <a:r>
              <a:rPr lang="en-US" altLang="zh-CN" sz="1600" dirty="0"/>
              <a:t>(scikit learn)  Select features according to a percentile of the highest scores</a:t>
            </a:r>
          </a:p>
          <a:p>
            <a:pPr lvl="1" algn="just">
              <a:lnSpc>
                <a:spcPct val="110000"/>
              </a:lnSpc>
              <a:spcBef>
                <a:spcPts val="0"/>
              </a:spcBef>
            </a:pPr>
            <a:r>
              <a:rPr lang="en-US" altLang="zh-CN" sz="1600" dirty="0"/>
              <a:t>SelectKBest and SelectPercentile take as input a scoring function that returns univariate scores </a:t>
            </a:r>
          </a:p>
          <a:p>
            <a:pPr lvl="2" algn="just">
              <a:lnSpc>
                <a:spcPct val="110000"/>
              </a:lnSpc>
              <a:spcBef>
                <a:spcPts val="0"/>
              </a:spcBef>
            </a:pPr>
            <a:r>
              <a:rPr lang="en-US" altLang="zh-CN" dirty="0"/>
              <a:t>For regression tasks: </a:t>
            </a:r>
            <a:r>
              <a:rPr lang="en-US" altLang="zh-CN" dirty="0" err="1"/>
              <a:t>f_regression</a:t>
            </a:r>
            <a:r>
              <a:rPr lang="en-US" altLang="zh-CN" dirty="0"/>
              <a:t>, </a:t>
            </a:r>
            <a:r>
              <a:rPr lang="en-US" altLang="zh-CN" dirty="0" err="1"/>
              <a:t>mutual_info_regression</a:t>
            </a:r>
            <a:endParaRPr lang="en-US" altLang="zh-CN" dirty="0"/>
          </a:p>
          <a:p>
            <a:pPr lvl="2" algn="just">
              <a:lnSpc>
                <a:spcPct val="110000"/>
              </a:lnSpc>
              <a:spcBef>
                <a:spcPts val="0"/>
              </a:spcBef>
            </a:pPr>
            <a:r>
              <a:rPr lang="en-US" altLang="zh-CN" dirty="0"/>
              <a:t>For classification tasks: chi2, </a:t>
            </a:r>
            <a:r>
              <a:rPr lang="en-US" altLang="zh-CN" dirty="0" err="1"/>
              <a:t>f_classif</a:t>
            </a:r>
            <a:r>
              <a:rPr lang="en-US" altLang="zh-CN" dirty="0"/>
              <a:t>, mutual_info_classif	</a:t>
            </a:r>
          </a:p>
          <a:p>
            <a:pPr lvl="3" algn="just">
              <a:lnSpc>
                <a:spcPct val="110000"/>
              </a:lnSpc>
              <a:spcBef>
                <a:spcPts val="0"/>
              </a:spcBef>
            </a:pPr>
            <a:r>
              <a:rPr lang="en-US" altLang="zh-CN" sz="1600" dirty="0"/>
              <a:t>The methods based on F-test estimate the degree of linear dependency between two random variables. They assume a linear relationship between the feature and the target</a:t>
            </a:r>
          </a:p>
          <a:p>
            <a:pPr lvl="3" algn="just">
              <a:lnSpc>
                <a:spcPct val="110000"/>
              </a:lnSpc>
              <a:spcBef>
                <a:spcPts val="0"/>
              </a:spcBef>
            </a:pPr>
            <a:r>
              <a:rPr lang="en-US" altLang="zh-CN" sz="1600" dirty="0"/>
              <a:t>On the other hand, mutual information methods can capture any kind of statistical dependency, but being nonparametric, they require more samples for accurate estimation</a:t>
            </a:r>
            <a:endParaRPr lang="zh-CN" altLang="en-US" sz="1600" dirty="0"/>
          </a:p>
          <a:p>
            <a:pPr algn="just">
              <a:lnSpc>
                <a:spcPct val="110000"/>
              </a:lnSpc>
              <a:spcBef>
                <a:spcPts val="0"/>
              </a:spcBef>
            </a:pPr>
            <a:endParaRPr kumimoji="1" lang="en-US" altLang="zh-CN" sz="1600" dirty="0"/>
          </a:p>
        </p:txBody>
      </p:sp>
      <p:sp>
        <p:nvSpPr>
          <p:cNvPr id="4" name="矩形 3">
            <a:extLst>
              <a:ext uri="{FF2B5EF4-FFF2-40B4-BE49-F238E27FC236}">
                <a16:creationId xmlns:a16="http://schemas.microsoft.com/office/drawing/2014/main" id="{9AEDE838-79A7-4D31-A08D-47A520737E9D}"/>
              </a:ext>
            </a:extLst>
          </p:cNvPr>
          <p:cNvSpPr/>
          <p:nvPr/>
        </p:nvSpPr>
        <p:spPr>
          <a:xfrm>
            <a:off x="711648" y="4701173"/>
            <a:ext cx="7720703" cy="338554"/>
          </a:xfrm>
          <a:prstGeom prst="rect">
            <a:avLst/>
          </a:prstGeom>
          <a:solidFill>
            <a:schemeClr val="accent3">
              <a:lumMod val="20000"/>
              <a:lumOff val="80000"/>
            </a:schemeClr>
          </a:solidFill>
          <a:ln>
            <a:solidFill>
              <a:schemeClr val="accent1"/>
            </a:solidFill>
          </a:ln>
        </p:spPr>
        <p:txBody>
          <a:bodyPr wrap="square">
            <a:spAutoFit/>
          </a:bodyPr>
          <a:lstStyle/>
          <a:p>
            <a:r>
              <a:rPr lang="zh-CN" altLang="en-US" sz="1600" dirty="0">
                <a:hlinkClick r:id="rId2"/>
              </a:rPr>
              <a:t>https://machinelearningmastery.com/feature-selection-machine-learning-python/</a:t>
            </a:r>
            <a:endParaRPr lang="zh-CN" altLang="en-US" sz="1600" dirty="0"/>
          </a:p>
        </p:txBody>
      </p:sp>
    </p:spTree>
    <p:extLst>
      <p:ext uri="{BB962C8B-B14F-4D97-AF65-F5344CB8AC3E}">
        <p14:creationId xmlns:p14="http://schemas.microsoft.com/office/powerpoint/2010/main" val="1055437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dirty="0"/>
              <a:t>3. Feature Selection</a:t>
            </a:r>
          </a:p>
          <a:p>
            <a:pPr algn="just">
              <a:spcBef>
                <a:spcPts val="0"/>
              </a:spcBef>
            </a:pPr>
            <a:r>
              <a:rPr kumimoji="1" lang="en-US" altLang="zh-CN" sz="1800" dirty="0">
                <a:solidFill>
                  <a:srgbClr val="C00000"/>
                </a:solidFill>
              </a:rPr>
              <a:t>3.1Filter methods</a:t>
            </a:r>
            <a:r>
              <a:rPr kumimoji="1" lang="zh-CN" altLang="en-US" sz="1800" dirty="0">
                <a:solidFill>
                  <a:srgbClr val="C00000"/>
                </a:solidFill>
              </a:rPr>
              <a:t>：</a:t>
            </a:r>
            <a:r>
              <a:rPr lang="zh-CN" altLang="en-US" sz="1800" dirty="0">
                <a:solidFill>
                  <a:srgbClr val="C00000"/>
                </a:solidFill>
              </a:rPr>
              <a:t>小结</a:t>
            </a:r>
            <a:endParaRPr lang="en-US" altLang="zh-CN" sz="1800" dirty="0">
              <a:solidFill>
                <a:srgbClr val="C00000"/>
              </a:solidFill>
            </a:endParaRPr>
          </a:p>
          <a:p>
            <a:pPr lvl="1" algn="just">
              <a:spcBef>
                <a:spcPts val="0"/>
              </a:spcBef>
            </a:pPr>
            <a:r>
              <a:rPr lang="en-US" altLang="zh-CN" dirty="0"/>
              <a:t>The characteristics of these methods are as follows</a:t>
            </a:r>
          </a:p>
          <a:p>
            <a:pPr lvl="2" algn="just">
              <a:spcBef>
                <a:spcPts val="0"/>
              </a:spcBef>
            </a:pPr>
            <a:r>
              <a:rPr lang="en-US" altLang="zh-CN" sz="1800" dirty="0"/>
              <a:t>These methods rely on the characteristics of the data (feature characteristics)</a:t>
            </a:r>
          </a:p>
          <a:p>
            <a:pPr lvl="2" algn="just">
              <a:spcBef>
                <a:spcPts val="0"/>
              </a:spcBef>
            </a:pPr>
            <a:r>
              <a:rPr lang="en-US" altLang="zh-CN" sz="1800" dirty="0"/>
              <a:t>They do not use machine learning algorithms</a:t>
            </a:r>
          </a:p>
          <a:p>
            <a:pPr lvl="2" algn="just">
              <a:spcBef>
                <a:spcPts val="0"/>
              </a:spcBef>
            </a:pPr>
            <a:r>
              <a:rPr lang="en-US" altLang="zh-CN" sz="1800" dirty="0"/>
              <a:t>These are model </a:t>
            </a:r>
            <a:r>
              <a:rPr lang="en-US" altLang="zh-CN" sz="1800" dirty="0">
                <a:solidFill>
                  <a:srgbClr val="C00000"/>
                </a:solidFill>
              </a:rPr>
              <a:t>agnostic</a:t>
            </a:r>
          </a:p>
          <a:p>
            <a:pPr lvl="2" algn="just">
              <a:spcBef>
                <a:spcPts val="0"/>
              </a:spcBef>
            </a:pPr>
            <a:r>
              <a:rPr lang="en-US" altLang="zh-CN" sz="1800" dirty="0"/>
              <a:t>They tend to be less computationally expensive</a:t>
            </a:r>
          </a:p>
          <a:p>
            <a:pPr lvl="2" algn="just">
              <a:spcBef>
                <a:spcPts val="0"/>
              </a:spcBef>
            </a:pPr>
            <a:r>
              <a:rPr lang="en-US" altLang="zh-CN" sz="1800" dirty="0"/>
              <a:t>They usually give lower prediction performance than wrapper methods</a:t>
            </a:r>
          </a:p>
          <a:p>
            <a:pPr lvl="2" algn="just">
              <a:spcBef>
                <a:spcPts val="0"/>
              </a:spcBef>
            </a:pPr>
            <a:r>
              <a:rPr lang="en-US" altLang="zh-CN" sz="1800" dirty="0"/>
              <a:t>They are very well suited for a quick screen and removal of irrelevant features</a:t>
            </a:r>
          </a:p>
        </p:txBody>
      </p:sp>
      <p:pic>
        <p:nvPicPr>
          <p:cNvPr id="4" name="图片 3">
            <a:extLst>
              <a:ext uri="{FF2B5EF4-FFF2-40B4-BE49-F238E27FC236}">
                <a16:creationId xmlns:a16="http://schemas.microsoft.com/office/drawing/2014/main" id="{309AA294-9EC2-4A4B-9CA7-1361E6D50691}"/>
              </a:ext>
            </a:extLst>
          </p:cNvPr>
          <p:cNvPicPr>
            <a:picLocks noChangeAspect="1"/>
          </p:cNvPicPr>
          <p:nvPr/>
        </p:nvPicPr>
        <p:blipFill>
          <a:blip r:embed="rId2"/>
          <a:stretch>
            <a:fillRect/>
          </a:stretch>
        </p:blipFill>
        <p:spPr>
          <a:xfrm>
            <a:off x="4733841" y="4450583"/>
            <a:ext cx="2762839" cy="305567"/>
          </a:xfrm>
          <a:prstGeom prst="rect">
            <a:avLst/>
          </a:prstGeom>
        </p:spPr>
      </p:pic>
      <p:sp>
        <p:nvSpPr>
          <p:cNvPr id="5" name="矩形 4">
            <a:extLst>
              <a:ext uri="{FF2B5EF4-FFF2-40B4-BE49-F238E27FC236}">
                <a16:creationId xmlns:a16="http://schemas.microsoft.com/office/drawing/2014/main" id="{B4BD7700-42EF-4356-B7B2-A3C4B38A1A0F}"/>
              </a:ext>
            </a:extLst>
          </p:cNvPr>
          <p:cNvSpPr/>
          <p:nvPr/>
        </p:nvSpPr>
        <p:spPr>
          <a:xfrm>
            <a:off x="3771077" y="4418700"/>
            <a:ext cx="962764" cy="369332"/>
          </a:xfrm>
          <a:prstGeom prst="rect">
            <a:avLst/>
          </a:prstGeom>
        </p:spPr>
        <p:txBody>
          <a:bodyPr wrap="none">
            <a:spAutoFit/>
          </a:bodyPr>
          <a:lstStyle/>
          <a:p>
            <a:r>
              <a:rPr lang="en-US" altLang="zh-CN" dirty="0"/>
              <a:t>agnostic</a:t>
            </a:r>
            <a:endParaRPr lang="zh-CN" altLang="en-US" dirty="0"/>
          </a:p>
        </p:txBody>
      </p:sp>
    </p:spTree>
    <p:extLst>
      <p:ext uri="{BB962C8B-B14F-4D97-AF65-F5344CB8AC3E}">
        <p14:creationId xmlns:p14="http://schemas.microsoft.com/office/powerpoint/2010/main" val="617444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771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pPr>
              <a:spcBef>
                <a:spcPts val="0"/>
              </a:spcBef>
            </a:pPr>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sz="1800" dirty="0"/>
              <a:t>3. Feature Selection</a:t>
            </a:r>
          </a:p>
          <a:p>
            <a:pPr algn="just">
              <a:spcBef>
                <a:spcPts val="0"/>
              </a:spcBef>
            </a:pPr>
            <a:r>
              <a:rPr kumimoji="1" lang="en-US" altLang="zh-CN" sz="1800" dirty="0">
                <a:solidFill>
                  <a:srgbClr val="C00000"/>
                </a:solidFill>
              </a:rPr>
              <a:t>3.1Filter methods </a:t>
            </a:r>
          </a:p>
          <a:p>
            <a:pPr lvl="1" algn="just">
              <a:spcBef>
                <a:spcPts val="0"/>
              </a:spcBef>
            </a:pPr>
            <a:r>
              <a:rPr lang="en-US" altLang="zh-CN" sz="1600" b="1" dirty="0"/>
              <a:t>How to choose the right feature selection method</a:t>
            </a:r>
            <a:r>
              <a:rPr lang="en-US" altLang="zh-CN" sz="1600" dirty="0"/>
              <a:t> </a:t>
            </a:r>
          </a:p>
          <a:p>
            <a:pPr lvl="1" algn="just">
              <a:spcBef>
                <a:spcPts val="0"/>
              </a:spcBef>
            </a:pPr>
            <a:r>
              <a:rPr lang="en-US" altLang="zh-CN" sz="1600" dirty="0"/>
              <a:t>We can see that there are lot of feature selection techniques available</a:t>
            </a:r>
          </a:p>
          <a:p>
            <a:pPr lvl="1" algn="just">
              <a:spcBef>
                <a:spcPts val="0"/>
              </a:spcBef>
            </a:pPr>
            <a:r>
              <a:rPr lang="en-US" altLang="zh-CN" sz="1600" dirty="0"/>
              <a:t>The following graphic will serve as a guide on how to choose a feature selection method</a:t>
            </a:r>
          </a:p>
        </p:txBody>
      </p:sp>
      <p:pic>
        <p:nvPicPr>
          <p:cNvPr id="6" name="图片 5"/>
          <p:cNvPicPr>
            <a:picLocks noChangeAspect="1"/>
          </p:cNvPicPr>
          <p:nvPr/>
        </p:nvPicPr>
        <p:blipFill>
          <a:blip r:embed="rId2"/>
          <a:stretch>
            <a:fillRect/>
          </a:stretch>
        </p:blipFill>
        <p:spPr>
          <a:xfrm>
            <a:off x="2164620" y="2513053"/>
            <a:ext cx="4678637" cy="2357397"/>
          </a:xfrm>
          <a:prstGeom prst="rect">
            <a:avLst/>
          </a:prstGeom>
        </p:spPr>
      </p:pic>
      <p:sp>
        <p:nvSpPr>
          <p:cNvPr id="7" name="圆角矩形 6"/>
          <p:cNvSpPr/>
          <p:nvPr/>
        </p:nvSpPr>
        <p:spPr>
          <a:xfrm>
            <a:off x="2164620" y="4449618"/>
            <a:ext cx="809203" cy="5198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726382" y="4466804"/>
            <a:ext cx="748483" cy="47071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04451" y="4417653"/>
            <a:ext cx="1614239" cy="5198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1680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lgn="just">
              <a:spcBef>
                <a:spcPts val="0"/>
              </a:spcBef>
            </a:pPr>
            <a:r>
              <a:rPr kumimoji="1" lang="en-US" altLang="zh-CN" sz="1800" dirty="0">
                <a:solidFill>
                  <a:srgbClr val="C00000"/>
                </a:solidFill>
              </a:rPr>
              <a:t>3.1Filter methods </a:t>
            </a:r>
          </a:p>
          <a:p>
            <a:pPr lvl="1" algn="just">
              <a:spcBef>
                <a:spcPts val="0"/>
              </a:spcBef>
            </a:pPr>
            <a:r>
              <a:rPr lang="en-US" altLang="zh-CN" sz="1600" dirty="0">
                <a:solidFill>
                  <a:srgbClr val="C00000"/>
                </a:solidFill>
              </a:rPr>
              <a:t>Numerical Input, Numerical Output</a:t>
            </a:r>
          </a:p>
          <a:p>
            <a:pPr lvl="2" algn="just">
              <a:spcBef>
                <a:spcPts val="0"/>
              </a:spcBef>
            </a:pPr>
            <a:r>
              <a:rPr lang="en-US" altLang="zh-CN" dirty="0"/>
              <a:t>This is a regression predictive modeling problem with numerical input variables</a:t>
            </a:r>
          </a:p>
          <a:p>
            <a:pPr lvl="2" algn="just">
              <a:spcBef>
                <a:spcPts val="0"/>
              </a:spcBef>
            </a:pPr>
            <a:r>
              <a:rPr lang="en-US" altLang="zh-CN" dirty="0"/>
              <a:t>The most common techniques are to use a correlation coefficient, such as Pearson’s for a linear correlation, or rank-based methods for a nonlinear correlation</a:t>
            </a:r>
          </a:p>
          <a:p>
            <a:pPr lvl="2" algn="just">
              <a:spcBef>
                <a:spcPts val="0"/>
              </a:spcBef>
            </a:pPr>
            <a:r>
              <a:rPr lang="en-US" altLang="zh-CN" dirty="0"/>
              <a:t>The tests employed are as follows</a:t>
            </a:r>
          </a:p>
          <a:p>
            <a:pPr lvl="3" algn="just">
              <a:spcBef>
                <a:spcPts val="0"/>
              </a:spcBef>
            </a:pPr>
            <a:r>
              <a:rPr lang="en-US" altLang="zh-CN" sz="1600" dirty="0">
                <a:solidFill>
                  <a:srgbClr val="C00000"/>
                </a:solidFill>
              </a:rPr>
              <a:t>Pearson’s correlation coefficient (linear)</a:t>
            </a:r>
          </a:p>
          <a:p>
            <a:pPr lvl="3" algn="just">
              <a:spcBef>
                <a:spcPts val="0"/>
              </a:spcBef>
            </a:pPr>
            <a:r>
              <a:rPr lang="en-US" altLang="zh-CN" sz="1600" dirty="0">
                <a:solidFill>
                  <a:srgbClr val="C00000"/>
                </a:solidFill>
              </a:rPr>
              <a:t>Spearman’s rank coefficient (nonlinear)</a:t>
            </a:r>
          </a:p>
        </p:txBody>
      </p:sp>
    </p:spTree>
    <p:extLst>
      <p:ext uri="{BB962C8B-B14F-4D97-AF65-F5344CB8AC3E}">
        <p14:creationId xmlns:p14="http://schemas.microsoft.com/office/powerpoint/2010/main" val="2949508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dirty="0"/>
              <a:t>3. Feature Selection</a:t>
            </a:r>
          </a:p>
          <a:p>
            <a:pPr algn="just">
              <a:spcBef>
                <a:spcPts val="0"/>
              </a:spcBef>
            </a:pPr>
            <a:r>
              <a:rPr kumimoji="1" lang="en-US" altLang="zh-CN" sz="1800" dirty="0">
                <a:solidFill>
                  <a:srgbClr val="C00000"/>
                </a:solidFill>
              </a:rPr>
              <a:t>3.1Filter methods </a:t>
            </a:r>
          </a:p>
          <a:p>
            <a:pPr lvl="1" algn="just">
              <a:spcBef>
                <a:spcPts val="0"/>
              </a:spcBef>
            </a:pPr>
            <a:r>
              <a:rPr lang="en-US" altLang="zh-CN" sz="1600" dirty="0">
                <a:solidFill>
                  <a:srgbClr val="C00000"/>
                </a:solidFill>
              </a:rPr>
              <a:t>Numerical Input, Categorical Output</a:t>
            </a:r>
          </a:p>
          <a:p>
            <a:pPr lvl="2" algn="just">
              <a:spcBef>
                <a:spcPts val="0"/>
              </a:spcBef>
            </a:pPr>
            <a:r>
              <a:rPr lang="en-US" altLang="zh-CN" dirty="0"/>
              <a:t>This is a classification predictive modeling problem with numerical input variables</a:t>
            </a:r>
          </a:p>
          <a:p>
            <a:pPr lvl="2" algn="just">
              <a:spcBef>
                <a:spcPts val="0"/>
              </a:spcBef>
            </a:pPr>
            <a:r>
              <a:rPr lang="en-US" altLang="zh-CN" dirty="0"/>
              <a:t>This might be the most common example of a classification problem</a:t>
            </a:r>
          </a:p>
          <a:p>
            <a:pPr lvl="2" algn="just">
              <a:spcBef>
                <a:spcPts val="0"/>
              </a:spcBef>
            </a:pPr>
            <a:r>
              <a:rPr lang="en-US" altLang="zh-CN" dirty="0"/>
              <a:t>Again, the most common techniques are correlation based, although in this case, they must take the categorical target into account</a:t>
            </a:r>
          </a:p>
          <a:p>
            <a:pPr lvl="2" algn="just">
              <a:spcBef>
                <a:spcPts val="0"/>
              </a:spcBef>
            </a:pPr>
            <a:r>
              <a:rPr lang="en-US" altLang="zh-CN" dirty="0"/>
              <a:t>We can employ the following tests as follows</a:t>
            </a:r>
          </a:p>
          <a:p>
            <a:pPr lvl="3" algn="just">
              <a:spcBef>
                <a:spcPts val="0"/>
              </a:spcBef>
            </a:pPr>
            <a:r>
              <a:rPr lang="en-US" altLang="zh-CN" sz="1600" dirty="0">
                <a:solidFill>
                  <a:srgbClr val="C00000"/>
                </a:solidFill>
              </a:rPr>
              <a:t>ANOVA correlation coefficient (linear)</a:t>
            </a:r>
          </a:p>
          <a:p>
            <a:pPr lvl="3" algn="just">
              <a:spcBef>
                <a:spcPts val="0"/>
              </a:spcBef>
            </a:pPr>
            <a:r>
              <a:rPr lang="en-US" altLang="zh-CN" sz="1600" dirty="0">
                <a:solidFill>
                  <a:srgbClr val="C00000"/>
                </a:solidFill>
              </a:rPr>
              <a:t>Kendall’s rank coefficient (nonlinear)</a:t>
            </a:r>
          </a:p>
          <a:p>
            <a:pPr lvl="3" algn="just">
              <a:spcBef>
                <a:spcPts val="0"/>
              </a:spcBef>
            </a:pPr>
            <a:r>
              <a:rPr lang="en-US" altLang="zh-CN" sz="1600" dirty="0"/>
              <a:t>Kendall does assume that the categorical variable is ordinal</a:t>
            </a:r>
          </a:p>
        </p:txBody>
      </p:sp>
    </p:spTree>
    <p:extLst>
      <p:ext uri="{BB962C8B-B14F-4D97-AF65-F5344CB8AC3E}">
        <p14:creationId xmlns:p14="http://schemas.microsoft.com/office/powerpoint/2010/main" val="3556503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lgn="just">
              <a:spcBef>
                <a:spcPts val="0"/>
              </a:spcBef>
            </a:pPr>
            <a:r>
              <a:rPr kumimoji="1" lang="en-US" altLang="zh-CN" sz="1800" dirty="0">
                <a:solidFill>
                  <a:srgbClr val="C00000"/>
                </a:solidFill>
              </a:rPr>
              <a:t>3.1Filter methods </a:t>
            </a:r>
          </a:p>
          <a:p>
            <a:pPr lvl="1" algn="just">
              <a:spcBef>
                <a:spcPts val="0"/>
              </a:spcBef>
            </a:pPr>
            <a:r>
              <a:rPr lang="en-US" altLang="zh-CN" sz="1600" dirty="0">
                <a:solidFill>
                  <a:srgbClr val="C00000"/>
                </a:solidFill>
              </a:rPr>
              <a:t>Categorical Input, Numerical Output</a:t>
            </a:r>
          </a:p>
          <a:p>
            <a:pPr lvl="1" algn="just">
              <a:spcBef>
                <a:spcPts val="0"/>
              </a:spcBef>
            </a:pPr>
            <a:r>
              <a:rPr lang="en-US" altLang="zh-CN" sz="1600" dirty="0"/>
              <a:t>This is a regression predictive modeling problem with categorical input variables</a:t>
            </a:r>
          </a:p>
          <a:p>
            <a:pPr lvl="1" algn="just">
              <a:spcBef>
                <a:spcPts val="0"/>
              </a:spcBef>
            </a:pPr>
            <a:r>
              <a:rPr lang="en-US" altLang="zh-CN" sz="1600" dirty="0"/>
              <a:t>This is a strange example of a regression problem (e.g. we will not encounter it often)</a:t>
            </a:r>
          </a:p>
          <a:p>
            <a:pPr lvl="1" algn="just">
              <a:spcBef>
                <a:spcPts val="0"/>
              </a:spcBef>
            </a:pPr>
            <a:r>
              <a:rPr lang="en-US" altLang="zh-CN" sz="1600" dirty="0"/>
              <a:t>We can use the same </a:t>
            </a:r>
            <a:r>
              <a:rPr lang="en-US" altLang="zh-CN" sz="1600" dirty="0">
                <a:solidFill>
                  <a:srgbClr val="C00000"/>
                </a:solidFill>
              </a:rPr>
              <a:t>“Numerical Input, Categorical Output” </a:t>
            </a:r>
            <a:r>
              <a:rPr lang="en-US" altLang="zh-CN" sz="1600" dirty="0"/>
              <a:t>methods (described above), </a:t>
            </a:r>
            <a:r>
              <a:rPr lang="en-US" altLang="zh-CN" sz="1600" dirty="0">
                <a:solidFill>
                  <a:srgbClr val="C00000"/>
                </a:solidFill>
              </a:rPr>
              <a:t>but in reverse</a:t>
            </a:r>
          </a:p>
        </p:txBody>
      </p:sp>
    </p:spTree>
    <p:extLst>
      <p:ext uri="{BB962C8B-B14F-4D97-AF65-F5344CB8AC3E}">
        <p14:creationId xmlns:p14="http://schemas.microsoft.com/office/powerpoint/2010/main" val="1884778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lang="en-US" altLang="zh-CN" dirty="0"/>
              <a:t>Feature Engineering is divided into 3 broad categories</a:t>
            </a:r>
          </a:p>
          <a:p>
            <a:pPr lvl="1" algn="just">
              <a:spcBef>
                <a:spcPts val="0"/>
              </a:spcBef>
            </a:pPr>
            <a:r>
              <a:rPr lang="en-US" altLang="zh-CN" sz="2000" b="1" dirty="0">
                <a:solidFill>
                  <a:srgbClr val="C00000"/>
                </a:solidFill>
              </a:rPr>
              <a:t>(2)Feature Extraction</a:t>
            </a:r>
          </a:p>
          <a:p>
            <a:pPr lvl="2" algn="just">
              <a:spcBef>
                <a:spcPts val="0"/>
              </a:spcBef>
            </a:pPr>
            <a:r>
              <a:rPr lang="en-US" altLang="zh-CN" dirty="0"/>
              <a:t>When the data to be processed through an algorithm is too large, it’s generally considered redundant</a:t>
            </a:r>
          </a:p>
          <a:p>
            <a:pPr lvl="2" algn="just">
              <a:spcBef>
                <a:spcPts val="0"/>
              </a:spcBef>
            </a:pPr>
            <a:r>
              <a:rPr lang="en-US" altLang="zh-CN" dirty="0"/>
              <a:t>Analysis with a large number of variables uses a lot of computation power and memory, therefore we should </a:t>
            </a:r>
            <a:r>
              <a:rPr lang="en-US" altLang="zh-CN" dirty="0">
                <a:solidFill>
                  <a:srgbClr val="C00000"/>
                </a:solidFill>
              </a:rPr>
              <a:t>reduce the dimensionality </a:t>
            </a:r>
            <a:r>
              <a:rPr lang="en-US" altLang="zh-CN" dirty="0"/>
              <a:t>of these types of variables</a:t>
            </a:r>
          </a:p>
          <a:p>
            <a:pPr lvl="3" algn="just">
              <a:spcBef>
                <a:spcPts val="0"/>
              </a:spcBef>
            </a:pPr>
            <a:r>
              <a:rPr lang="en-US" altLang="zh-CN" sz="1600" dirty="0"/>
              <a:t>It is a term for constructing combinations of the variables</a:t>
            </a:r>
          </a:p>
          <a:p>
            <a:pPr lvl="3" algn="just">
              <a:spcBef>
                <a:spcPts val="0"/>
              </a:spcBef>
            </a:pPr>
            <a:r>
              <a:rPr lang="en-US" altLang="zh-CN" sz="1600" dirty="0"/>
              <a:t>For tabular data, we use </a:t>
            </a:r>
            <a:r>
              <a:rPr lang="en-US" altLang="zh-CN" sz="1600" dirty="0">
                <a:solidFill>
                  <a:srgbClr val="C00000"/>
                </a:solidFill>
              </a:rPr>
              <a:t>PCA</a:t>
            </a:r>
            <a:r>
              <a:rPr lang="en-US" altLang="zh-CN" sz="1600" dirty="0"/>
              <a:t> to reduce features</a:t>
            </a:r>
          </a:p>
          <a:p>
            <a:pPr lvl="3" algn="just">
              <a:spcBef>
                <a:spcPts val="0"/>
              </a:spcBef>
            </a:pPr>
            <a:r>
              <a:rPr lang="en-US" altLang="zh-CN" sz="1600" dirty="0"/>
              <a:t>For image, we can use line or edge detection</a:t>
            </a:r>
            <a:endParaRPr kumimoji="1" lang="en-US" altLang="zh-CN" sz="1600" dirty="0"/>
          </a:p>
        </p:txBody>
      </p:sp>
    </p:spTree>
    <p:extLst>
      <p:ext uri="{BB962C8B-B14F-4D97-AF65-F5344CB8AC3E}">
        <p14:creationId xmlns:p14="http://schemas.microsoft.com/office/powerpoint/2010/main" val="121313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lgn="just">
              <a:spcBef>
                <a:spcPts val="0"/>
              </a:spcBef>
            </a:pPr>
            <a:r>
              <a:rPr kumimoji="1" lang="en-US" altLang="zh-CN" sz="1800" dirty="0">
                <a:solidFill>
                  <a:srgbClr val="C00000"/>
                </a:solidFill>
              </a:rPr>
              <a:t>3.1Filter methods </a:t>
            </a:r>
          </a:p>
          <a:p>
            <a:pPr lvl="1" algn="just">
              <a:spcBef>
                <a:spcPts val="0"/>
              </a:spcBef>
            </a:pPr>
            <a:r>
              <a:rPr lang="en-US" altLang="zh-CN" sz="1600" dirty="0">
                <a:solidFill>
                  <a:srgbClr val="C00000"/>
                </a:solidFill>
              </a:rPr>
              <a:t>Categorical Input, Categorical Output</a:t>
            </a:r>
          </a:p>
          <a:p>
            <a:pPr lvl="1" algn="just">
              <a:spcBef>
                <a:spcPts val="0"/>
              </a:spcBef>
            </a:pPr>
            <a:r>
              <a:rPr lang="en-US" altLang="zh-CN" sz="1600" dirty="0"/>
              <a:t>This is a classification predictive modeling problem with categorical input variables</a:t>
            </a:r>
          </a:p>
          <a:p>
            <a:pPr lvl="2" algn="just">
              <a:spcBef>
                <a:spcPts val="0"/>
              </a:spcBef>
            </a:pPr>
            <a:r>
              <a:rPr lang="en-US" altLang="zh-CN" dirty="0"/>
              <a:t>The most common correlation measure for categorical data is the </a:t>
            </a:r>
            <a:r>
              <a:rPr lang="en-US" altLang="zh-CN" dirty="0">
                <a:solidFill>
                  <a:srgbClr val="C00000"/>
                </a:solidFill>
              </a:rPr>
              <a:t>chi-squared test (contingency tables)</a:t>
            </a:r>
          </a:p>
          <a:p>
            <a:pPr lvl="2" algn="just">
              <a:spcBef>
                <a:spcPts val="0"/>
              </a:spcBef>
            </a:pPr>
            <a:r>
              <a:rPr lang="en-US" altLang="zh-CN" dirty="0"/>
              <a:t>We can also use </a:t>
            </a:r>
            <a:r>
              <a:rPr lang="en-US" altLang="zh-CN" dirty="0">
                <a:solidFill>
                  <a:srgbClr val="C00000"/>
                </a:solidFill>
              </a:rPr>
              <a:t>mutual information (information gain) </a:t>
            </a:r>
            <a:r>
              <a:rPr lang="en-US" altLang="zh-CN" dirty="0"/>
              <a:t>from the field of information theory</a:t>
            </a:r>
          </a:p>
          <a:p>
            <a:pPr lvl="2" algn="just">
              <a:spcBef>
                <a:spcPts val="0"/>
              </a:spcBef>
            </a:pPr>
            <a:r>
              <a:rPr lang="en-US" altLang="zh-CN" dirty="0"/>
              <a:t>In fact, mutual information is a powerful method that may prove useful for both categorical and numerical data, e.g. it is agnostic to the data types</a:t>
            </a:r>
          </a:p>
        </p:txBody>
      </p:sp>
    </p:spTree>
    <p:extLst>
      <p:ext uri="{BB962C8B-B14F-4D97-AF65-F5344CB8AC3E}">
        <p14:creationId xmlns:p14="http://schemas.microsoft.com/office/powerpoint/2010/main" val="1839515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315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sz="1800" dirty="0"/>
              <a:t>3. Feature Selection</a:t>
            </a:r>
          </a:p>
          <a:p>
            <a:pPr>
              <a:spcBef>
                <a:spcPts val="0"/>
              </a:spcBef>
            </a:pPr>
            <a:r>
              <a:rPr kumimoji="1" lang="en-US" altLang="zh-CN" sz="1600" dirty="0"/>
              <a:t>3.2Wrapper methods</a:t>
            </a:r>
          </a:p>
          <a:p>
            <a:pPr lvl="1" algn="just">
              <a:spcBef>
                <a:spcPts val="0"/>
              </a:spcBef>
            </a:pPr>
            <a:r>
              <a:rPr lang="en-US" altLang="zh-CN" sz="1400" dirty="0"/>
              <a:t>a wrapper method </a:t>
            </a:r>
            <a:r>
              <a:rPr lang="en-US" altLang="zh-CN" sz="1400" dirty="0">
                <a:solidFill>
                  <a:srgbClr val="C00000"/>
                </a:solidFill>
              </a:rPr>
              <a:t>needs one machine learning algorithm </a:t>
            </a:r>
            <a:r>
              <a:rPr lang="en-US" altLang="zh-CN" sz="1400" dirty="0"/>
              <a:t>and </a:t>
            </a:r>
            <a:r>
              <a:rPr lang="en-US" altLang="zh-CN" sz="1400" dirty="0">
                <a:solidFill>
                  <a:srgbClr val="C00000"/>
                </a:solidFill>
              </a:rPr>
              <a:t>uses its performance as evaluation criteria to evaluate features( independent variables)</a:t>
            </a:r>
            <a:endParaRPr lang="en-US" altLang="zh-CN" sz="1400" dirty="0"/>
          </a:p>
          <a:p>
            <a:pPr lvl="2" algn="just">
              <a:spcBef>
                <a:spcPts val="0"/>
              </a:spcBef>
            </a:pPr>
            <a:r>
              <a:rPr lang="en-US" altLang="zh-CN" sz="1400" dirty="0"/>
              <a:t>This method </a:t>
            </a:r>
            <a:r>
              <a:rPr lang="en-US" altLang="zh-CN" sz="1400" dirty="0">
                <a:solidFill>
                  <a:srgbClr val="C00000"/>
                </a:solidFill>
              </a:rPr>
              <a:t>searches for a feature sub set </a:t>
            </a:r>
            <a:r>
              <a:rPr lang="en-US" altLang="zh-CN" sz="1400" dirty="0"/>
              <a:t>which is best-suited for the machine learning algorithm and aims to improve the mining performance</a:t>
            </a:r>
          </a:p>
          <a:p>
            <a:pPr lvl="2" algn="just">
              <a:spcBef>
                <a:spcPts val="0"/>
              </a:spcBef>
            </a:pPr>
            <a:r>
              <a:rPr lang="en-US" altLang="zh-CN" sz="1400" dirty="0"/>
              <a:t>To evaluate the features, the </a:t>
            </a:r>
            <a:r>
              <a:rPr lang="en-US" altLang="zh-CN" sz="1400" dirty="0">
                <a:solidFill>
                  <a:srgbClr val="C00000"/>
                </a:solidFill>
              </a:rPr>
              <a:t>predictive accuracy used for classification </a:t>
            </a:r>
            <a:r>
              <a:rPr lang="en-US" altLang="zh-CN" sz="1400" dirty="0"/>
              <a:t>tasks and </a:t>
            </a:r>
            <a:r>
              <a:rPr lang="en-US" altLang="zh-CN" sz="1400" dirty="0">
                <a:solidFill>
                  <a:srgbClr val="C00000"/>
                </a:solidFill>
              </a:rPr>
              <a:t>goodness of cluster </a:t>
            </a:r>
            <a:r>
              <a:rPr lang="en-US" altLang="zh-CN" sz="1400" dirty="0"/>
              <a:t>is evaluated using clustering</a:t>
            </a:r>
          </a:p>
          <a:p>
            <a:pPr lvl="2" algn="just">
              <a:spcBef>
                <a:spcPts val="0"/>
              </a:spcBef>
            </a:pPr>
            <a:r>
              <a:rPr lang="en-US" altLang="zh-CN" sz="1400" dirty="0"/>
              <a:t>The problem is essentially reduced to a search problem, some methods follows a </a:t>
            </a:r>
            <a:r>
              <a:rPr lang="en-US" altLang="zh-CN" sz="1400" dirty="0">
                <a:solidFill>
                  <a:srgbClr val="C00000"/>
                </a:solidFill>
              </a:rPr>
              <a:t>greedy search approach </a:t>
            </a:r>
            <a:r>
              <a:rPr lang="en-US" altLang="zh-CN" sz="1400" dirty="0"/>
              <a:t>by evaluating all the </a:t>
            </a:r>
            <a:r>
              <a:rPr lang="en-US" altLang="zh-CN" sz="1400" dirty="0">
                <a:solidFill>
                  <a:srgbClr val="C00000"/>
                </a:solidFill>
              </a:rPr>
              <a:t>possible</a:t>
            </a:r>
            <a:r>
              <a:rPr lang="en-US" altLang="zh-CN" sz="1400" dirty="0"/>
              <a:t> </a:t>
            </a:r>
            <a:r>
              <a:rPr lang="en-US" altLang="zh-CN" sz="1400" dirty="0">
                <a:solidFill>
                  <a:srgbClr val="C00000"/>
                </a:solidFill>
              </a:rPr>
              <a:t>combinations</a:t>
            </a:r>
            <a:r>
              <a:rPr lang="en-US" altLang="zh-CN" sz="1400" dirty="0"/>
              <a:t> of features against the evaluation criterion; These methods are usually computationally very expensive</a:t>
            </a:r>
          </a:p>
          <a:p>
            <a:pPr lvl="2" algn="just">
              <a:spcBef>
                <a:spcPts val="0"/>
              </a:spcBef>
            </a:pPr>
            <a:r>
              <a:rPr lang="en-US" altLang="zh-CN" sz="1400" dirty="0"/>
              <a:t>The wrapper methods usually result in better predictive accuracy than filter methods</a:t>
            </a:r>
            <a:endParaRPr kumimoji="1" lang="en-US" altLang="zh-CN" dirty="0"/>
          </a:p>
        </p:txBody>
      </p:sp>
      <p:pic>
        <p:nvPicPr>
          <p:cNvPr id="4" name="Picture 2" descr="https://res.cloudinary.com/dyd911kmh/image/upload/f_auto,q_auto:best/v1537549832/Image2_ajaeo8.png">
            <a:extLst>
              <a:ext uri="{FF2B5EF4-FFF2-40B4-BE49-F238E27FC236}">
                <a16:creationId xmlns:a16="http://schemas.microsoft.com/office/drawing/2014/main" id="{E445A885-5850-4B83-8744-63F42C9413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1820" y="3750439"/>
            <a:ext cx="4094570" cy="1147822"/>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E763EFD3-2C8B-43F2-8BCA-AC3E66EF9345}"/>
              </a:ext>
            </a:extLst>
          </p:cNvPr>
          <p:cNvSpPr/>
          <p:nvPr/>
        </p:nvSpPr>
        <p:spPr>
          <a:xfrm>
            <a:off x="4705519" y="4066248"/>
            <a:ext cx="1153115" cy="68990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圆角矩形 5">
            <a:extLst>
              <a:ext uri="{FF2B5EF4-FFF2-40B4-BE49-F238E27FC236}">
                <a16:creationId xmlns:a16="http://schemas.microsoft.com/office/drawing/2014/main" id="{52AAAB21-1938-4B8C-952E-1553C38742BB}"/>
              </a:ext>
            </a:extLst>
          </p:cNvPr>
          <p:cNvSpPr/>
          <p:nvPr/>
        </p:nvSpPr>
        <p:spPr>
          <a:xfrm>
            <a:off x="7234280" y="4009604"/>
            <a:ext cx="1683143" cy="687823"/>
          </a:xfrm>
          <a:prstGeom prst="wedgeRoundRectCallout">
            <a:avLst>
              <a:gd name="adj1" fmla="val -134240"/>
              <a:gd name="adj2" fmla="val -198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a:t>
            </a:r>
            <a:r>
              <a:rPr lang="en-US" altLang="zh-CN" dirty="0"/>
              <a:t>learning</a:t>
            </a:r>
          </a:p>
          <a:p>
            <a:pPr algn="ctr"/>
            <a:r>
              <a:rPr lang="en-US" altLang="zh-CN" dirty="0"/>
              <a:t>algorithm</a:t>
            </a:r>
            <a:endParaRPr lang="zh-CN" altLang="en-US" dirty="0"/>
          </a:p>
        </p:txBody>
      </p:sp>
    </p:spTree>
    <p:extLst>
      <p:ext uri="{BB962C8B-B14F-4D97-AF65-F5344CB8AC3E}">
        <p14:creationId xmlns:p14="http://schemas.microsoft.com/office/powerpoint/2010/main" val="3926034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a:xfrm>
            <a:off x="457200" y="819150"/>
            <a:ext cx="8229600" cy="3937000"/>
          </a:xfrm>
        </p:spPr>
        <p:txBody>
          <a:bodyPr>
            <a:normAutofit/>
          </a:bodyPr>
          <a:lstStyle/>
          <a:p>
            <a:pPr>
              <a:spcBef>
                <a:spcPts val="0"/>
              </a:spcBef>
            </a:pPr>
            <a:r>
              <a:rPr kumimoji="1" lang="en-US" altLang="zh-CN" dirty="0"/>
              <a:t>3. Feature Selection</a:t>
            </a:r>
          </a:p>
          <a:p>
            <a:pPr>
              <a:spcBef>
                <a:spcPts val="0"/>
              </a:spcBef>
            </a:pPr>
            <a:r>
              <a:rPr kumimoji="1" lang="en-US" altLang="zh-CN" dirty="0"/>
              <a:t>3.2Wrapper methods</a:t>
            </a:r>
          </a:p>
          <a:p>
            <a:pPr lvl="1" algn="just">
              <a:spcBef>
                <a:spcPts val="0"/>
              </a:spcBef>
            </a:pPr>
            <a:r>
              <a:rPr lang="en-US" altLang="zh-CN" dirty="0"/>
              <a:t>Wrapper methods consists of the following techniques</a:t>
            </a:r>
          </a:p>
          <a:p>
            <a:pPr lvl="2" algn="just">
              <a:spcBef>
                <a:spcPts val="0"/>
              </a:spcBef>
            </a:pPr>
            <a:r>
              <a:rPr lang="en-US" altLang="zh-CN" sz="1800" dirty="0"/>
              <a:t>Forward Selection</a:t>
            </a:r>
          </a:p>
          <a:p>
            <a:pPr lvl="2" algn="just">
              <a:spcBef>
                <a:spcPts val="0"/>
              </a:spcBef>
            </a:pPr>
            <a:r>
              <a:rPr lang="en-US" altLang="zh-CN" sz="1800" dirty="0"/>
              <a:t>Backward Elimination</a:t>
            </a:r>
          </a:p>
          <a:p>
            <a:pPr lvl="2" algn="just">
              <a:spcBef>
                <a:spcPts val="0"/>
              </a:spcBef>
            </a:pPr>
            <a:r>
              <a:rPr lang="en-US" altLang="zh-CN" sz="1800" dirty="0"/>
              <a:t>Exhaustive Feature Selection</a:t>
            </a:r>
          </a:p>
          <a:p>
            <a:pPr lvl="2" algn="just">
              <a:spcBef>
                <a:spcPts val="0"/>
              </a:spcBef>
            </a:pPr>
            <a:r>
              <a:rPr lang="en-US" altLang="zh-CN" sz="1800" dirty="0"/>
              <a:t>Recursive Feature Elimination</a:t>
            </a:r>
          </a:p>
          <a:p>
            <a:pPr lvl="2" algn="just">
              <a:spcBef>
                <a:spcPts val="0"/>
              </a:spcBef>
            </a:pPr>
            <a:r>
              <a:rPr lang="en-US" altLang="zh-CN" sz="1800" dirty="0"/>
              <a:t>Recursive Feature Elimination with Cross-Validation</a:t>
            </a:r>
          </a:p>
        </p:txBody>
      </p:sp>
    </p:spTree>
    <p:extLst>
      <p:ext uri="{BB962C8B-B14F-4D97-AF65-F5344CB8AC3E}">
        <p14:creationId xmlns:p14="http://schemas.microsoft.com/office/powerpoint/2010/main" val="4138763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sz="1600" dirty="0"/>
              <a:t>3. Feature Selection</a:t>
            </a:r>
          </a:p>
          <a:p>
            <a:pPr>
              <a:spcBef>
                <a:spcPts val="0"/>
              </a:spcBef>
            </a:pPr>
            <a:r>
              <a:rPr kumimoji="1" lang="en-US" altLang="zh-CN" sz="1600" dirty="0"/>
              <a:t>3.2 Wrapper methods</a:t>
            </a:r>
          </a:p>
          <a:p>
            <a:pPr>
              <a:spcBef>
                <a:spcPts val="0"/>
              </a:spcBef>
            </a:pPr>
            <a:r>
              <a:rPr kumimoji="1" lang="en-US" altLang="zh-CN" sz="1600" dirty="0">
                <a:solidFill>
                  <a:srgbClr val="C00000"/>
                </a:solidFill>
              </a:rPr>
              <a:t>3.2.1 Forward Selection</a:t>
            </a:r>
          </a:p>
          <a:p>
            <a:pPr lvl="1" algn="just">
              <a:spcBef>
                <a:spcPts val="0"/>
              </a:spcBef>
            </a:pPr>
            <a:r>
              <a:rPr lang="en-US" altLang="zh-CN" sz="1500" dirty="0"/>
              <a:t>Forward selection is an iterative method in which we start with having no feature in the model</a:t>
            </a:r>
          </a:p>
          <a:p>
            <a:pPr lvl="1" algn="just">
              <a:spcBef>
                <a:spcPts val="0"/>
              </a:spcBef>
            </a:pPr>
            <a:r>
              <a:rPr lang="en-US" altLang="zh-CN" sz="1500" dirty="0"/>
              <a:t>In each iteration, we keep adding the feature which best improves our model till an addition of a new variable does not improve the performance of the model</a:t>
            </a:r>
          </a:p>
          <a:p>
            <a:pPr lvl="2" algn="just">
              <a:spcBef>
                <a:spcPts val="0"/>
              </a:spcBef>
            </a:pPr>
            <a:r>
              <a:rPr lang="en-US" altLang="zh-CN" sz="1300" dirty="0"/>
              <a:t>The procedure </a:t>
            </a:r>
            <a:r>
              <a:rPr lang="en-US" altLang="zh-CN" sz="1300" dirty="0">
                <a:solidFill>
                  <a:srgbClr val="C00000"/>
                </a:solidFill>
              </a:rPr>
              <a:t>starts with an empty set of features</a:t>
            </a:r>
            <a:r>
              <a:rPr lang="en-US" altLang="zh-CN" sz="1300" dirty="0"/>
              <a:t>. The best of the original features is determined and added to the reduced set</a:t>
            </a:r>
          </a:p>
          <a:p>
            <a:pPr lvl="2" algn="just">
              <a:spcBef>
                <a:spcPts val="0"/>
              </a:spcBef>
            </a:pPr>
            <a:r>
              <a:rPr lang="en-US" altLang="zh-CN" sz="1300" dirty="0"/>
              <a:t>At each subsequent iteration, the best of the remaining original attributes is added to the set</a:t>
            </a:r>
          </a:p>
          <a:p>
            <a:pPr lvl="2" algn="just">
              <a:spcBef>
                <a:spcPts val="0"/>
              </a:spcBef>
            </a:pPr>
            <a:r>
              <a:rPr lang="en-US" altLang="zh-CN" sz="1300" dirty="0"/>
              <a:t>Step forward feature selection starts by evaluating all features individually and selects the one that generates the best performing algorithm, according to a pre-set evaluation criteria</a:t>
            </a:r>
          </a:p>
          <a:p>
            <a:pPr lvl="2" algn="just">
              <a:spcBef>
                <a:spcPts val="0"/>
              </a:spcBef>
            </a:pPr>
            <a:r>
              <a:rPr lang="en-US" altLang="zh-CN" sz="1300" dirty="0"/>
              <a:t>In the second step, it evaluates all possible combinations of the selected feature and a second feature, and selects the pair that produce the best performing algorithm based on the same pre-set criteria</a:t>
            </a:r>
            <a:endParaRPr kumimoji="1" lang="en-US" altLang="zh-CN" sz="1300" dirty="0">
              <a:solidFill>
                <a:srgbClr val="C00000"/>
              </a:solidFill>
            </a:endParaRPr>
          </a:p>
        </p:txBody>
      </p:sp>
      <p:sp>
        <p:nvSpPr>
          <p:cNvPr id="4" name="矩形 3">
            <a:extLst>
              <a:ext uri="{FF2B5EF4-FFF2-40B4-BE49-F238E27FC236}">
                <a16:creationId xmlns:a16="http://schemas.microsoft.com/office/drawing/2014/main" id="{A3EC9935-AFC4-4B26-BE5F-585D9F2930E2}"/>
              </a:ext>
            </a:extLst>
          </p:cNvPr>
          <p:cNvSpPr/>
          <p:nvPr/>
        </p:nvSpPr>
        <p:spPr>
          <a:xfrm>
            <a:off x="4505512" y="784861"/>
            <a:ext cx="3724096" cy="369332"/>
          </a:xfrm>
          <a:prstGeom prst="rect">
            <a:avLst/>
          </a:prstGeom>
          <a:solidFill>
            <a:schemeClr val="accent3">
              <a:lumMod val="20000"/>
              <a:lumOff val="80000"/>
            </a:schemeClr>
          </a:solidFill>
          <a:ln>
            <a:solidFill>
              <a:srgbClr val="C00000"/>
            </a:solidFill>
          </a:ln>
        </p:spPr>
        <p:txBody>
          <a:bodyPr wrap="none">
            <a:spAutoFit/>
          </a:bodyPr>
          <a:lstStyle/>
          <a:p>
            <a:r>
              <a:rPr kumimoji="1" lang="zh-CN" altLang="en-US" dirty="0"/>
              <a:t>多元线性回归中利用</a:t>
            </a:r>
            <a:r>
              <a:rPr kumimoji="1" lang="en-US" altLang="zh-CN" dirty="0"/>
              <a:t>t</a:t>
            </a:r>
            <a:r>
              <a:rPr kumimoji="1" lang="zh-CN" altLang="en-US" dirty="0"/>
              <a:t>检验选择变量</a:t>
            </a:r>
            <a:endParaRPr lang="zh-CN" altLang="en-US" dirty="0"/>
          </a:p>
        </p:txBody>
      </p:sp>
    </p:spTree>
    <p:extLst>
      <p:ext uri="{BB962C8B-B14F-4D97-AF65-F5344CB8AC3E}">
        <p14:creationId xmlns:p14="http://schemas.microsoft.com/office/powerpoint/2010/main" val="2387121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sz="1800" dirty="0"/>
              <a:t>3. Feature Selection</a:t>
            </a:r>
          </a:p>
          <a:p>
            <a:pPr>
              <a:spcBef>
                <a:spcPts val="0"/>
              </a:spcBef>
            </a:pPr>
            <a:r>
              <a:rPr kumimoji="1" lang="en-US" altLang="zh-CN" sz="1800" dirty="0"/>
              <a:t>3.2 Wrapper methods</a:t>
            </a:r>
          </a:p>
          <a:p>
            <a:pPr>
              <a:spcBef>
                <a:spcPts val="0"/>
              </a:spcBef>
            </a:pPr>
            <a:r>
              <a:rPr kumimoji="1" lang="en-US" altLang="zh-CN" sz="1800" dirty="0">
                <a:solidFill>
                  <a:srgbClr val="C00000"/>
                </a:solidFill>
              </a:rPr>
              <a:t>3.2.1 Forward Selection</a:t>
            </a:r>
          </a:p>
          <a:p>
            <a:pPr lvl="1" algn="just">
              <a:spcBef>
                <a:spcPts val="0"/>
              </a:spcBef>
            </a:pPr>
            <a:r>
              <a:rPr lang="en-US" altLang="zh-CN" dirty="0"/>
              <a:t>The pre-set criteria can be the </a:t>
            </a:r>
            <a:r>
              <a:rPr lang="en-US" altLang="zh-CN" dirty="0">
                <a:solidFill>
                  <a:srgbClr val="C00000"/>
                </a:solidFill>
              </a:rPr>
              <a:t>ROC/AUC for classification and the R squared for regression for example</a:t>
            </a:r>
            <a:endParaRPr lang="en-US" altLang="zh-CN" dirty="0"/>
          </a:p>
          <a:p>
            <a:pPr lvl="1" algn="just">
              <a:spcBef>
                <a:spcPts val="0"/>
              </a:spcBef>
            </a:pPr>
            <a:r>
              <a:rPr lang="en-US" altLang="zh-CN" dirty="0"/>
              <a:t>This selection procedure is called greedy, because it evaluates all possible single, double, triple and so on feature combinations. Therefore, it is quite computationally expensive, and sometimes, if feature space is big, even unfeasible</a:t>
            </a:r>
          </a:p>
        </p:txBody>
      </p:sp>
      <p:sp>
        <p:nvSpPr>
          <p:cNvPr id="4" name="矩形 3">
            <a:extLst>
              <a:ext uri="{FF2B5EF4-FFF2-40B4-BE49-F238E27FC236}">
                <a16:creationId xmlns:a16="http://schemas.microsoft.com/office/drawing/2014/main" id="{A3EC9935-AFC4-4B26-BE5F-585D9F2930E2}"/>
              </a:ext>
            </a:extLst>
          </p:cNvPr>
          <p:cNvSpPr/>
          <p:nvPr/>
        </p:nvSpPr>
        <p:spPr>
          <a:xfrm>
            <a:off x="4572000" y="690153"/>
            <a:ext cx="3724096" cy="369332"/>
          </a:xfrm>
          <a:prstGeom prst="rect">
            <a:avLst/>
          </a:prstGeom>
          <a:solidFill>
            <a:schemeClr val="accent3">
              <a:lumMod val="20000"/>
              <a:lumOff val="80000"/>
            </a:schemeClr>
          </a:solidFill>
          <a:ln>
            <a:solidFill>
              <a:srgbClr val="C00000"/>
            </a:solidFill>
          </a:ln>
        </p:spPr>
        <p:txBody>
          <a:bodyPr wrap="none">
            <a:spAutoFit/>
          </a:bodyPr>
          <a:lstStyle/>
          <a:p>
            <a:r>
              <a:rPr kumimoji="1" lang="zh-CN" altLang="en-US" dirty="0"/>
              <a:t>多元线性回归中利用</a:t>
            </a:r>
            <a:r>
              <a:rPr kumimoji="1" lang="en-US" altLang="zh-CN" dirty="0"/>
              <a:t>t</a:t>
            </a:r>
            <a:r>
              <a:rPr kumimoji="1" lang="zh-CN" altLang="en-US" dirty="0"/>
              <a:t>检验选择变量</a:t>
            </a:r>
            <a:endParaRPr lang="zh-CN" altLang="en-US" dirty="0"/>
          </a:p>
        </p:txBody>
      </p:sp>
      <p:sp>
        <p:nvSpPr>
          <p:cNvPr id="5" name="矩形 4">
            <a:extLst>
              <a:ext uri="{FF2B5EF4-FFF2-40B4-BE49-F238E27FC236}">
                <a16:creationId xmlns:a16="http://schemas.microsoft.com/office/drawing/2014/main" id="{3939D828-AE0A-46E0-9EC2-005FF86D6806}"/>
              </a:ext>
            </a:extLst>
          </p:cNvPr>
          <p:cNvSpPr/>
          <p:nvPr/>
        </p:nvSpPr>
        <p:spPr>
          <a:xfrm>
            <a:off x="5619589" y="1087873"/>
            <a:ext cx="2328907" cy="369332"/>
          </a:xfrm>
          <a:prstGeom prst="rect">
            <a:avLst/>
          </a:prstGeom>
          <a:solidFill>
            <a:schemeClr val="accent3">
              <a:lumMod val="20000"/>
              <a:lumOff val="80000"/>
            </a:schemeClr>
          </a:solidFill>
          <a:ln>
            <a:solidFill>
              <a:srgbClr val="C00000"/>
            </a:solidFill>
          </a:ln>
        </p:spPr>
        <p:txBody>
          <a:bodyPr wrap="none">
            <a:spAutoFit/>
          </a:bodyPr>
          <a:lstStyle/>
          <a:p>
            <a:r>
              <a:rPr lang="en-US" altLang="zh-CN" dirty="0" err="1"/>
              <a:t>mlxtend</a:t>
            </a:r>
            <a:r>
              <a:rPr lang="en-US" altLang="zh-CN" dirty="0"/>
              <a:t> python library</a:t>
            </a:r>
            <a:endParaRPr lang="zh-CN" altLang="en-US" dirty="0"/>
          </a:p>
        </p:txBody>
      </p:sp>
    </p:spTree>
    <p:extLst>
      <p:ext uri="{BB962C8B-B14F-4D97-AF65-F5344CB8AC3E}">
        <p14:creationId xmlns:p14="http://schemas.microsoft.com/office/powerpoint/2010/main" val="1124138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3. Feature Selection</a:t>
            </a:r>
          </a:p>
          <a:p>
            <a:pPr>
              <a:spcBef>
                <a:spcPts val="0"/>
              </a:spcBef>
            </a:pPr>
            <a:r>
              <a:rPr kumimoji="1" lang="en-US" altLang="zh-CN" dirty="0"/>
              <a:t>3.2Wrapper methods</a:t>
            </a:r>
          </a:p>
          <a:p>
            <a:pPr>
              <a:spcBef>
                <a:spcPts val="0"/>
              </a:spcBef>
            </a:pPr>
            <a:r>
              <a:rPr kumimoji="1" lang="en-US" altLang="zh-CN" dirty="0">
                <a:solidFill>
                  <a:srgbClr val="C00000"/>
                </a:solidFill>
              </a:rPr>
              <a:t>3.2.2Backward Elimination</a:t>
            </a:r>
          </a:p>
          <a:p>
            <a:pPr lvl="1" algn="just"/>
            <a:r>
              <a:rPr lang="en-US" altLang="zh-CN" dirty="0"/>
              <a:t>In backward elimination, we start with all the features and removes the least significant feature at each iteration which improves the performance of the model</a:t>
            </a:r>
          </a:p>
          <a:p>
            <a:pPr lvl="2" algn="just"/>
            <a:r>
              <a:rPr lang="en-US" altLang="zh-CN" dirty="0"/>
              <a:t>The procedure </a:t>
            </a:r>
            <a:r>
              <a:rPr lang="en-US" altLang="zh-CN" dirty="0">
                <a:solidFill>
                  <a:srgbClr val="C00000"/>
                </a:solidFill>
              </a:rPr>
              <a:t>starts with the full set of attributes </a:t>
            </a:r>
          </a:p>
          <a:p>
            <a:pPr lvl="2" algn="just"/>
            <a:r>
              <a:rPr lang="en-US" altLang="zh-CN" dirty="0"/>
              <a:t>At each step, it removes </a:t>
            </a:r>
            <a:r>
              <a:rPr lang="en-US" altLang="zh-CN" dirty="0">
                <a:solidFill>
                  <a:srgbClr val="C00000"/>
                </a:solidFill>
              </a:rPr>
              <a:t>the worst attribute </a:t>
            </a:r>
            <a:r>
              <a:rPr lang="en-US" altLang="zh-CN" dirty="0"/>
              <a:t>remaining in the set </a:t>
            </a:r>
          </a:p>
          <a:p>
            <a:pPr lvl="2" algn="just"/>
            <a:r>
              <a:rPr lang="en-US" altLang="zh-CN" dirty="0"/>
              <a:t>We repeat this until no improvement is observed on removal of features</a:t>
            </a:r>
            <a:endParaRPr kumimoji="1" lang="en-US" altLang="zh-CN" dirty="0">
              <a:solidFill>
                <a:srgbClr val="C00000"/>
              </a:solidFill>
            </a:endParaRPr>
          </a:p>
        </p:txBody>
      </p:sp>
    </p:spTree>
    <p:extLst>
      <p:ext uri="{BB962C8B-B14F-4D97-AF65-F5344CB8AC3E}">
        <p14:creationId xmlns:p14="http://schemas.microsoft.com/office/powerpoint/2010/main" val="2525890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sz="1800" dirty="0"/>
              <a:t>3. Feature Selection</a:t>
            </a:r>
          </a:p>
          <a:p>
            <a:pPr>
              <a:spcBef>
                <a:spcPts val="0"/>
              </a:spcBef>
            </a:pPr>
            <a:r>
              <a:rPr kumimoji="1" lang="en-US" altLang="zh-CN" sz="1800" dirty="0"/>
              <a:t>3.2Wrapper methods</a:t>
            </a:r>
          </a:p>
          <a:p>
            <a:pPr>
              <a:spcBef>
                <a:spcPts val="0"/>
              </a:spcBef>
            </a:pPr>
            <a:r>
              <a:rPr kumimoji="1" lang="en-US" altLang="zh-CN" sz="1800" dirty="0">
                <a:solidFill>
                  <a:srgbClr val="C00000"/>
                </a:solidFill>
              </a:rPr>
              <a:t>3.2.3Combination of forward selection and backward elimination</a:t>
            </a:r>
          </a:p>
          <a:p>
            <a:pPr lvl="1">
              <a:spcBef>
                <a:spcPts val="0"/>
              </a:spcBef>
            </a:pPr>
            <a:r>
              <a:rPr lang="en-US" altLang="zh-CN" sz="1600" dirty="0"/>
              <a:t>The stepwise forward selection and backward elimination methods can be </a:t>
            </a:r>
            <a:r>
              <a:rPr lang="en-US" altLang="zh-CN" sz="1600" dirty="0">
                <a:solidFill>
                  <a:srgbClr val="C00000"/>
                </a:solidFill>
              </a:rPr>
              <a:t>combined</a:t>
            </a:r>
            <a:r>
              <a:rPr lang="en-US" altLang="zh-CN" sz="1600" dirty="0"/>
              <a:t> </a:t>
            </a:r>
          </a:p>
          <a:p>
            <a:pPr lvl="1">
              <a:spcBef>
                <a:spcPts val="0"/>
              </a:spcBef>
            </a:pPr>
            <a:r>
              <a:rPr lang="en-US" altLang="zh-CN" sz="1600" dirty="0"/>
              <a:t>so that, at each step, the procedure selects the best attribute and removes the worst from among the remaining attributes</a:t>
            </a:r>
            <a:endParaRPr kumimoji="1" lang="en-US" altLang="zh-CN" sz="1600" dirty="0">
              <a:solidFill>
                <a:srgbClr val="C00000"/>
              </a:solidFill>
            </a:endParaRPr>
          </a:p>
        </p:txBody>
      </p:sp>
    </p:spTree>
    <p:extLst>
      <p:ext uri="{BB962C8B-B14F-4D97-AF65-F5344CB8AC3E}">
        <p14:creationId xmlns:p14="http://schemas.microsoft.com/office/powerpoint/2010/main" val="2027889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sz="1800" dirty="0"/>
              <a:t>3. Feature Selection</a:t>
            </a:r>
          </a:p>
          <a:p>
            <a:pPr>
              <a:spcBef>
                <a:spcPts val="0"/>
              </a:spcBef>
            </a:pPr>
            <a:r>
              <a:rPr kumimoji="1" lang="en-US" altLang="zh-CN" sz="1600" dirty="0"/>
              <a:t>3.2Wrapper methods</a:t>
            </a:r>
          </a:p>
          <a:p>
            <a:pPr>
              <a:spcBef>
                <a:spcPts val="0"/>
              </a:spcBef>
            </a:pPr>
            <a:r>
              <a:rPr kumimoji="1" lang="en-US" altLang="zh-CN" sz="1400" dirty="0">
                <a:solidFill>
                  <a:srgbClr val="C00000"/>
                </a:solidFill>
              </a:rPr>
              <a:t>3.2.4Exhaustive Feature Selection</a:t>
            </a:r>
          </a:p>
          <a:p>
            <a:pPr lvl="1" algn="just">
              <a:lnSpc>
                <a:spcPct val="120000"/>
              </a:lnSpc>
              <a:spcBef>
                <a:spcPts val="0"/>
              </a:spcBef>
            </a:pPr>
            <a:r>
              <a:rPr lang="en-US" altLang="zh-CN" sz="1400" dirty="0"/>
              <a:t>It is a brute-force evaluation of each feature subset. In an exhaustive feature selection the best subset of features is selected, </a:t>
            </a:r>
            <a:r>
              <a:rPr lang="en-US" altLang="zh-CN" sz="1400" dirty="0">
                <a:solidFill>
                  <a:srgbClr val="C00000"/>
                </a:solidFill>
              </a:rPr>
              <a:t>over all possible feature subsets</a:t>
            </a:r>
            <a:r>
              <a:rPr lang="en-US" altLang="zh-CN" sz="1400" dirty="0"/>
              <a:t>, by optimizing a specified performance metric for a certain machine learning algorithm</a:t>
            </a:r>
          </a:p>
          <a:p>
            <a:pPr lvl="2" algn="just">
              <a:lnSpc>
                <a:spcPct val="120000"/>
              </a:lnSpc>
              <a:spcBef>
                <a:spcPts val="0"/>
              </a:spcBef>
            </a:pPr>
            <a:r>
              <a:rPr lang="en-US" altLang="zh-CN" sz="1400" dirty="0"/>
              <a:t>For example, if the classifier is a logistic regression and the dataset consists of 4 features, the algorithm will evaluate all 15(2</a:t>
            </a:r>
            <a:r>
              <a:rPr lang="en-US" altLang="zh-CN" sz="1400" baseline="30000" dirty="0"/>
              <a:t>N</a:t>
            </a:r>
            <a:r>
              <a:rPr lang="en-US" altLang="zh-CN" sz="1400" dirty="0"/>
              <a:t> -1)feature combinations as follows:</a:t>
            </a:r>
          </a:p>
          <a:p>
            <a:pPr lvl="2" algn="just">
              <a:lnSpc>
                <a:spcPct val="120000"/>
              </a:lnSpc>
              <a:spcBef>
                <a:spcPts val="0"/>
              </a:spcBef>
            </a:pPr>
            <a:r>
              <a:rPr lang="en-US" altLang="zh-CN" sz="1400" dirty="0"/>
              <a:t>all possible combinations of 1 feature/ all possible combinations of 2 features/ all possible combinations of 3 features/ all the 4 features</a:t>
            </a:r>
          </a:p>
          <a:p>
            <a:pPr lvl="2" algn="just">
              <a:lnSpc>
                <a:spcPct val="120000"/>
              </a:lnSpc>
              <a:spcBef>
                <a:spcPts val="0"/>
              </a:spcBef>
            </a:pPr>
            <a:r>
              <a:rPr lang="en-US" altLang="zh-CN" sz="1400" dirty="0"/>
              <a:t>and select the one that results in the best performance (e.g., classification accuracy) of the logistic regression classifier</a:t>
            </a:r>
          </a:p>
          <a:p>
            <a:pPr lvl="1" algn="just">
              <a:lnSpc>
                <a:spcPct val="120000"/>
              </a:lnSpc>
              <a:spcBef>
                <a:spcPts val="0"/>
              </a:spcBef>
            </a:pPr>
            <a:r>
              <a:rPr lang="en-US" altLang="zh-CN" sz="1400" dirty="0"/>
              <a:t>This is another greedy algorithm as it evaluates all possible feature combinations</a:t>
            </a:r>
          </a:p>
          <a:p>
            <a:pPr lvl="2" algn="just">
              <a:lnSpc>
                <a:spcPct val="120000"/>
              </a:lnSpc>
              <a:spcBef>
                <a:spcPts val="0"/>
              </a:spcBef>
            </a:pPr>
            <a:r>
              <a:rPr lang="en-US" altLang="zh-CN" sz="1200" dirty="0"/>
              <a:t>This is the most robust feature selection method covered so far</a:t>
            </a:r>
          </a:p>
          <a:p>
            <a:pPr lvl="2" algn="just">
              <a:lnSpc>
                <a:spcPct val="120000"/>
              </a:lnSpc>
              <a:spcBef>
                <a:spcPts val="0"/>
              </a:spcBef>
            </a:pPr>
            <a:r>
              <a:rPr lang="en-US" altLang="zh-CN" sz="1200" dirty="0"/>
              <a:t>It is quite computationally expensive, and sometimes, if feature space is big, even unfeasible</a:t>
            </a:r>
          </a:p>
        </p:txBody>
      </p:sp>
      <p:sp>
        <p:nvSpPr>
          <p:cNvPr id="4" name="矩形 3">
            <a:extLst>
              <a:ext uri="{FF2B5EF4-FFF2-40B4-BE49-F238E27FC236}">
                <a16:creationId xmlns:a16="http://schemas.microsoft.com/office/drawing/2014/main" id="{951A3688-4632-4D4A-B836-BD4507A87F50}"/>
              </a:ext>
            </a:extLst>
          </p:cNvPr>
          <p:cNvSpPr/>
          <p:nvPr/>
        </p:nvSpPr>
        <p:spPr>
          <a:xfrm>
            <a:off x="5959455" y="772723"/>
            <a:ext cx="2328907" cy="369332"/>
          </a:xfrm>
          <a:prstGeom prst="rect">
            <a:avLst/>
          </a:prstGeom>
          <a:solidFill>
            <a:schemeClr val="accent3">
              <a:lumMod val="20000"/>
              <a:lumOff val="80000"/>
            </a:schemeClr>
          </a:solidFill>
          <a:ln>
            <a:solidFill>
              <a:srgbClr val="C00000"/>
            </a:solidFill>
          </a:ln>
        </p:spPr>
        <p:txBody>
          <a:bodyPr wrap="none">
            <a:spAutoFit/>
          </a:bodyPr>
          <a:lstStyle/>
          <a:p>
            <a:r>
              <a:rPr lang="en-US" altLang="zh-CN" dirty="0" err="1"/>
              <a:t>mlxtend</a:t>
            </a:r>
            <a:r>
              <a:rPr lang="en-US" altLang="zh-CN" dirty="0"/>
              <a:t> python library</a:t>
            </a:r>
            <a:endParaRPr lang="zh-CN" altLang="en-US" dirty="0"/>
          </a:p>
        </p:txBody>
      </p:sp>
    </p:spTree>
    <p:extLst>
      <p:ext uri="{BB962C8B-B14F-4D97-AF65-F5344CB8AC3E}">
        <p14:creationId xmlns:p14="http://schemas.microsoft.com/office/powerpoint/2010/main" val="2609508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lgn="just">
              <a:spcBef>
                <a:spcPts val="0"/>
              </a:spcBef>
            </a:pPr>
            <a:r>
              <a:rPr kumimoji="1" lang="en-US" altLang="zh-CN" sz="1800" dirty="0"/>
              <a:t>3. Feature Selection</a:t>
            </a:r>
          </a:p>
          <a:p>
            <a:pPr algn="just">
              <a:spcBef>
                <a:spcPts val="0"/>
              </a:spcBef>
            </a:pPr>
            <a:r>
              <a:rPr kumimoji="1" lang="en-US" altLang="zh-CN" sz="1800" dirty="0"/>
              <a:t>3.2Wrapper methods</a:t>
            </a:r>
          </a:p>
          <a:p>
            <a:pPr algn="just">
              <a:spcBef>
                <a:spcPts val="0"/>
              </a:spcBef>
            </a:pPr>
            <a:r>
              <a:rPr kumimoji="1" lang="en-US" altLang="zh-CN" sz="1800" dirty="0">
                <a:solidFill>
                  <a:srgbClr val="C00000"/>
                </a:solidFill>
              </a:rPr>
              <a:t>3.2.5Recursive Feature elimination</a:t>
            </a:r>
          </a:p>
          <a:p>
            <a:pPr lvl="1" algn="just" fontAlgn="base">
              <a:spcBef>
                <a:spcPts val="0"/>
              </a:spcBef>
            </a:pPr>
            <a:r>
              <a:rPr lang="en-US" altLang="zh-CN" sz="1600" dirty="0"/>
              <a:t>It is a greedy optimization algorithm which aims to find the best performing feature subset </a:t>
            </a:r>
          </a:p>
          <a:p>
            <a:pPr lvl="1" algn="just" fontAlgn="base">
              <a:spcBef>
                <a:spcPts val="0"/>
              </a:spcBef>
            </a:pPr>
            <a:r>
              <a:rPr lang="en-US" altLang="zh-CN" sz="1600" dirty="0"/>
              <a:t>The Recursive Feature Elimination (or RFE) works by recursively removing attributes and </a:t>
            </a:r>
            <a:r>
              <a:rPr lang="en-US" altLang="zh-CN" sz="1600" dirty="0">
                <a:solidFill>
                  <a:srgbClr val="C00000"/>
                </a:solidFill>
              </a:rPr>
              <a:t>building a model on those attributes that remain</a:t>
            </a:r>
          </a:p>
          <a:p>
            <a:pPr lvl="1" algn="just" fontAlgn="base">
              <a:spcBef>
                <a:spcPts val="0"/>
              </a:spcBef>
            </a:pPr>
            <a:r>
              <a:rPr lang="en-US" altLang="zh-CN" sz="1600" dirty="0"/>
              <a:t>It uses the </a:t>
            </a:r>
            <a:r>
              <a:rPr lang="en-US" altLang="zh-CN" sz="1600" dirty="0">
                <a:solidFill>
                  <a:srgbClr val="C00000"/>
                </a:solidFill>
              </a:rPr>
              <a:t>model accuracy </a:t>
            </a:r>
            <a:r>
              <a:rPr lang="en-US" altLang="zh-CN" sz="1600" dirty="0"/>
              <a:t>to identify which attributes (and combination of attributes) contribute the most to predicting the target attribute</a:t>
            </a:r>
          </a:p>
          <a:p>
            <a:pPr lvl="1" algn="just" fontAlgn="base">
              <a:spcBef>
                <a:spcPts val="0"/>
              </a:spcBef>
            </a:pPr>
            <a:r>
              <a:rPr lang="en-US" altLang="zh-CN" sz="1600" dirty="0"/>
              <a:t>RFE selects features by considering a smaller and smaller set of features(regressors)</a:t>
            </a:r>
          </a:p>
          <a:p>
            <a:pPr lvl="1" algn="just" fontAlgn="base">
              <a:spcBef>
                <a:spcPts val="0"/>
              </a:spcBef>
            </a:pPr>
            <a:r>
              <a:rPr lang="en-US" altLang="zh-CN" sz="1600" dirty="0"/>
              <a:t>Recursive feature elimination technique eliminates n features from a model by </a:t>
            </a:r>
            <a:r>
              <a:rPr lang="en-US" altLang="zh-CN" sz="1600" dirty="0">
                <a:solidFill>
                  <a:srgbClr val="C00000"/>
                </a:solidFill>
              </a:rPr>
              <a:t>fitting the model multiple times </a:t>
            </a:r>
            <a:r>
              <a:rPr lang="en-US" altLang="zh-CN" sz="1600" dirty="0"/>
              <a:t>and at each step, removing the weakest features</a:t>
            </a:r>
          </a:p>
          <a:p>
            <a:pPr lvl="1" algn="just" fontAlgn="base">
              <a:spcBef>
                <a:spcPts val="0"/>
              </a:spcBef>
            </a:pPr>
            <a:endParaRPr lang="en-US" altLang="zh-CN" sz="1600" dirty="0"/>
          </a:p>
        </p:txBody>
      </p:sp>
    </p:spTree>
    <p:extLst>
      <p:ext uri="{BB962C8B-B14F-4D97-AF65-F5344CB8AC3E}">
        <p14:creationId xmlns:p14="http://schemas.microsoft.com/office/powerpoint/2010/main" val="2533595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lang="en-US" altLang="zh-CN" dirty="0"/>
              <a:t>Feature Engineering is divided into 3 broad categories</a:t>
            </a:r>
          </a:p>
          <a:p>
            <a:pPr lvl="1" algn="just">
              <a:spcBef>
                <a:spcPts val="0"/>
              </a:spcBef>
            </a:pPr>
            <a:r>
              <a:rPr lang="en-US" altLang="zh-CN" b="1" dirty="0">
                <a:solidFill>
                  <a:srgbClr val="C00000"/>
                </a:solidFill>
              </a:rPr>
              <a:t>(3)Feature Selection</a:t>
            </a:r>
          </a:p>
          <a:p>
            <a:pPr lvl="2" algn="just">
              <a:spcBef>
                <a:spcPts val="0"/>
              </a:spcBef>
            </a:pPr>
            <a:r>
              <a:rPr lang="en-US" altLang="zh-CN" dirty="0"/>
              <a:t>All</a:t>
            </a:r>
            <a:r>
              <a:rPr lang="en-US" altLang="zh-CN" b="1" dirty="0"/>
              <a:t> </a:t>
            </a:r>
            <a:r>
              <a:rPr lang="en-US" altLang="zh-CN" dirty="0"/>
              <a:t>features aren't equal.</a:t>
            </a:r>
            <a:r>
              <a:rPr lang="en-US" altLang="zh-CN" b="1" dirty="0"/>
              <a:t> </a:t>
            </a:r>
            <a:r>
              <a:rPr lang="en-US" altLang="zh-CN" dirty="0"/>
              <a:t>It is all about selecting a small subset of features from a large pool of features</a:t>
            </a:r>
          </a:p>
          <a:p>
            <a:pPr lvl="2" algn="just">
              <a:spcBef>
                <a:spcPts val="0"/>
              </a:spcBef>
            </a:pPr>
            <a:r>
              <a:rPr lang="en-US" altLang="zh-CN" dirty="0"/>
              <a:t>We select </a:t>
            </a:r>
            <a:r>
              <a:rPr lang="en-US" altLang="zh-CN" dirty="0">
                <a:solidFill>
                  <a:srgbClr val="C00000"/>
                </a:solidFill>
              </a:rPr>
              <a:t>those attributes which best explain the relationship of an independent variable with the target variable</a:t>
            </a:r>
          </a:p>
          <a:p>
            <a:pPr lvl="2" algn="just">
              <a:spcBef>
                <a:spcPts val="0"/>
              </a:spcBef>
            </a:pPr>
            <a:r>
              <a:rPr lang="en-US" altLang="zh-CN" dirty="0"/>
              <a:t>There are certain features which are more important than other features to the accuracy of the model</a:t>
            </a:r>
          </a:p>
          <a:p>
            <a:pPr lvl="3" algn="just">
              <a:spcBef>
                <a:spcPts val="0"/>
              </a:spcBef>
            </a:pPr>
            <a:r>
              <a:rPr lang="en-US" altLang="zh-CN" sz="1600" dirty="0"/>
              <a:t>It is </a:t>
            </a:r>
            <a:r>
              <a:rPr lang="en-US" altLang="zh-CN" sz="1600" b="1" dirty="0"/>
              <a:t>different from dimensionality reduction</a:t>
            </a:r>
            <a:r>
              <a:rPr lang="en-US" altLang="zh-CN" sz="1600" dirty="0"/>
              <a:t> because the dimensionality reduction method does so by combining existing attributes, whereas the feature selection method includes or excludes those features</a:t>
            </a:r>
          </a:p>
          <a:p>
            <a:pPr lvl="3" algn="just">
              <a:spcBef>
                <a:spcPts val="0"/>
              </a:spcBef>
            </a:pPr>
            <a:r>
              <a:rPr lang="en-US" altLang="zh-CN" sz="1600" dirty="0"/>
              <a:t>The methods of Feature Selection are </a:t>
            </a:r>
            <a:r>
              <a:rPr lang="en-US" altLang="zh-CN" sz="1600" dirty="0">
                <a:solidFill>
                  <a:srgbClr val="C00000"/>
                </a:solidFill>
              </a:rPr>
              <a:t>Chi-squared test, correlation coefficient scores, LASSO, Ridge regression etc</a:t>
            </a:r>
            <a:r>
              <a:rPr lang="en-US" altLang="zh-CN" sz="1600" dirty="0"/>
              <a:t>.</a:t>
            </a:r>
            <a:endParaRPr kumimoji="1" lang="en-US" altLang="zh-CN" sz="1600" dirty="0"/>
          </a:p>
        </p:txBody>
      </p:sp>
    </p:spTree>
    <p:extLst>
      <p:ext uri="{BB962C8B-B14F-4D97-AF65-F5344CB8AC3E}">
        <p14:creationId xmlns:p14="http://schemas.microsoft.com/office/powerpoint/2010/main" val="613418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sz="1800" dirty="0"/>
              <a:t>3. Feature Selection</a:t>
            </a:r>
          </a:p>
          <a:p>
            <a:pPr>
              <a:spcBef>
                <a:spcPts val="0"/>
              </a:spcBef>
            </a:pPr>
            <a:r>
              <a:rPr kumimoji="1" lang="en-US" altLang="zh-CN" sz="1800" dirty="0"/>
              <a:t>3.2Wrapper methods</a:t>
            </a:r>
          </a:p>
          <a:p>
            <a:pPr>
              <a:spcBef>
                <a:spcPts val="0"/>
              </a:spcBef>
            </a:pPr>
            <a:r>
              <a:rPr kumimoji="1" lang="en-US" altLang="zh-CN" sz="1800" dirty="0">
                <a:solidFill>
                  <a:srgbClr val="C00000"/>
                </a:solidFill>
              </a:rPr>
              <a:t>3.2.5Recursive Feature elimination</a:t>
            </a:r>
          </a:p>
          <a:p>
            <a:pPr lvl="1" algn="just" fontAlgn="base">
              <a:spcBef>
                <a:spcPts val="0"/>
              </a:spcBef>
            </a:pPr>
            <a:r>
              <a:rPr lang="en-US" altLang="zh-CN" sz="1600" dirty="0"/>
              <a:t>The starting point is the original set of regressors</a:t>
            </a:r>
          </a:p>
          <a:p>
            <a:pPr lvl="1" algn="just" fontAlgn="base">
              <a:spcBef>
                <a:spcPts val="0"/>
              </a:spcBef>
            </a:pPr>
            <a:r>
              <a:rPr lang="en-US" altLang="zh-CN" sz="1600" dirty="0"/>
              <a:t>Less important regressors are recursively pruned from the initial set</a:t>
            </a:r>
          </a:p>
          <a:p>
            <a:pPr lvl="1" algn="just" fontAlgn="base">
              <a:spcBef>
                <a:spcPts val="0"/>
              </a:spcBef>
            </a:pPr>
            <a:r>
              <a:rPr lang="en-US" altLang="zh-CN" sz="1600" dirty="0"/>
              <a:t>The procedure is repeated until a desired set of features remain</a:t>
            </a:r>
          </a:p>
          <a:p>
            <a:pPr lvl="1" algn="just" fontAlgn="base">
              <a:spcBef>
                <a:spcPts val="0"/>
              </a:spcBef>
            </a:pPr>
            <a:r>
              <a:rPr lang="en-US" altLang="zh-CN" sz="1600" dirty="0"/>
              <a:t>number can either be a priori specified, or can be found using cross validation</a:t>
            </a:r>
            <a:endParaRPr lang="en-US" altLang="zh-CN" dirty="0"/>
          </a:p>
        </p:txBody>
      </p:sp>
    </p:spTree>
    <p:extLst>
      <p:ext uri="{BB962C8B-B14F-4D97-AF65-F5344CB8AC3E}">
        <p14:creationId xmlns:p14="http://schemas.microsoft.com/office/powerpoint/2010/main" val="3224299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sz="1800" dirty="0"/>
              <a:t>3. Feature Selection</a:t>
            </a:r>
          </a:p>
          <a:p>
            <a:pPr>
              <a:spcBef>
                <a:spcPts val="0"/>
              </a:spcBef>
            </a:pPr>
            <a:r>
              <a:rPr kumimoji="1" lang="en-US" altLang="zh-CN" sz="1800" dirty="0"/>
              <a:t>3.2Wrapper methods</a:t>
            </a:r>
          </a:p>
          <a:p>
            <a:pPr>
              <a:spcBef>
                <a:spcPts val="0"/>
              </a:spcBef>
            </a:pPr>
            <a:r>
              <a:rPr kumimoji="1" lang="en-US" altLang="zh-CN" sz="1800" dirty="0">
                <a:solidFill>
                  <a:srgbClr val="C00000"/>
                </a:solidFill>
              </a:rPr>
              <a:t>3.2.5Recursive Feature elimination</a:t>
            </a:r>
          </a:p>
          <a:p>
            <a:pPr marL="685800" lvl="1" algn="just"/>
            <a:r>
              <a:rPr lang="zh-CN" altLang="en-US" sz="1600" dirty="0"/>
              <a:t>The RFE method takes the </a:t>
            </a:r>
            <a:r>
              <a:rPr lang="zh-CN" altLang="en-US" sz="1600" dirty="0">
                <a:solidFill>
                  <a:srgbClr val="C00000"/>
                </a:solidFill>
              </a:rPr>
              <a:t>model</a:t>
            </a:r>
            <a:r>
              <a:rPr lang="zh-CN" altLang="en-US" sz="1600" dirty="0"/>
              <a:t> to be used and </a:t>
            </a:r>
            <a:r>
              <a:rPr lang="zh-CN" altLang="en-US" sz="1600" dirty="0">
                <a:solidFill>
                  <a:srgbClr val="C00000"/>
                </a:solidFill>
              </a:rPr>
              <a:t>the number of required features as input</a:t>
            </a:r>
          </a:p>
          <a:p>
            <a:pPr marL="685800" lvl="1" algn="just"/>
            <a:r>
              <a:rPr lang="zh-CN" altLang="en-US" sz="1600" dirty="0"/>
              <a:t>It then gives the </a:t>
            </a:r>
            <a:r>
              <a:rPr lang="zh-CN" altLang="en-US" sz="1600" dirty="0">
                <a:solidFill>
                  <a:srgbClr val="C00000"/>
                </a:solidFill>
              </a:rPr>
              <a:t>ranking</a:t>
            </a:r>
            <a:r>
              <a:rPr lang="zh-CN" altLang="en-US" sz="1600" dirty="0"/>
              <a:t> of all the variables, 1 being most important</a:t>
            </a:r>
          </a:p>
          <a:p>
            <a:pPr marL="685800" lvl="1" algn="just"/>
            <a:r>
              <a:rPr lang="zh-CN" altLang="en-US" sz="1600" dirty="0"/>
              <a:t>It also gives its </a:t>
            </a:r>
            <a:r>
              <a:rPr lang="zh-CN" altLang="en-US" sz="1600" dirty="0">
                <a:solidFill>
                  <a:srgbClr val="C00000"/>
                </a:solidFill>
              </a:rPr>
              <a:t>support</a:t>
            </a:r>
            <a:r>
              <a:rPr lang="zh-CN" altLang="en-US" sz="1600" dirty="0"/>
              <a:t>, True being relevant feature and False being irrelevant feature</a:t>
            </a:r>
          </a:p>
        </p:txBody>
      </p:sp>
      <p:sp>
        <p:nvSpPr>
          <p:cNvPr id="6" name="矩形 5">
            <a:extLst>
              <a:ext uri="{FF2B5EF4-FFF2-40B4-BE49-F238E27FC236}">
                <a16:creationId xmlns:a16="http://schemas.microsoft.com/office/drawing/2014/main" id="{49B14EB9-C61C-4813-96BB-85D55DE0976D}"/>
              </a:ext>
            </a:extLst>
          </p:cNvPr>
          <p:cNvSpPr/>
          <p:nvPr/>
        </p:nvSpPr>
        <p:spPr>
          <a:xfrm>
            <a:off x="457200" y="3121640"/>
            <a:ext cx="8148679" cy="1815882"/>
          </a:xfrm>
          <a:prstGeom prst="rect">
            <a:avLst/>
          </a:prstGeom>
          <a:solidFill>
            <a:schemeClr val="accent3">
              <a:lumMod val="20000"/>
              <a:lumOff val="80000"/>
            </a:schemeClr>
          </a:solidFill>
          <a:ln>
            <a:solidFill>
              <a:srgbClr val="C00000"/>
            </a:solidFill>
          </a:ln>
        </p:spPr>
        <p:txBody>
          <a:bodyPr wrap="square">
            <a:spAutoFit/>
          </a:bodyPr>
          <a:lstStyle/>
          <a:p>
            <a:pPr marL="285750" indent="-285750" algn="just">
              <a:buFont typeface="Arial" panose="020B0604020202020204" pitchFamily="34" charset="0"/>
              <a:buChar char="•"/>
            </a:pPr>
            <a:r>
              <a:rPr lang="zh-CN" altLang="en-US" sz="1600" dirty="0"/>
              <a:t>First, the estimator is trained on the initial set of features and the importance of each feature is obtained either through a </a:t>
            </a:r>
            <a:r>
              <a:rPr lang="zh-CN" altLang="en-US" sz="1600" dirty="0">
                <a:solidFill>
                  <a:srgbClr val="C00000"/>
                </a:solidFill>
              </a:rPr>
              <a:t>coef_ attribute</a:t>
            </a:r>
            <a:r>
              <a:rPr lang="en-US" altLang="zh-CN" sz="1600" dirty="0">
                <a:solidFill>
                  <a:srgbClr val="C00000"/>
                </a:solidFill>
              </a:rPr>
              <a:t>(e.g., the coefficients of a linear model)</a:t>
            </a:r>
            <a:r>
              <a:rPr lang="zh-CN" altLang="en-US" sz="1600" dirty="0">
                <a:solidFill>
                  <a:srgbClr val="C00000"/>
                </a:solidFill>
              </a:rPr>
              <a:t> </a:t>
            </a:r>
            <a:r>
              <a:rPr lang="zh-CN" altLang="en-US" sz="1600" dirty="0"/>
              <a:t>or through a </a:t>
            </a:r>
            <a:r>
              <a:rPr lang="zh-CN" altLang="en-US" sz="1600" dirty="0">
                <a:solidFill>
                  <a:srgbClr val="C00000"/>
                </a:solidFill>
              </a:rPr>
              <a:t>feature_importances_ </a:t>
            </a:r>
            <a:r>
              <a:rPr lang="zh-CN" altLang="en-US" sz="1600" dirty="0"/>
              <a:t>attribute</a:t>
            </a:r>
          </a:p>
          <a:p>
            <a:pPr marL="285750" indent="-285750" algn="just">
              <a:buFont typeface="Arial" panose="020B0604020202020204" pitchFamily="34" charset="0"/>
              <a:buChar char="•"/>
            </a:pPr>
            <a:r>
              <a:rPr lang="zh-CN" altLang="en-US" sz="1600" dirty="0"/>
              <a:t>Then, the </a:t>
            </a:r>
            <a:r>
              <a:rPr lang="zh-CN" altLang="en-US" sz="1600" dirty="0">
                <a:solidFill>
                  <a:srgbClr val="C00000"/>
                </a:solidFill>
              </a:rPr>
              <a:t>least important features </a:t>
            </a:r>
            <a:r>
              <a:rPr lang="zh-CN" altLang="en-US" sz="1600" dirty="0"/>
              <a:t>are pruned from the current set of features</a:t>
            </a:r>
          </a:p>
          <a:p>
            <a:pPr marL="285750" indent="-285750" algn="just">
              <a:buFont typeface="Arial" panose="020B0604020202020204" pitchFamily="34" charset="0"/>
              <a:buChar char="•"/>
            </a:pPr>
            <a:r>
              <a:rPr lang="zh-CN" altLang="en-US" sz="1600" dirty="0"/>
              <a:t>That procedure is recursively repeated on the pruned set until the desired number of features to select is eventually reached</a:t>
            </a:r>
            <a:endParaRPr lang="en-US" altLang="zh-CN" sz="1600" dirty="0"/>
          </a:p>
          <a:p>
            <a:pPr marL="285750" indent="-285750" algn="just">
              <a:buFont typeface="Arial" panose="020B0604020202020204" pitchFamily="34" charset="0"/>
              <a:buChar char="•"/>
            </a:pPr>
            <a:r>
              <a:rPr lang="zh-CN" altLang="en-US" sz="1600" dirty="0"/>
              <a:t>It then ranks the features based on the order of their elimination</a:t>
            </a:r>
          </a:p>
        </p:txBody>
      </p:sp>
    </p:spTree>
    <p:extLst>
      <p:ext uri="{BB962C8B-B14F-4D97-AF65-F5344CB8AC3E}">
        <p14:creationId xmlns:p14="http://schemas.microsoft.com/office/powerpoint/2010/main" val="24928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spcBef>
                <a:spcPts val="0"/>
              </a:spcBef>
            </a:pPr>
            <a:r>
              <a:rPr kumimoji="1" lang="en-US" altLang="zh-CN" sz="1800" dirty="0"/>
              <a:t>3. Feature Selection</a:t>
            </a:r>
          </a:p>
          <a:p>
            <a:pPr>
              <a:spcBef>
                <a:spcPts val="0"/>
              </a:spcBef>
            </a:pPr>
            <a:r>
              <a:rPr kumimoji="1" lang="en-US" altLang="zh-CN" sz="1800" dirty="0"/>
              <a:t>3.2 Wrapper methods</a:t>
            </a:r>
          </a:p>
          <a:p>
            <a:pPr>
              <a:spcBef>
                <a:spcPts val="0"/>
              </a:spcBef>
            </a:pPr>
            <a:r>
              <a:rPr kumimoji="1" lang="en-US" altLang="zh-CN" sz="1800" dirty="0">
                <a:solidFill>
                  <a:srgbClr val="C00000"/>
                </a:solidFill>
              </a:rPr>
              <a:t>3.2.5 Recursive Feature elimination </a:t>
            </a:r>
            <a:r>
              <a:rPr lang="en-US" altLang="zh-CN" sz="1800" dirty="0">
                <a:solidFill>
                  <a:srgbClr val="C00000"/>
                </a:solidFill>
              </a:rPr>
              <a:t>with Cross-Validated (RFECV) </a:t>
            </a:r>
            <a:endParaRPr kumimoji="1" lang="en-US" altLang="zh-CN" sz="1800" dirty="0">
              <a:solidFill>
                <a:srgbClr val="C00000"/>
              </a:solidFill>
            </a:endParaRPr>
          </a:p>
          <a:p>
            <a:pPr lvl="1" algn="just" fontAlgn="base">
              <a:spcBef>
                <a:spcPts val="0"/>
              </a:spcBef>
            </a:pPr>
            <a:r>
              <a:rPr lang="en-US" altLang="zh-CN" dirty="0"/>
              <a:t>In scikit learn, RFE offers a variant – RFECV – designed to optimally find the best subset of regressors</a:t>
            </a:r>
          </a:p>
          <a:p>
            <a:pPr lvl="1" algn="just"/>
            <a:r>
              <a:rPr lang="en-US" altLang="zh-CN" dirty="0"/>
              <a:t>Recursive Feature Elimination feature selection technique selects the best subset of features for the estimator by removing 0 to N features iteratively using recursive feature elimination</a:t>
            </a:r>
          </a:p>
          <a:p>
            <a:pPr lvl="1" algn="just"/>
            <a:r>
              <a:rPr lang="en-US" altLang="zh-CN" dirty="0"/>
              <a:t>Then it selects the best subset based on </a:t>
            </a:r>
            <a:r>
              <a:rPr lang="en-US" altLang="zh-CN" dirty="0">
                <a:solidFill>
                  <a:srgbClr val="C00000"/>
                </a:solidFill>
              </a:rPr>
              <a:t>cross-validation score </a:t>
            </a:r>
          </a:p>
          <a:p>
            <a:pPr lvl="2" algn="just"/>
            <a:r>
              <a:rPr lang="en-US" altLang="zh-CN" dirty="0"/>
              <a:t>the accuracy or ROC/AUC of the model</a:t>
            </a:r>
          </a:p>
        </p:txBody>
      </p:sp>
    </p:spTree>
    <p:extLst>
      <p:ext uri="{BB962C8B-B14F-4D97-AF65-F5344CB8AC3E}">
        <p14:creationId xmlns:p14="http://schemas.microsoft.com/office/powerpoint/2010/main" val="1583944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623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fontScale="92500" lnSpcReduction="10000"/>
          </a:bodyPr>
          <a:lstStyle/>
          <a:p>
            <a:pPr algn="just">
              <a:lnSpc>
                <a:spcPct val="110000"/>
              </a:lnSpc>
              <a:spcBef>
                <a:spcPts val="0"/>
              </a:spcBef>
            </a:pPr>
            <a:r>
              <a:rPr lang="en-US" altLang="zh-CN" b="1" dirty="0"/>
              <a:t>Difference between filter and wrapper methods</a:t>
            </a:r>
          </a:p>
          <a:p>
            <a:pPr lvl="1" algn="just">
              <a:lnSpc>
                <a:spcPct val="110000"/>
              </a:lnSpc>
              <a:spcBef>
                <a:spcPts val="0"/>
              </a:spcBef>
            </a:pPr>
            <a:r>
              <a:rPr lang="en-US" altLang="zh-CN" dirty="0"/>
              <a:t>It might get confusing to differentiate between filter methods and wrapper methods in terms of their functionalities</a:t>
            </a:r>
          </a:p>
          <a:p>
            <a:pPr lvl="1" algn="just">
              <a:lnSpc>
                <a:spcPct val="110000"/>
              </a:lnSpc>
              <a:spcBef>
                <a:spcPts val="0"/>
              </a:spcBef>
            </a:pPr>
            <a:r>
              <a:rPr lang="en-US" altLang="zh-CN" dirty="0"/>
              <a:t>Filter methods </a:t>
            </a:r>
            <a:r>
              <a:rPr lang="en-US" altLang="zh-CN" dirty="0">
                <a:solidFill>
                  <a:srgbClr val="C00000"/>
                </a:solidFill>
              </a:rPr>
              <a:t>do not </a:t>
            </a:r>
            <a:r>
              <a:rPr lang="en-US" altLang="zh-CN" dirty="0"/>
              <a:t>incorporate a </a:t>
            </a:r>
            <a:r>
              <a:rPr lang="en-US" altLang="zh-CN" dirty="0">
                <a:solidFill>
                  <a:srgbClr val="C00000"/>
                </a:solidFill>
              </a:rPr>
              <a:t>machine learning model </a:t>
            </a:r>
            <a:r>
              <a:rPr lang="en-US" altLang="zh-CN" dirty="0"/>
              <a:t>in order to determine if a feature is good or bad whereas wrapper methods use a machine learning model and train it the feature to decide if it is essential or not</a:t>
            </a:r>
          </a:p>
          <a:p>
            <a:pPr lvl="1" algn="just">
              <a:lnSpc>
                <a:spcPct val="110000"/>
              </a:lnSpc>
              <a:spcBef>
                <a:spcPts val="0"/>
              </a:spcBef>
            </a:pPr>
            <a:r>
              <a:rPr lang="en-US" altLang="zh-CN" dirty="0"/>
              <a:t>Filter methods are much </a:t>
            </a:r>
            <a:r>
              <a:rPr lang="en-US" altLang="zh-CN" dirty="0">
                <a:solidFill>
                  <a:srgbClr val="C00000"/>
                </a:solidFill>
              </a:rPr>
              <a:t>faster</a:t>
            </a:r>
            <a:r>
              <a:rPr lang="en-US" altLang="zh-CN" dirty="0"/>
              <a:t> compared to wrapper methods as they do not involve </a:t>
            </a:r>
            <a:r>
              <a:rPr lang="en-US" altLang="zh-CN" sz="1900" dirty="0"/>
              <a:t>training the models. On the other hand, wrapper methods are computationally costly, and in the case of massive datasets, wrapper methods are not the most effective feature selection method to consider. When dealing with high-dimensional data, it is computationally cheaper to use filter methods</a:t>
            </a:r>
          </a:p>
          <a:p>
            <a:pPr lvl="1" algn="just">
              <a:lnSpc>
                <a:spcPct val="110000"/>
              </a:lnSpc>
              <a:spcBef>
                <a:spcPts val="0"/>
              </a:spcBef>
            </a:pPr>
            <a:endParaRPr lang="en-US" altLang="zh-CN" dirty="0"/>
          </a:p>
        </p:txBody>
      </p:sp>
    </p:spTree>
    <p:extLst>
      <p:ext uri="{BB962C8B-B14F-4D97-AF65-F5344CB8AC3E}">
        <p14:creationId xmlns:p14="http://schemas.microsoft.com/office/powerpoint/2010/main" val="1544971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lnSpcReduction="10000"/>
          </a:bodyPr>
          <a:lstStyle/>
          <a:p>
            <a:pPr algn="just">
              <a:lnSpc>
                <a:spcPct val="120000"/>
              </a:lnSpc>
            </a:pPr>
            <a:r>
              <a:rPr lang="en-US" altLang="zh-CN" b="1" dirty="0"/>
              <a:t>Difference between filter and wrapper methods</a:t>
            </a:r>
          </a:p>
          <a:p>
            <a:pPr lvl="1" algn="just">
              <a:lnSpc>
                <a:spcPct val="120000"/>
              </a:lnSpc>
            </a:pPr>
            <a:r>
              <a:rPr lang="en-US" altLang="zh-CN" dirty="0"/>
              <a:t>Filter methods </a:t>
            </a:r>
            <a:r>
              <a:rPr lang="en-US" altLang="zh-CN" dirty="0">
                <a:solidFill>
                  <a:srgbClr val="C00000"/>
                </a:solidFill>
              </a:rPr>
              <a:t>may fail </a:t>
            </a:r>
            <a:r>
              <a:rPr lang="en-US" altLang="zh-CN" dirty="0"/>
              <a:t>to find the best subset of features in situations when there is not enough data to model the statistical correlation of the features, but wrapper methods can always provide the best subset of features because of their exhaustive nature</a:t>
            </a:r>
          </a:p>
          <a:p>
            <a:pPr lvl="1" algn="just">
              <a:lnSpc>
                <a:spcPct val="120000"/>
              </a:lnSpc>
            </a:pPr>
            <a:r>
              <a:rPr lang="en-US" altLang="zh-CN" dirty="0"/>
              <a:t>Using features from wrapper methods in your final machine learning model</a:t>
            </a:r>
            <a:r>
              <a:rPr lang="en-US" altLang="zh-CN" dirty="0">
                <a:solidFill>
                  <a:srgbClr val="C00000"/>
                </a:solidFill>
              </a:rPr>
              <a:t> can lead to overfitting</a:t>
            </a:r>
            <a:r>
              <a:rPr lang="en-US" altLang="zh-CN" dirty="0"/>
              <a:t> as wrapper methods already train machine learning models with the features and it affects the true power of learning</a:t>
            </a:r>
          </a:p>
          <a:p>
            <a:pPr lvl="2" algn="just">
              <a:lnSpc>
                <a:spcPct val="120000"/>
              </a:lnSpc>
            </a:pPr>
            <a:r>
              <a:rPr lang="en-US" altLang="zh-CN" dirty="0"/>
              <a:t>But the features from filter methods will not lead to overfitting in most of the cases</a:t>
            </a:r>
          </a:p>
        </p:txBody>
      </p:sp>
    </p:spTree>
    <p:extLst>
      <p:ext uri="{BB962C8B-B14F-4D97-AF65-F5344CB8AC3E}">
        <p14:creationId xmlns:p14="http://schemas.microsoft.com/office/powerpoint/2010/main" val="1779226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175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lgn="just">
              <a:spcBef>
                <a:spcPts val="0"/>
              </a:spcBef>
            </a:pPr>
            <a:r>
              <a:rPr kumimoji="1" lang="en-US" altLang="zh-CN" sz="1800" dirty="0"/>
              <a:t>3. Feature Selection</a:t>
            </a:r>
          </a:p>
          <a:p>
            <a:pPr algn="just">
              <a:spcBef>
                <a:spcPts val="0"/>
              </a:spcBef>
            </a:pPr>
            <a:r>
              <a:rPr kumimoji="1" lang="en-US" altLang="zh-CN" sz="1600" dirty="0">
                <a:solidFill>
                  <a:srgbClr val="C00000"/>
                </a:solidFill>
              </a:rPr>
              <a:t>3.3 Embedded methods</a:t>
            </a:r>
          </a:p>
          <a:p>
            <a:pPr lvl="1" algn="just">
              <a:spcBef>
                <a:spcPts val="0"/>
              </a:spcBef>
            </a:pPr>
            <a:r>
              <a:rPr lang="en-US" altLang="zh-CN" sz="1400" dirty="0"/>
              <a:t>Embedded methods are iterative in a sense that takes care of each iteration of the model training process and carefully extract those features which contribute the most to the training for a particular iteration</a:t>
            </a:r>
          </a:p>
          <a:p>
            <a:pPr lvl="1" algn="just">
              <a:spcBef>
                <a:spcPts val="0"/>
              </a:spcBef>
            </a:pPr>
            <a:r>
              <a:rPr lang="en-US" altLang="zh-CN" sz="1400" dirty="0">
                <a:solidFill>
                  <a:srgbClr val="C00000"/>
                </a:solidFill>
              </a:rPr>
              <a:t>Regularization</a:t>
            </a:r>
            <a:r>
              <a:rPr lang="en-US" altLang="zh-CN" sz="1400" dirty="0"/>
              <a:t> methods are the most commonly used embedded methods which penalize a feature given a coefficient threshold</a:t>
            </a:r>
          </a:p>
          <a:p>
            <a:pPr lvl="2" algn="just">
              <a:spcBef>
                <a:spcPts val="0"/>
              </a:spcBef>
            </a:pPr>
            <a:r>
              <a:rPr lang="en-US" altLang="zh-CN" sz="1400" dirty="0"/>
              <a:t>Regularization methods are also called penalization methods that introduce additional constraints into the optimization of a predictive algorithm (such as a regression algorithm) </a:t>
            </a:r>
            <a:r>
              <a:rPr lang="en-US" altLang="zh-CN" sz="1400" dirty="0">
                <a:solidFill>
                  <a:srgbClr val="C00000"/>
                </a:solidFill>
              </a:rPr>
              <a:t>that bias the model toward lower complexity (fewer coefficients)</a:t>
            </a:r>
          </a:p>
          <a:p>
            <a:pPr lvl="2" algn="just">
              <a:spcBef>
                <a:spcPts val="0"/>
              </a:spcBef>
            </a:pPr>
            <a:r>
              <a:rPr lang="en-US" altLang="zh-CN" sz="1400" dirty="0"/>
              <a:t>Some of the most popular examples of these methods are</a:t>
            </a:r>
            <a:r>
              <a:rPr lang="en-US" altLang="zh-CN" sz="1400" dirty="0">
                <a:solidFill>
                  <a:srgbClr val="C00000"/>
                </a:solidFill>
              </a:rPr>
              <a:t> LASSO, RIDGE and Elastic Net regression</a:t>
            </a:r>
            <a:r>
              <a:rPr lang="en-US" altLang="zh-CN" sz="1400" dirty="0"/>
              <a:t> which have inbuilt penalization functions to reduce overfitting</a:t>
            </a:r>
          </a:p>
        </p:txBody>
      </p:sp>
      <p:pic>
        <p:nvPicPr>
          <p:cNvPr id="5" name="Picture 2" descr="Embedded Methods">
            <a:extLst>
              <a:ext uri="{FF2B5EF4-FFF2-40B4-BE49-F238E27FC236}">
                <a16:creationId xmlns:a16="http://schemas.microsoft.com/office/drawing/2014/main" id="{6EC68E5E-97F5-44EA-978F-034931A443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918" y="3857522"/>
            <a:ext cx="34533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00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lgn="just">
              <a:spcBef>
                <a:spcPts val="0"/>
              </a:spcBef>
            </a:pPr>
            <a:r>
              <a:rPr kumimoji="1" lang="en-US" altLang="zh-CN" sz="1800" dirty="0"/>
              <a:t>3. Feature Selection</a:t>
            </a:r>
          </a:p>
          <a:p>
            <a:pPr algn="just">
              <a:spcBef>
                <a:spcPts val="0"/>
              </a:spcBef>
            </a:pPr>
            <a:r>
              <a:rPr kumimoji="1" lang="en-US" altLang="zh-CN" sz="1600" dirty="0">
                <a:solidFill>
                  <a:srgbClr val="C00000"/>
                </a:solidFill>
              </a:rPr>
              <a:t>3.3 Embedded methods</a:t>
            </a:r>
          </a:p>
          <a:p>
            <a:pPr algn="just">
              <a:spcBef>
                <a:spcPts val="0"/>
              </a:spcBef>
            </a:pPr>
            <a:r>
              <a:rPr kumimoji="1" lang="en-US" altLang="zh-CN" sz="1600" dirty="0">
                <a:solidFill>
                  <a:srgbClr val="C00000"/>
                </a:solidFill>
              </a:rPr>
              <a:t>3.3.1 Regularization methods</a:t>
            </a:r>
            <a:r>
              <a:rPr kumimoji="1" lang="en-US" altLang="zh-CN" sz="1600" dirty="0"/>
              <a:t>—</a:t>
            </a:r>
            <a:r>
              <a:rPr kumimoji="1" lang="en-US" altLang="zh-CN" sz="1600" dirty="0">
                <a:solidFill>
                  <a:srgbClr val="C00000"/>
                </a:solidFill>
              </a:rPr>
              <a:t>LASSO</a:t>
            </a:r>
            <a:r>
              <a:rPr kumimoji="1" lang="en-US" altLang="zh-CN" sz="1600" dirty="0"/>
              <a:t>, Ridge Regression, Elastic Net</a:t>
            </a:r>
          </a:p>
          <a:p>
            <a:pPr lvl="1" algn="just">
              <a:spcBef>
                <a:spcPts val="0"/>
              </a:spcBef>
            </a:pPr>
            <a:r>
              <a:rPr lang="en-US" altLang="zh-CN" sz="1600" b="1" dirty="0"/>
              <a:t>LASSO Regression </a:t>
            </a:r>
            <a:r>
              <a:rPr lang="en-US" altLang="zh-CN" sz="1600" dirty="0"/>
              <a:t>(L1) Based Feature Selection</a:t>
            </a:r>
          </a:p>
          <a:p>
            <a:pPr lvl="1" algn="just">
              <a:spcBef>
                <a:spcPts val="0"/>
              </a:spcBef>
            </a:pPr>
            <a:r>
              <a:rPr lang="en-US" altLang="zh-CN" sz="1600" dirty="0"/>
              <a:t>Lasso regression performs L1 regularization which adds penalty equivalent to absolute value of the magnitude of coefficients</a:t>
            </a:r>
          </a:p>
          <a:p>
            <a:pPr lvl="1" algn="just">
              <a:spcBef>
                <a:spcPts val="0"/>
              </a:spcBef>
            </a:pPr>
            <a:r>
              <a:rPr lang="en-US" altLang="zh-CN" sz="1600" dirty="0"/>
              <a:t>Regularization consists in adding a penalty to the different parameters of the machine learning model to reduce the freedom of the model and in other words to avoid overfitting</a:t>
            </a:r>
          </a:p>
          <a:p>
            <a:pPr lvl="1" algn="just">
              <a:spcBef>
                <a:spcPts val="0"/>
              </a:spcBef>
            </a:pPr>
            <a:r>
              <a:rPr lang="en-US" altLang="zh-CN" sz="1600" dirty="0"/>
              <a:t>In linear model regularization, the penalty is applied over the coefficients that multiply each of the predictors</a:t>
            </a:r>
          </a:p>
          <a:p>
            <a:pPr lvl="1" algn="just">
              <a:spcBef>
                <a:spcPts val="0"/>
              </a:spcBef>
            </a:pPr>
            <a:r>
              <a:rPr lang="en-US" altLang="zh-CN" sz="1600" dirty="0"/>
              <a:t>From the different types of regularization, Lasso or l1 has the property that is able to </a:t>
            </a:r>
            <a:r>
              <a:rPr lang="en-US" altLang="zh-CN" sz="1600" dirty="0">
                <a:solidFill>
                  <a:srgbClr val="C00000"/>
                </a:solidFill>
              </a:rPr>
              <a:t>shrink some of the coefficients to zero</a:t>
            </a:r>
          </a:p>
          <a:p>
            <a:pPr lvl="2" algn="just">
              <a:spcBef>
                <a:spcPts val="0"/>
              </a:spcBef>
            </a:pPr>
            <a:r>
              <a:rPr lang="en-US" altLang="zh-CN" sz="1400" dirty="0"/>
              <a:t>If the feature is irrelevant, lasso penalizes it’s coefficient and make it 0</a:t>
            </a:r>
          </a:p>
          <a:p>
            <a:pPr lvl="2" algn="just">
              <a:spcBef>
                <a:spcPts val="0"/>
              </a:spcBef>
            </a:pPr>
            <a:r>
              <a:rPr lang="en-US" altLang="zh-CN" sz="1400" dirty="0"/>
              <a:t>Therefore, that feature(coefficient = 0) can be removed from the model</a:t>
            </a:r>
          </a:p>
          <a:p>
            <a:pPr lvl="1" algn="just">
              <a:spcBef>
                <a:spcPts val="0"/>
              </a:spcBef>
            </a:pPr>
            <a:endParaRPr lang="en-US" altLang="zh-CN" sz="1600" dirty="0"/>
          </a:p>
          <a:p>
            <a:pPr lvl="1" algn="just">
              <a:spcBef>
                <a:spcPts val="0"/>
              </a:spcBef>
            </a:pPr>
            <a:endParaRPr kumimoji="1" lang="en-US" altLang="zh-CN" sz="1600" dirty="0"/>
          </a:p>
          <a:p>
            <a:pPr lvl="2" algn="just">
              <a:spcBef>
                <a:spcPts val="0"/>
              </a:spcBef>
            </a:pPr>
            <a:endParaRPr lang="en-US" altLang="zh-CN" dirty="0"/>
          </a:p>
          <a:p>
            <a:pPr algn="just">
              <a:spcBef>
                <a:spcPts val="0"/>
              </a:spcBef>
            </a:pPr>
            <a:endParaRPr kumimoji="1" lang="en-US" altLang="zh-CN" sz="1600" dirty="0"/>
          </a:p>
          <a:p>
            <a:pPr algn="just">
              <a:spcBef>
                <a:spcPts val="0"/>
              </a:spcBef>
            </a:pPr>
            <a:endParaRPr kumimoji="1" lang="en-US" altLang="zh-CN" sz="1600" dirty="0"/>
          </a:p>
          <a:p>
            <a:pPr algn="just">
              <a:spcBef>
                <a:spcPts val="0"/>
              </a:spcBef>
            </a:pPr>
            <a:endParaRPr kumimoji="1" lang="en-US" altLang="zh-CN" sz="1600" dirty="0"/>
          </a:p>
        </p:txBody>
      </p:sp>
      <p:sp>
        <p:nvSpPr>
          <p:cNvPr id="4" name="矩形 3">
            <a:extLst>
              <a:ext uri="{FF2B5EF4-FFF2-40B4-BE49-F238E27FC236}">
                <a16:creationId xmlns:a16="http://schemas.microsoft.com/office/drawing/2014/main" id="{B34A5D56-9791-4978-BAD0-B1A84D6948CD}"/>
              </a:ext>
            </a:extLst>
          </p:cNvPr>
          <p:cNvSpPr/>
          <p:nvPr/>
        </p:nvSpPr>
        <p:spPr>
          <a:xfrm>
            <a:off x="5029200" y="704850"/>
            <a:ext cx="3476171" cy="584200"/>
          </a:xfrm>
          <a:prstGeom prst="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请参考多元线性回归的“正则化”</a:t>
            </a:r>
          </a:p>
        </p:txBody>
      </p:sp>
    </p:spTree>
    <p:extLst>
      <p:ext uri="{BB962C8B-B14F-4D97-AF65-F5344CB8AC3E}">
        <p14:creationId xmlns:p14="http://schemas.microsoft.com/office/powerpoint/2010/main" val="819166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Autofit/>
          </a:bodyPr>
          <a:lstStyle/>
          <a:p>
            <a:pPr algn="just">
              <a:lnSpc>
                <a:spcPct val="120000"/>
              </a:lnSpc>
              <a:spcBef>
                <a:spcPts val="0"/>
              </a:spcBef>
            </a:pPr>
            <a:r>
              <a:rPr kumimoji="1" lang="en-US" altLang="zh-CN" sz="1800" dirty="0"/>
              <a:t>3. Feature Selection</a:t>
            </a:r>
          </a:p>
          <a:p>
            <a:pPr algn="just">
              <a:lnSpc>
                <a:spcPct val="120000"/>
              </a:lnSpc>
              <a:spcBef>
                <a:spcPts val="0"/>
              </a:spcBef>
            </a:pPr>
            <a:r>
              <a:rPr kumimoji="1" lang="en-US" altLang="zh-CN" sz="1600" dirty="0">
                <a:solidFill>
                  <a:srgbClr val="C00000"/>
                </a:solidFill>
              </a:rPr>
              <a:t>3.3Embedded methods</a:t>
            </a:r>
          </a:p>
          <a:p>
            <a:pPr algn="just">
              <a:lnSpc>
                <a:spcPct val="120000"/>
              </a:lnSpc>
              <a:spcBef>
                <a:spcPts val="0"/>
              </a:spcBef>
            </a:pPr>
            <a:r>
              <a:rPr kumimoji="1" lang="en-US" altLang="zh-CN" sz="1600" dirty="0">
                <a:solidFill>
                  <a:srgbClr val="C00000"/>
                </a:solidFill>
              </a:rPr>
              <a:t>3.3.1Regularization methods</a:t>
            </a:r>
            <a:r>
              <a:rPr kumimoji="1" lang="en-US" altLang="zh-CN" sz="1600" dirty="0"/>
              <a:t>—</a:t>
            </a:r>
            <a:r>
              <a:rPr kumimoji="1" lang="en-US" altLang="zh-CN" sz="1600" dirty="0">
                <a:solidFill>
                  <a:srgbClr val="C00000"/>
                </a:solidFill>
              </a:rPr>
              <a:t>LASSO</a:t>
            </a:r>
            <a:r>
              <a:rPr kumimoji="1" lang="en-US" altLang="zh-CN" sz="1600" dirty="0"/>
              <a:t>, Ridge Regression , Elastic Net</a:t>
            </a:r>
          </a:p>
          <a:p>
            <a:pPr lvl="1" algn="just">
              <a:spcBef>
                <a:spcPts val="0"/>
              </a:spcBef>
            </a:pPr>
            <a:r>
              <a:rPr lang="en-US" altLang="zh-CN" sz="1400" b="1" dirty="0"/>
              <a:t>LASSO Regression </a:t>
            </a:r>
            <a:r>
              <a:rPr lang="en-US" altLang="zh-CN" sz="1400" dirty="0"/>
              <a:t>(L1) Based Feature Selection</a:t>
            </a:r>
          </a:p>
          <a:p>
            <a:pPr lvl="1" algn="just">
              <a:lnSpc>
                <a:spcPct val="120000"/>
              </a:lnSpc>
              <a:spcBef>
                <a:spcPts val="0"/>
              </a:spcBef>
            </a:pPr>
            <a:r>
              <a:rPr lang="en-US" altLang="zh-CN" sz="1600" dirty="0"/>
              <a:t>Lasso regularization helps to remove non-important features from the dataset. So, increasing the penalization will result in increase the number of features removed</a:t>
            </a:r>
          </a:p>
          <a:p>
            <a:pPr lvl="1" algn="just">
              <a:lnSpc>
                <a:spcPct val="120000"/>
              </a:lnSpc>
              <a:spcBef>
                <a:spcPts val="0"/>
              </a:spcBef>
            </a:pPr>
            <a:r>
              <a:rPr lang="en-US" altLang="zh-CN" sz="1600" dirty="0"/>
              <a:t>Therefore, we need to keep an eye and monitor that we don't set a penalty too high so that to remove even important features, or too low and then not remove non-important features.</a:t>
            </a:r>
          </a:p>
          <a:p>
            <a:pPr lvl="2" algn="just">
              <a:lnSpc>
                <a:spcPct val="120000"/>
              </a:lnSpc>
              <a:spcBef>
                <a:spcPts val="0"/>
              </a:spcBef>
            </a:pPr>
            <a:r>
              <a:rPr lang="en-US" altLang="zh-CN" sz="1400" dirty="0"/>
              <a:t>If the penalty is too high and important features are removed, we will notice a drop in the performance of the algorithm and then realize that we need to decrease the regularization</a:t>
            </a:r>
          </a:p>
          <a:p>
            <a:pPr lvl="1" algn="just">
              <a:lnSpc>
                <a:spcPct val="120000"/>
              </a:lnSpc>
              <a:spcBef>
                <a:spcPts val="0"/>
              </a:spcBef>
            </a:pPr>
            <a:endParaRPr lang="en-US" altLang="zh-CN" sz="1600" dirty="0"/>
          </a:p>
          <a:p>
            <a:pPr lvl="1" algn="just">
              <a:lnSpc>
                <a:spcPct val="120000"/>
              </a:lnSpc>
              <a:spcBef>
                <a:spcPts val="0"/>
              </a:spcBef>
            </a:pPr>
            <a:endParaRPr kumimoji="1" lang="en-US" altLang="zh-CN" sz="1600" dirty="0"/>
          </a:p>
          <a:p>
            <a:pPr lvl="2" algn="just">
              <a:lnSpc>
                <a:spcPct val="120000"/>
              </a:lnSpc>
              <a:spcBef>
                <a:spcPts val="0"/>
              </a:spcBef>
            </a:pPr>
            <a:endParaRPr lang="en-US" altLang="zh-CN" dirty="0"/>
          </a:p>
          <a:p>
            <a:pPr algn="just">
              <a:lnSpc>
                <a:spcPct val="120000"/>
              </a:lnSpc>
              <a:spcBef>
                <a:spcPts val="0"/>
              </a:spcBef>
            </a:pPr>
            <a:endParaRPr kumimoji="1" lang="en-US" altLang="zh-CN" sz="1600" dirty="0"/>
          </a:p>
          <a:p>
            <a:pPr algn="just">
              <a:lnSpc>
                <a:spcPct val="120000"/>
              </a:lnSpc>
              <a:spcBef>
                <a:spcPts val="0"/>
              </a:spcBef>
            </a:pPr>
            <a:endParaRPr kumimoji="1" lang="en-US" altLang="zh-CN" sz="1600" dirty="0"/>
          </a:p>
          <a:p>
            <a:pPr algn="just">
              <a:lnSpc>
                <a:spcPct val="120000"/>
              </a:lnSpc>
              <a:spcBef>
                <a:spcPts val="0"/>
              </a:spcBef>
            </a:pPr>
            <a:endParaRPr kumimoji="1" lang="en-US" altLang="zh-CN" sz="1600" dirty="0"/>
          </a:p>
        </p:txBody>
      </p:sp>
      <p:sp>
        <p:nvSpPr>
          <p:cNvPr id="4" name="矩形 3">
            <a:extLst>
              <a:ext uri="{FF2B5EF4-FFF2-40B4-BE49-F238E27FC236}">
                <a16:creationId xmlns:a16="http://schemas.microsoft.com/office/drawing/2014/main" id="{1663DC7C-065B-4031-91E6-826545A1119F}"/>
              </a:ext>
            </a:extLst>
          </p:cNvPr>
          <p:cNvSpPr/>
          <p:nvPr/>
        </p:nvSpPr>
        <p:spPr>
          <a:xfrm>
            <a:off x="5029200" y="704850"/>
            <a:ext cx="3476171" cy="584200"/>
          </a:xfrm>
          <a:prstGeom prst="rect">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请参考多元线性回归的“正则化”</a:t>
            </a:r>
          </a:p>
        </p:txBody>
      </p:sp>
    </p:spTree>
    <p:extLst>
      <p:ext uri="{BB962C8B-B14F-4D97-AF65-F5344CB8AC3E}">
        <p14:creationId xmlns:p14="http://schemas.microsoft.com/office/powerpoint/2010/main" val="702653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86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sz="1800" dirty="0"/>
              <a:t>3. Feature Selection</a:t>
            </a:r>
          </a:p>
          <a:p>
            <a:pPr>
              <a:spcBef>
                <a:spcPts val="0"/>
              </a:spcBef>
            </a:pPr>
            <a:r>
              <a:rPr kumimoji="1" lang="en-US" altLang="zh-CN" sz="1800" dirty="0"/>
              <a:t>3.3Embedded methods</a:t>
            </a:r>
          </a:p>
          <a:p>
            <a:pPr>
              <a:spcBef>
                <a:spcPts val="0"/>
              </a:spcBef>
            </a:pPr>
            <a:r>
              <a:rPr kumimoji="1" lang="en-US" altLang="zh-CN" sz="1800" dirty="0"/>
              <a:t>3.3.1Regularization methods——LASSO, </a:t>
            </a:r>
            <a:r>
              <a:rPr kumimoji="1" lang="en-US" altLang="zh-CN" sz="1800" dirty="0">
                <a:solidFill>
                  <a:srgbClr val="C00000"/>
                </a:solidFill>
              </a:rPr>
              <a:t>Ridge Regression </a:t>
            </a:r>
            <a:r>
              <a:rPr kumimoji="1" lang="en-US" altLang="zh-CN" sz="1800" dirty="0"/>
              <a:t>, Elastic Net</a:t>
            </a:r>
          </a:p>
          <a:p>
            <a:pPr>
              <a:spcBef>
                <a:spcPts val="0"/>
              </a:spcBef>
            </a:pPr>
            <a:endParaRPr kumimoji="1" lang="en-US" altLang="zh-CN" sz="1800" dirty="0"/>
          </a:p>
          <a:p>
            <a:pPr>
              <a:spcBef>
                <a:spcPts val="0"/>
              </a:spcBef>
            </a:pPr>
            <a:endParaRPr kumimoji="1" lang="en-US" altLang="zh-CN" sz="1800" dirty="0"/>
          </a:p>
        </p:txBody>
      </p:sp>
      <p:sp>
        <p:nvSpPr>
          <p:cNvPr id="4" name="矩形 3">
            <a:extLst>
              <a:ext uri="{FF2B5EF4-FFF2-40B4-BE49-F238E27FC236}">
                <a16:creationId xmlns:a16="http://schemas.microsoft.com/office/drawing/2014/main" id="{D4E37548-D33A-4956-9117-72BB58212D26}"/>
              </a:ext>
            </a:extLst>
          </p:cNvPr>
          <p:cNvSpPr/>
          <p:nvPr/>
        </p:nvSpPr>
        <p:spPr>
          <a:xfrm>
            <a:off x="2630714" y="3356429"/>
            <a:ext cx="3599543" cy="56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此处不展开</a:t>
            </a:r>
          </a:p>
        </p:txBody>
      </p:sp>
    </p:spTree>
    <p:extLst>
      <p:ext uri="{BB962C8B-B14F-4D97-AF65-F5344CB8AC3E}">
        <p14:creationId xmlns:p14="http://schemas.microsoft.com/office/powerpoint/2010/main" val="2233844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sz="1800" dirty="0"/>
              <a:t>3. Feature Selection</a:t>
            </a:r>
          </a:p>
          <a:p>
            <a:pPr>
              <a:spcBef>
                <a:spcPts val="0"/>
              </a:spcBef>
            </a:pPr>
            <a:r>
              <a:rPr kumimoji="1" lang="en-US" altLang="zh-CN" sz="1800" dirty="0"/>
              <a:t>3.3Embedded methods</a:t>
            </a:r>
          </a:p>
          <a:p>
            <a:pPr>
              <a:spcBef>
                <a:spcPts val="0"/>
              </a:spcBef>
            </a:pPr>
            <a:r>
              <a:rPr kumimoji="1" lang="en-US" altLang="zh-CN" sz="1800" dirty="0"/>
              <a:t>3.3.1Regularization methods——LASSO, Ridge Regression, </a:t>
            </a:r>
            <a:r>
              <a:rPr kumimoji="1" lang="en-US" altLang="zh-CN" sz="1800" dirty="0">
                <a:solidFill>
                  <a:srgbClr val="C00000"/>
                </a:solidFill>
              </a:rPr>
              <a:t>Elastic Net</a:t>
            </a:r>
          </a:p>
          <a:p>
            <a:pPr>
              <a:spcBef>
                <a:spcPts val="0"/>
              </a:spcBef>
            </a:pPr>
            <a:endParaRPr kumimoji="1" lang="en-US" altLang="zh-CN" sz="1800" dirty="0"/>
          </a:p>
          <a:p>
            <a:pPr>
              <a:spcBef>
                <a:spcPts val="0"/>
              </a:spcBef>
            </a:pPr>
            <a:endParaRPr kumimoji="1" lang="en-US" altLang="zh-CN" sz="1800" dirty="0"/>
          </a:p>
        </p:txBody>
      </p:sp>
      <p:sp>
        <p:nvSpPr>
          <p:cNvPr id="4" name="矩形 3">
            <a:extLst>
              <a:ext uri="{FF2B5EF4-FFF2-40B4-BE49-F238E27FC236}">
                <a16:creationId xmlns:a16="http://schemas.microsoft.com/office/drawing/2014/main" id="{1C155504-CF8B-4F32-A3FB-FB6997D759A3}"/>
              </a:ext>
            </a:extLst>
          </p:cNvPr>
          <p:cNvSpPr/>
          <p:nvPr/>
        </p:nvSpPr>
        <p:spPr>
          <a:xfrm>
            <a:off x="2630714" y="3344290"/>
            <a:ext cx="3599543" cy="562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此处不展开</a:t>
            </a:r>
          </a:p>
        </p:txBody>
      </p:sp>
    </p:spTree>
    <p:extLst>
      <p:ext uri="{BB962C8B-B14F-4D97-AF65-F5344CB8AC3E}">
        <p14:creationId xmlns:p14="http://schemas.microsoft.com/office/powerpoint/2010/main" val="160776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sz="1800" dirty="0"/>
              <a:t>3. Feature Selection</a:t>
            </a:r>
          </a:p>
          <a:p>
            <a:pPr algn="just">
              <a:spcBef>
                <a:spcPts val="0"/>
              </a:spcBef>
            </a:pPr>
            <a:r>
              <a:rPr kumimoji="1" lang="en-US" altLang="zh-CN" sz="1800" dirty="0">
                <a:solidFill>
                  <a:srgbClr val="C00000"/>
                </a:solidFill>
              </a:rPr>
              <a:t>3.3 Embedded methods</a:t>
            </a:r>
          </a:p>
          <a:p>
            <a:pPr algn="just">
              <a:spcBef>
                <a:spcPts val="0"/>
              </a:spcBef>
            </a:pPr>
            <a:r>
              <a:rPr kumimoji="1" lang="en-US" altLang="zh-CN" sz="1600" dirty="0">
                <a:solidFill>
                  <a:srgbClr val="C00000"/>
                </a:solidFill>
              </a:rPr>
              <a:t>3.3.2 Random Forest Importance(</a:t>
            </a:r>
            <a:r>
              <a:rPr lang="en-US" altLang="zh-CN" sz="1600" dirty="0">
                <a:solidFill>
                  <a:srgbClr val="C00000"/>
                </a:solidFill>
              </a:rPr>
              <a:t>Tree-based Feature Selection)</a:t>
            </a:r>
          </a:p>
          <a:p>
            <a:pPr lvl="1" algn="just">
              <a:spcBef>
                <a:spcPts val="0"/>
              </a:spcBef>
            </a:pPr>
            <a:r>
              <a:rPr lang="en-US" altLang="zh-CN" sz="1600" dirty="0"/>
              <a:t>Decision trees or other tree-based models contain a variable importance output that can be used to decide, which feature to select for inclusion</a:t>
            </a:r>
          </a:p>
          <a:p>
            <a:pPr lvl="1" algn="just">
              <a:spcBef>
                <a:spcPts val="0"/>
              </a:spcBef>
            </a:pPr>
            <a:r>
              <a:rPr lang="en-US" altLang="zh-CN" sz="1600" dirty="0">
                <a:solidFill>
                  <a:srgbClr val="C00000"/>
                </a:solidFill>
              </a:rPr>
              <a:t>Features that are closer to the root </a:t>
            </a:r>
            <a:r>
              <a:rPr lang="en-US" altLang="zh-CN" sz="1600" dirty="0"/>
              <a:t>of the tree are more important than those at end splits, which are not as relevant</a:t>
            </a:r>
            <a:endParaRPr kumimoji="1" lang="en-US" altLang="zh-CN" sz="1600" dirty="0">
              <a:solidFill>
                <a:srgbClr val="C00000"/>
              </a:solidFill>
            </a:endParaRPr>
          </a:p>
          <a:p>
            <a:pPr algn="just">
              <a:spcBef>
                <a:spcPts val="0"/>
              </a:spcBef>
            </a:pPr>
            <a:endParaRPr kumimoji="1" lang="en-US" altLang="zh-CN" sz="1800" dirty="0"/>
          </a:p>
        </p:txBody>
      </p:sp>
    </p:spTree>
    <p:extLst>
      <p:ext uri="{BB962C8B-B14F-4D97-AF65-F5344CB8AC3E}">
        <p14:creationId xmlns:p14="http://schemas.microsoft.com/office/powerpoint/2010/main" val="1578798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sz="1800" dirty="0"/>
              <a:t>3. Feature Selection</a:t>
            </a:r>
          </a:p>
          <a:p>
            <a:pPr algn="just">
              <a:spcBef>
                <a:spcPts val="0"/>
              </a:spcBef>
            </a:pPr>
            <a:r>
              <a:rPr kumimoji="1" lang="en-US" altLang="zh-CN" sz="1800" dirty="0">
                <a:solidFill>
                  <a:srgbClr val="C00000"/>
                </a:solidFill>
              </a:rPr>
              <a:t>3.3 Embedded methods</a:t>
            </a:r>
          </a:p>
          <a:p>
            <a:pPr algn="just">
              <a:spcBef>
                <a:spcPts val="0"/>
              </a:spcBef>
            </a:pPr>
            <a:r>
              <a:rPr kumimoji="1" lang="en-US" altLang="zh-CN" sz="1600" dirty="0">
                <a:solidFill>
                  <a:srgbClr val="C00000"/>
                </a:solidFill>
              </a:rPr>
              <a:t>3.3.2 Random Forest Importance(</a:t>
            </a:r>
            <a:r>
              <a:rPr lang="en-US" altLang="zh-CN" sz="1600" dirty="0">
                <a:solidFill>
                  <a:srgbClr val="C00000"/>
                </a:solidFill>
              </a:rPr>
              <a:t>Tree-based Feature Selection)</a:t>
            </a:r>
          </a:p>
          <a:p>
            <a:pPr lvl="1" algn="just">
              <a:spcBef>
                <a:spcPts val="0"/>
              </a:spcBef>
            </a:pPr>
            <a:endParaRPr kumimoji="1" lang="en-US" altLang="zh-CN" sz="1600" dirty="0">
              <a:solidFill>
                <a:srgbClr val="C00000"/>
              </a:solidFill>
            </a:endParaRPr>
          </a:p>
          <a:p>
            <a:pPr lvl="1" algn="just">
              <a:spcBef>
                <a:spcPts val="0"/>
              </a:spcBef>
            </a:pPr>
            <a:r>
              <a:rPr lang="en-US" altLang="zh-CN" sz="1600" dirty="0"/>
              <a:t>Random forests are one the most popular machine learning algorithms. They are so successful because they provide in general a good predictive performance, low overfitting and easy interpretability</a:t>
            </a:r>
          </a:p>
          <a:p>
            <a:pPr lvl="1" algn="just">
              <a:spcBef>
                <a:spcPts val="0"/>
              </a:spcBef>
            </a:pPr>
            <a:r>
              <a:rPr lang="en-US" altLang="zh-CN" sz="1600" dirty="0"/>
              <a:t>This interpretability is given by the fact that it is straightforward to derive the importance of each variable on the tree decision</a:t>
            </a:r>
          </a:p>
          <a:p>
            <a:pPr lvl="1" algn="just">
              <a:spcBef>
                <a:spcPts val="0"/>
              </a:spcBef>
            </a:pPr>
            <a:r>
              <a:rPr lang="en-US" altLang="zh-CN" sz="1600" dirty="0"/>
              <a:t>In other words, it is easy to compute how much each variable is contributing to the decision</a:t>
            </a:r>
            <a:endParaRPr kumimoji="1" lang="en-US" altLang="zh-CN" sz="1600" dirty="0">
              <a:solidFill>
                <a:srgbClr val="C00000"/>
              </a:solidFill>
            </a:endParaRPr>
          </a:p>
          <a:p>
            <a:pPr algn="just">
              <a:spcBef>
                <a:spcPts val="0"/>
              </a:spcBef>
            </a:pPr>
            <a:endParaRPr kumimoji="1" lang="en-US" altLang="zh-CN" sz="1800" dirty="0"/>
          </a:p>
        </p:txBody>
      </p:sp>
      <p:sp>
        <p:nvSpPr>
          <p:cNvPr id="4" name="矩形: 圆角 3">
            <a:extLst>
              <a:ext uri="{FF2B5EF4-FFF2-40B4-BE49-F238E27FC236}">
                <a16:creationId xmlns:a16="http://schemas.microsoft.com/office/drawing/2014/main" id="{A463AFDB-F9A6-433D-B632-B20F10ED9743}"/>
              </a:ext>
            </a:extLst>
          </p:cNvPr>
          <p:cNvSpPr/>
          <p:nvPr/>
        </p:nvSpPr>
        <p:spPr>
          <a:xfrm>
            <a:off x="722086" y="1880507"/>
            <a:ext cx="8001000" cy="181428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0732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fontScale="92500" lnSpcReduction="10000"/>
          </a:bodyPr>
          <a:lstStyle/>
          <a:p>
            <a:pPr algn="just">
              <a:spcBef>
                <a:spcPts val="0"/>
              </a:spcBef>
            </a:pPr>
            <a:r>
              <a:rPr kumimoji="1" lang="en-US" altLang="zh-CN" sz="1800" dirty="0"/>
              <a:t>3. Feature Selection</a:t>
            </a:r>
          </a:p>
          <a:p>
            <a:pPr algn="just">
              <a:spcBef>
                <a:spcPts val="0"/>
              </a:spcBef>
            </a:pPr>
            <a:r>
              <a:rPr kumimoji="1" lang="en-US" altLang="zh-CN" sz="1800" dirty="0">
                <a:solidFill>
                  <a:srgbClr val="C00000"/>
                </a:solidFill>
              </a:rPr>
              <a:t>3.3 Embedded methods</a:t>
            </a:r>
          </a:p>
          <a:p>
            <a:pPr algn="just">
              <a:spcBef>
                <a:spcPts val="0"/>
              </a:spcBef>
            </a:pPr>
            <a:r>
              <a:rPr kumimoji="1" lang="en-US" altLang="zh-CN" sz="1600" dirty="0">
                <a:solidFill>
                  <a:srgbClr val="C00000"/>
                </a:solidFill>
              </a:rPr>
              <a:t>3.3.2 Random Forest Importance(</a:t>
            </a:r>
            <a:r>
              <a:rPr lang="en-US" altLang="zh-CN" sz="1600" dirty="0">
                <a:solidFill>
                  <a:srgbClr val="C00000"/>
                </a:solidFill>
              </a:rPr>
              <a:t>Tree-based Feature Selection)</a:t>
            </a:r>
          </a:p>
          <a:p>
            <a:pPr lvl="1" algn="just">
              <a:lnSpc>
                <a:spcPct val="120000"/>
              </a:lnSpc>
            </a:pPr>
            <a:r>
              <a:rPr lang="en-US" altLang="zh-CN" sz="1600" dirty="0"/>
              <a:t>Random forests consist of 4-12 hundred decision trees, each of them built over a random extraction of the observations from the dataset and a random extraction of the features. </a:t>
            </a:r>
            <a:r>
              <a:rPr lang="en-US" altLang="zh-CN" sz="1600" dirty="0">
                <a:solidFill>
                  <a:srgbClr val="C00000"/>
                </a:solidFill>
              </a:rPr>
              <a:t>Not every tree sees all the features </a:t>
            </a:r>
            <a:r>
              <a:rPr lang="en-US" altLang="zh-CN" sz="1600" dirty="0"/>
              <a:t>or all the observations, and this guarantees that the trees are de-correlated and therefore less prone to over-fitting</a:t>
            </a:r>
          </a:p>
          <a:p>
            <a:pPr lvl="1" algn="just">
              <a:lnSpc>
                <a:spcPct val="120000"/>
              </a:lnSpc>
            </a:pPr>
            <a:r>
              <a:rPr lang="en-US" altLang="zh-CN" sz="1600" dirty="0"/>
              <a:t>Each tree is also a sequence of yes-no questions based on a single or combination of features. At each node (this is at each question), the feature divides the dataset into 2 buckets, each of them hosting observations that are more similar among themselves and different from the ones in the other bucket</a:t>
            </a:r>
          </a:p>
          <a:p>
            <a:pPr lvl="1" algn="just">
              <a:lnSpc>
                <a:spcPct val="120000"/>
              </a:lnSpc>
            </a:pPr>
            <a:r>
              <a:rPr lang="en-US" altLang="zh-CN" sz="1600" dirty="0"/>
              <a:t>Therefore, the </a:t>
            </a:r>
            <a:r>
              <a:rPr lang="en-US" altLang="zh-CN" sz="1600" dirty="0">
                <a:solidFill>
                  <a:srgbClr val="C00000"/>
                </a:solidFill>
              </a:rPr>
              <a:t>importance of each feature </a:t>
            </a:r>
            <a:r>
              <a:rPr lang="en-US" altLang="zh-CN" sz="1600" dirty="0"/>
              <a:t>is derived by </a:t>
            </a:r>
            <a:r>
              <a:rPr lang="en-US" altLang="zh-CN" sz="1600" dirty="0">
                <a:solidFill>
                  <a:srgbClr val="C00000"/>
                </a:solidFill>
              </a:rPr>
              <a:t>how "pure" each of the buckets is</a:t>
            </a:r>
          </a:p>
          <a:p>
            <a:pPr algn="just">
              <a:spcBef>
                <a:spcPts val="0"/>
              </a:spcBef>
            </a:pPr>
            <a:endParaRPr kumimoji="1" lang="en-US" altLang="zh-CN" sz="1800" dirty="0"/>
          </a:p>
        </p:txBody>
      </p:sp>
      <p:sp>
        <p:nvSpPr>
          <p:cNvPr id="4" name="矩形: 圆角 3">
            <a:extLst>
              <a:ext uri="{FF2B5EF4-FFF2-40B4-BE49-F238E27FC236}">
                <a16:creationId xmlns:a16="http://schemas.microsoft.com/office/drawing/2014/main" id="{A463AFDB-F9A6-433D-B632-B20F10ED9743}"/>
              </a:ext>
            </a:extLst>
          </p:cNvPr>
          <p:cNvSpPr/>
          <p:nvPr/>
        </p:nvSpPr>
        <p:spPr>
          <a:xfrm>
            <a:off x="826705" y="1526024"/>
            <a:ext cx="8001000" cy="30540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6044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kumimoji="1" lang="en-US" altLang="zh-CN" sz="1800" dirty="0"/>
              <a:t>3. Feature Selection</a:t>
            </a:r>
          </a:p>
          <a:p>
            <a:pPr algn="just">
              <a:spcBef>
                <a:spcPts val="0"/>
              </a:spcBef>
            </a:pPr>
            <a:r>
              <a:rPr kumimoji="1" lang="en-US" altLang="zh-CN" sz="1800" dirty="0">
                <a:solidFill>
                  <a:srgbClr val="C00000"/>
                </a:solidFill>
              </a:rPr>
              <a:t>3.3 Embedded methods</a:t>
            </a:r>
          </a:p>
          <a:p>
            <a:pPr algn="just">
              <a:spcBef>
                <a:spcPts val="0"/>
              </a:spcBef>
            </a:pPr>
            <a:r>
              <a:rPr kumimoji="1" lang="en-US" altLang="zh-CN" sz="1600" dirty="0">
                <a:solidFill>
                  <a:srgbClr val="C00000"/>
                </a:solidFill>
              </a:rPr>
              <a:t>3.3.2 Random Forest Importance(</a:t>
            </a:r>
            <a:r>
              <a:rPr lang="en-US" altLang="zh-CN" sz="1600" dirty="0">
                <a:solidFill>
                  <a:srgbClr val="C00000"/>
                </a:solidFill>
              </a:rPr>
              <a:t>Tree-based Feature Selection)</a:t>
            </a:r>
          </a:p>
          <a:p>
            <a:pPr lvl="1" algn="just">
              <a:lnSpc>
                <a:spcPct val="120000"/>
              </a:lnSpc>
              <a:spcBef>
                <a:spcPts val="0"/>
              </a:spcBef>
            </a:pPr>
            <a:r>
              <a:rPr lang="en-US" altLang="zh-CN" sz="1600" dirty="0"/>
              <a:t>For classification, the measure of impurity is either the </a:t>
            </a:r>
            <a:r>
              <a:rPr lang="en-US" altLang="zh-CN" sz="1600" b="1" dirty="0">
                <a:solidFill>
                  <a:srgbClr val="C00000"/>
                </a:solidFill>
              </a:rPr>
              <a:t>Gini impurity </a:t>
            </a:r>
            <a:r>
              <a:rPr lang="en-US" altLang="zh-CN" sz="1600" dirty="0">
                <a:solidFill>
                  <a:srgbClr val="C00000"/>
                </a:solidFill>
              </a:rPr>
              <a:t>or the </a:t>
            </a:r>
            <a:r>
              <a:rPr lang="en-US" altLang="zh-CN" sz="1600" b="1" dirty="0">
                <a:solidFill>
                  <a:srgbClr val="C00000"/>
                </a:solidFill>
              </a:rPr>
              <a:t>information gain</a:t>
            </a:r>
            <a:r>
              <a:rPr lang="en-US" altLang="zh-CN" sz="1600" dirty="0"/>
              <a:t>. </a:t>
            </a:r>
            <a:r>
              <a:rPr lang="en-US" altLang="zh-CN" sz="1600" dirty="0">
                <a:solidFill>
                  <a:srgbClr val="C00000"/>
                </a:solidFill>
              </a:rPr>
              <a:t>For regression the measure of impurity is variance</a:t>
            </a:r>
          </a:p>
          <a:p>
            <a:pPr lvl="1" algn="just">
              <a:lnSpc>
                <a:spcPct val="120000"/>
              </a:lnSpc>
              <a:spcBef>
                <a:spcPts val="0"/>
              </a:spcBef>
            </a:pPr>
            <a:r>
              <a:rPr lang="en-US" altLang="zh-CN" sz="1600" dirty="0"/>
              <a:t>Therefore, when training a tree, it is possible to compute how much each feature decreases the impurity</a:t>
            </a:r>
            <a:r>
              <a:rPr lang="en-US" altLang="zh-CN" sz="1600" dirty="0">
                <a:solidFill>
                  <a:srgbClr val="C00000"/>
                </a:solidFill>
              </a:rPr>
              <a:t>. The more a feature decreases the impurity, the more important the feature is</a:t>
            </a:r>
          </a:p>
          <a:p>
            <a:pPr lvl="1" algn="just">
              <a:lnSpc>
                <a:spcPct val="120000"/>
              </a:lnSpc>
              <a:spcBef>
                <a:spcPts val="0"/>
              </a:spcBef>
            </a:pPr>
            <a:r>
              <a:rPr lang="en-US" altLang="zh-CN" sz="1600" dirty="0"/>
              <a:t>In random forests, the impurity decrease from each feature can be </a:t>
            </a:r>
            <a:r>
              <a:rPr lang="en-US" altLang="zh-CN" sz="1600" dirty="0">
                <a:solidFill>
                  <a:srgbClr val="C00000"/>
                </a:solidFill>
              </a:rPr>
              <a:t>averaged</a:t>
            </a:r>
            <a:r>
              <a:rPr lang="en-US" altLang="zh-CN" sz="1600" dirty="0"/>
              <a:t> across trees to determine the final importance of the variable</a:t>
            </a:r>
          </a:p>
          <a:p>
            <a:pPr algn="just">
              <a:spcBef>
                <a:spcPts val="0"/>
              </a:spcBef>
            </a:pPr>
            <a:endParaRPr kumimoji="1" lang="en-US" altLang="zh-CN" sz="1800" dirty="0"/>
          </a:p>
        </p:txBody>
      </p:sp>
      <p:sp>
        <p:nvSpPr>
          <p:cNvPr id="4" name="矩形: 圆角 3">
            <a:extLst>
              <a:ext uri="{FF2B5EF4-FFF2-40B4-BE49-F238E27FC236}">
                <a16:creationId xmlns:a16="http://schemas.microsoft.com/office/drawing/2014/main" id="{A463AFDB-F9A6-433D-B632-B20F10ED9743}"/>
              </a:ext>
            </a:extLst>
          </p:cNvPr>
          <p:cNvSpPr/>
          <p:nvPr/>
        </p:nvSpPr>
        <p:spPr>
          <a:xfrm>
            <a:off x="834797" y="1695450"/>
            <a:ext cx="8001000" cy="210659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F4463CC-0CB8-47DC-AD1B-44CD4FE72CCF}"/>
              </a:ext>
            </a:extLst>
          </p:cNvPr>
          <p:cNvSpPr/>
          <p:nvPr/>
        </p:nvSpPr>
        <p:spPr>
          <a:xfrm>
            <a:off x="608927" y="3916343"/>
            <a:ext cx="8000999" cy="954107"/>
          </a:xfrm>
          <a:prstGeom prst="rect">
            <a:avLst/>
          </a:prstGeom>
          <a:solidFill>
            <a:schemeClr val="accent2">
              <a:lumMod val="20000"/>
              <a:lumOff val="80000"/>
            </a:schemeClr>
          </a:solidFill>
          <a:ln>
            <a:solidFill>
              <a:srgbClr val="C00000"/>
            </a:solidFill>
          </a:ln>
        </p:spPr>
        <p:txBody>
          <a:bodyPr wrap="square">
            <a:spAutoFit/>
          </a:bodyPr>
          <a:lstStyle/>
          <a:p>
            <a:pPr marL="285750" indent="-285750" algn="just">
              <a:buFont typeface="Arial" panose="020B0604020202020204" pitchFamily="34" charset="0"/>
              <a:buChar char="•"/>
            </a:pPr>
            <a:r>
              <a:rPr lang="zh-CN" altLang="en-US" sz="1400" dirty="0"/>
              <a:t>To give a better intuition, features that are selected at the </a:t>
            </a:r>
            <a:r>
              <a:rPr lang="zh-CN" altLang="en-US" sz="1400" dirty="0">
                <a:solidFill>
                  <a:srgbClr val="C00000"/>
                </a:solidFill>
              </a:rPr>
              <a:t>top of the trees </a:t>
            </a:r>
            <a:r>
              <a:rPr lang="zh-CN" altLang="en-US" sz="1400" dirty="0"/>
              <a:t>are in general more important than features that are selected at the </a:t>
            </a:r>
            <a:r>
              <a:rPr lang="zh-CN" altLang="en-US" sz="1400" dirty="0">
                <a:solidFill>
                  <a:srgbClr val="C00000"/>
                </a:solidFill>
              </a:rPr>
              <a:t>end nodes of the trees</a:t>
            </a:r>
            <a:r>
              <a:rPr lang="zh-CN" altLang="en-US" sz="1400" dirty="0"/>
              <a:t>, as generally the top splits lead to bigger information gains</a:t>
            </a:r>
            <a:endParaRPr lang="en-US" altLang="zh-CN" sz="1400" dirty="0"/>
          </a:p>
          <a:p>
            <a:pPr marL="285750" indent="-285750" algn="just">
              <a:buFont typeface="Arial" panose="020B0604020202020204" pitchFamily="34" charset="0"/>
              <a:buChar char="•"/>
            </a:pPr>
            <a:r>
              <a:rPr lang="en-US" altLang="zh-CN" sz="1400" dirty="0"/>
              <a:t>by pruning trees below a particular node, we can create a subset of the most important features</a:t>
            </a:r>
            <a:endParaRPr lang="zh-CN" altLang="en-US" sz="1400" dirty="0"/>
          </a:p>
        </p:txBody>
      </p:sp>
    </p:spTree>
    <p:extLst>
      <p:ext uri="{BB962C8B-B14F-4D97-AF65-F5344CB8AC3E}">
        <p14:creationId xmlns:p14="http://schemas.microsoft.com/office/powerpoint/2010/main" val="264502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01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lgn="just">
              <a:spcBef>
                <a:spcPts val="0"/>
              </a:spcBef>
            </a:pPr>
            <a:r>
              <a:rPr lang="en-US" altLang="zh-CN" dirty="0">
                <a:solidFill>
                  <a:srgbClr val="C00000"/>
                </a:solidFill>
              </a:rPr>
              <a:t>Choose the right methods</a:t>
            </a:r>
          </a:p>
          <a:p>
            <a:pPr lvl="1" algn="just">
              <a:spcBef>
                <a:spcPts val="0"/>
              </a:spcBef>
            </a:pPr>
            <a:r>
              <a:rPr lang="en-US" altLang="zh-CN" dirty="0"/>
              <a:t>Filter method </a:t>
            </a:r>
            <a:r>
              <a:rPr lang="en-US" altLang="zh-CN" dirty="0" err="1"/>
              <a:t>v.s</a:t>
            </a:r>
            <a:r>
              <a:rPr lang="en-US" altLang="zh-CN" dirty="0"/>
              <a:t>. Wrapper method </a:t>
            </a:r>
            <a:r>
              <a:rPr lang="en-US" altLang="zh-CN" dirty="0" err="1"/>
              <a:t>v.s</a:t>
            </a:r>
            <a:r>
              <a:rPr lang="en-US" altLang="zh-CN" dirty="0"/>
              <a:t>. Embedded method</a:t>
            </a:r>
          </a:p>
          <a:p>
            <a:pPr lvl="1" algn="just">
              <a:spcBef>
                <a:spcPts val="0"/>
              </a:spcBef>
            </a:pPr>
            <a:r>
              <a:rPr lang="en-US" altLang="zh-CN" dirty="0"/>
              <a:t>Filter method is less accurate</a:t>
            </a:r>
          </a:p>
          <a:p>
            <a:pPr lvl="2" algn="just">
              <a:spcBef>
                <a:spcPts val="0"/>
              </a:spcBef>
            </a:pPr>
            <a:r>
              <a:rPr lang="en-US" altLang="zh-CN" sz="1800" dirty="0"/>
              <a:t>It is great while doing EDA, it can also be used for checking multi co-linearity in data</a:t>
            </a:r>
          </a:p>
          <a:p>
            <a:pPr lvl="1" algn="just">
              <a:spcBef>
                <a:spcPts val="0"/>
              </a:spcBef>
            </a:pPr>
            <a:r>
              <a:rPr lang="en-US" altLang="zh-CN" dirty="0"/>
              <a:t>Wrapper and Embedded methods give more accurate results but as they are computationally expensive</a:t>
            </a:r>
          </a:p>
          <a:p>
            <a:pPr lvl="2" algn="just">
              <a:spcBef>
                <a:spcPts val="0"/>
              </a:spcBef>
            </a:pPr>
            <a:r>
              <a:rPr lang="en-US" altLang="zh-CN" sz="1800" dirty="0"/>
              <a:t>these method are suited when you have less features (~20)</a:t>
            </a:r>
          </a:p>
          <a:p>
            <a:pPr algn="just">
              <a:spcBef>
                <a:spcPts val="0"/>
              </a:spcBef>
            </a:pPr>
            <a:endParaRPr lang="en-US" altLang="zh-CN" dirty="0"/>
          </a:p>
        </p:txBody>
      </p:sp>
    </p:spTree>
    <p:extLst>
      <p:ext uri="{BB962C8B-B14F-4D97-AF65-F5344CB8AC3E}">
        <p14:creationId xmlns:p14="http://schemas.microsoft.com/office/powerpoint/2010/main" val="209148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endParaRPr kumimoji="1" lang="en-US" altLang="zh-CN" dirty="0"/>
          </a:p>
        </p:txBody>
      </p:sp>
      <p:pic>
        <p:nvPicPr>
          <p:cNvPr id="5" name="Picture 4" descr="https://gimg2.baidu.com/image_search/src=http%3A%2F%2Fpic.51yuansu.com%2Fpic3%2Fcover%2F03%2F46%2F97%2F5bab68eb6b4a1_610.jpg&amp;refer=http%3A%2F%2Fpic.51yuansu.com&amp;app=2002&amp;size=f9999,10000&amp;q=a80&amp;n=0&amp;g=0n&amp;fmt=jpeg?sec=1636806551&amp;t=fce412286299fb8c7d98cdbcbd681ecd"/>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2459182" y="819150"/>
            <a:ext cx="3926897" cy="400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42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CA0FF-46DB-1644-8BCE-C7A91BD90A1D}"/>
              </a:ext>
            </a:extLst>
          </p:cNvPr>
          <p:cNvSpPr>
            <a:spLocks noGrp="1"/>
          </p:cNvSpPr>
          <p:nvPr>
            <p:ph type="title"/>
          </p:nvPr>
        </p:nvSpPr>
        <p:spPr/>
        <p:txBody>
          <a:bodyPr/>
          <a:lstStyle/>
          <a:p>
            <a:r>
              <a:rPr lang="zh-CN" altLang="en-US" dirty="0"/>
              <a:t>特征工程</a:t>
            </a:r>
            <a:endParaRPr kumimoji="1" lang="zh-CN" altLang="en-US" dirty="0"/>
          </a:p>
        </p:txBody>
      </p:sp>
      <p:sp>
        <p:nvSpPr>
          <p:cNvPr id="3" name="内容占位符 2">
            <a:extLst>
              <a:ext uri="{FF2B5EF4-FFF2-40B4-BE49-F238E27FC236}">
                <a16:creationId xmlns:a16="http://schemas.microsoft.com/office/drawing/2014/main" id="{0944FD81-1A31-D74C-BD6F-7F528045F51B}"/>
              </a:ext>
            </a:extLst>
          </p:cNvPr>
          <p:cNvSpPr>
            <a:spLocks noGrp="1"/>
          </p:cNvSpPr>
          <p:nvPr>
            <p:ph idx="1"/>
          </p:nvPr>
        </p:nvSpPr>
        <p:spPr/>
        <p:txBody>
          <a:bodyPr>
            <a:normAutofit/>
          </a:bodyPr>
          <a:lstStyle/>
          <a:p>
            <a:pPr>
              <a:spcBef>
                <a:spcPts val="0"/>
              </a:spcBef>
            </a:pPr>
            <a:r>
              <a:rPr kumimoji="1" lang="en-US" altLang="zh-CN" dirty="0"/>
              <a:t>1. Feature Transformation</a:t>
            </a:r>
          </a:p>
          <a:p>
            <a:pPr lvl="1">
              <a:spcBef>
                <a:spcPts val="0"/>
              </a:spcBef>
            </a:pPr>
            <a:r>
              <a:rPr lang="en-US" altLang="zh-CN" dirty="0">
                <a:solidFill>
                  <a:srgbClr val="C00000"/>
                </a:solidFill>
              </a:rPr>
              <a:t>Machine learning </a:t>
            </a:r>
            <a:r>
              <a:rPr lang="en-US" altLang="zh-CN" dirty="0"/>
              <a:t>algorithms sometimes expect </a:t>
            </a:r>
            <a:r>
              <a:rPr lang="en-US" altLang="zh-CN" dirty="0">
                <a:solidFill>
                  <a:srgbClr val="C00000"/>
                </a:solidFill>
              </a:rPr>
              <a:t>data formatted in a certain way</a:t>
            </a:r>
            <a:r>
              <a:rPr lang="en-US" altLang="zh-CN" dirty="0"/>
              <a:t>, and that is where feature engineering can help us</a:t>
            </a:r>
          </a:p>
          <a:p>
            <a:pPr lvl="1">
              <a:spcBef>
                <a:spcPts val="0"/>
              </a:spcBef>
            </a:pPr>
            <a:r>
              <a:rPr lang="en-US" altLang="zh-CN" dirty="0"/>
              <a:t>we need to apply some techniques so our data is </a:t>
            </a:r>
            <a:r>
              <a:rPr lang="en-US" altLang="zh-CN" dirty="0">
                <a:solidFill>
                  <a:srgbClr val="C00000"/>
                </a:solidFill>
              </a:rPr>
              <a:t>compatible</a:t>
            </a:r>
            <a:r>
              <a:rPr lang="en-US" altLang="zh-CN" dirty="0"/>
              <a:t> with the machine learning algorithm</a:t>
            </a:r>
            <a:endParaRPr kumimoji="1" lang="en-US" altLang="zh-CN" dirty="0"/>
          </a:p>
        </p:txBody>
      </p:sp>
      <p:sp>
        <p:nvSpPr>
          <p:cNvPr id="4" name="箭头: 右 3">
            <a:extLst>
              <a:ext uri="{FF2B5EF4-FFF2-40B4-BE49-F238E27FC236}">
                <a16:creationId xmlns:a16="http://schemas.microsoft.com/office/drawing/2014/main" id="{89D97020-C391-4AD4-9F9A-B268CD4FEE23}"/>
              </a:ext>
            </a:extLst>
          </p:cNvPr>
          <p:cNvSpPr/>
          <p:nvPr/>
        </p:nvSpPr>
        <p:spPr>
          <a:xfrm>
            <a:off x="1683657" y="2801257"/>
            <a:ext cx="5631543" cy="1172029"/>
          </a:xfrm>
          <a:prstGeom prst="rightArrow">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相对于</a:t>
            </a:r>
            <a:r>
              <a:rPr lang="en-US" altLang="zh-CN" dirty="0">
                <a:solidFill>
                  <a:sysClr val="windowText" lastClr="000000"/>
                </a:solidFill>
              </a:rPr>
              <a:t>Feature Extraction</a:t>
            </a:r>
          </a:p>
          <a:p>
            <a:pPr algn="ctr"/>
            <a:r>
              <a:rPr lang="en-US" altLang="zh-CN" dirty="0">
                <a:solidFill>
                  <a:sysClr val="windowText" lastClr="000000"/>
                </a:solidFill>
              </a:rPr>
              <a:t>Feature Transformation</a:t>
            </a:r>
            <a:r>
              <a:rPr lang="zh-CN" altLang="en-US" dirty="0">
                <a:solidFill>
                  <a:sysClr val="windowText" lastClr="000000"/>
                </a:solidFill>
              </a:rPr>
              <a:t>比较初级</a:t>
            </a:r>
          </a:p>
        </p:txBody>
      </p:sp>
    </p:spTree>
    <p:extLst>
      <p:ext uri="{BB962C8B-B14F-4D97-AF65-F5344CB8AC3E}">
        <p14:creationId xmlns:p14="http://schemas.microsoft.com/office/powerpoint/2010/main" val="1177139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7405</TotalTime>
  <Words>4688</Words>
  <Application>Microsoft Office PowerPoint</Application>
  <PresentationFormat>全屏显示(16:9)</PresentationFormat>
  <Paragraphs>674</Paragraphs>
  <Slides>88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88</vt:i4>
      </vt:variant>
    </vt:vector>
  </HeadingPairs>
  <TitlesOfParts>
    <vt:vector size="97" baseType="lpstr">
      <vt:lpstr>宋体</vt:lpstr>
      <vt:lpstr>微软雅黑</vt:lpstr>
      <vt:lpstr>Arial</vt:lpstr>
      <vt:lpstr>Calibri</vt:lpstr>
      <vt:lpstr>Cambria Math</vt:lpstr>
      <vt:lpstr>Mangal</vt:lpstr>
      <vt:lpstr>Times New Roman</vt:lpstr>
      <vt:lpstr>Wingdings</vt:lpstr>
      <vt:lpstr>清风素材 https://12sc.taobao.com/</vt:lpstr>
      <vt:lpstr>PowerPoint 演示文稿</vt:lpstr>
      <vt:lpstr>PowerPoint 演示文稿</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lpstr>特征工程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覃 雄派</cp:lastModifiedBy>
  <cp:revision>487</cp:revision>
  <cp:lastPrinted>2020-03-27T09:34:47Z</cp:lastPrinted>
  <dcterms:created xsi:type="dcterms:W3CDTF">2015-01-23T04:02:45Z</dcterms:created>
  <dcterms:modified xsi:type="dcterms:W3CDTF">2022-02-15T12:54:41Z</dcterms:modified>
  <cp:category/>
  <cp:contentStatus>12sc.taobao.com</cp:contentStatus>
</cp:coreProperties>
</file>