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301" r:id="rId2"/>
    <p:sldId id="521" r:id="rId3"/>
    <p:sldId id="712" r:id="rId4"/>
    <p:sldId id="713" r:id="rId5"/>
    <p:sldId id="656" r:id="rId6"/>
    <p:sldId id="657" r:id="rId7"/>
    <p:sldId id="655" r:id="rId8"/>
    <p:sldId id="711" r:id="rId9"/>
    <p:sldId id="714" r:id="rId10"/>
    <p:sldId id="722" r:id="rId11"/>
    <p:sldId id="723" r:id="rId12"/>
    <p:sldId id="724" r:id="rId13"/>
    <p:sldId id="725" r:id="rId14"/>
    <p:sldId id="734" r:id="rId15"/>
    <p:sldId id="726" r:id="rId16"/>
    <p:sldId id="736" r:id="rId17"/>
    <p:sldId id="737" r:id="rId18"/>
    <p:sldId id="762" r:id="rId19"/>
    <p:sldId id="727" r:id="rId20"/>
    <p:sldId id="728" r:id="rId21"/>
    <p:sldId id="733" r:id="rId22"/>
    <p:sldId id="741" r:id="rId23"/>
    <p:sldId id="729" r:id="rId24"/>
    <p:sldId id="730" r:id="rId25"/>
    <p:sldId id="731" r:id="rId26"/>
    <p:sldId id="732" r:id="rId27"/>
    <p:sldId id="715" r:id="rId28"/>
    <p:sldId id="716" r:id="rId29"/>
    <p:sldId id="759" r:id="rId30"/>
    <p:sldId id="787" r:id="rId31"/>
    <p:sldId id="717" r:id="rId32"/>
    <p:sldId id="742" r:id="rId33"/>
    <p:sldId id="658" r:id="rId34"/>
    <p:sldId id="748" r:id="rId35"/>
    <p:sldId id="663" r:id="rId36"/>
    <p:sldId id="718" r:id="rId37"/>
    <p:sldId id="764" r:id="rId38"/>
    <p:sldId id="719" r:id="rId39"/>
    <p:sldId id="773" r:id="rId40"/>
    <p:sldId id="749" r:id="rId41"/>
    <p:sldId id="760" r:id="rId42"/>
    <p:sldId id="761" r:id="rId43"/>
    <p:sldId id="720" r:id="rId44"/>
    <p:sldId id="768" r:id="rId45"/>
    <p:sldId id="769" r:id="rId46"/>
    <p:sldId id="750" r:id="rId47"/>
    <p:sldId id="770" r:id="rId48"/>
    <p:sldId id="756" r:id="rId49"/>
    <p:sldId id="752" r:id="rId50"/>
    <p:sldId id="757" r:id="rId51"/>
    <p:sldId id="751" r:id="rId52"/>
    <p:sldId id="774" r:id="rId53"/>
    <p:sldId id="775" r:id="rId54"/>
    <p:sldId id="767" r:id="rId55"/>
    <p:sldId id="698" r:id="rId56"/>
    <p:sldId id="778" r:id="rId57"/>
    <p:sldId id="704" r:id="rId58"/>
    <p:sldId id="705" r:id="rId59"/>
    <p:sldId id="706" r:id="rId60"/>
    <p:sldId id="707" r:id="rId61"/>
    <p:sldId id="708" r:id="rId62"/>
    <p:sldId id="765" r:id="rId63"/>
    <p:sldId id="755" r:id="rId64"/>
    <p:sldId id="679" r:id="rId65"/>
    <p:sldId id="753" r:id="rId66"/>
    <p:sldId id="776" r:id="rId67"/>
    <p:sldId id="771" r:id="rId68"/>
    <p:sldId id="754" r:id="rId69"/>
    <p:sldId id="772" r:id="rId70"/>
    <p:sldId id="777" r:id="rId71"/>
    <p:sldId id="781" r:id="rId72"/>
    <p:sldId id="783" r:id="rId73"/>
    <p:sldId id="782" r:id="rId74"/>
    <p:sldId id="766" r:id="rId75"/>
    <p:sldId id="669" r:id="rId76"/>
    <p:sldId id="763" r:id="rId77"/>
    <p:sldId id="659" r:id="rId78"/>
    <p:sldId id="721" r:id="rId79"/>
    <p:sldId id="744" r:id="rId80"/>
    <p:sldId id="743" r:id="rId81"/>
    <p:sldId id="738" r:id="rId82"/>
    <p:sldId id="739" r:id="rId83"/>
    <p:sldId id="740" r:id="rId84"/>
    <p:sldId id="745" r:id="rId85"/>
    <p:sldId id="746" r:id="rId86"/>
    <p:sldId id="747" r:id="rId87"/>
    <p:sldId id="703" r:id="rId88"/>
    <p:sldId id="651" r:id="rId89"/>
    <p:sldId id="780" r:id="rId90"/>
    <p:sldId id="784" r:id="rId91"/>
    <p:sldId id="785" r:id="rId92"/>
    <p:sldId id="786" r:id="rId93"/>
    <p:sldId id="788" r:id="rId94"/>
    <p:sldId id="789" r:id="rId95"/>
    <p:sldId id="790" r:id="rId96"/>
  </p:sldIdLst>
  <p:sldSz cx="9144000" cy="5143500" type="screen16x9"/>
  <p:notesSz cx="6858000" cy="9144000"/>
  <p:custDataLst>
    <p:tags r:id="rId9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FF"/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56" autoAdjust="0"/>
    <p:restoredTop sz="95160" autoAdjust="0"/>
  </p:normalViewPr>
  <p:slideViewPr>
    <p:cSldViewPr snapToGrid="0">
      <p:cViewPr varScale="1">
        <p:scale>
          <a:sx n="105" d="100"/>
          <a:sy n="105" d="100"/>
        </p:scale>
        <p:origin x="997" y="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 userDrawn="1"/>
        </p:nvSpPr>
        <p:spPr>
          <a:xfrm>
            <a:off x="8730114" y="1549667"/>
            <a:ext cx="366260" cy="22587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RUC</a:t>
            </a:r>
          </a:p>
          <a:p>
            <a:pPr algn="ctr"/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QXP 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9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feature-engineering-in-python-part-i-the-most-powerful-way-of-dealing-with-data-8e2447e7c69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community/tutorials/feature-selection-python?irclickid=VeXTYcVJ3xyLUZKzN30x7Q3FUkGwSCSRxzwvRQ0&amp;irgwc=1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feature-selection-with-pandas-e3690ad8504b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feature-selection-machine-learning-python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kumimoji="1" lang="en-US" altLang="zh-CN" dirty="0"/>
              <a:t>1. Feature Transformation</a:t>
            </a:r>
          </a:p>
          <a:p>
            <a:pPr lvl="1" algn="just">
              <a:spcBef>
                <a:spcPts val="0"/>
              </a:spcBef>
            </a:pPr>
            <a:r>
              <a:rPr lang="en-US" altLang="zh-CN" dirty="0">
                <a:solidFill>
                  <a:srgbClr val="C00000"/>
                </a:solidFill>
              </a:rPr>
              <a:t>Categorical </a:t>
            </a:r>
            <a:r>
              <a:rPr kumimoji="1" lang="en-US" altLang="zh-CN" dirty="0">
                <a:solidFill>
                  <a:srgbClr val="C00000"/>
                </a:solidFill>
              </a:rPr>
              <a:t>Feature </a:t>
            </a:r>
            <a:r>
              <a:rPr lang="en-US" altLang="zh-CN" dirty="0">
                <a:solidFill>
                  <a:srgbClr val="C00000"/>
                </a:solidFill>
              </a:rPr>
              <a:t>Encoding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lvl="1" algn="just">
              <a:spcBef>
                <a:spcPts val="0"/>
              </a:spcBef>
            </a:pPr>
            <a:r>
              <a:rPr lang="en-US" altLang="zh-CN" dirty="0"/>
              <a:t>Some machine learning algorithms support categorical variables without further manipulation, but some don’t</a:t>
            </a:r>
          </a:p>
          <a:p>
            <a:pPr lvl="1" algn="just">
              <a:spcBef>
                <a:spcPts val="0"/>
              </a:spcBef>
            </a:pPr>
            <a:r>
              <a:rPr lang="en-US" altLang="zh-CN" dirty="0"/>
              <a:t>That is why we use a </a:t>
            </a:r>
            <a:r>
              <a:rPr lang="en-US" altLang="zh-CN" b="1" dirty="0"/>
              <a:t>categorical encoding</a:t>
            </a:r>
            <a:endParaRPr kumimoji="1" lang="en-US" altLang="zh-CN" dirty="0"/>
          </a:p>
          <a:p>
            <a:pPr algn="just">
              <a:spcBef>
                <a:spcPts val="0"/>
              </a:spcBef>
            </a:pPr>
            <a:endParaRPr kumimoji="1" lang="en-US" altLang="zh-CN" sz="1800" dirty="0"/>
          </a:p>
          <a:p>
            <a:pPr algn="just">
              <a:spcBef>
                <a:spcPts val="0"/>
              </a:spcBef>
            </a:pPr>
            <a:r>
              <a:rPr kumimoji="1" lang="en-US" altLang="zh-CN" sz="1800" dirty="0">
                <a:solidFill>
                  <a:srgbClr val="C00000"/>
                </a:solidFill>
              </a:rPr>
              <a:t>1.1Categorical - Label Encoding</a:t>
            </a:r>
          </a:p>
          <a:p>
            <a:pPr lvl="1" algn="just" fontAlgn="base">
              <a:spcBef>
                <a:spcPts val="0"/>
              </a:spcBef>
            </a:pPr>
            <a:r>
              <a:rPr lang="en-US" altLang="zh-CN" dirty="0"/>
              <a:t>Label encoding is </a:t>
            </a:r>
            <a:r>
              <a:rPr lang="en-US" altLang="zh-CN" b="1" dirty="0"/>
              <a:t>converting</a:t>
            </a:r>
            <a:r>
              <a:rPr lang="en-US" altLang="zh-CN" dirty="0"/>
              <a:t> each categorical value into some number</a:t>
            </a:r>
          </a:p>
          <a:p>
            <a:pPr lvl="2" algn="just" fontAlgn="base">
              <a:spcBef>
                <a:spcPts val="0"/>
              </a:spcBef>
            </a:pPr>
            <a:r>
              <a:rPr lang="en-US" altLang="zh-CN" dirty="0"/>
              <a:t>For example, the "species" feature contains 3 categories. We can assign value 0 to </a:t>
            </a:r>
            <a:r>
              <a:rPr lang="en-US" altLang="zh-CN" dirty="0" err="1"/>
              <a:t>Adelie</a:t>
            </a:r>
            <a:r>
              <a:rPr lang="en-US" altLang="zh-CN" dirty="0"/>
              <a:t>, 1 to Gentoo and 2 to Chinstrap</a:t>
            </a:r>
            <a:endParaRPr kumimoji="1" lang="en-US" altLang="zh-CN" dirty="0"/>
          </a:p>
          <a:p>
            <a:pPr lvl="1" algn="just">
              <a:spcBef>
                <a:spcPts val="0"/>
              </a:spcBef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658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kumimoji="1" lang="en-US" altLang="zh-CN" dirty="0"/>
              <a:t>1. Feature Transformation</a:t>
            </a:r>
          </a:p>
          <a:p>
            <a:pPr>
              <a:spcBef>
                <a:spcPts val="0"/>
              </a:spcBef>
            </a:pPr>
            <a:r>
              <a:rPr kumimoji="1" lang="en-US" altLang="zh-CN" sz="1800" dirty="0">
                <a:solidFill>
                  <a:srgbClr val="C00000"/>
                </a:solidFill>
              </a:rPr>
              <a:t>1.2 Categorical - One Hot Encoding</a:t>
            </a:r>
          </a:p>
          <a:p>
            <a:pPr lvl="1" algn="just">
              <a:spcBef>
                <a:spcPts val="0"/>
              </a:spcBef>
            </a:pPr>
            <a:r>
              <a:rPr lang="en-US" altLang="zh-CN" sz="1600" dirty="0"/>
              <a:t>It spreads the values in a feature to </a:t>
            </a:r>
            <a:r>
              <a:rPr lang="en-US" altLang="zh-CN" sz="1600" dirty="0">
                <a:solidFill>
                  <a:srgbClr val="0066FF"/>
                </a:solidFill>
              </a:rPr>
              <a:t>multiple flag features </a:t>
            </a:r>
            <a:r>
              <a:rPr lang="en-US" altLang="zh-CN" sz="1600" dirty="0"/>
              <a:t>and assigns values 0 or 1 to them</a:t>
            </a:r>
          </a:p>
          <a:p>
            <a:pPr lvl="1" algn="just">
              <a:spcBef>
                <a:spcPts val="0"/>
              </a:spcBef>
            </a:pPr>
            <a:r>
              <a:rPr lang="en-US" altLang="zh-CN" sz="1600" dirty="0"/>
              <a:t>This binary value represents the relationship between non-encoded and encoded features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400" dirty="0"/>
              <a:t>For example, in our dataset, we have two possible values in "sex" feature: FEMALE and MALE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400" dirty="0"/>
              <a:t>This technique will create </a:t>
            </a:r>
            <a:r>
              <a:rPr lang="en-US" altLang="zh-CN" sz="1400" dirty="0">
                <a:solidFill>
                  <a:srgbClr val="0066FF"/>
                </a:solidFill>
              </a:rPr>
              <a:t>two separate features labeled let’s say ‘FEMALE‘ and ‘MALE‘</a:t>
            </a:r>
            <a:endParaRPr kumimoji="1" lang="en-US" altLang="zh-CN" dirty="0">
              <a:solidFill>
                <a:srgbClr val="0066FF"/>
              </a:solidFill>
            </a:endParaRPr>
          </a:p>
        </p:txBody>
      </p:sp>
      <p:pic>
        <p:nvPicPr>
          <p:cNvPr id="4" name="Picture 6" descr="https://i0.wp.com/rubikscode.net/wp-content/uploads/2020/11/9.jpg?w=1080&amp;ssl=1">
            <a:extLst>
              <a:ext uri="{FF2B5EF4-FFF2-40B4-BE49-F238E27FC236}">
                <a16:creationId xmlns:a16="http://schemas.microsoft.com/office/drawing/2014/main" id="{CCD3FE18-CCA1-484E-842E-6A0B0D1F9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131" y="3423047"/>
            <a:ext cx="63246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6AC9AD85-E289-4F1C-B2B3-3668BD1A3111}"/>
              </a:ext>
            </a:extLst>
          </p:cNvPr>
          <p:cNvSpPr/>
          <p:nvPr/>
        </p:nvSpPr>
        <p:spPr>
          <a:xfrm>
            <a:off x="6705600" y="3360227"/>
            <a:ext cx="1117600" cy="164011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FA24F44-463F-400A-AACB-8FC8BCDAD20A}"/>
              </a:ext>
            </a:extLst>
          </p:cNvPr>
          <p:cNvSpPr/>
          <p:nvPr/>
        </p:nvSpPr>
        <p:spPr>
          <a:xfrm>
            <a:off x="2870200" y="3327400"/>
            <a:ext cx="635000" cy="163648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C66169E2-4A71-47D5-9E24-D8F6AE4A03DB}"/>
              </a:ext>
            </a:extLst>
          </p:cNvPr>
          <p:cNvSpPr/>
          <p:nvPr/>
        </p:nvSpPr>
        <p:spPr>
          <a:xfrm>
            <a:off x="3842657" y="4100286"/>
            <a:ext cx="2754086" cy="11248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47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1. Feature Transformation</a:t>
            </a:r>
          </a:p>
          <a:p>
            <a:pPr algn="just" fontAlgn="base"/>
            <a:r>
              <a:rPr kumimoji="1" lang="en-US" altLang="zh-CN" dirty="0">
                <a:solidFill>
                  <a:srgbClr val="C00000"/>
                </a:solidFill>
              </a:rPr>
              <a:t>1.2+ Categorical - </a:t>
            </a:r>
            <a:r>
              <a:rPr lang="en-US" altLang="zh-CN" dirty="0">
                <a:solidFill>
                  <a:srgbClr val="C00000"/>
                </a:solidFill>
              </a:rPr>
              <a:t>Count Encoding</a:t>
            </a:r>
          </a:p>
          <a:p>
            <a:pPr lvl="1" algn="just" fontAlgn="base"/>
            <a:r>
              <a:rPr lang="en-US" altLang="zh-CN" dirty="0"/>
              <a:t>Count encoding is converting each categorical value to its frequency, i.e.. the number of times it </a:t>
            </a:r>
            <a:r>
              <a:rPr lang="en-US" altLang="zh-CN" b="1" dirty="0"/>
              <a:t>appears</a:t>
            </a:r>
            <a:r>
              <a:rPr lang="en-US" altLang="zh-CN" dirty="0"/>
              <a:t> in the dataset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endParaRPr kumimoji="1" lang="en-US" altLang="zh-CN" dirty="0"/>
          </a:p>
        </p:txBody>
      </p:sp>
      <p:pic>
        <p:nvPicPr>
          <p:cNvPr id="4" name="Picture 2" descr="https://i0.wp.com/rubikscode.net/wp-content/uploads/2020/11/10.jpg?w=1080&amp;ssl=1">
            <a:extLst>
              <a:ext uri="{FF2B5EF4-FFF2-40B4-BE49-F238E27FC236}">
                <a16:creationId xmlns:a16="http://schemas.microsoft.com/office/drawing/2014/main" id="{1A4E828E-C242-4CE4-994A-497BD3F8D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315" y="2281198"/>
            <a:ext cx="4354368" cy="247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CD98FC5-9340-4615-95DF-50380A311DB1}"/>
              </a:ext>
            </a:extLst>
          </p:cNvPr>
          <p:cNvSpPr/>
          <p:nvPr/>
        </p:nvSpPr>
        <p:spPr>
          <a:xfrm>
            <a:off x="5863771" y="2933039"/>
            <a:ext cx="2823029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500" dirty="0"/>
              <a:t>Species</a:t>
            </a:r>
            <a:r>
              <a:rPr lang="zh-CN" altLang="en-US" sz="1500" dirty="0"/>
              <a:t>属性的</a:t>
            </a:r>
            <a:r>
              <a:rPr lang="zh-CN" altLang="en-US" sz="1500" dirty="0" smtClean="0"/>
              <a:t>取值</a:t>
            </a:r>
            <a:r>
              <a:rPr lang="zh-CN" altLang="en-US" sz="1500" dirty="0"/>
              <a:t>为</a:t>
            </a:r>
            <a:r>
              <a:rPr lang="en-US" altLang="zh-CN" sz="1500" dirty="0" err="1" smtClean="0"/>
              <a:t>Adelie</a:t>
            </a:r>
            <a:r>
              <a:rPr lang="zh-CN" altLang="en-US" sz="1500" dirty="0" smtClean="0"/>
              <a:t>的样本的频率为</a:t>
            </a:r>
            <a:r>
              <a:rPr lang="en-US" altLang="zh-CN" sz="1500" dirty="0" smtClean="0"/>
              <a:t>152</a:t>
            </a:r>
            <a:r>
              <a:rPr lang="zh-CN" altLang="en-US" sz="1500" dirty="0"/>
              <a:t>次</a:t>
            </a:r>
            <a:endParaRPr lang="en-US" altLang="zh-CN" sz="15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500" dirty="0"/>
              <a:t>每个样本，如果</a:t>
            </a:r>
            <a:r>
              <a:rPr lang="en-US" altLang="zh-CN" sz="1500" dirty="0"/>
              <a:t>species</a:t>
            </a:r>
            <a:r>
              <a:rPr lang="zh-CN" altLang="en-US" sz="1500" dirty="0"/>
              <a:t>属性的取值为</a:t>
            </a:r>
            <a:r>
              <a:rPr lang="en-US" altLang="zh-CN" sz="1500" dirty="0" err="1"/>
              <a:t>Adelie</a:t>
            </a:r>
            <a:r>
              <a:rPr lang="zh-CN" altLang="en-US" sz="1500" dirty="0"/>
              <a:t>，该列为</a:t>
            </a:r>
            <a:r>
              <a:rPr lang="en-US" altLang="zh-CN" sz="1500" dirty="0"/>
              <a:t>152</a:t>
            </a:r>
            <a:endParaRPr lang="zh-CN" altLang="en-US" sz="15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6F228EA-86F8-438D-A497-0E3E8EF38C0C}"/>
              </a:ext>
            </a:extLst>
          </p:cNvPr>
          <p:cNvSpPr/>
          <p:nvPr/>
        </p:nvSpPr>
        <p:spPr>
          <a:xfrm>
            <a:off x="2935514" y="2253343"/>
            <a:ext cx="1055915" cy="126264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68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kumimoji="1" lang="en-US" altLang="zh-CN" dirty="0"/>
              <a:t>1. Feature Transformation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dirty="0">
                <a:solidFill>
                  <a:srgbClr val="C00000"/>
                </a:solidFill>
              </a:rPr>
              <a:t>1.3 Numeric – Binning</a:t>
            </a:r>
          </a:p>
          <a:p>
            <a:pPr lvl="1" algn="just" fontAlgn="base">
              <a:spcBef>
                <a:spcPts val="0"/>
              </a:spcBef>
            </a:pPr>
            <a:r>
              <a:rPr lang="en-US" altLang="zh-CN" dirty="0"/>
              <a:t>Binning is a simple technique that </a:t>
            </a:r>
            <a:r>
              <a:rPr lang="en-US" altLang="zh-CN" b="1" dirty="0"/>
              <a:t>groups</a:t>
            </a:r>
            <a:r>
              <a:rPr lang="en-US" altLang="zh-CN" dirty="0"/>
              <a:t> different values into </a:t>
            </a:r>
            <a:r>
              <a:rPr lang="en-US" altLang="zh-CN" b="1" dirty="0"/>
              <a:t>bins</a:t>
            </a:r>
          </a:p>
          <a:p>
            <a:pPr lvl="1" algn="just" fontAlgn="base">
              <a:spcBef>
                <a:spcPts val="0"/>
              </a:spcBef>
            </a:pPr>
            <a:r>
              <a:rPr lang="en-US" altLang="zh-CN" dirty="0"/>
              <a:t>For example, when we want to </a:t>
            </a:r>
            <a:r>
              <a:rPr lang="en-US" altLang="zh-CN" dirty="0">
                <a:solidFill>
                  <a:srgbClr val="0066FF"/>
                </a:solidFill>
              </a:rPr>
              <a:t>bin numerical features </a:t>
            </a:r>
            <a:r>
              <a:rPr lang="en-US" altLang="zh-CN" dirty="0"/>
              <a:t>that would look like something like this:</a:t>
            </a:r>
          </a:p>
          <a:p>
            <a:pPr lvl="2" algn="just" fontAlgn="base">
              <a:spcBef>
                <a:spcPts val="0"/>
              </a:spcBef>
            </a:pPr>
            <a:r>
              <a:rPr lang="en-US" altLang="zh-CN" dirty="0"/>
              <a:t>0-10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Low </a:t>
            </a:r>
            <a:r>
              <a:rPr lang="en-US" altLang="zh-CN" dirty="0">
                <a:sym typeface="Wingdings" panose="05000000000000000000" pitchFamily="2" charset="2"/>
              </a:rPr>
              <a:t>0</a:t>
            </a:r>
            <a:endParaRPr lang="en-US" altLang="zh-CN" dirty="0"/>
          </a:p>
          <a:p>
            <a:pPr lvl="2" algn="just" fontAlgn="base">
              <a:spcBef>
                <a:spcPts val="0"/>
              </a:spcBef>
            </a:pPr>
            <a:r>
              <a:rPr lang="en-US" altLang="zh-CN" dirty="0"/>
              <a:t>10-50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Medium</a:t>
            </a:r>
            <a:r>
              <a:rPr lang="en-US" altLang="zh-CN" dirty="0">
                <a:sym typeface="Wingdings" panose="05000000000000000000" pitchFamily="2" charset="2"/>
              </a:rPr>
              <a:t> 1</a:t>
            </a:r>
            <a:endParaRPr lang="en-US" altLang="zh-CN" dirty="0"/>
          </a:p>
          <a:p>
            <a:pPr lvl="2" algn="just" fontAlgn="base">
              <a:spcBef>
                <a:spcPts val="0"/>
              </a:spcBef>
            </a:pPr>
            <a:r>
              <a:rPr lang="en-US" altLang="zh-CN" dirty="0"/>
              <a:t>50-100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High</a:t>
            </a:r>
            <a:r>
              <a:rPr lang="en-US" altLang="zh-CN" dirty="0">
                <a:sym typeface="Wingdings" panose="05000000000000000000" pitchFamily="2" charset="2"/>
              </a:rPr>
              <a:t> 2</a:t>
            </a:r>
            <a:endParaRPr lang="en-US" altLang="zh-CN" dirty="0"/>
          </a:p>
          <a:p>
            <a:pPr algn="just">
              <a:spcBef>
                <a:spcPts val="0"/>
              </a:spcBef>
            </a:pPr>
            <a:endParaRPr kumimoji="1" lang="en-US" altLang="zh-CN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EB41A19-1280-4427-9CA9-A04A9844BE02}"/>
              </a:ext>
            </a:extLst>
          </p:cNvPr>
          <p:cNvSpPr/>
          <p:nvPr/>
        </p:nvSpPr>
        <p:spPr>
          <a:xfrm>
            <a:off x="1230085" y="2571750"/>
            <a:ext cx="2579915" cy="83547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01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kumimoji="1" lang="en-US" altLang="zh-CN" dirty="0"/>
              <a:t>1. Feature Transformation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dirty="0">
                <a:solidFill>
                  <a:srgbClr val="C00000"/>
                </a:solidFill>
              </a:rPr>
              <a:t>1.3 Numeric – Binning</a:t>
            </a:r>
          </a:p>
          <a:p>
            <a:pPr lvl="1" algn="just" fontAlgn="base">
              <a:spcBef>
                <a:spcPts val="0"/>
              </a:spcBef>
            </a:pPr>
            <a:r>
              <a:rPr lang="en-US" altLang="zh-CN" dirty="0"/>
              <a:t>Binning is a simple technique that </a:t>
            </a:r>
            <a:r>
              <a:rPr lang="en-US" altLang="zh-CN" b="1" dirty="0"/>
              <a:t>groups</a:t>
            </a:r>
            <a:r>
              <a:rPr lang="en-US" altLang="zh-CN" dirty="0"/>
              <a:t> different values into </a:t>
            </a:r>
            <a:r>
              <a:rPr lang="en-US" altLang="zh-CN" b="1" dirty="0"/>
              <a:t>bins</a:t>
            </a:r>
          </a:p>
          <a:p>
            <a:pPr lvl="1" fontAlgn="base"/>
            <a:r>
              <a:rPr lang="en-US" altLang="zh-CN" dirty="0"/>
              <a:t>However, we can </a:t>
            </a:r>
            <a:r>
              <a:rPr lang="en-US" altLang="zh-CN" dirty="0">
                <a:solidFill>
                  <a:srgbClr val="0066FF"/>
                </a:solidFill>
              </a:rPr>
              <a:t>bin categorical values too</a:t>
            </a:r>
            <a:r>
              <a:rPr lang="en-US" altLang="zh-CN" dirty="0"/>
              <a:t>. For example, we can bin countries by the continent it is on:</a:t>
            </a:r>
          </a:p>
          <a:p>
            <a:pPr lvl="2" fontAlgn="base"/>
            <a:r>
              <a:rPr lang="en-US" altLang="zh-CN" dirty="0"/>
              <a:t>Serbia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Europe</a:t>
            </a:r>
            <a:r>
              <a:rPr lang="en-US" altLang="zh-CN" dirty="0">
                <a:sym typeface="Wingdings" panose="05000000000000000000" pitchFamily="2" charset="2"/>
              </a:rPr>
              <a:t> 0</a:t>
            </a:r>
            <a:endParaRPr lang="en-US" altLang="zh-CN" dirty="0"/>
          </a:p>
          <a:p>
            <a:pPr lvl="2" fontAlgn="base"/>
            <a:r>
              <a:rPr lang="en-US" altLang="zh-CN" dirty="0"/>
              <a:t>Germany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Europe</a:t>
            </a:r>
            <a:r>
              <a:rPr lang="en-US" altLang="zh-CN" dirty="0">
                <a:sym typeface="Wingdings" panose="05000000000000000000" pitchFamily="2" charset="2"/>
              </a:rPr>
              <a:t> 0</a:t>
            </a:r>
            <a:endParaRPr lang="en-US" altLang="zh-CN" dirty="0"/>
          </a:p>
          <a:p>
            <a:pPr lvl="2" fontAlgn="base"/>
            <a:r>
              <a:rPr lang="en-US" altLang="zh-CN" dirty="0"/>
              <a:t>Japan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Asia</a:t>
            </a:r>
            <a:r>
              <a:rPr lang="en-US" altLang="zh-CN" dirty="0">
                <a:sym typeface="Wingdings" panose="05000000000000000000" pitchFamily="2" charset="2"/>
              </a:rPr>
              <a:t> 1</a:t>
            </a:r>
            <a:endParaRPr lang="en-US" altLang="zh-CN" dirty="0"/>
          </a:p>
          <a:p>
            <a:pPr lvl="2" fontAlgn="base"/>
            <a:r>
              <a:rPr lang="en-US" altLang="zh-CN" dirty="0"/>
              <a:t>China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Asia</a:t>
            </a:r>
            <a:r>
              <a:rPr lang="en-US" altLang="zh-CN" dirty="0">
                <a:sym typeface="Wingdings" panose="05000000000000000000" pitchFamily="2" charset="2"/>
              </a:rPr>
              <a:t> 1</a:t>
            </a:r>
            <a:endParaRPr lang="en-US" altLang="zh-CN" dirty="0"/>
          </a:p>
          <a:p>
            <a:pPr lvl="2" fontAlgn="base"/>
            <a:r>
              <a:rPr lang="en-US" altLang="zh-CN" dirty="0"/>
              <a:t>USA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North America</a:t>
            </a:r>
            <a:r>
              <a:rPr lang="en-US" altLang="zh-CN" dirty="0">
                <a:sym typeface="Wingdings" panose="05000000000000000000" pitchFamily="2" charset="2"/>
              </a:rPr>
              <a:t> 2</a:t>
            </a:r>
            <a:endParaRPr lang="en-US" altLang="zh-CN" dirty="0"/>
          </a:p>
          <a:p>
            <a:pPr lvl="2" fontAlgn="base"/>
            <a:r>
              <a:rPr lang="en-US" altLang="zh-CN" dirty="0"/>
              <a:t>Canada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North America</a:t>
            </a:r>
            <a:r>
              <a:rPr lang="en-US" altLang="zh-CN" dirty="0">
                <a:sym typeface="Wingdings" panose="05000000000000000000" pitchFamily="2" charset="2"/>
              </a:rPr>
              <a:t> 2</a:t>
            </a:r>
            <a:endParaRPr kumimoji="1" lang="en-US" altLang="zh-CN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CF2CA9-9633-47B4-AA8A-BC607F0F5742}"/>
              </a:ext>
            </a:extLst>
          </p:cNvPr>
          <p:cNvSpPr/>
          <p:nvPr/>
        </p:nvSpPr>
        <p:spPr>
          <a:xfrm>
            <a:off x="1407885" y="2616200"/>
            <a:ext cx="3325955" cy="204651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1C3969-2289-4AC8-A353-FCF507C75688}"/>
              </a:ext>
            </a:extLst>
          </p:cNvPr>
          <p:cNvSpPr/>
          <p:nvPr/>
        </p:nvSpPr>
        <p:spPr>
          <a:xfrm>
            <a:off x="4960257" y="2860587"/>
            <a:ext cx="3661229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altLang="zh-CN" sz="1600" dirty="0"/>
              <a:t>The problem with binning is that it can </a:t>
            </a:r>
            <a:r>
              <a:rPr lang="en-US" altLang="zh-CN" sz="1600" dirty="0">
                <a:solidFill>
                  <a:srgbClr val="C00000"/>
                </a:solidFill>
              </a:rPr>
              <a:t>downgrade performance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altLang="zh-CN" sz="1600" dirty="0"/>
              <a:t>but it can </a:t>
            </a:r>
            <a:r>
              <a:rPr lang="en-US" altLang="zh-CN" sz="1600" dirty="0">
                <a:solidFill>
                  <a:srgbClr val="C00000"/>
                </a:solidFill>
              </a:rPr>
              <a:t>prevent overfitting </a:t>
            </a:r>
            <a:r>
              <a:rPr lang="en-US" altLang="zh-CN" sz="1600" dirty="0"/>
              <a:t>and increase the robustness of the 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307147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kumimoji="1" lang="en-US" altLang="zh-CN" dirty="0"/>
              <a:t>1. Feature Transformation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dirty="0">
                <a:solidFill>
                  <a:srgbClr val="C00000"/>
                </a:solidFill>
              </a:rPr>
              <a:t>1.4 Numeric – Scaling</a:t>
            </a:r>
          </a:p>
          <a:p>
            <a:pPr lvl="1" algn="just">
              <a:spcBef>
                <a:spcPts val="0"/>
              </a:spcBef>
            </a:pPr>
            <a:r>
              <a:rPr lang="en-US" altLang="zh-CN" b="1" dirty="0"/>
              <a:t>Scaling</a:t>
            </a:r>
            <a:r>
              <a:rPr lang="en-US" altLang="zh-CN" dirty="0"/>
              <a:t> is done for one simple reason, if features are not in the same range, they will be treated </a:t>
            </a:r>
            <a:r>
              <a:rPr lang="en-US" altLang="zh-CN" b="1" dirty="0"/>
              <a:t>differently</a:t>
            </a:r>
            <a:r>
              <a:rPr lang="en-US" altLang="zh-CN" dirty="0"/>
              <a:t> by the machine learning algorithm</a:t>
            </a:r>
          </a:p>
          <a:p>
            <a:pPr lvl="2" algn="just">
              <a:spcBef>
                <a:spcPts val="0"/>
              </a:spcBef>
            </a:pPr>
            <a:r>
              <a:rPr lang="en-US" altLang="zh-CN" dirty="0"/>
              <a:t>To put it in lame terms, if we have </a:t>
            </a:r>
            <a:r>
              <a:rPr lang="en-US" altLang="zh-CN" dirty="0">
                <a:solidFill>
                  <a:srgbClr val="0066FF"/>
                </a:solidFill>
              </a:rPr>
              <a:t>one feature that has a range of values from </a:t>
            </a:r>
            <a:r>
              <a:rPr lang="en-US" altLang="zh-CN" dirty="0">
                <a:solidFill>
                  <a:srgbClr val="C00000"/>
                </a:solidFill>
              </a:rPr>
              <a:t>0-10 </a:t>
            </a:r>
            <a:r>
              <a:rPr lang="en-US" altLang="zh-CN" dirty="0">
                <a:solidFill>
                  <a:srgbClr val="0066FF"/>
                </a:solidFill>
              </a:rPr>
              <a:t>and another </a:t>
            </a:r>
            <a:r>
              <a:rPr lang="en-US" altLang="zh-CN" dirty="0">
                <a:solidFill>
                  <a:srgbClr val="C00000"/>
                </a:solidFill>
              </a:rPr>
              <a:t>0-100</a:t>
            </a:r>
            <a:r>
              <a:rPr lang="en-US" altLang="zh-CN" dirty="0"/>
              <a:t>, a machine learning </a:t>
            </a:r>
            <a:r>
              <a:rPr lang="en-US" altLang="zh-CN" dirty="0">
                <a:solidFill>
                  <a:srgbClr val="0066FF"/>
                </a:solidFill>
              </a:rPr>
              <a:t>algorithm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66FF"/>
                </a:solidFill>
              </a:rPr>
              <a:t>might</a:t>
            </a:r>
            <a:r>
              <a:rPr lang="en-US" altLang="zh-CN" dirty="0"/>
              <a:t> </a:t>
            </a:r>
            <a:r>
              <a:rPr lang="en-US" altLang="zh-CN" dirty="0">
                <a:solidFill>
                  <a:srgbClr val="0066FF"/>
                </a:solidFill>
              </a:rPr>
              <a:t>deduce that the second feature is more important than the first one </a:t>
            </a:r>
            <a:r>
              <a:rPr lang="en-US" altLang="zh-CN" dirty="0"/>
              <a:t>just because it has a higher value</a:t>
            </a:r>
          </a:p>
          <a:p>
            <a:pPr lvl="1" algn="just">
              <a:spcBef>
                <a:spcPts val="0"/>
              </a:spcBef>
            </a:pPr>
            <a:r>
              <a:rPr lang="en-US" altLang="zh-CN" dirty="0"/>
              <a:t>Some of machine learning algorithms even require that features look like standard normally distributed data</a:t>
            </a:r>
          </a:p>
          <a:p>
            <a:pPr algn="just">
              <a:spcBef>
                <a:spcPts val="0"/>
              </a:spcBef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770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kumimoji="1" lang="en-US" altLang="zh-CN" dirty="0"/>
              <a:t>1. Feature Transformation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dirty="0">
                <a:solidFill>
                  <a:srgbClr val="C00000"/>
                </a:solidFill>
              </a:rPr>
              <a:t>1.4 Numeric – Scaling</a:t>
            </a:r>
          </a:p>
          <a:p>
            <a:pPr lvl="1" algn="just" fontAlgn="base">
              <a:spcBef>
                <a:spcPts val="0"/>
              </a:spcBef>
            </a:pPr>
            <a:r>
              <a:rPr lang="en-US" altLang="zh-CN" dirty="0">
                <a:solidFill>
                  <a:srgbClr val="C00000"/>
                </a:solidFill>
              </a:rPr>
              <a:t>(1) Standard Scaling</a:t>
            </a:r>
          </a:p>
          <a:p>
            <a:pPr lvl="1" algn="just" fontAlgn="base">
              <a:spcBef>
                <a:spcPts val="0"/>
              </a:spcBef>
            </a:pPr>
            <a:r>
              <a:rPr lang="en-US" altLang="zh-CN" dirty="0"/>
              <a:t>This type of scaling </a:t>
            </a:r>
            <a:r>
              <a:rPr lang="en-US" altLang="zh-CN" b="1" dirty="0"/>
              <a:t>removes</a:t>
            </a:r>
            <a:r>
              <a:rPr lang="en-US" altLang="zh-CN" dirty="0"/>
              <a:t> mean and scale data to unit variance. It is defined by the formula</a:t>
            </a:r>
          </a:p>
          <a:p>
            <a:pPr lvl="1" algn="just" fontAlgn="base">
              <a:spcBef>
                <a:spcPts val="0"/>
              </a:spcBef>
            </a:pPr>
            <a:endParaRPr lang="en-US" altLang="zh-CN" dirty="0"/>
          </a:p>
          <a:p>
            <a:pPr lvl="1" algn="just" fontAlgn="base">
              <a:spcBef>
                <a:spcPts val="0"/>
              </a:spcBef>
            </a:pPr>
            <a:endParaRPr lang="en-US" altLang="zh-CN" dirty="0"/>
          </a:p>
          <a:p>
            <a:pPr lvl="1" algn="just" fontAlgn="base">
              <a:spcBef>
                <a:spcPts val="0"/>
              </a:spcBef>
            </a:pPr>
            <a:endParaRPr lang="en-US" altLang="zh-CN" dirty="0"/>
          </a:p>
          <a:p>
            <a:pPr lvl="2" algn="just" fontAlgn="base">
              <a:spcBef>
                <a:spcPts val="0"/>
              </a:spcBef>
            </a:pPr>
            <a:r>
              <a:rPr lang="en-US" altLang="zh-CN" dirty="0"/>
              <a:t>where </a:t>
            </a:r>
            <a:r>
              <a:rPr lang="en-US" altLang="zh-CN" b="1" dirty="0"/>
              <a:t>mean</a:t>
            </a:r>
            <a:r>
              <a:rPr lang="en-US" altLang="zh-CN" dirty="0"/>
              <a:t> is the mean of the training samples, and </a:t>
            </a:r>
            <a:r>
              <a:rPr lang="en-US" altLang="zh-CN" b="1" dirty="0"/>
              <a:t>std</a:t>
            </a:r>
            <a:r>
              <a:rPr lang="en-US" altLang="zh-CN" dirty="0"/>
              <a:t> is the standard deviation of the training samples</a:t>
            </a:r>
          </a:p>
          <a:p>
            <a:pPr lvl="2" algn="just" fontAlgn="base">
              <a:spcBef>
                <a:spcPts val="0"/>
              </a:spcBef>
            </a:pPr>
            <a:r>
              <a:rPr lang="en-US" altLang="zh-CN" dirty="0"/>
              <a:t>We can use </a:t>
            </a:r>
            <a:r>
              <a:rPr lang="en-US" altLang="zh-CN" b="1" i="1" dirty="0"/>
              <a:t>StandardScaler</a:t>
            </a:r>
            <a:r>
              <a:rPr lang="en-US" altLang="zh-CN" dirty="0"/>
              <a:t> class of </a:t>
            </a:r>
            <a:r>
              <a:rPr lang="en-US" altLang="zh-CN" i="1" dirty="0"/>
              <a:t>Scikit Learn</a:t>
            </a:r>
            <a:r>
              <a:rPr lang="en-US" altLang="zh-CN" dirty="0"/>
              <a:t>  library</a:t>
            </a:r>
          </a:p>
          <a:p>
            <a:pPr algn="just">
              <a:spcBef>
                <a:spcPts val="0"/>
              </a:spcBef>
            </a:pPr>
            <a:endParaRPr kumimoji="1" lang="en-US" altLang="zh-CN" dirty="0"/>
          </a:p>
        </p:txBody>
      </p:sp>
      <p:pic>
        <p:nvPicPr>
          <p:cNvPr id="4" name="Picture 2" descr="Decision Tree">
            <a:extLst>
              <a:ext uri="{FF2B5EF4-FFF2-40B4-BE49-F238E27FC236}">
                <a16:creationId xmlns:a16="http://schemas.microsoft.com/office/drawing/2014/main" id="{9EA81289-49BE-4D2B-A1CB-8320A5A25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7" y="2374797"/>
            <a:ext cx="4162425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09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kumimoji="1" lang="en-US" altLang="zh-CN" dirty="0"/>
              <a:t>1. Feature Transformation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dirty="0">
                <a:solidFill>
                  <a:srgbClr val="C00000"/>
                </a:solidFill>
              </a:rPr>
              <a:t>1.4 Numeric – Scaling</a:t>
            </a:r>
          </a:p>
          <a:p>
            <a:pPr lvl="1" algn="just" fontAlgn="base"/>
            <a:r>
              <a:rPr lang="en-US" altLang="zh-CN" dirty="0">
                <a:solidFill>
                  <a:srgbClr val="C00000"/>
                </a:solidFill>
              </a:rPr>
              <a:t>(2) Min-Max Scaling (Normalization)</a:t>
            </a:r>
          </a:p>
          <a:p>
            <a:pPr lvl="1" algn="just" fontAlgn="base"/>
            <a:r>
              <a:rPr lang="en-US" altLang="zh-CN" dirty="0"/>
              <a:t>The most popular scaling technique is </a:t>
            </a:r>
            <a:r>
              <a:rPr lang="en-US" altLang="zh-CN" b="1" dirty="0"/>
              <a:t>normalization</a:t>
            </a:r>
            <a:r>
              <a:rPr lang="en-US" altLang="zh-CN" dirty="0"/>
              <a:t> (also called </a:t>
            </a:r>
            <a:r>
              <a:rPr lang="en-US" altLang="zh-CN" i="1" dirty="0"/>
              <a:t>min-max normalization</a:t>
            </a:r>
            <a:r>
              <a:rPr lang="en-US" altLang="zh-CN" dirty="0"/>
              <a:t> and </a:t>
            </a:r>
            <a:r>
              <a:rPr lang="en-US" altLang="zh-CN" i="1" dirty="0"/>
              <a:t>min-max scaling</a:t>
            </a:r>
            <a:r>
              <a:rPr lang="en-US" altLang="zh-CN" dirty="0"/>
              <a:t>)</a:t>
            </a:r>
          </a:p>
          <a:p>
            <a:pPr lvl="1" algn="just" fontAlgn="base"/>
            <a:r>
              <a:rPr lang="en-US" altLang="zh-CN" dirty="0"/>
              <a:t>It scales all data in the 0 to 1 range. This technique is defined by the formula</a:t>
            </a:r>
          </a:p>
          <a:p>
            <a:pPr lvl="1" algn="just" fontAlgn="base"/>
            <a:endParaRPr lang="en-US" altLang="zh-CN" dirty="0"/>
          </a:p>
          <a:p>
            <a:pPr lvl="1" algn="just" fontAlgn="base"/>
            <a:endParaRPr lang="en-US" altLang="zh-CN" dirty="0"/>
          </a:p>
          <a:p>
            <a:pPr lvl="1" algn="just" fontAlgn="base"/>
            <a:endParaRPr lang="en-US" altLang="zh-CN" dirty="0"/>
          </a:p>
          <a:p>
            <a:pPr lvl="2" algn="just" fontAlgn="base"/>
            <a:r>
              <a:rPr lang="en-US" altLang="zh-CN" dirty="0"/>
              <a:t>We can use </a:t>
            </a:r>
            <a:r>
              <a:rPr lang="en-US" altLang="zh-CN" b="1" i="1" dirty="0"/>
              <a:t>MinMaxScaler</a:t>
            </a:r>
            <a:r>
              <a:rPr lang="en-US" altLang="zh-CN" dirty="0"/>
              <a:t> of </a:t>
            </a:r>
            <a:r>
              <a:rPr lang="en-US" altLang="zh-CN" i="1" dirty="0"/>
              <a:t>Scikit learn </a:t>
            </a:r>
            <a:r>
              <a:rPr lang="en-US" altLang="zh-CN" dirty="0"/>
              <a:t>library</a:t>
            </a:r>
            <a:endParaRPr kumimoji="1" lang="en-US" altLang="zh-CN" dirty="0"/>
          </a:p>
        </p:txBody>
      </p:sp>
      <p:pic>
        <p:nvPicPr>
          <p:cNvPr id="5" name="Picture 2" descr="Decision Tree">
            <a:extLst>
              <a:ext uri="{FF2B5EF4-FFF2-40B4-BE49-F238E27FC236}">
                <a16:creationId xmlns:a16="http://schemas.microsoft.com/office/drawing/2014/main" id="{9086804B-5A7A-4E11-A2F6-0EF326E2C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058" y="3225448"/>
            <a:ext cx="545782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36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kumimoji="1" lang="en-US" altLang="zh-CN" dirty="0"/>
              <a:t>1. Feature Transformation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dirty="0">
                <a:solidFill>
                  <a:srgbClr val="C00000"/>
                </a:solidFill>
              </a:rPr>
              <a:t>1.4 Numeric – Scaling</a:t>
            </a:r>
          </a:p>
          <a:p>
            <a:pPr lvl="1" algn="just" fontAlgn="base">
              <a:spcBef>
                <a:spcPts val="0"/>
              </a:spcBef>
            </a:pPr>
            <a:r>
              <a:rPr lang="en-US" altLang="zh-CN" dirty="0">
                <a:solidFill>
                  <a:srgbClr val="C00000"/>
                </a:solidFill>
              </a:rPr>
              <a:t>(3) Quantile Transformation</a:t>
            </a:r>
          </a:p>
          <a:p>
            <a:pPr lvl="1" algn="just" fontAlgn="base">
              <a:spcBef>
                <a:spcPts val="0"/>
              </a:spcBef>
            </a:pPr>
            <a:r>
              <a:rPr lang="en-US" altLang="zh-CN" dirty="0"/>
              <a:t>sometimes machine learning algorithms </a:t>
            </a:r>
            <a:r>
              <a:rPr lang="en-US" altLang="zh-CN" b="1" dirty="0"/>
              <a:t>require</a:t>
            </a:r>
            <a:r>
              <a:rPr lang="en-US" altLang="zh-CN" dirty="0"/>
              <a:t> that the distribution of our data is </a:t>
            </a:r>
            <a:r>
              <a:rPr lang="en-US" altLang="zh-CN" b="1" dirty="0"/>
              <a:t>uniform</a:t>
            </a:r>
            <a:r>
              <a:rPr lang="en-US" altLang="zh-CN" dirty="0"/>
              <a:t> or </a:t>
            </a:r>
            <a:r>
              <a:rPr lang="en-US" altLang="zh-CN" b="1" dirty="0"/>
              <a:t>normal</a:t>
            </a:r>
            <a:endParaRPr lang="en-US" altLang="zh-CN" i="1" dirty="0"/>
          </a:p>
          <a:p>
            <a:pPr lvl="2" algn="just" fontAlgn="base">
              <a:spcBef>
                <a:spcPts val="0"/>
              </a:spcBef>
            </a:pPr>
            <a:r>
              <a:rPr lang="en-US" altLang="zh-CN" dirty="0"/>
              <a:t>here is how it looks like when we transform our data to uniform distribution &amp; normal distribution</a:t>
            </a:r>
          </a:p>
          <a:p>
            <a:pPr lvl="2" algn="just" fontAlgn="base">
              <a:spcBef>
                <a:spcPts val="0"/>
              </a:spcBef>
            </a:pPr>
            <a:r>
              <a:rPr lang="en-US" altLang="zh-CN" dirty="0"/>
              <a:t>We can achieve that using </a:t>
            </a:r>
            <a:r>
              <a:rPr lang="en-US" altLang="zh-CN" b="1" i="1" dirty="0"/>
              <a:t>Quantile Transformer</a:t>
            </a:r>
            <a:r>
              <a:rPr lang="en-US" altLang="zh-CN" dirty="0"/>
              <a:t> class of </a:t>
            </a:r>
            <a:r>
              <a:rPr lang="en-US" altLang="zh-CN" i="1" dirty="0"/>
              <a:t>Scikit Learn </a:t>
            </a:r>
            <a:r>
              <a:rPr lang="en-US" altLang="zh-CN" dirty="0"/>
              <a:t>library</a:t>
            </a:r>
            <a:endParaRPr kumimoji="1" lang="en-US" altLang="zh-CN" dirty="0"/>
          </a:p>
        </p:txBody>
      </p:sp>
      <p:pic>
        <p:nvPicPr>
          <p:cNvPr id="6" name="Picture 2" descr="Decision Tree">
            <a:extLst>
              <a:ext uri="{FF2B5EF4-FFF2-40B4-BE49-F238E27FC236}">
                <a16:creationId xmlns:a16="http://schemas.microsoft.com/office/drawing/2014/main" id="{CE1C12E5-26E1-404F-9615-DE5A95FDB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083" y="3316576"/>
            <a:ext cx="2174190" cy="151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ecision Tree">
            <a:extLst>
              <a:ext uri="{FF2B5EF4-FFF2-40B4-BE49-F238E27FC236}">
                <a16:creationId xmlns:a16="http://schemas.microsoft.com/office/drawing/2014/main" id="{7E747E03-29DE-401C-9D01-F72BA11EF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453" y="3316576"/>
            <a:ext cx="2151184" cy="149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91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kumimoji="1" lang="en-US" altLang="zh-CN" dirty="0"/>
              <a:t>1. Feature Transformation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dirty="0">
                <a:solidFill>
                  <a:srgbClr val="C00000"/>
                </a:solidFill>
              </a:rPr>
              <a:t>1.5 Log Transform</a:t>
            </a:r>
          </a:p>
          <a:p>
            <a:pPr lvl="1" algn="just" fontAlgn="base">
              <a:spcBef>
                <a:spcPts val="0"/>
              </a:spcBef>
            </a:pPr>
            <a:r>
              <a:rPr lang="en-US" altLang="zh-CN" dirty="0"/>
              <a:t>This transformation brings many </a:t>
            </a:r>
            <a:r>
              <a:rPr lang="en-US" altLang="zh-CN" b="1" dirty="0"/>
              <a:t>benefits</a:t>
            </a:r>
            <a:r>
              <a:rPr lang="en-US" altLang="zh-CN" dirty="0"/>
              <a:t>. One of them is that the distribution of the data becomes </a:t>
            </a:r>
            <a:r>
              <a:rPr lang="en-US" altLang="zh-CN" dirty="0">
                <a:solidFill>
                  <a:srgbClr val="C00000"/>
                </a:solidFill>
              </a:rPr>
              <a:t>more normal</a:t>
            </a:r>
            <a:r>
              <a:rPr lang="en-US" altLang="zh-CN" dirty="0"/>
              <a:t>. In turn, this helps us to </a:t>
            </a:r>
            <a:r>
              <a:rPr lang="en-US" altLang="zh-CN" dirty="0">
                <a:solidFill>
                  <a:srgbClr val="C00000"/>
                </a:solidFill>
              </a:rPr>
              <a:t>handle skewed data </a:t>
            </a:r>
            <a:r>
              <a:rPr lang="en-US" altLang="zh-CN" dirty="0"/>
              <a:t>and decreases the impact of the </a:t>
            </a:r>
            <a:r>
              <a:rPr lang="en-US" altLang="zh-CN" b="1" dirty="0"/>
              <a:t>outliers</a:t>
            </a:r>
          </a:p>
          <a:p>
            <a:pPr lvl="2" algn="just" fontAlgn="base">
              <a:spcBef>
                <a:spcPts val="0"/>
              </a:spcBef>
            </a:pPr>
            <a:r>
              <a:rPr lang="en-US" altLang="zh-CN" dirty="0"/>
              <a:t>It is important to note that data must be </a:t>
            </a:r>
            <a:r>
              <a:rPr lang="en-US" altLang="zh-CN" b="1" dirty="0"/>
              <a:t>positive</a:t>
            </a:r>
            <a:r>
              <a:rPr lang="en-US" altLang="zh-CN" dirty="0"/>
              <a:t>, so if you need a scale or normalize data beforehand</a:t>
            </a:r>
          </a:p>
          <a:p>
            <a:pPr lvl="2" algn="just" fontAlgn="base">
              <a:spcBef>
                <a:spcPts val="0"/>
              </a:spcBef>
            </a:pPr>
            <a:r>
              <a:rPr lang="en-US" altLang="zh-CN" dirty="0"/>
              <a:t>If we check the distribution of non-transformed data and transformed data we can see that transformed data is closer to the normal distribution</a:t>
            </a:r>
            <a:endParaRPr kumimoji="1" lang="en-US" altLang="zh-CN" dirty="0"/>
          </a:p>
        </p:txBody>
      </p:sp>
      <p:pic>
        <p:nvPicPr>
          <p:cNvPr id="4" name="Picture 2" descr="Decision Tree">
            <a:extLst>
              <a:ext uri="{FF2B5EF4-FFF2-40B4-BE49-F238E27FC236}">
                <a16:creationId xmlns:a16="http://schemas.microsoft.com/office/drawing/2014/main" id="{52A00A4F-8B5D-4C5B-B13F-094C15A32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28" y="3572985"/>
            <a:ext cx="3897240" cy="146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39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47489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5935" y="1025587"/>
            <a:ext cx="4328915" cy="1895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特征工程入门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 Transformation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 Extraction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 Selection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特征工程实践</a:t>
            </a:r>
          </a:p>
        </p:txBody>
      </p:sp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kumimoji="1" lang="en-US" altLang="zh-CN" dirty="0"/>
              <a:t>1. Feature Transformation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dirty="0">
                <a:solidFill>
                  <a:srgbClr val="C00000"/>
                </a:solidFill>
              </a:rPr>
              <a:t>1.6 Handling Outliers</a:t>
            </a:r>
          </a:p>
          <a:p>
            <a:pPr lvl="1" algn="just">
              <a:spcBef>
                <a:spcPts val="0"/>
              </a:spcBef>
            </a:pPr>
            <a:r>
              <a:rPr lang="en-US" altLang="zh-CN" dirty="0"/>
              <a:t>Outliers are values that are deviating from the whole </a:t>
            </a:r>
            <a:r>
              <a:rPr lang="en-US" altLang="zh-CN" b="1" dirty="0"/>
              <a:t>distribution</a:t>
            </a:r>
            <a:r>
              <a:rPr lang="en-US" altLang="zh-CN" dirty="0"/>
              <a:t> of the data</a:t>
            </a:r>
          </a:p>
          <a:p>
            <a:pPr lvl="1" algn="just">
              <a:spcBef>
                <a:spcPts val="0"/>
              </a:spcBef>
            </a:pPr>
            <a:r>
              <a:rPr lang="en-US" altLang="zh-CN" dirty="0"/>
              <a:t>Sometimes these values are </a:t>
            </a:r>
            <a:r>
              <a:rPr lang="en-US" altLang="zh-CN" dirty="0">
                <a:solidFill>
                  <a:srgbClr val="C00000"/>
                </a:solidFill>
              </a:rPr>
              <a:t>mistakes and wrong </a:t>
            </a:r>
            <a:r>
              <a:rPr lang="en-US" altLang="zh-CN" dirty="0"/>
              <a:t>measurements and should be removed from datasets, but sometimes they are valuable </a:t>
            </a:r>
            <a:r>
              <a:rPr lang="en-US" altLang="zh-CN" b="1" dirty="0">
                <a:solidFill>
                  <a:srgbClr val="C00000"/>
                </a:solidFill>
              </a:rPr>
              <a:t>edge-case</a:t>
            </a:r>
            <a:r>
              <a:rPr lang="en-US" altLang="zh-CN" dirty="0">
                <a:solidFill>
                  <a:srgbClr val="C00000"/>
                </a:solidFill>
              </a:rPr>
              <a:t> information</a:t>
            </a:r>
          </a:p>
          <a:p>
            <a:pPr lvl="2" algn="just" fontAlgn="base"/>
            <a:r>
              <a:rPr lang="en-US" altLang="zh-CN" dirty="0"/>
              <a:t>In a nutshell, we can use the </a:t>
            </a:r>
            <a:r>
              <a:rPr lang="en-US" altLang="zh-CN" b="1" dirty="0"/>
              <a:t>Inter-quartile range</a:t>
            </a:r>
            <a:r>
              <a:rPr lang="en-US" altLang="zh-CN" dirty="0"/>
              <a:t> to detect these points</a:t>
            </a:r>
          </a:p>
          <a:p>
            <a:pPr lvl="2" algn="just" fontAlgn="base"/>
            <a:r>
              <a:rPr lang="en-US" altLang="zh-CN" dirty="0"/>
              <a:t>Data between </a:t>
            </a:r>
            <a:r>
              <a:rPr lang="en-US" altLang="zh-CN" i="1" dirty="0"/>
              <a:t>Q1</a:t>
            </a:r>
            <a:r>
              <a:rPr lang="en-US" altLang="zh-CN" dirty="0"/>
              <a:t> and </a:t>
            </a:r>
            <a:r>
              <a:rPr lang="en-US" altLang="zh-CN" i="1" dirty="0"/>
              <a:t>Q3</a:t>
            </a:r>
            <a:r>
              <a:rPr lang="en-US" altLang="zh-CN" dirty="0"/>
              <a:t> is the </a:t>
            </a:r>
            <a:r>
              <a:rPr lang="en-US" altLang="zh-CN" i="1" dirty="0"/>
              <a:t>IQR</a:t>
            </a:r>
            <a:r>
              <a:rPr lang="en-US" altLang="zh-CN" dirty="0"/>
              <a:t>. </a:t>
            </a:r>
            <a:r>
              <a:rPr lang="en-US" altLang="zh-CN" dirty="0">
                <a:solidFill>
                  <a:srgbClr val="0066FF"/>
                </a:solidFill>
              </a:rPr>
              <a:t>Outliers are defined as samples that fall below </a:t>
            </a:r>
            <a:r>
              <a:rPr lang="en-US" altLang="zh-CN" i="1" dirty="0">
                <a:solidFill>
                  <a:srgbClr val="0066FF"/>
                </a:solidFill>
              </a:rPr>
              <a:t>Q1</a:t>
            </a:r>
            <a:r>
              <a:rPr lang="en-US" altLang="zh-CN" dirty="0">
                <a:solidFill>
                  <a:srgbClr val="0066FF"/>
                </a:solidFill>
              </a:rPr>
              <a:t> – </a:t>
            </a:r>
            <a:r>
              <a:rPr lang="en-US" altLang="zh-CN" i="1" dirty="0">
                <a:solidFill>
                  <a:srgbClr val="0066FF"/>
                </a:solidFill>
              </a:rPr>
              <a:t>1.5(IQR)</a:t>
            </a:r>
            <a:r>
              <a:rPr lang="en-US" altLang="zh-CN" dirty="0">
                <a:solidFill>
                  <a:srgbClr val="0066FF"/>
                </a:solidFill>
              </a:rPr>
              <a:t> or above </a:t>
            </a:r>
            <a:r>
              <a:rPr lang="en-US" altLang="zh-CN" i="1" dirty="0">
                <a:solidFill>
                  <a:srgbClr val="0066FF"/>
                </a:solidFill>
              </a:rPr>
              <a:t>Q3 + 1.5(IQR)</a:t>
            </a:r>
            <a:r>
              <a:rPr lang="en-US" altLang="zh-CN" dirty="0">
                <a:solidFill>
                  <a:srgbClr val="0066FF"/>
                </a:solidFill>
              </a:rPr>
              <a:t>. We can do this using a </a:t>
            </a:r>
            <a:r>
              <a:rPr lang="en-US" altLang="zh-CN" b="1" dirty="0">
                <a:solidFill>
                  <a:srgbClr val="C00000"/>
                </a:solidFill>
              </a:rPr>
              <a:t>boxplot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0582A89-1458-46C0-8CE1-6452DC573D20}"/>
              </a:ext>
            </a:extLst>
          </p:cNvPr>
          <p:cNvSpPr/>
          <p:nvPr/>
        </p:nvSpPr>
        <p:spPr>
          <a:xfrm>
            <a:off x="1204686" y="2866571"/>
            <a:ext cx="7482114" cy="152762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69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kumimoji="1" lang="en-US" altLang="zh-CN" dirty="0"/>
              <a:t>1. Feature Transformation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dirty="0">
                <a:solidFill>
                  <a:srgbClr val="C00000"/>
                </a:solidFill>
              </a:rPr>
              <a:t>1.6 Handling Outliers</a:t>
            </a:r>
          </a:p>
          <a:p>
            <a:pPr lvl="1" algn="just">
              <a:spcBef>
                <a:spcPts val="0"/>
              </a:spcBef>
            </a:pPr>
            <a:r>
              <a:rPr lang="en-US" altLang="zh-CN" dirty="0"/>
              <a:t>Outliers are values that are deviating from the whole </a:t>
            </a:r>
            <a:r>
              <a:rPr lang="en-US" altLang="zh-CN" b="1" dirty="0"/>
              <a:t>distribution</a:t>
            </a:r>
            <a:r>
              <a:rPr lang="en-US" altLang="zh-CN" dirty="0"/>
              <a:t> of the data</a:t>
            </a:r>
          </a:p>
          <a:p>
            <a:pPr lvl="1" algn="just">
              <a:spcBef>
                <a:spcPts val="0"/>
              </a:spcBef>
            </a:pPr>
            <a:r>
              <a:rPr lang="en-US" altLang="zh-CN" dirty="0"/>
              <a:t>Sometimes these values are </a:t>
            </a:r>
            <a:r>
              <a:rPr lang="en-US" altLang="zh-CN" dirty="0">
                <a:solidFill>
                  <a:srgbClr val="C00000"/>
                </a:solidFill>
              </a:rPr>
              <a:t>mistakes and wrong </a:t>
            </a:r>
            <a:r>
              <a:rPr lang="en-US" altLang="zh-CN" dirty="0"/>
              <a:t>measurements and should be removed from datasets, but sometimes they are valuable </a:t>
            </a:r>
            <a:r>
              <a:rPr lang="en-US" altLang="zh-CN" b="1" dirty="0">
                <a:solidFill>
                  <a:srgbClr val="C00000"/>
                </a:solidFill>
              </a:rPr>
              <a:t>edge-case</a:t>
            </a:r>
            <a:r>
              <a:rPr lang="en-US" altLang="zh-CN" dirty="0">
                <a:solidFill>
                  <a:srgbClr val="C00000"/>
                </a:solidFill>
              </a:rPr>
              <a:t> information</a:t>
            </a:r>
          </a:p>
          <a:p>
            <a:pPr lvl="2" algn="just" fontAlgn="base"/>
            <a:r>
              <a:rPr lang="en-US" altLang="zh-CN" dirty="0"/>
              <a:t>The other way for detecting and removing outliers would by using </a:t>
            </a:r>
            <a:r>
              <a:rPr lang="en-US" altLang="zh-CN" dirty="0">
                <a:solidFill>
                  <a:srgbClr val="C00000"/>
                </a:solidFill>
              </a:rPr>
              <a:t>standard deviation</a:t>
            </a:r>
          </a:p>
          <a:p>
            <a:pPr lvl="2" algn="just" fontAlgn="base"/>
            <a:r>
              <a:rPr lang="en-US" altLang="zh-CN" dirty="0"/>
              <a:t>Here we need to define the </a:t>
            </a:r>
            <a:r>
              <a:rPr lang="en-US" altLang="zh-CN" b="1" dirty="0"/>
              <a:t>factor</a:t>
            </a:r>
            <a:r>
              <a:rPr lang="en-US" altLang="zh-CN" dirty="0"/>
              <a:t> by which we multiply the standard deviation. Usually, we use values between 2 and 4 for this purpose</a:t>
            </a:r>
          </a:p>
          <a:p>
            <a:pPr lvl="2" algn="just" fontAlgn="base"/>
            <a:r>
              <a:rPr lang="en-US" altLang="zh-CN" dirty="0">
                <a:solidFill>
                  <a:srgbClr val="0066FF"/>
                </a:solidFill>
              </a:rPr>
              <a:t>Data in</a:t>
            </a:r>
            <a:r>
              <a:rPr lang="en-US" altLang="zh-CN" b="1" dirty="0">
                <a:solidFill>
                  <a:srgbClr val="0066FF"/>
                </a:solidFill>
              </a:rPr>
              <a:t> [mean – factor* standard deviation, mean + factor+* standard deviation] </a:t>
            </a:r>
            <a:r>
              <a:rPr lang="en-US" altLang="zh-CN" dirty="0">
                <a:solidFill>
                  <a:srgbClr val="0066FF"/>
                </a:solidFill>
              </a:rPr>
              <a:t>is normal, otherwise is outlier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A3C458A-83A9-4E6E-8B0F-89E401E2B1C5}"/>
              </a:ext>
            </a:extLst>
          </p:cNvPr>
          <p:cNvSpPr/>
          <p:nvPr/>
        </p:nvSpPr>
        <p:spPr>
          <a:xfrm>
            <a:off x="1204686" y="2866571"/>
            <a:ext cx="7482114" cy="164011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36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kumimoji="1" lang="en-US" altLang="zh-CN" dirty="0"/>
              <a:t>1. Feature Transformation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dirty="0">
                <a:solidFill>
                  <a:srgbClr val="C00000"/>
                </a:solidFill>
              </a:rPr>
              <a:t>1.6 Handling Outliers</a:t>
            </a:r>
          </a:p>
          <a:p>
            <a:pPr lvl="1" algn="just">
              <a:spcBef>
                <a:spcPts val="0"/>
              </a:spcBef>
            </a:pPr>
            <a:r>
              <a:rPr lang="en-US" altLang="zh-CN" dirty="0"/>
              <a:t>Outliers are values that are deviating from the whole </a:t>
            </a:r>
            <a:r>
              <a:rPr lang="en-US" altLang="zh-CN" b="1" dirty="0"/>
              <a:t>distribution</a:t>
            </a:r>
            <a:r>
              <a:rPr lang="en-US" altLang="zh-CN" dirty="0"/>
              <a:t> of the data</a:t>
            </a:r>
          </a:p>
          <a:p>
            <a:pPr lvl="1" algn="just">
              <a:spcBef>
                <a:spcPts val="0"/>
              </a:spcBef>
            </a:pPr>
            <a:r>
              <a:rPr lang="en-US" altLang="zh-CN" dirty="0"/>
              <a:t>Sometimes these values are </a:t>
            </a:r>
            <a:r>
              <a:rPr lang="en-US" altLang="zh-CN" dirty="0">
                <a:solidFill>
                  <a:srgbClr val="C00000"/>
                </a:solidFill>
              </a:rPr>
              <a:t>mistakes and wrong </a:t>
            </a:r>
            <a:r>
              <a:rPr lang="en-US" altLang="zh-CN" dirty="0"/>
              <a:t>measurements and should be removed from datasets, but sometimes they are valuable </a:t>
            </a:r>
            <a:r>
              <a:rPr lang="en-US" altLang="zh-CN" b="1" dirty="0">
                <a:solidFill>
                  <a:srgbClr val="C00000"/>
                </a:solidFill>
              </a:rPr>
              <a:t>edge-case</a:t>
            </a:r>
            <a:r>
              <a:rPr lang="en-US" altLang="zh-CN" dirty="0">
                <a:solidFill>
                  <a:srgbClr val="C00000"/>
                </a:solidFill>
              </a:rPr>
              <a:t> information</a:t>
            </a:r>
          </a:p>
          <a:p>
            <a:pPr lvl="2" algn="just" fontAlgn="base"/>
            <a:r>
              <a:rPr lang="en-US" altLang="zh-CN" dirty="0"/>
              <a:t>Finally, we can use a method to detect outliers is to use</a:t>
            </a:r>
            <a:r>
              <a:rPr lang="en-US" altLang="zh-CN" dirty="0">
                <a:solidFill>
                  <a:srgbClr val="C00000"/>
                </a:solidFill>
              </a:rPr>
              <a:t> </a:t>
            </a:r>
            <a:r>
              <a:rPr lang="en-US" altLang="zh-CN" b="1" dirty="0">
                <a:solidFill>
                  <a:srgbClr val="C00000"/>
                </a:solidFill>
              </a:rPr>
              <a:t>percentiles</a:t>
            </a:r>
          </a:p>
          <a:p>
            <a:pPr lvl="2" algn="just" fontAlgn="base"/>
            <a:r>
              <a:rPr lang="en-US" altLang="zh-CN" dirty="0"/>
              <a:t>We can assume a certain percentage of the value from the top or the bottom as an outlier</a:t>
            </a:r>
          </a:p>
          <a:p>
            <a:pPr lvl="2" algn="just" fontAlgn="base"/>
            <a:endParaRPr lang="en-US" altLang="zh-CN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A3C458A-83A9-4E6E-8B0F-89E401E2B1C5}"/>
              </a:ext>
            </a:extLst>
          </p:cNvPr>
          <p:cNvSpPr/>
          <p:nvPr/>
        </p:nvSpPr>
        <p:spPr>
          <a:xfrm>
            <a:off x="1204686" y="2866571"/>
            <a:ext cx="7482114" cy="94342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05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1. Feature Transformation</a:t>
            </a:r>
          </a:p>
          <a:p>
            <a:r>
              <a:rPr kumimoji="1" lang="en-US" altLang="zh-CN" dirty="0">
                <a:solidFill>
                  <a:srgbClr val="C00000"/>
                </a:solidFill>
              </a:rPr>
              <a:t>1.7 Imputation - Missing Value Handling</a:t>
            </a:r>
          </a:p>
          <a:p>
            <a:pPr lvl="1"/>
            <a:r>
              <a:rPr kumimoji="1" lang="en-US" altLang="zh-CN" dirty="0"/>
              <a:t>We can </a:t>
            </a:r>
            <a:r>
              <a:rPr lang="en-US" altLang="zh-CN" dirty="0">
                <a:solidFill>
                  <a:srgbClr val="C00000"/>
                </a:solidFill>
              </a:rPr>
              <a:t>Drop</a:t>
            </a:r>
            <a:r>
              <a:rPr lang="en-US" altLang="zh-CN" dirty="0"/>
              <a:t> the whole sample</a:t>
            </a:r>
          </a:p>
          <a:p>
            <a:pPr lvl="1"/>
            <a:r>
              <a:rPr kumimoji="1" lang="en-US" altLang="zh-CN" dirty="0"/>
              <a:t>Or we can </a:t>
            </a:r>
            <a:r>
              <a:rPr lang="en-US" altLang="zh-CN" dirty="0">
                <a:solidFill>
                  <a:srgbClr val="C00000"/>
                </a:solidFill>
              </a:rPr>
              <a:t>replace</a:t>
            </a:r>
            <a:r>
              <a:rPr lang="en-US" altLang="zh-CN" dirty="0"/>
              <a:t> missing values</a:t>
            </a:r>
          </a:p>
          <a:p>
            <a:pPr lvl="2" fontAlgn="base"/>
            <a:r>
              <a:rPr lang="en-US" altLang="zh-CN" dirty="0"/>
              <a:t>Numeric feature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C00000"/>
                </a:solidFill>
              </a:rPr>
              <a:t>mean</a:t>
            </a:r>
            <a:r>
              <a:rPr lang="zh-CN" altLang="en-US" dirty="0"/>
              <a:t>均值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C00000"/>
                </a:solidFill>
              </a:rPr>
              <a:t>mode</a:t>
            </a:r>
            <a:r>
              <a:rPr lang="zh-CN" altLang="en-US" dirty="0"/>
              <a:t>众数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C00000"/>
                </a:solidFill>
              </a:rPr>
              <a:t>median</a:t>
            </a:r>
            <a:r>
              <a:rPr lang="zh-CN" altLang="en-US" dirty="0"/>
              <a:t>中位数</a:t>
            </a:r>
            <a:endParaRPr lang="en-US" altLang="zh-CN" dirty="0"/>
          </a:p>
          <a:p>
            <a:pPr lvl="2" fontAlgn="base"/>
            <a:r>
              <a:rPr lang="en-US" altLang="zh-CN" dirty="0"/>
              <a:t>Categorical feature</a:t>
            </a:r>
            <a:r>
              <a:rPr lang="zh-CN" altLang="en-US" dirty="0"/>
              <a:t>：</a:t>
            </a:r>
            <a:r>
              <a:rPr lang="en-US" altLang="zh-CN" b="1" dirty="0">
                <a:solidFill>
                  <a:srgbClr val="C00000"/>
                </a:solidFill>
              </a:rPr>
              <a:t>most frequent value</a:t>
            </a:r>
          </a:p>
        </p:txBody>
      </p:sp>
    </p:spTree>
    <p:extLst>
      <p:ext uri="{BB962C8B-B14F-4D97-AF65-F5344CB8AC3E}">
        <p14:creationId xmlns:p14="http://schemas.microsoft.com/office/powerpoint/2010/main" val="63719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1. Feature Transformation</a:t>
            </a:r>
          </a:p>
          <a:p>
            <a:r>
              <a:rPr kumimoji="1" lang="en-US" altLang="zh-CN" dirty="0">
                <a:solidFill>
                  <a:srgbClr val="C00000"/>
                </a:solidFill>
              </a:rPr>
              <a:t>1.8 Invalid value</a:t>
            </a:r>
          </a:p>
          <a:p>
            <a:pPr lvl="1" fontAlgn="base"/>
            <a:r>
              <a:rPr lang="en-US" altLang="zh-CN" b="1" dirty="0"/>
              <a:t>invalid</a:t>
            </a:r>
            <a:r>
              <a:rPr lang="en-US" altLang="zh-CN" dirty="0"/>
              <a:t> value is different from missing value</a:t>
            </a:r>
          </a:p>
          <a:p>
            <a:pPr lvl="1" fontAlgn="base"/>
            <a:r>
              <a:rPr lang="en-US" altLang="zh-CN" dirty="0"/>
              <a:t>For the sex feature, the value should be MALE or Female</a:t>
            </a:r>
          </a:p>
          <a:p>
            <a:pPr lvl="2" fontAlgn="base"/>
            <a:r>
              <a:rPr lang="en-US" altLang="zh-CN" dirty="0"/>
              <a:t>If the value is “.”, then it is invalid</a:t>
            </a:r>
          </a:p>
          <a:p>
            <a:pPr lvl="2" fontAlgn="base"/>
            <a:r>
              <a:rPr lang="en-US" altLang="zh-CN" dirty="0">
                <a:solidFill>
                  <a:srgbClr val="C00000"/>
                </a:solidFill>
              </a:rPr>
              <a:t>Drop</a:t>
            </a:r>
            <a:r>
              <a:rPr lang="en-US" altLang="zh-CN" dirty="0"/>
              <a:t> the whole sample</a:t>
            </a:r>
          </a:p>
          <a:p>
            <a:pPr lvl="2" fontAlgn="base"/>
            <a:r>
              <a:rPr lang="en-US" altLang="zh-CN" dirty="0"/>
              <a:t>or </a:t>
            </a:r>
            <a:r>
              <a:rPr lang="en-US" altLang="zh-CN" dirty="0">
                <a:solidFill>
                  <a:srgbClr val="C00000"/>
                </a:solidFill>
              </a:rPr>
              <a:t>replace</a:t>
            </a:r>
            <a:r>
              <a:rPr lang="en-US" altLang="zh-CN" dirty="0"/>
              <a:t> missing value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907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kumimoji="1" lang="en-US" altLang="zh-CN" dirty="0"/>
              <a:t>1. Feature Transformation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dirty="0">
                <a:solidFill>
                  <a:srgbClr val="C00000"/>
                </a:solidFill>
              </a:rPr>
              <a:t>1.9 Feature Grouping</a:t>
            </a:r>
          </a:p>
          <a:p>
            <a:pPr lvl="1" algn="just" fontAlgn="base">
              <a:spcBef>
                <a:spcPts val="0"/>
              </a:spcBef>
            </a:pPr>
            <a:r>
              <a:rPr lang="en-US" altLang="zh-CN" dirty="0"/>
              <a:t>sometimes we have observations that are </a:t>
            </a:r>
            <a:r>
              <a:rPr lang="en-US" altLang="zh-CN" b="1" dirty="0"/>
              <a:t>spread</a:t>
            </a:r>
            <a:r>
              <a:rPr lang="en-US" altLang="zh-CN" dirty="0"/>
              <a:t> over several rows. The goal of the </a:t>
            </a:r>
            <a:r>
              <a:rPr lang="en-US" altLang="zh-CN" i="1" dirty="0"/>
              <a:t>Feature Grouping</a:t>
            </a:r>
            <a:r>
              <a:rPr lang="en-US" altLang="zh-CN" dirty="0"/>
              <a:t> is to connect these rows into a single one and then use those </a:t>
            </a:r>
            <a:r>
              <a:rPr lang="en-US" altLang="zh-CN" dirty="0">
                <a:solidFill>
                  <a:srgbClr val="C00000"/>
                </a:solidFill>
              </a:rPr>
              <a:t>aggregated rows</a:t>
            </a:r>
          </a:p>
          <a:p>
            <a:pPr lvl="1" algn="just" fontAlgn="base">
              <a:spcBef>
                <a:spcPts val="0"/>
              </a:spcBef>
            </a:pPr>
            <a:r>
              <a:rPr lang="en-US" altLang="zh-CN" dirty="0"/>
              <a:t>The main question when doing so is which type of aggregation function will be applied to features. This is especially complicated for categorical features</a:t>
            </a:r>
          </a:p>
          <a:p>
            <a:pPr lvl="2" algn="just" fontAlgn="base">
              <a:spcBef>
                <a:spcPts val="0"/>
              </a:spcBef>
            </a:pPr>
            <a:r>
              <a:rPr lang="en-US" altLang="zh-CN" dirty="0"/>
              <a:t>Here we grouped data by </a:t>
            </a:r>
            <a:r>
              <a:rPr lang="en-US" altLang="zh-CN" i="1" dirty="0"/>
              <a:t>species</a:t>
            </a:r>
            <a:r>
              <a:rPr lang="en-US" altLang="zh-CN" dirty="0"/>
              <a:t> value and for each numerical value we created two new features with </a:t>
            </a:r>
            <a:r>
              <a:rPr lang="en-US" altLang="zh-CN" dirty="0">
                <a:solidFill>
                  <a:srgbClr val="C00000"/>
                </a:solidFill>
              </a:rPr>
              <a:t>sum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C00000"/>
                </a:solidFill>
              </a:rPr>
              <a:t>mean</a:t>
            </a:r>
            <a:r>
              <a:rPr lang="en-US" altLang="zh-CN" dirty="0"/>
              <a:t> value</a:t>
            </a:r>
            <a:endParaRPr kumimoji="1" lang="en-US" altLang="zh-CN" dirty="0"/>
          </a:p>
        </p:txBody>
      </p:sp>
      <p:pic>
        <p:nvPicPr>
          <p:cNvPr id="4" name="Picture 2" descr="Decision Tree">
            <a:extLst>
              <a:ext uri="{FF2B5EF4-FFF2-40B4-BE49-F238E27FC236}">
                <a16:creationId xmlns:a16="http://schemas.microsoft.com/office/drawing/2014/main" id="{AF653DEB-5622-4CC8-AD7E-FB4A05CE3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919" y="3718345"/>
            <a:ext cx="6395730" cy="130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B4EF7F56-A608-4BDF-BE7E-96788D1ACB48}"/>
              </a:ext>
            </a:extLst>
          </p:cNvPr>
          <p:cNvSpPr/>
          <p:nvPr/>
        </p:nvSpPr>
        <p:spPr>
          <a:xfrm>
            <a:off x="1603919" y="3087914"/>
            <a:ext cx="7035710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7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kumimoji="1" lang="en-US" altLang="zh-CN" dirty="0"/>
              <a:t>1. Feature Transformation</a:t>
            </a:r>
          </a:p>
          <a:p>
            <a:pPr algn="just"/>
            <a:r>
              <a:rPr kumimoji="1" lang="en-US" altLang="zh-CN" dirty="0">
                <a:solidFill>
                  <a:srgbClr val="C00000"/>
                </a:solidFill>
              </a:rPr>
              <a:t>1.10 Feature Split</a:t>
            </a:r>
          </a:p>
          <a:p>
            <a:pPr lvl="1" algn="just" fontAlgn="base"/>
            <a:r>
              <a:rPr lang="en-US" altLang="zh-CN" dirty="0"/>
              <a:t>Sometimes, data is not connected over rows, but over </a:t>
            </a:r>
            <a:r>
              <a:rPr lang="en-US" altLang="zh-CN" b="1" dirty="0"/>
              <a:t>columns</a:t>
            </a:r>
          </a:p>
          <a:p>
            <a:pPr lvl="1" algn="just" fontAlgn="base"/>
            <a:r>
              <a:rPr lang="en-US" altLang="zh-CN" dirty="0"/>
              <a:t>if we want to </a:t>
            </a:r>
            <a:r>
              <a:rPr lang="en-US" altLang="zh-CN" dirty="0">
                <a:solidFill>
                  <a:srgbClr val="C00000"/>
                </a:solidFill>
              </a:rPr>
              <a:t>extract only first name </a:t>
            </a:r>
            <a:r>
              <a:rPr lang="en-US" altLang="zh-CN" dirty="0"/>
              <a:t>from this feature</a:t>
            </a:r>
          </a:p>
          <a:p>
            <a:pPr lvl="1" algn="just" fontAlgn="base"/>
            <a:r>
              <a:rPr lang="en-US" altLang="zh-CN" dirty="0"/>
              <a:t>This technique is called feature splitting and it is often used with string data</a:t>
            </a:r>
          </a:p>
          <a:p>
            <a:pPr algn="just"/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487C41-B982-40E6-865E-571CBF115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23" y="2823769"/>
            <a:ext cx="2089176" cy="22811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F081B6-2BC6-470B-A660-E8C588A4E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908" y="2678674"/>
            <a:ext cx="1421718" cy="2281131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0A0825F0-6480-4206-A559-92ABA6502CA4}"/>
              </a:ext>
            </a:extLst>
          </p:cNvPr>
          <p:cNvSpPr/>
          <p:nvPr/>
        </p:nvSpPr>
        <p:spPr>
          <a:xfrm>
            <a:off x="3424240" y="3196105"/>
            <a:ext cx="2588727" cy="46926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CF1358-AB66-4DD8-94D7-85F302984235}"/>
              </a:ext>
            </a:extLst>
          </p:cNvPr>
          <p:cNvSpPr/>
          <p:nvPr/>
        </p:nvSpPr>
        <p:spPr>
          <a:xfrm>
            <a:off x="3147299" y="3779669"/>
            <a:ext cx="3048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66FF"/>
                </a:solidFill>
              </a:rPr>
              <a:t>Name </a:t>
            </a:r>
            <a:r>
              <a:rPr lang="en-US" altLang="zh-CN" dirty="0">
                <a:solidFill>
                  <a:srgbClr val="0066FF"/>
                </a:solidFill>
                <a:sym typeface="Wingdings" panose="05000000000000000000" pitchFamily="2" charset="2"/>
              </a:rPr>
              <a:t> last name, first name</a:t>
            </a:r>
            <a:endParaRPr lang="zh-CN" altLang="en-US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63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9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2. Feature Extraction</a:t>
            </a:r>
          </a:p>
          <a:p>
            <a:pPr lvl="1"/>
            <a:r>
              <a:rPr kumimoji="1" lang="en-US" altLang="zh-CN" dirty="0"/>
              <a:t>Dimension reduction</a:t>
            </a:r>
          </a:p>
          <a:p>
            <a:pPr lvl="2"/>
            <a:r>
              <a:rPr kumimoji="1" lang="en-US" altLang="zh-CN" dirty="0"/>
              <a:t>For example PCA</a:t>
            </a:r>
          </a:p>
          <a:p>
            <a:pPr lvl="1"/>
            <a:r>
              <a:rPr kumimoji="1" lang="zh-CN" altLang="en-US" dirty="0"/>
              <a:t>下图是</a:t>
            </a:r>
            <a:r>
              <a:rPr kumimoji="1" lang="en-US" altLang="zh-CN" dirty="0"/>
              <a:t>3</a:t>
            </a:r>
            <a:r>
              <a:rPr kumimoji="1" lang="zh-CN" altLang="en-US" dirty="0"/>
              <a:t>维到</a:t>
            </a:r>
            <a:r>
              <a:rPr kumimoji="1" lang="en-US" altLang="zh-CN" dirty="0"/>
              <a:t>2</a:t>
            </a:r>
            <a:r>
              <a:rPr kumimoji="1" lang="zh-CN" altLang="en-US" dirty="0"/>
              <a:t>维的降维示意图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7A7EEA-68E4-4C98-881C-B1245BF0A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310" y="2263731"/>
            <a:ext cx="4887378" cy="225746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23C321D-F7EF-40A5-ABC5-F934C5F5A12E}"/>
              </a:ext>
            </a:extLst>
          </p:cNvPr>
          <p:cNvSpPr/>
          <p:nvPr/>
        </p:nvSpPr>
        <p:spPr>
          <a:xfrm>
            <a:off x="3134600" y="4501118"/>
            <a:ext cx="240642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kumimoji="1" lang="en-US" altLang="zh-CN" dirty="0"/>
              <a:t>PCA</a:t>
            </a:r>
            <a:r>
              <a:rPr kumimoji="1" lang="zh-CN" altLang="en-US" dirty="0"/>
              <a:t>的原理这里不展开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96DE6091-E056-47E4-AE5B-10290DAB4715}"/>
              </a:ext>
            </a:extLst>
          </p:cNvPr>
          <p:cNvSpPr/>
          <p:nvPr/>
        </p:nvSpPr>
        <p:spPr>
          <a:xfrm>
            <a:off x="4281715" y="663122"/>
            <a:ext cx="4405086" cy="1172029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相对于</a:t>
            </a:r>
            <a:r>
              <a:rPr lang="en-US" altLang="zh-CN" dirty="0">
                <a:solidFill>
                  <a:sysClr val="windowText" lastClr="000000"/>
                </a:solidFill>
              </a:rPr>
              <a:t>Feature Transformation</a:t>
            </a:r>
          </a:p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Feature Extraction</a:t>
            </a:r>
            <a:r>
              <a:rPr lang="zh-CN" altLang="en-US" dirty="0">
                <a:solidFill>
                  <a:sysClr val="windowText" lastClr="000000"/>
                </a:solidFill>
              </a:rPr>
              <a:t>的处理更为深入</a:t>
            </a:r>
          </a:p>
        </p:txBody>
      </p:sp>
    </p:spTree>
    <p:extLst>
      <p:ext uri="{BB962C8B-B14F-4D97-AF65-F5344CB8AC3E}">
        <p14:creationId xmlns:p14="http://schemas.microsoft.com/office/powerpoint/2010/main" val="393836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2. Feature Extraction</a:t>
            </a:r>
          </a:p>
          <a:p>
            <a:pPr lvl="1"/>
            <a:r>
              <a:rPr kumimoji="1" lang="en-US" altLang="zh-CN" dirty="0"/>
              <a:t>NLP(Natural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Processing)</a:t>
            </a:r>
          </a:p>
          <a:p>
            <a:pPr lvl="2"/>
            <a:r>
              <a:rPr kumimoji="1" lang="en-US" altLang="zh-CN" sz="1800" dirty="0"/>
              <a:t>Tokenization</a:t>
            </a:r>
          </a:p>
          <a:p>
            <a:pPr lvl="2"/>
            <a:r>
              <a:rPr kumimoji="1" lang="en-US" altLang="zh-CN" sz="1800" dirty="0"/>
              <a:t>And NER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F36117-4D11-4A58-B188-8E8D2972F1D0}"/>
              </a:ext>
            </a:extLst>
          </p:cNvPr>
          <p:cNvSpPr/>
          <p:nvPr/>
        </p:nvSpPr>
        <p:spPr>
          <a:xfrm>
            <a:off x="4223658" y="4395220"/>
            <a:ext cx="2104571" cy="5297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Text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04CB14-56C2-4B54-B7C0-054DC1D51913}"/>
              </a:ext>
            </a:extLst>
          </p:cNvPr>
          <p:cNvSpPr/>
          <p:nvPr/>
        </p:nvSpPr>
        <p:spPr>
          <a:xfrm>
            <a:off x="4223657" y="3483485"/>
            <a:ext cx="2104571" cy="5297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Tokenization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5FAC12-3C69-4649-AA1C-0E02D9D17977}"/>
              </a:ext>
            </a:extLst>
          </p:cNvPr>
          <p:cNvSpPr/>
          <p:nvPr/>
        </p:nvSpPr>
        <p:spPr>
          <a:xfrm>
            <a:off x="4223656" y="2571750"/>
            <a:ext cx="2104571" cy="5297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Named Entity Recognition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22AF3790-E4E0-4107-B022-6EC08A2DB1E2}"/>
              </a:ext>
            </a:extLst>
          </p:cNvPr>
          <p:cNvSpPr/>
          <p:nvPr/>
        </p:nvSpPr>
        <p:spPr>
          <a:xfrm>
            <a:off x="5080000" y="3168764"/>
            <a:ext cx="355600" cy="235857"/>
          </a:xfrm>
          <a:prstGeom prst="up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上 7">
            <a:extLst>
              <a:ext uri="{FF2B5EF4-FFF2-40B4-BE49-F238E27FC236}">
                <a16:creationId xmlns:a16="http://schemas.microsoft.com/office/drawing/2014/main" id="{BC334A94-B278-49A3-8751-388A4C3BA6BE}"/>
              </a:ext>
            </a:extLst>
          </p:cNvPr>
          <p:cNvSpPr/>
          <p:nvPr/>
        </p:nvSpPr>
        <p:spPr>
          <a:xfrm>
            <a:off x="5098141" y="4045063"/>
            <a:ext cx="355600" cy="235857"/>
          </a:xfrm>
          <a:prstGeom prst="up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D742B2-47BA-439E-AB37-D30D08C163C6}"/>
              </a:ext>
            </a:extLst>
          </p:cNvPr>
          <p:cNvSpPr/>
          <p:nvPr/>
        </p:nvSpPr>
        <p:spPr>
          <a:xfrm>
            <a:off x="4916713" y="1471727"/>
            <a:ext cx="2104571" cy="5297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High level analysis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9C6E1DD-CAC8-4F8A-9DEA-26B849883A19}"/>
              </a:ext>
            </a:extLst>
          </p:cNvPr>
          <p:cNvCxnSpPr>
            <a:cxnSpLocks/>
          </p:cNvCxnSpPr>
          <p:nvPr/>
        </p:nvCxnSpPr>
        <p:spPr>
          <a:xfrm flipV="1">
            <a:off x="5769429" y="2001498"/>
            <a:ext cx="0" cy="520359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7F24438F-5BCE-4ECA-806F-4F3EB2E9B0AC}"/>
              </a:ext>
            </a:extLst>
          </p:cNvPr>
          <p:cNvSpPr/>
          <p:nvPr/>
        </p:nvSpPr>
        <p:spPr>
          <a:xfrm>
            <a:off x="6350000" y="2032000"/>
            <a:ext cx="449943" cy="1748971"/>
          </a:xfrm>
          <a:custGeom>
            <a:avLst/>
            <a:gdLst>
              <a:gd name="connsiteX0" fmla="*/ 0 w 449943"/>
              <a:gd name="connsiteY0" fmla="*/ 1748971 h 1748971"/>
              <a:gd name="connsiteX1" fmla="*/ 377371 w 449943"/>
              <a:gd name="connsiteY1" fmla="*/ 1632857 h 1748971"/>
              <a:gd name="connsiteX2" fmla="*/ 435429 w 449943"/>
              <a:gd name="connsiteY2" fmla="*/ 1233714 h 1748971"/>
              <a:gd name="connsiteX3" fmla="*/ 449943 w 449943"/>
              <a:gd name="connsiteY3" fmla="*/ 0 h 174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943" h="1748971">
                <a:moveTo>
                  <a:pt x="0" y="1748971"/>
                </a:moveTo>
                <a:cubicBezTo>
                  <a:pt x="152400" y="1733852"/>
                  <a:pt x="304800" y="1718733"/>
                  <a:pt x="377371" y="1632857"/>
                </a:cubicBezTo>
                <a:cubicBezTo>
                  <a:pt x="449942" y="1546981"/>
                  <a:pt x="423334" y="1505857"/>
                  <a:pt x="435429" y="1233714"/>
                </a:cubicBezTo>
                <a:cubicBezTo>
                  <a:pt x="447524" y="961571"/>
                  <a:pt x="448733" y="480785"/>
                  <a:pt x="449943" y="0"/>
                </a:cubicBezTo>
              </a:path>
            </a:pathLst>
          </a:custGeom>
          <a:noFill/>
          <a:ln w="19050">
            <a:solidFill>
              <a:srgbClr val="C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22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en-US" dirty="0">
                <a:solidFill>
                  <a:srgbClr val="C00000"/>
                </a:solidFill>
              </a:rPr>
              <a:t>特征工程</a:t>
            </a:r>
            <a:endParaRPr lang="en-US" altLang="zh-CN" dirty="0">
              <a:solidFill>
                <a:srgbClr val="C00000"/>
              </a:solidFill>
            </a:endParaRPr>
          </a:p>
          <a:p>
            <a:pPr lvl="1" algn="just"/>
            <a:r>
              <a:rPr lang="en-US" altLang="zh-CN" dirty="0"/>
              <a:t>Feature Engineering is the way of </a:t>
            </a:r>
            <a:r>
              <a:rPr lang="en-US" altLang="zh-CN" dirty="0">
                <a:solidFill>
                  <a:srgbClr val="0066FF"/>
                </a:solidFill>
              </a:rPr>
              <a:t>extracting/selecting</a:t>
            </a:r>
            <a:r>
              <a:rPr lang="en-US" altLang="zh-CN" dirty="0"/>
              <a:t> features from data and </a:t>
            </a:r>
            <a:r>
              <a:rPr lang="en-US" altLang="zh-CN" dirty="0">
                <a:solidFill>
                  <a:srgbClr val="0066FF"/>
                </a:solidFill>
              </a:rPr>
              <a:t>transforming</a:t>
            </a:r>
            <a:r>
              <a:rPr lang="en-US" altLang="zh-CN" dirty="0"/>
              <a:t> them into formats that are suitable for Machine Learning algorithms</a:t>
            </a:r>
            <a:endParaRPr kumimoji="1" lang="en-US" altLang="zh-CN" dirty="0"/>
          </a:p>
          <a:p>
            <a:pPr lvl="1" fontAlgn="base"/>
            <a:r>
              <a:rPr lang="zh-CN" altLang="en-US" dirty="0"/>
              <a:t>为机器学习模型，准备合适的特征</a:t>
            </a:r>
            <a:endParaRPr lang="en-US" altLang="zh-CN" dirty="0"/>
          </a:p>
        </p:txBody>
      </p:sp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8183F582-B72A-4B92-8AFF-7FE7018B47FB}"/>
              </a:ext>
            </a:extLst>
          </p:cNvPr>
          <p:cNvSpPr/>
          <p:nvPr/>
        </p:nvSpPr>
        <p:spPr>
          <a:xfrm>
            <a:off x="1435180" y="2780447"/>
            <a:ext cx="1175658" cy="856342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数据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59BF585-2FA7-4831-B9AC-D96192398BFA}"/>
              </a:ext>
            </a:extLst>
          </p:cNvPr>
          <p:cNvSpPr/>
          <p:nvPr/>
        </p:nvSpPr>
        <p:spPr>
          <a:xfrm>
            <a:off x="3924380" y="2854832"/>
            <a:ext cx="1335314" cy="7075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特征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A2591F-8C32-473E-A363-65F329FD25E5}"/>
              </a:ext>
            </a:extLst>
          </p:cNvPr>
          <p:cNvSpPr/>
          <p:nvPr/>
        </p:nvSpPr>
        <p:spPr>
          <a:xfrm>
            <a:off x="6460751" y="2715133"/>
            <a:ext cx="1426029" cy="9869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机器学习模型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2EA3E41D-9EFD-4A4B-A70A-42732EC355F2}"/>
              </a:ext>
            </a:extLst>
          </p:cNvPr>
          <p:cNvSpPr/>
          <p:nvPr/>
        </p:nvSpPr>
        <p:spPr>
          <a:xfrm>
            <a:off x="3118838" y="3063475"/>
            <a:ext cx="424542" cy="290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E885E2B-B0A1-4240-9423-CF471A4F9102}"/>
              </a:ext>
            </a:extLst>
          </p:cNvPr>
          <p:cNvSpPr/>
          <p:nvPr/>
        </p:nvSpPr>
        <p:spPr>
          <a:xfrm>
            <a:off x="5691496" y="3063475"/>
            <a:ext cx="424542" cy="290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3906C5-728C-4160-BE78-2217AAF479F1}"/>
              </a:ext>
            </a:extLst>
          </p:cNvPr>
          <p:cNvSpPr/>
          <p:nvPr/>
        </p:nvSpPr>
        <p:spPr>
          <a:xfrm>
            <a:off x="453161" y="4252739"/>
            <a:ext cx="8237677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https://towardsdatascience.com/feature-engineering-in-python-part-i-the-most-powerful-way-of-dealing-with-data-8e2447e7c69e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3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2. Feature Extraction</a:t>
            </a:r>
          </a:p>
          <a:p>
            <a:pPr lvl="1"/>
            <a:r>
              <a:rPr kumimoji="1" lang="en-US" altLang="zh-CN" dirty="0"/>
              <a:t>Price Time Series Data</a:t>
            </a:r>
          </a:p>
          <a:p>
            <a:pPr lvl="2"/>
            <a:r>
              <a:rPr kumimoji="1" lang="en-US" altLang="zh-CN" dirty="0"/>
              <a:t>Ta-Lib</a:t>
            </a:r>
          </a:p>
          <a:p>
            <a:pPr lvl="2"/>
            <a:r>
              <a:rPr kumimoji="1" lang="en-US" altLang="zh-CN" dirty="0"/>
              <a:t>Indicators</a:t>
            </a:r>
          </a:p>
          <a:p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41F98C-00C8-43F0-9AE4-0923AFB03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98486"/>
            <a:ext cx="5506783" cy="203199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9FDBD1E-FC58-48E8-8FEA-5A759150AC4A}"/>
              </a:ext>
            </a:extLst>
          </p:cNvPr>
          <p:cNvSpPr/>
          <p:nvPr/>
        </p:nvSpPr>
        <p:spPr>
          <a:xfrm>
            <a:off x="6386286" y="3794579"/>
            <a:ext cx="2104571" cy="5297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Price Data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4C1BB6-F574-4E75-8215-223780832E6D}"/>
              </a:ext>
            </a:extLst>
          </p:cNvPr>
          <p:cNvSpPr/>
          <p:nvPr/>
        </p:nvSpPr>
        <p:spPr>
          <a:xfrm>
            <a:off x="6386284" y="1971109"/>
            <a:ext cx="2104571" cy="5297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Indicators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箭头: 上 7">
            <a:extLst>
              <a:ext uri="{FF2B5EF4-FFF2-40B4-BE49-F238E27FC236}">
                <a16:creationId xmlns:a16="http://schemas.microsoft.com/office/drawing/2014/main" id="{54A483B0-A28D-4BFC-826E-7D45F77B7E62}"/>
              </a:ext>
            </a:extLst>
          </p:cNvPr>
          <p:cNvSpPr/>
          <p:nvPr/>
        </p:nvSpPr>
        <p:spPr>
          <a:xfrm>
            <a:off x="6726677" y="2716894"/>
            <a:ext cx="1557352" cy="697591"/>
          </a:xfrm>
          <a:prstGeom prst="up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Ta-Lib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711B92-829C-4173-A120-2448BB6EEF74}"/>
              </a:ext>
            </a:extLst>
          </p:cNvPr>
          <p:cNvSpPr/>
          <p:nvPr/>
        </p:nvSpPr>
        <p:spPr>
          <a:xfrm>
            <a:off x="6443648" y="1044514"/>
            <a:ext cx="1805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66FF"/>
                </a:solidFill>
              </a:rPr>
              <a:t>Data </a:t>
            </a:r>
            <a:r>
              <a:rPr lang="zh-CN" altLang="en-US" dirty="0">
                <a:solidFill>
                  <a:srgbClr val="0066FF"/>
                </a:solidFill>
              </a:rPr>
              <a:t>Aggregation</a:t>
            </a: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CD7A707E-CBEF-4936-B7EB-9CD1A8F6A956}"/>
              </a:ext>
            </a:extLst>
          </p:cNvPr>
          <p:cNvSpPr/>
          <p:nvPr/>
        </p:nvSpPr>
        <p:spPr>
          <a:xfrm>
            <a:off x="7384143" y="1266371"/>
            <a:ext cx="1196508" cy="671286"/>
          </a:xfrm>
          <a:custGeom>
            <a:avLst/>
            <a:gdLst>
              <a:gd name="connsiteX0" fmla="*/ 1001486 w 1196508"/>
              <a:gd name="connsiteY0" fmla="*/ 0 h 671286"/>
              <a:gd name="connsiteX1" fmla="*/ 1143000 w 1196508"/>
              <a:gd name="connsiteY1" fmla="*/ 228600 h 671286"/>
              <a:gd name="connsiteX2" fmla="*/ 210457 w 1196508"/>
              <a:gd name="connsiteY2" fmla="*/ 344715 h 671286"/>
              <a:gd name="connsiteX3" fmla="*/ 0 w 1196508"/>
              <a:gd name="connsiteY3" fmla="*/ 671286 h 67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6508" h="671286">
                <a:moveTo>
                  <a:pt x="1001486" y="0"/>
                </a:moveTo>
                <a:cubicBezTo>
                  <a:pt x="1138162" y="85574"/>
                  <a:pt x="1274838" y="171148"/>
                  <a:pt x="1143000" y="228600"/>
                </a:cubicBezTo>
                <a:cubicBezTo>
                  <a:pt x="1011162" y="286052"/>
                  <a:pt x="400957" y="270934"/>
                  <a:pt x="210457" y="344715"/>
                </a:cubicBezTo>
                <a:cubicBezTo>
                  <a:pt x="19957" y="418496"/>
                  <a:pt x="9978" y="544891"/>
                  <a:pt x="0" y="671286"/>
                </a:cubicBezTo>
              </a:path>
            </a:pathLst>
          </a:custGeom>
          <a:ln w="19050">
            <a:solidFill>
              <a:srgbClr val="C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92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74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kumimoji="1" lang="en-US" altLang="zh-CN" dirty="0">
                <a:solidFill>
                  <a:srgbClr val="C00000"/>
                </a:solidFill>
              </a:rPr>
              <a:t>3. Feature Selection</a:t>
            </a:r>
          </a:p>
          <a:p>
            <a:pPr lvl="1" algn="just"/>
            <a:r>
              <a:rPr kumimoji="1" lang="zh-CN" altLang="en-US" sz="2000" dirty="0"/>
              <a:t>什么是特征选择</a:t>
            </a:r>
            <a:endParaRPr kumimoji="1" lang="en-US" altLang="zh-CN" sz="2000" dirty="0"/>
          </a:p>
          <a:p>
            <a:pPr lvl="1" algn="just"/>
            <a:r>
              <a:rPr lang="en-US" altLang="zh-CN" sz="2000" dirty="0"/>
              <a:t>Feature selection is also known as </a:t>
            </a:r>
            <a:r>
              <a:rPr lang="en-US" altLang="zh-CN" sz="2000" b="1" dirty="0"/>
              <a:t>Variable selection</a:t>
            </a:r>
            <a:r>
              <a:rPr lang="en-US" altLang="zh-CN" sz="2000" dirty="0"/>
              <a:t> or </a:t>
            </a:r>
            <a:r>
              <a:rPr lang="en-US" altLang="zh-CN" sz="2000" b="1" dirty="0"/>
              <a:t>Attribute selection</a:t>
            </a:r>
          </a:p>
          <a:p>
            <a:pPr lvl="1" algn="just"/>
            <a:r>
              <a:rPr lang="en-US" altLang="zh-CN" sz="2000" dirty="0"/>
              <a:t>Essentially, it is the process of </a:t>
            </a:r>
            <a:r>
              <a:rPr lang="en-US" altLang="zh-CN" sz="2000" dirty="0">
                <a:solidFill>
                  <a:srgbClr val="C00000"/>
                </a:solidFill>
              </a:rPr>
              <a:t>selecting the most important/relevant  features </a:t>
            </a:r>
            <a:r>
              <a:rPr lang="en-US" altLang="zh-CN" sz="2000" dirty="0"/>
              <a:t>of a dataset</a:t>
            </a:r>
          </a:p>
          <a:p>
            <a:pPr lvl="2" algn="just"/>
            <a:r>
              <a:rPr lang="en-US" altLang="zh-CN" sz="2000" dirty="0"/>
              <a:t>select those features in your data </a:t>
            </a:r>
          </a:p>
          <a:p>
            <a:pPr lvl="2" algn="just"/>
            <a:r>
              <a:rPr lang="en-US" altLang="zh-CN" sz="2000" dirty="0"/>
              <a:t>that </a:t>
            </a:r>
            <a:r>
              <a:rPr lang="en-US" altLang="zh-CN" sz="2000" dirty="0">
                <a:solidFill>
                  <a:srgbClr val="C00000"/>
                </a:solidFill>
              </a:rPr>
              <a:t>contribute most </a:t>
            </a:r>
            <a:r>
              <a:rPr lang="en-US" altLang="zh-CN" sz="2000" dirty="0"/>
              <a:t>to the prediction variable or output in which you are interested</a:t>
            </a:r>
          </a:p>
          <a:p>
            <a:pPr lvl="1" algn="just"/>
            <a:endParaRPr kumimoji="1" lang="en-US" altLang="zh-CN" dirty="0"/>
          </a:p>
          <a:p>
            <a:pPr algn="just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100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Times New Roman" panose="02020603050405020304" pitchFamily="18" charset="0"/>
              </a:rPr>
              <a:t>特征工程</a:t>
            </a:r>
            <a:endParaRPr kumimoji="1"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kumimoji="1" lang="en-US" altLang="zh-CN" dirty="0">
                <a:solidFill>
                  <a:srgbClr val="C00000"/>
                </a:solidFill>
              </a:rPr>
              <a:t>3. Feature Selection</a:t>
            </a:r>
          </a:p>
          <a:p>
            <a:pPr lvl="1" algn="just"/>
            <a:r>
              <a:rPr lang="zh-CN" altLang="en-US" dirty="0">
                <a:cs typeface="Times New Roman" panose="02020603050405020304" pitchFamily="18" charset="0"/>
              </a:rPr>
              <a:t>为什么要进行特征选择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dirty="0">
                <a:cs typeface="Times New Roman" panose="02020603050405020304" pitchFamily="18" charset="0"/>
              </a:rPr>
              <a:t>Often, in a high dimensional dataset, there remain some entirely </a:t>
            </a:r>
            <a:r>
              <a:rPr lang="en-US" altLang="zh-CN" dirty="0">
                <a:solidFill>
                  <a:srgbClr val="C00000"/>
                </a:solidFill>
                <a:cs typeface="Times New Roman" panose="02020603050405020304" pitchFamily="18" charset="0"/>
              </a:rPr>
              <a:t>irrelevant, insignificant and unimportant features</a:t>
            </a:r>
          </a:p>
          <a:p>
            <a:pPr lvl="2" algn="just"/>
            <a:r>
              <a:rPr lang="en-US" altLang="zh-CN" dirty="0">
                <a:cs typeface="Times New Roman" panose="02020603050405020304" pitchFamily="18" charset="0"/>
              </a:rPr>
              <a:t>the contribution of these types of features is often less towards predictive modeling as compared to the critical features</a:t>
            </a:r>
          </a:p>
          <a:p>
            <a:pPr lvl="2" algn="just"/>
            <a:r>
              <a:rPr lang="en-US" altLang="zh-CN" dirty="0">
                <a:cs typeface="Times New Roman" panose="02020603050405020304" pitchFamily="18" charset="0"/>
              </a:rPr>
              <a:t>They may have zero contribution as well</a:t>
            </a:r>
          </a:p>
          <a:p>
            <a:pPr lvl="1" algn="just"/>
            <a:r>
              <a:rPr lang="en-US" altLang="zh-CN" dirty="0"/>
              <a:t>Unnecessary resource allocation for these features</a:t>
            </a:r>
          </a:p>
          <a:p>
            <a:pPr lvl="2" algn="just"/>
            <a:r>
              <a:rPr lang="en-US" altLang="zh-CN" dirty="0"/>
              <a:t>The machine model takes more time to get trained</a:t>
            </a:r>
          </a:p>
          <a:p>
            <a:pPr lvl="1" algn="just"/>
            <a:r>
              <a:rPr lang="en-US" altLang="zh-CN" dirty="0"/>
              <a:t>These features act as a noise for which the machine learning model can perform terribly poorly</a:t>
            </a:r>
          </a:p>
          <a:p>
            <a:pPr lvl="2" algn="just"/>
            <a:r>
              <a:rPr lang="en-US" altLang="zh-CN" dirty="0"/>
              <a:t>it can make your model very complicated which in turn may lead to overfitting</a:t>
            </a:r>
          </a:p>
          <a:p>
            <a:pPr lvl="1" algn="just"/>
            <a:endParaRPr kumimoji="1"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7619" y="4743492"/>
            <a:ext cx="8308761" cy="253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https://www.datacamp.com/community/tutorials/feature-selection-python?irclickid=VeXTYcVJ3xyLUZKzN30x7Q3FUkGwSCSRxzwvRQ0&amp;irgwc=1</a:t>
            </a:r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CBE3C9-D640-4F21-BEA5-56545C849D83}"/>
              </a:ext>
            </a:extLst>
          </p:cNvPr>
          <p:cNvSpPr/>
          <p:nvPr/>
        </p:nvSpPr>
        <p:spPr>
          <a:xfrm>
            <a:off x="4151086" y="631428"/>
            <a:ext cx="4827027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zh-CN" altLang="en-US" sz="1200" dirty="0"/>
              <a:t>Feature Selection is the process of selecting out the most significant features from a given dataset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zh-CN" altLang="en-US" sz="1200" dirty="0"/>
              <a:t>In many cases, Feature Selection can enhance the performance of a machine learning model as well</a:t>
            </a:r>
          </a:p>
        </p:txBody>
      </p:sp>
    </p:spTree>
    <p:extLst>
      <p:ext uri="{BB962C8B-B14F-4D97-AF65-F5344CB8AC3E}">
        <p14:creationId xmlns:p14="http://schemas.microsoft.com/office/powerpoint/2010/main" val="152442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3. Feature Selection</a:t>
            </a:r>
          </a:p>
          <a:p>
            <a:pPr lvl="1" algn="just"/>
            <a:r>
              <a:rPr lang="en-US" altLang="zh-CN" dirty="0">
                <a:solidFill>
                  <a:srgbClr val="C00000"/>
                </a:solidFill>
              </a:rPr>
              <a:t>Benefits/Advantages of Feature Selection/importance of feature selection</a:t>
            </a:r>
          </a:p>
          <a:p>
            <a:pPr lvl="2" algn="just"/>
            <a:r>
              <a:rPr lang="en-US" altLang="zh-CN" sz="1800" dirty="0">
                <a:solidFill>
                  <a:srgbClr val="C00000"/>
                </a:solidFill>
              </a:rPr>
              <a:t>Reduces Training Time</a:t>
            </a:r>
            <a:r>
              <a:rPr lang="zh-CN" altLang="en-US" sz="1800" b="1" dirty="0"/>
              <a:t>：</a:t>
            </a:r>
            <a:r>
              <a:rPr lang="en-US" altLang="zh-CN" sz="1800" dirty="0"/>
              <a:t>enables the machine learning algorithm to </a:t>
            </a:r>
            <a:r>
              <a:rPr lang="en-US" altLang="zh-CN" sz="1800" dirty="0">
                <a:solidFill>
                  <a:srgbClr val="0066FF"/>
                </a:solidFill>
              </a:rPr>
              <a:t>train faster, </a:t>
            </a:r>
            <a:r>
              <a:rPr lang="en-US" altLang="zh-CN" sz="1800" dirty="0"/>
              <a:t>Less data means that algorithms train faster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lvl="2" algn="just"/>
            <a:r>
              <a:rPr lang="en-US" altLang="zh-CN" sz="1800" dirty="0">
                <a:solidFill>
                  <a:srgbClr val="C00000"/>
                </a:solidFill>
              </a:rPr>
              <a:t>improves the accuracy </a:t>
            </a:r>
            <a:r>
              <a:rPr lang="en-US" altLang="zh-CN" sz="1800" dirty="0"/>
              <a:t>of a model if the right subset is chosen</a:t>
            </a:r>
            <a:r>
              <a:rPr lang="zh-CN" altLang="en-US" sz="1800" dirty="0"/>
              <a:t>：</a:t>
            </a:r>
            <a:r>
              <a:rPr lang="en-US" altLang="zh-CN" sz="1800" dirty="0"/>
              <a:t> Less misleading data means modeling accuracy improves</a:t>
            </a:r>
          </a:p>
          <a:p>
            <a:pPr lvl="2" algn="just"/>
            <a:r>
              <a:rPr lang="en-US" altLang="zh-CN" sz="1800" dirty="0">
                <a:solidFill>
                  <a:srgbClr val="C00000"/>
                </a:solidFill>
              </a:rPr>
              <a:t>reduces Overfitting</a:t>
            </a:r>
            <a:r>
              <a:rPr lang="zh-CN" altLang="en-US" sz="1800" dirty="0">
                <a:solidFill>
                  <a:srgbClr val="C00000"/>
                </a:solidFill>
              </a:rPr>
              <a:t>：</a:t>
            </a:r>
            <a:r>
              <a:rPr lang="en-US" altLang="zh-CN" sz="1800" dirty="0"/>
              <a:t>Less redundant data means less opportunity to make decisions based on noise; </a:t>
            </a:r>
            <a:r>
              <a:rPr lang="en-US" altLang="zh-CN" sz="1800" dirty="0">
                <a:solidFill>
                  <a:srgbClr val="0066FF"/>
                </a:solidFill>
              </a:rPr>
              <a:t>Enhanced generalization </a:t>
            </a:r>
            <a:r>
              <a:rPr lang="en-US" altLang="zh-CN" sz="1800" dirty="0"/>
              <a:t>by reducing Overfitting</a:t>
            </a:r>
          </a:p>
          <a:p>
            <a:pPr lvl="2" algn="just"/>
            <a:r>
              <a:rPr lang="en-US" altLang="zh-CN" sz="1800" dirty="0">
                <a:solidFill>
                  <a:srgbClr val="C00000"/>
                </a:solidFill>
              </a:rPr>
              <a:t>reduces the complexity </a:t>
            </a:r>
            <a:r>
              <a:rPr lang="en-US" altLang="zh-CN" sz="1800" dirty="0"/>
              <a:t>of a model and makes it easier to interpret; Simple models are </a:t>
            </a:r>
            <a:r>
              <a:rPr lang="en-US" altLang="zh-CN" sz="1800" dirty="0">
                <a:solidFill>
                  <a:srgbClr val="0066FF"/>
                </a:solidFill>
              </a:rPr>
              <a:t>easier to interpret</a:t>
            </a:r>
          </a:p>
          <a:p>
            <a:pPr lvl="2" algn="just"/>
            <a:r>
              <a:rPr lang="en-US" altLang="zh-CN" sz="1800" dirty="0"/>
              <a:t>Avoid Bad learning behavior in high dimensional spaces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3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altLang="zh-CN" sz="1800" dirty="0"/>
              <a:t>3.</a:t>
            </a:r>
            <a:r>
              <a:rPr kumimoji="1" lang="en-US" altLang="zh-CN" sz="1800" dirty="0"/>
              <a:t> Feature Selection</a:t>
            </a:r>
            <a:endParaRPr lang="en-US" altLang="zh-CN" sz="1800" dirty="0"/>
          </a:p>
          <a:p>
            <a:pPr lvl="1" algn="just">
              <a:spcBef>
                <a:spcPts val="0"/>
              </a:spcBef>
            </a:pPr>
            <a:r>
              <a:rPr lang="en-US" altLang="zh-CN" dirty="0"/>
              <a:t>Difference </a:t>
            </a:r>
            <a:r>
              <a:rPr lang="en-US" altLang="zh-CN" dirty="0">
                <a:solidFill>
                  <a:srgbClr val="C00000"/>
                </a:solidFill>
              </a:rPr>
              <a:t>between dimensionality reduction </a:t>
            </a:r>
            <a:r>
              <a:rPr lang="en-US" altLang="zh-CN" dirty="0"/>
              <a:t>and</a:t>
            </a:r>
            <a:r>
              <a:rPr lang="en-US" altLang="zh-CN" dirty="0">
                <a:solidFill>
                  <a:srgbClr val="C00000"/>
                </a:solidFill>
              </a:rPr>
              <a:t> feature selection</a:t>
            </a:r>
            <a:endParaRPr lang="en-US" altLang="zh-CN" dirty="0"/>
          </a:p>
          <a:p>
            <a:pPr lvl="2" algn="just">
              <a:spcBef>
                <a:spcPts val="0"/>
              </a:spcBef>
            </a:pPr>
            <a:r>
              <a:rPr lang="en-US" altLang="zh-CN" dirty="0"/>
              <a:t>Both methods tend to reduce the number of attributes in the dataset</a:t>
            </a:r>
          </a:p>
          <a:p>
            <a:pPr lvl="2" algn="just">
              <a:spcBef>
                <a:spcPts val="0"/>
              </a:spcBef>
            </a:pPr>
            <a:r>
              <a:rPr lang="en-US" altLang="zh-CN" dirty="0"/>
              <a:t>but a dimensionality reduction method does so by creating new </a:t>
            </a:r>
            <a:r>
              <a:rPr lang="en-US" altLang="zh-CN" dirty="0">
                <a:solidFill>
                  <a:srgbClr val="0066FF"/>
                </a:solidFill>
              </a:rPr>
              <a:t>combinations</a:t>
            </a:r>
            <a:r>
              <a:rPr lang="en-US" altLang="zh-CN" dirty="0"/>
              <a:t> of attributes</a:t>
            </a:r>
          </a:p>
          <a:p>
            <a:pPr lvl="3" algn="just">
              <a:spcBef>
                <a:spcPts val="0"/>
              </a:spcBef>
            </a:pPr>
            <a:r>
              <a:rPr lang="en-US" altLang="zh-CN" sz="1600" dirty="0"/>
              <a:t>Some examples of dimensionality reduction methods are Principal Component Analysis(</a:t>
            </a:r>
            <a:r>
              <a:rPr lang="en-US" altLang="zh-CN" sz="1600" dirty="0">
                <a:solidFill>
                  <a:srgbClr val="0066FF"/>
                </a:solidFill>
              </a:rPr>
              <a:t>PCA</a:t>
            </a:r>
            <a:r>
              <a:rPr lang="en-US" altLang="zh-CN" sz="1600" dirty="0"/>
              <a:t>), Singular Value Decomposition(</a:t>
            </a:r>
            <a:r>
              <a:rPr lang="en-US" altLang="zh-CN" sz="1600" dirty="0">
                <a:solidFill>
                  <a:srgbClr val="0066FF"/>
                </a:solidFill>
              </a:rPr>
              <a:t>SVD</a:t>
            </a:r>
            <a:r>
              <a:rPr lang="en-US" altLang="zh-CN" sz="1600" dirty="0"/>
              <a:t>), Linear Discriminant Analysis(</a:t>
            </a:r>
            <a:r>
              <a:rPr lang="en-US" altLang="zh-CN" sz="1600" dirty="0">
                <a:solidFill>
                  <a:srgbClr val="0066FF"/>
                </a:solidFill>
              </a:rPr>
              <a:t>LDA</a:t>
            </a:r>
            <a:r>
              <a:rPr lang="en-US" altLang="zh-CN" sz="1600" dirty="0"/>
              <a:t>)</a:t>
            </a:r>
          </a:p>
          <a:p>
            <a:pPr lvl="2" algn="just">
              <a:spcBef>
                <a:spcPts val="0"/>
              </a:spcBef>
            </a:pPr>
            <a:r>
              <a:rPr lang="en-US" altLang="zh-CN" dirty="0"/>
              <a:t>whereas feature selection methods </a:t>
            </a:r>
          </a:p>
          <a:p>
            <a:pPr lvl="3" algn="just">
              <a:spcBef>
                <a:spcPts val="0"/>
              </a:spcBef>
            </a:pPr>
            <a:r>
              <a:rPr lang="en-US" altLang="zh-CN" sz="1600" dirty="0">
                <a:solidFill>
                  <a:srgbClr val="0066FF"/>
                </a:solidFill>
              </a:rPr>
              <a:t>include and exclude attributes </a:t>
            </a:r>
            <a:r>
              <a:rPr lang="en-US" altLang="zh-CN" sz="1600" dirty="0"/>
              <a:t>present in the data without changing them</a:t>
            </a:r>
          </a:p>
          <a:p>
            <a:pPr lvl="1" algn="just">
              <a:spcBef>
                <a:spcPts val="0"/>
              </a:spcBef>
            </a:pPr>
            <a:endParaRPr lang="en-US" altLang="zh-CN" sz="1600" dirty="0"/>
          </a:p>
          <a:p>
            <a:pPr lvl="1" algn="just">
              <a:spcBef>
                <a:spcPts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604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3. Feature Selection</a:t>
            </a:r>
          </a:p>
          <a:p>
            <a:pPr lvl="1"/>
            <a:r>
              <a:rPr kumimoji="1" lang="zh-CN" altLang="en-US" dirty="0"/>
              <a:t>特征选择的方法</a:t>
            </a:r>
            <a:r>
              <a:rPr lang="en-US" altLang="zh-CN" dirty="0">
                <a:solidFill>
                  <a:srgbClr val="C00000"/>
                </a:solidFill>
              </a:rPr>
              <a:t>Types of feature selection</a:t>
            </a:r>
          </a:p>
          <a:p>
            <a:pPr lvl="1"/>
            <a:r>
              <a:rPr kumimoji="1" lang="zh-CN" altLang="en-US" dirty="0"/>
              <a:t>三类方法</a:t>
            </a:r>
            <a:endParaRPr kumimoji="1" lang="en-US" altLang="zh-CN" dirty="0"/>
          </a:p>
          <a:p>
            <a:pPr lvl="2"/>
            <a:r>
              <a:rPr lang="en-US" altLang="zh-CN" dirty="0"/>
              <a:t>1. Filter Method</a:t>
            </a:r>
          </a:p>
          <a:p>
            <a:pPr lvl="2"/>
            <a:r>
              <a:rPr lang="en-US" altLang="zh-CN" dirty="0"/>
              <a:t>2. Wrapper Method</a:t>
            </a:r>
          </a:p>
          <a:p>
            <a:pPr lvl="2"/>
            <a:r>
              <a:rPr lang="en-US" altLang="zh-CN" dirty="0"/>
              <a:t>3. Embedded Method</a:t>
            </a:r>
          </a:p>
          <a:p>
            <a:pPr lvl="1"/>
            <a:r>
              <a:rPr lang="zh-CN" altLang="en-US" dirty="0"/>
              <a:t>数值型特征和类别型特征的</a:t>
            </a:r>
            <a:r>
              <a:rPr lang="en-US" altLang="zh-CN" dirty="0"/>
              <a:t>Selection</a:t>
            </a:r>
            <a:r>
              <a:rPr lang="zh-CN" altLang="en-US" dirty="0"/>
              <a:t>办法是不一样的</a:t>
            </a:r>
            <a:endParaRPr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E5D9F-10B2-4D1A-BA15-530DD4AEAE5A}"/>
              </a:ext>
            </a:extLst>
          </p:cNvPr>
          <p:cNvSpPr/>
          <p:nvPr/>
        </p:nvSpPr>
        <p:spPr>
          <a:xfrm>
            <a:off x="520179" y="4248454"/>
            <a:ext cx="798565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https://towardsdatascience.com/feature-selection-with-pandas-e3690ad8504b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19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15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3. Feature Selection</a:t>
            </a:r>
          </a:p>
          <a:p>
            <a:r>
              <a:rPr kumimoji="1" lang="en-US" altLang="zh-CN" dirty="0">
                <a:solidFill>
                  <a:srgbClr val="C00000"/>
                </a:solidFill>
              </a:rPr>
              <a:t>3.1 Filter methods</a:t>
            </a:r>
          </a:p>
          <a:p>
            <a:pPr lvl="1" algn="just"/>
            <a:r>
              <a:rPr lang="en-US" altLang="zh-CN" dirty="0"/>
              <a:t>Filter method relies on the </a:t>
            </a:r>
            <a:r>
              <a:rPr lang="en-US" altLang="zh-CN" dirty="0">
                <a:solidFill>
                  <a:srgbClr val="C00000"/>
                </a:solidFill>
              </a:rPr>
              <a:t>general uniqueness of the data </a:t>
            </a:r>
            <a:r>
              <a:rPr lang="en-US" altLang="zh-CN" dirty="0"/>
              <a:t>to be evaluated and pick feature subset, not including any mining algorithm</a:t>
            </a:r>
          </a:p>
          <a:p>
            <a:pPr lvl="1" algn="just"/>
            <a:r>
              <a:rPr lang="en-US" altLang="zh-CN" dirty="0"/>
              <a:t>Filter method uses the exact </a:t>
            </a:r>
            <a:r>
              <a:rPr lang="en-US" altLang="zh-CN" dirty="0">
                <a:solidFill>
                  <a:srgbClr val="C00000"/>
                </a:solidFill>
              </a:rPr>
              <a:t>assessment criterion </a:t>
            </a:r>
            <a:r>
              <a:rPr lang="en-US" altLang="zh-CN" dirty="0"/>
              <a:t>which includes </a:t>
            </a:r>
            <a:r>
              <a:rPr lang="en-US" altLang="zh-CN" dirty="0">
                <a:solidFill>
                  <a:srgbClr val="0066FF"/>
                </a:solidFill>
              </a:rPr>
              <a:t>distance, information, dependency, and consistency</a:t>
            </a:r>
          </a:p>
          <a:p>
            <a:pPr lvl="1" algn="just"/>
            <a:r>
              <a:rPr lang="en-US" altLang="zh-CN" dirty="0"/>
              <a:t>Filter methods are generally used as a </a:t>
            </a:r>
            <a:r>
              <a:rPr lang="en-US" altLang="zh-CN" dirty="0">
                <a:solidFill>
                  <a:srgbClr val="0066FF"/>
                </a:solidFill>
              </a:rPr>
              <a:t>data preprocessing </a:t>
            </a:r>
            <a:r>
              <a:rPr lang="en-US" altLang="zh-CN" dirty="0"/>
              <a:t>step</a:t>
            </a:r>
            <a:endParaRPr kumimoji="1" lang="en-US" altLang="zh-CN" dirty="0"/>
          </a:p>
        </p:txBody>
      </p:sp>
      <p:pic>
        <p:nvPicPr>
          <p:cNvPr id="4" name="Picture 2" descr="https://res.cloudinary.com/dyd911kmh/image/upload/f_auto,q_auto:best/v1537552825/Image3_fqsh79.png">
            <a:extLst>
              <a:ext uri="{FF2B5EF4-FFF2-40B4-BE49-F238E27FC236}">
                <a16:creationId xmlns:a16="http://schemas.microsoft.com/office/drawing/2014/main" id="{6F374F92-7E33-48BD-B4AC-9B861029B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28" y="3645923"/>
            <a:ext cx="7718219" cy="76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9075A6CB-9B75-47A2-BA3F-6004A643F888}"/>
              </a:ext>
            </a:extLst>
          </p:cNvPr>
          <p:cNvSpPr/>
          <p:nvPr/>
        </p:nvSpPr>
        <p:spPr>
          <a:xfrm>
            <a:off x="2906485" y="3603172"/>
            <a:ext cx="1400629" cy="80463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D0FEA7-F5DF-4346-9656-70E0D4676D1E}"/>
              </a:ext>
            </a:extLst>
          </p:cNvPr>
          <p:cNvSpPr/>
          <p:nvPr/>
        </p:nvSpPr>
        <p:spPr>
          <a:xfrm>
            <a:off x="2148114" y="4474935"/>
            <a:ext cx="4491401" cy="5744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ysClr val="windowText" lastClr="000000"/>
                </a:solidFill>
              </a:rPr>
              <a:t>不依赖机器学习算法，</a:t>
            </a:r>
            <a:r>
              <a:rPr lang="zh-CN" altLang="en-US" sz="1400" b="1" dirty="0">
                <a:solidFill>
                  <a:srgbClr val="C00000"/>
                </a:solidFill>
              </a:rPr>
              <a:t>直接依赖数据的特点（某种评价指标）</a:t>
            </a:r>
            <a:r>
              <a:rPr lang="zh-CN" altLang="en-US" sz="1400" dirty="0">
                <a:solidFill>
                  <a:sysClr val="windowText" lastClr="000000"/>
                </a:solidFill>
              </a:rPr>
              <a:t>，进行特征选择</a:t>
            </a:r>
          </a:p>
        </p:txBody>
      </p:sp>
    </p:spTree>
    <p:extLst>
      <p:ext uri="{BB962C8B-B14F-4D97-AF65-F5344CB8AC3E}">
        <p14:creationId xmlns:p14="http://schemas.microsoft.com/office/powerpoint/2010/main" val="254484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kumimoji="1" lang="en-US" altLang="zh-CN" dirty="0"/>
              <a:t>3. Feature Selection</a:t>
            </a:r>
          </a:p>
          <a:p>
            <a:pPr algn="just"/>
            <a:r>
              <a:rPr kumimoji="1" lang="en-US" altLang="zh-CN" dirty="0">
                <a:solidFill>
                  <a:srgbClr val="C00000"/>
                </a:solidFill>
              </a:rPr>
              <a:t>3.1Filter methods</a:t>
            </a:r>
          </a:p>
          <a:p>
            <a:pPr lvl="1" algn="just">
              <a:lnSpc>
                <a:spcPct val="120000"/>
              </a:lnSpc>
            </a:pPr>
            <a:r>
              <a:rPr lang="en-US" altLang="zh-CN" dirty="0"/>
              <a:t>Filter methods are generally used as a </a:t>
            </a:r>
            <a:r>
              <a:rPr lang="en-US" altLang="zh-CN" dirty="0">
                <a:solidFill>
                  <a:srgbClr val="0066FF"/>
                </a:solidFill>
              </a:rPr>
              <a:t>preprocessing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66FF"/>
                </a:solidFill>
              </a:rPr>
              <a:t>step</a:t>
            </a:r>
          </a:p>
          <a:p>
            <a:pPr lvl="1" algn="just">
              <a:lnSpc>
                <a:spcPct val="120000"/>
              </a:lnSpc>
            </a:pPr>
            <a:r>
              <a:rPr lang="en-US" altLang="zh-CN" dirty="0"/>
              <a:t>The selection of features is </a:t>
            </a:r>
            <a:r>
              <a:rPr lang="en-US" altLang="zh-CN" dirty="0">
                <a:solidFill>
                  <a:srgbClr val="0066FF"/>
                </a:solidFill>
              </a:rPr>
              <a:t>independent of any machine learning algorithms</a:t>
            </a:r>
          </a:p>
          <a:p>
            <a:pPr lvl="1" algn="just">
              <a:lnSpc>
                <a:spcPct val="120000"/>
              </a:lnSpc>
            </a:pPr>
            <a:r>
              <a:rPr lang="en-US" altLang="zh-CN" dirty="0"/>
              <a:t>Instead, features are selected on the basis of their scores in various </a:t>
            </a:r>
            <a:r>
              <a:rPr lang="en-US" altLang="zh-CN" dirty="0">
                <a:solidFill>
                  <a:srgbClr val="0066FF"/>
                </a:solidFill>
              </a:rPr>
              <a:t>statistical tests for their </a:t>
            </a:r>
            <a:r>
              <a:rPr lang="en-US" altLang="zh-CN" b="1" dirty="0">
                <a:solidFill>
                  <a:srgbClr val="0066FF"/>
                </a:solidFill>
              </a:rPr>
              <a:t>correlation</a:t>
            </a:r>
            <a:r>
              <a:rPr lang="en-US" altLang="zh-CN" dirty="0">
                <a:solidFill>
                  <a:srgbClr val="0066FF"/>
                </a:solidFill>
              </a:rPr>
              <a:t> with the outcome variable</a:t>
            </a:r>
          </a:p>
          <a:p>
            <a:pPr lvl="1" algn="just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56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Times New Roman" panose="02020603050405020304" pitchFamily="18" charset="0"/>
              </a:rPr>
              <a:t>特征工程</a:t>
            </a:r>
            <a:endParaRPr kumimoji="1"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en-US" dirty="0">
                <a:cs typeface="Times New Roman" panose="02020603050405020304" pitchFamily="18" charset="0"/>
              </a:rPr>
              <a:t>特征工程概览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 fontAlgn="base"/>
            <a:r>
              <a:rPr lang="zh-CN" altLang="en-US" dirty="0">
                <a:cs typeface="Times New Roman" panose="02020603050405020304" pitchFamily="18" charset="0"/>
              </a:rPr>
              <a:t>包含</a:t>
            </a:r>
            <a:r>
              <a:rPr lang="en-US" altLang="zh-CN" dirty="0">
                <a:cs typeface="Times New Roman" panose="02020603050405020304" pitchFamily="18" charset="0"/>
              </a:rPr>
              <a:t>3</a:t>
            </a:r>
            <a:r>
              <a:rPr lang="zh-CN" altLang="en-US" dirty="0">
                <a:cs typeface="Times New Roman" panose="02020603050405020304" pitchFamily="18" charset="0"/>
              </a:rPr>
              <a:t>大块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9783CFC-7CEA-440A-9A60-6E21DE3E8BFD}"/>
              </a:ext>
            </a:extLst>
          </p:cNvPr>
          <p:cNvSpPr/>
          <p:nvPr/>
        </p:nvSpPr>
        <p:spPr>
          <a:xfrm>
            <a:off x="3381829" y="700766"/>
            <a:ext cx="2663371" cy="2789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特征工程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5E32EA3-1878-4E93-A90A-71E887CB3FF0}"/>
              </a:ext>
            </a:extLst>
          </p:cNvPr>
          <p:cNvSpPr/>
          <p:nvPr/>
        </p:nvSpPr>
        <p:spPr>
          <a:xfrm>
            <a:off x="1375229" y="1507671"/>
            <a:ext cx="2006600" cy="4408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Feature 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endParaRPr lang="zh-CN" altLang="en-US" sz="1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E335CC-44C1-4550-820F-E0B5AFB9FA4A}"/>
              </a:ext>
            </a:extLst>
          </p:cNvPr>
          <p:cNvSpPr/>
          <p:nvPr/>
        </p:nvSpPr>
        <p:spPr>
          <a:xfrm>
            <a:off x="3889829" y="1507671"/>
            <a:ext cx="2006600" cy="4408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Feature 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  <a:endParaRPr lang="zh-CN" altLang="en-US" sz="1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270A549-659D-4A0C-A5FD-DA9A0024F160}"/>
              </a:ext>
            </a:extLst>
          </p:cNvPr>
          <p:cNvSpPr/>
          <p:nvPr/>
        </p:nvSpPr>
        <p:spPr>
          <a:xfrm>
            <a:off x="6320972" y="1507671"/>
            <a:ext cx="2006600" cy="4408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Feature 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zh-CN" altLang="en-US" sz="1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E42599F0-442B-436F-B1A2-96C6EB2CA700}"/>
              </a:ext>
            </a:extLst>
          </p:cNvPr>
          <p:cNvSpPr/>
          <p:nvPr/>
        </p:nvSpPr>
        <p:spPr>
          <a:xfrm rot="16200000">
            <a:off x="4451804" y="-902152"/>
            <a:ext cx="405493" cy="4250868"/>
          </a:xfrm>
          <a:prstGeom prst="righ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4E2191-A736-4E53-9992-3294C98E7C26}"/>
              </a:ext>
            </a:extLst>
          </p:cNvPr>
          <p:cNvSpPr/>
          <p:nvPr/>
        </p:nvSpPr>
        <p:spPr>
          <a:xfrm>
            <a:off x="319314" y="2019299"/>
            <a:ext cx="2968172" cy="25935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altLang="zh-CN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Categorical - Label Encoding</a:t>
            </a:r>
          </a:p>
          <a:p>
            <a:pPr algn="just"/>
            <a:r>
              <a:rPr lang="en-US" altLang="zh-CN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Categorical - One Hot Encoding</a:t>
            </a:r>
          </a:p>
          <a:p>
            <a:pPr algn="just"/>
            <a:r>
              <a:rPr lang="en-US" altLang="zh-CN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Numeric - Binning</a:t>
            </a:r>
          </a:p>
          <a:p>
            <a:pPr algn="just"/>
            <a:r>
              <a:rPr lang="en-US" altLang="zh-CN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Numeric - Scaling</a:t>
            </a:r>
          </a:p>
          <a:p>
            <a:pPr algn="just"/>
            <a:r>
              <a:rPr lang="en-US" altLang="zh-CN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 Log Transform</a:t>
            </a:r>
          </a:p>
          <a:p>
            <a:pPr algn="just"/>
            <a:r>
              <a:rPr lang="en-US" altLang="zh-CN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1.6 Handling Outliers</a:t>
            </a:r>
          </a:p>
          <a:p>
            <a:pPr algn="just"/>
            <a:r>
              <a:rPr lang="en-US" altLang="zh-CN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1.7 Imputation - Missing Value Handling</a:t>
            </a:r>
          </a:p>
          <a:p>
            <a:pPr algn="just"/>
            <a:r>
              <a:rPr lang="en-US" altLang="zh-CN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 Invalid value</a:t>
            </a:r>
          </a:p>
          <a:p>
            <a:pPr algn="just"/>
            <a:r>
              <a:rPr lang="en-US" altLang="zh-CN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1.9 Feature Grouping</a:t>
            </a:r>
          </a:p>
          <a:p>
            <a:pPr algn="just"/>
            <a:r>
              <a:rPr lang="en-US" altLang="zh-CN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1.10 Feature Split</a:t>
            </a:r>
            <a:endParaRPr lang="zh-CN" altLang="en-US" sz="13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2316CE-20A4-4FF9-9D0C-72D78901B8A8}"/>
              </a:ext>
            </a:extLst>
          </p:cNvPr>
          <p:cNvSpPr/>
          <p:nvPr/>
        </p:nvSpPr>
        <p:spPr>
          <a:xfrm>
            <a:off x="3526971" y="2019299"/>
            <a:ext cx="2362200" cy="25935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altLang="zh-CN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zh-CN" alt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降维</a:t>
            </a:r>
            <a:r>
              <a:rPr lang="en-US" altLang="zh-CN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  <a:p>
            <a:pPr algn="just"/>
            <a:r>
              <a:rPr lang="en-US" altLang="zh-CN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Feature Aggregation</a:t>
            </a:r>
          </a:p>
          <a:p>
            <a:pPr algn="just"/>
            <a:r>
              <a:rPr lang="en-US" altLang="zh-CN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7C34AB-AA99-47AB-8B5D-797C0ECF322A}"/>
              </a:ext>
            </a:extLst>
          </p:cNvPr>
          <p:cNvSpPr/>
          <p:nvPr/>
        </p:nvSpPr>
        <p:spPr>
          <a:xfrm>
            <a:off x="6056086" y="2019299"/>
            <a:ext cx="2630714" cy="25935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altLang="zh-CN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Filter methods</a:t>
            </a:r>
          </a:p>
          <a:p>
            <a:pPr algn="just"/>
            <a:r>
              <a:rPr lang="en-US" altLang="zh-CN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Wrapper methods</a:t>
            </a:r>
          </a:p>
          <a:p>
            <a:pPr algn="just"/>
            <a:r>
              <a:rPr lang="en-US" altLang="zh-CN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Embedded methods</a:t>
            </a:r>
          </a:p>
          <a:p>
            <a:pPr algn="just"/>
            <a:endParaRPr lang="en-US" altLang="zh-CN" sz="13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15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3. Feature Selection</a:t>
            </a:r>
          </a:p>
          <a:p>
            <a:r>
              <a:rPr kumimoji="1" lang="en-US" altLang="zh-CN" dirty="0">
                <a:solidFill>
                  <a:srgbClr val="C00000"/>
                </a:solidFill>
              </a:rPr>
              <a:t>3.1Filter methods</a:t>
            </a:r>
          </a:p>
          <a:p>
            <a:pPr lvl="1" algn="just"/>
            <a:r>
              <a:rPr lang="en-US" altLang="zh-CN" dirty="0"/>
              <a:t>We can refer to the following table for defining correlation coefficients for </a:t>
            </a:r>
            <a:r>
              <a:rPr lang="en-US" altLang="zh-CN" dirty="0">
                <a:solidFill>
                  <a:srgbClr val="0066FF"/>
                </a:solidFill>
              </a:rPr>
              <a:t>different types of data</a:t>
            </a:r>
            <a:r>
              <a:rPr lang="en-US" altLang="zh-CN" dirty="0"/>
              <a:t> </a:t>
            </a:r>
          </a:p>
          <a:p>
            <a:pPr lvl="1" algn="just"/>
            <a:r>
              <a:rPr lang="en-US" altLang="zh-CN" dirty="0"/>
              <a:t>Some examples of filter methods include the </a:t>
            </a:r>
            <a:r>
              <a:rPr lang="en-US" altLang="zh-CN" dirty="0">
                <a:solidFill>
                  <a:srgbClr val="0066FF"/>
                </a:solidFill>
              </a:rPr>
              <a:t>Chi-squared test, information gain, and correlation coefficients</a:t>
            </a:r>
            <a:endParaRPr kumimoji="1" lang="en-US" altLang="zh-CN" dirty="0">
              <a:solidFill>
                <a:srgbClr val="0066FF"/>
              </a:solidFill>
            </a:endParaRPr>
          </a:p>
          <a:p>
            <a:pPr lvl="1" algn="just"/>
            <a:endParaRPr kumimoji="1" lang="en-US" altLang="zh-CN" dirty="0"/>
          </a:p>
        </p:txBody>
      </p:sp>
      <p:pic>
        <p:nvPicPr>
          <p:cNvPr id="7" name="Picture 2" descr="https://res.cloudinary.com/dyd911kmh/image/upload/f_auto,q_auto:best/v1537549804/Image1_c4jcxi.png">
            <a:extLst>
              <a:ext uri="{FF2B5EF4-FFF2-40B4-BE49-F238E27FC236}">
                <a16:creationId xmlns:a16="http://schemas.microsoft.com/office/drawing/2014/main" id="{8C78441B-D4C4-4E18-96A0-6FD16D832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26" y="3278133"/>
            <a:ext cx="7668285" cy="104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94E40964-74F3-446E-96DB-CA728F577261}"/>
              </a:ext>
            </a:extLst>
          </p:cNvPr>
          <p:cNvSpPr/>
          <p:nvPr/>
        </p:nvSpPr>
        <p:spPr>
          <a:xfrm>
            <a:off x="2674257" y="3589068"/>
            <a:ext cx="5217886" cy="7039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E287C59-78CE-4585-9472-27EC8048FB64}"/>
              </a:ext>
            </a:extLst>
          </p:cNvPr>
          <p:cNvSpPr/>
          <p:nvPr/>
        </p:nvSpPr>
        <p:spPr>
          <a:xfrm>
            <a:off x="5888330" y="433971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卡方测试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927B65B-D006-452B-AA85-F04CCD9B9DFC}"/>
              </a:ext>
            </a:extLst>
          </p:cNvPr>
          <p:cNvSpPr/>
          <p:nvPr/>
        </p:nvSpPr>
        <p:spPr>
          <a:xfrm>
            <a:off x="3536502" y="433971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方差分析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73B787-8111-4C4F-A45C-472E3CBAE909}"/>
              </a:ext>
            </a:extLst>
          </p:cNvPr>
          <p:cNvSpPr/>
          <p:nvPr/>
        </p:nvSpPr>
        <p:spPr>
          <a:xfrm>
            <a:off x="5830099" y="290042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线性判别分析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FF4817-8350-49DF-B058-FBBE029A6102}"/>
              </a:ext>
            </a:extLst>
          </p:cNvPr>
          <p:cNvSpPr/>
          <p:nvPr/>
        </p:nvSpPr>
        <p:spPr>
          <a:xfrm>
            <a:off x="3408812" y="2900424"/>
            <a:ext cx="1857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Pearson</a:t>
            </a:r>
            <a:r>
              <a:rPr lang="zh-CN" altLang="en-US" dirty="0"/>
              <a:t>相关系数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96765C-3D30-44E0-884B-0A4E71102FAD}"/>
              </a:ext>
            </a:extLst>
          </p:cNvPr>
          <p:cNvSpPr/>
          <p:nvPr/>
        </p:nvSpPr>
        <p:spPr>
          <a:xfrm>
            <a:off x="7812554" y="2902784"/>
            <a:ext cx="612668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100" dirty="0"/>
              <a:t>ANOVA</a:t>
            </a:r>
            <a:endParaRPr lang="zh-CN" altLang="en-US" sz="1100" dirty="0"/>
          </a:p>
        </p:txBody>
      </p:sp>
      <p:sp>
        <p:nvSpPr>
          <p:cNvPr id="5" name="矩形 4"/>
          <p:cNvSpPr/>
          <p:nvPr/>
        </p:nvSpPr>
        <p:spPr>
          <a:xfrm>
            <a:off x="1411352" y="2959373"/>
            <a:ext cx="1872629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100" dirty="0"/>
              <a:t>Mutual </a:t>
            </a:r>
            <a:r>
              <a:rPr lang="en-US" altLang="zh-CN" sz="1100" dirty="0" smtClean="0"/>
              <a:t>information</a:t>
            </a:r>
            <a:r>
              <a:rPr lang="zh-CN" altLang="en-US" sz="1100" dirty="0" smtClean="0"/>
              <a:t>回归问题</a:t>
            </a:r>
            <a:endParaRPr lang="zh-CN" altLang="en-US" sz="1100" dirty="0"/>
          </a:p>
        </p:txBody>
      </p:sp>
      <p:cxnSp>
        <p:nvCxnSpPr>
          <p:cNvPr id="14" name="直接箭头连接符 13"/>
          <p:cNvCxnSpPr>
            <a:stCxn id="5" idx="2"/>
          </p:cNvCxnSpPr>
          <p:nvPr/>
        </p:nvCxnSpPr>
        <p:spPr>
          <a:xfrm>
            <a:off x="2347667" y="3220983"/>
            <a:ext cx="674933" cy="55143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694725" y="4425361"/>
            <a:ext cx="1189749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100" dirty="0"/>
              <a:t>information Gain </a:t>
            </a:r>
            <a:endParaRPr lang="zh-CN" altLang="en-US" sz="1100" dirty="0"/>
          </a:p>
        </p:txBody>
      </p:sp>
      <p:cxnSp>
        <p:nvCxnSpPr>
          <p:cNvPr id="17" name="直接箭头连接符 16"/>
          <p:cNvCxnSpPr>
            <a:stCxn id="15" idx="1"/>
          </p:cNvCxnSpPr>
          <p:nvPr/>
        </p:nvCxnSpPr>
        <p:spPr>
          <a:xfrm flipH="1" flipV="1">
            <a:off x="7509792" y="4031580"/>
            <a:ext cx="184933" cy="52458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876239" y="4794573"/>
            <a:ext cx="1872629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100" dirty="0"/>
              <a:t>Mutual </a:t>
            </a:r>
            <a:r>
              <a:rPr lang="en-US" altLang="zh-CN" sz="1100" dirty="0" smtClean="0"/>
              <a:t>information</a:t>
            </a:r>
            <a:r>
              <a:rPr lang="zh-CN" altLang="en-US" sz="1100" dirty="0"/>
              <a:t>分类</a:t>
            </a:r>
            <a:r>
              <a:rPr lang="zh-CN" altLang="en-US" sz="1100" dirty="0" smtClean="0"/>
              <a:t>问题</a:t>
            </a:r>
            <a:endParaRPr lang="zh-CN" altLang="en-US" sz="1100" dirty="0"/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7356825" y="4035156"/>
            <a:ext cx="184934" cy="76186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7449292" y="3163949"/>
            <a:ext cx="631487" cy="6084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6050" y="4863633"/>
            <a:ext cx="6376278" cy="253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050" dirty="0"/>
              <a:t>Lda models are used to predict a categorical variable (factor) using one or several continuous (numerical) features</a:t>
            </a:r>
          </a:p>
        </p:txBody>
      </p:sp>
    </p:spTree>
    <p:extLst>
      <p:ext uri="{BB962C8B-B14F-4D97-AF65-F5344CB8AC3E}">
        <p14:creationId xmlns:p14="http://schemas.microsoft.com/office/powerpoint/2010/main" val="83666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</a:pPr>
            <a:r>
              <a:rPr kumimoji="1" lang="en-US" altLang="zh-CN" dirty="0"/>
              <a:t>3. Feature Selection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kumimoji="1" lang="en-US" altLang="zh-CN" sz="1800" dirty="0"/>
              <a:t>3.1 Filter methods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C00000"/>
                </a:solidFill>
              </a:rPr>
              <a:t>3.1.1 Remove constant features</a:t>
            </a:r>
          </a:p>
          <a:p>
            <a:pPr lvl="1" algn="just">
              <a:lnSpc>
                <a:spcPct val="110000"/>
              </a:lnSpc>
            </a:pPr>
            <a:r>
              <a:rPr lang="en-US" altLang="zh-CN" sz="1500" dirty="0"/>
              <a:t>Constant features are those that show the same value, just one value, for all the observations of the dataset</a:t>
            </a:r>
          </a:p>
          <a:p>
            <a:pPr lvl="2" algn="just">
              <a:lnSpc>
                <a:spcPct val="110000"/>
              </a:lnSpc>
            </a:pPr>
            <a:r>
              <a:rPr lang="en-US" altLang="zh-CN" sz="1500" dirty="0"/>
              <a:t>This is, the same value for all the rows of the dataset</a:t>
            </a:r>
          </a:p>
          <a:p>
            <a:pPr lvl="2" algn="just">
              <a:lnSpc>
                <a:spcPct val="110000"/>
              </a:lnSpc>
            </a:pPr>
            <a:r>
              <a:rPr lang="en-US" altLang="zh-CN" sz="1500" dirty="0"/>
              <a:t>These features provide no information that allows a machine learning model to discriminate or predict a target</a:t>
            </a:r>
          </a:p>
          <a:p>
            <a:pPr lvl="1" algn="just">
              <a:lnSpc>
                <a:spcPct val="110000"/>
              </a:lnSpc>
            </a:pPr>
            <a:r>
              <a:rPr lang="en-US" altLang="zh-CN" sz="1500" b="1" dirty="0"/>
              <a:t>We can use variance threshold from scikit learn</a:t>
            </a:r>
          </a:p>
          <a:p>
            <a:pPr lvl="2" algn="just">
              <a:lnSpc>
                <a:spcPct val="110000"/>
              </a:lnSpc>
            </a:pPr>
            <a:r>
              <a:rPr lang="en-US" altLang="zh-CN" sz="1500" dirty="0"/>
              <a:t>Variance threshold from scikit learn is a simple baseline approach to feature selection</a:t>
            </a:r>
          </a:p>
          <a:p>
            <a:pPr lvl="2" algn="just">
              <a:lnSpc>
                <a:spcPct val="110000"/>
              </a:lnSpc>
            </a:pPr>
            <a:r>
              <a:rPr lang="en-US" altLang="zh-CN" sz="1500" dirty="0"/>
              <a:t>It removes all features which variance doesn’t meet some threshold</a:t>
            </a:r>
          </a:p>
          <a:p>
            <a:pPr lvl="2" algn="just">
              <a:lnSpc>
                <a:spcPct val="110000"/>
              </a:lnSpc>
            </a:pPr>
            <a:r>
              <a:rPr lang="en-US" altLang="zh-CN" sz="1500" dirty="0"/>
              <a:t>By default, it </a:t>
            </a:r>
            <a:r>
              <a:rPr lang="en-US" altLang="zh-CN" sz="1500" dirty="0">
                <a:solidFill>
                  <a:srgbClr val="C00000"/>
                </a:solidFill>
              </a:rPr>
              <a:t>removes all zero-variance features</a:t>
            </a:r>
            <a:r>
              <a:rPr lang="en-US" altLang="zh-CN" sz="1500" dirty="0"/>
              <a:t>, i.e., features that have the same value in all samples</a:t>
            </a:r>
            <a:endParaRPr kumimoji="1" lang="en-US" altLang="zh-CN" sz="15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39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300" dirty="0"/>
              <a:t>3. Feature Selection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kumimoji="1" lang="en-US" altLang="zh-CN" sz="2900" dirty="0"/>
              <a:t>3.1 Filter methods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kumimoji="1" lang="en-US" altLang="zh-CN" sz="2500" dirty="0">
                <a:solidFill>
                  <a:srgbClr val="C00000"/>
                </a:solidFill>
              </a:rPr>
              <a:t>3.1.2 Remove quasi-constant features</a:t>
            </a:r>
          </a:p>
          <a:p>
            <a:pPr lvl="1" algn="just">
              <a:lnSpc>
                <a:spcPct val="120000"/>
              </a:lnSpc>
            </a:pPr>
            <a:r>
              <a:rPr lang="en-US" altLang="zh-CN" sz="2500" dirty="0"/>
              <a:t>Quasi-constant features are those that show the </a:t>
            </a:r>
            <a:r>
              <a:rPr lang="en-US" altLang="zh-CN" sz="2500" dirty="0">
                <a:solidFill>
                  <a:srgbClr val="C00000"/>
                </a:solidFill>
              </a:rPr>
              <a:t>same value for the great majority of the observations of the dataset</a:t>
            </a:r>
            <a:r>
              <a:rPr lang="en-US" altLang="zh-CN" sz="2500" dirty="0"/>
              <a:t>. In general, these features </a:t>
            </a:r>
            <a:r>
              <a:rPr lang="en-US" altLang="zh-CN" sz="2500" dirty="0">
                <a:solidFill>
                  <a:srgbClr val="0066FF"/>
                </a:solidFill>
              </a:rPr>
              <a:t>provide little if any information </a:t>
            </a:r>
            <a:r>
              <a:rPr lang="en-US" altLang="zh-CN" sz="2500" dirty="0"/>
              <a:t>that allows a machine learning model to discriminate or predict a target</a:t>
            </a:r>
          </a:p>
          <a:p>
            <a:pPr lvl="2" algn="just">
              <a:lnSpc>
                <a:spcPct val="120000"/>
              </a:lnSpc>
            </a:pPr>
            <a:r>
              <a:rPr lang="en-US" altLang="zh-CN" sz="2500" dirty="0"/>
              <a:t>But there can be exceptions, So we should be careful when removing these type of features</a:t>
            </a:r>
          </a:p>
          <a:p>
            <a:pPr lvl="1" algn="just">
              <a:lnSpc>
                <a:spcPct val="120000"/>
              </a:lnSpc>
            </a:pPr>
            <a:r>
              <a:rPr lang="en-US" altLang="zh-CN" sz="2500" dirty="0"/>
              <a:t>Identifying and removing quasi-constant features, is an easy first step towards feature selection and more easily interpretable machine learning models</a:t>
            </a:r>
          </a:p>
          <a:p>
            <a:pPr lvl="1" algn="just">
              <a:lnSpc>
                <a:spcPct val="120000"/>
              </a:lnSpc>
            </a:pPr>
            <a:r>
              <a:rPr lang="en-US" altLang="zh-CN" sz="2500" dirty="0"/>
              <a:t>To identify quasi-constant features, we can once again use the </a:t>
            </a:r>
            <a:r>
              <a:rPr lang="en-US" altLang="zh-CN" sz="2500" dirty="0">
                <a:solidFill>
                  <a:srgbClr val="C00000"/>
                </a:solidFill>
              </a:rPr>
              <a:t>Variance Threshold function </a:t>
            </a:r>
            <a:r>
              <a:rPr lang="en-US" altLang="zh-CN" sz="2500" dirty="0"/>
              <a:t>from scikit learn</a:t>
            </a:r>
          </a:p>
          <a:p>
            <a:pPr lvl="2" algn="just">
              <a:lnSpc>
                <a:spcPct val="120000"/>
              </a:lnSpc>
            </a:pPr>
            <a:r>
              <a:rPr lang="en-US" altLang="zh-CN" sz="2500" dirty="0"/>
              <a:t>Variance threshold from scikit learn is a simple baseline approach to feature selection</a:t>
            </a:r>
          </a:p>
          <a:p>
            <a:pPr lvl="2" algn="just">
              <a:lnSpc>
                <a:spcPct val="120000"/>
              </a:lnSpc>
            </a:pPr>
            <a:r>
              <a:rPr lang="en-US" altLang="zh-CN" sz="2500" dirty="0"/>
              <a:t>It removes all features which variance doesn’t meet some threshold</a:t>
            </a:r>
          </a:p>
        </p:txBody>
      </p:sp>
    </p:spTree>
    <p:extLst>
      <p:ext uri="{BB962C8B-B14F-4D97-AF65-F5344CB8AC3E}">
        <p14:creationId xmlns:p14="http://schemas.microsoft.com/office/powerpoint/2010/main" val="97321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kumimoji="1" lang="en-US" altLang="zh-CN" dirty="0"/>
              <a:t>3. Feature Selection</a:t>
            </a:r>
          </a:p>
          <a:p>
            <a:pPr>
              <a:spcBef>
                <a:spcPts val="0"/>
              </a:spcBef>
            </a:pPr>
            <a:r>
              <a:rPr kumimoji="1" lang="en-US" altLang="zh-CN" sz="1800" dirty="0"/>
              <a:t>3.1Filter methods</a:t>
            </a:r>
          </a:p>
          <a:p>
            <a:pPr>
              <a:spcBef>
                <a:spcPts val="0"/>
              </a:spcBef>
            </a:pPr>
            <a:r>
              <a:rPr kumimoji="1" lang="en-US" altLang="zh-CN" sz="1600" dirty="0">
                <a:solidFill>
                  <a:srgbClr val="C00000"/>
                </a:solidFill>
              </a:rPr>
              <a:t>3.1.3 Information Gain</a:t>
            </a:r>
          </a:p>
          <a:p>
            <a:pPr lvl="1" algn="just">
              <a:spcBef>
                <a:spcPts val="0"/>
              </a:spcBef>
            </a:pPr>
            <a:r>
              <a:rPr lang="en-US" altLang="zh-CN" sz="1700" dirty="0"/>
              <a:t>Information gain calculates the reduction in entropy from the transformation of a dataset</a:t>
            </a:r>
          </a:p>
          <a:p>
            <a:pPr lvl="1" algn="just">
              <a:spcBef>
                <a:spcPts val="0"/>
              </a:spcBef>
            </a:pPr>
            <a:r>
              <a:rPr lang="en-US" altLang="zh-CN" sz="1700" dirty="0"/>
              <a:t>It can be used for feature selection by </a:t>
            </a:r>
            <a:r>
              <a:rPr lang="en-US" altLang="zh-CN" sz="1700" dirty="0">
                <a:solidFill>
                  <a:srgbClr val="0066FF"/>
                </a:solidFill>
              </a:rPr>
              <a:t>evaluating the Information gain of each variable in the context of the target variable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700" dirty="0"/>
              <a:t>Information gain or mutual information measures how much information </a:t>
            </a:r>
            <a:r>
              <a:rPr lang="en-US" altLang="zh-CN" sz="1700" dirty="0">
                <a:solidFill>
                  <a:srgbClr val="0066FF"/>
                </a:solidFill>
              </a:rPr>
              <a:t>the </a:t>
            </a:r>
            <a:r>
              <a:rPr lang="en-US" altLang="zh-CN" sz="1700" dirty="0">
                <a:solidFill>
                  <a:srgbClr val="C00000"/>
                </a:solidFill>
              </a:rPr>
              <a:t>presence/absence of a feature contributes </a:t>
            </a:r>
            <a:r>
              <a:rPr lang="en-US" altLang="zh-CN" sz="1700" dirty="0">
                <a:solidFill>
                  <a:srgbClr val="0066FF"/>
                </a:solidFill>
              </a:rPr>
              <a:t>to making the correct prediction on the target</a:t>
            </a:r>
          </a:p>
          <a:p>
            <a:pPr lvl="1">
              <a:spcBef>
                <a:spcPts val="0"/>
              </a:spcBef>
            </a:pPr>
            <a:endParaRPr kumimoji="1" lang="en-US" altLang="zh-CN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946584-4039-4C9B-B1C4-B47D22223DFA}"/>
              </a:ext>
            </a:extLst>
          </p:cNvPr>
          <p:cNvSpPr/>
          <p:nvPr/>
        </p:nvSpPr>
        <p:spPr>
          <a:xfrm>
            <a:off x="558574" y="4542457"/>
            <a:ext cx="226215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dirty="0"/>
              <a:t>信息增益细节请参考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CBE1F1-7B3F-41C2-95A1-0233AF52B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114" y="4542457"/>
            <a:ext cx="5010150" cy="37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6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kumimoji="1" lang="en-US" altLang="zh-CN" dirty="0"/>
              <a:t>3. Feature Selection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1800" dirty="0"/>
              <a:t>3.1 Filter methods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1600" dirty="0">
                <a:solidFill>
                  <a:srgbClr val="C00000"/>
                </a:solidFill>
              </a:rPr>
              <a:t>3.1.3 </a:t>
            </a:r>
            <a:r>
              <a:rPr kumimoji="1" lang="zh-CN" altLang="en-US" sz="1600" dirty="0">
                <a:solidFill>
                  <a:srgbClr val="C00000"/>
                </a:solidFill>
              </a:rPr>
              <a:t>从</a:t>
            </a:r>
            <a:r>
              <a:rPr kumimoji="1" lang="en-US" altLang="zh-CN" sz="1600" dirty="0">
                <a:solidFill>
                  <a:srgbClr val="C00000"/>
                </a:solidFill>
              </a:rPr>
              <a:t>Information Gain</a:t>
            </a:r>
            <a:r>
              <a:rPr kumimoji="1" lang="zh-CN" altLang="en-US" sz="1800" dirty="0">
                <a:solidFill>
                  <a:srgbClr val="C00000"/>
                </a:solidFill>
              </a:rPr>
              <a:t>到</a:t>
            </a:r>
            <a:r>
              <a:rPr lang="en-US" altLang="zh-CN" sz="1800" dirty="0" err="1">
                <a:solidFill>
                  <a:srgbClr val="C00000"/>
                </a:solidFill>
              </a:rPr>
              <a:t>mutual_info_classif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lvl="1" algn="just">
              <a:spcBef>
                <a:spcPts val="0"/>
              </a:spcBef>
            </a:pPr>
            <a:r>
              <a:rPr lang="en-US" altLang="zh-CN" sz="1700" dirty="0"/>
              <a:t>It estimates mutual information for a </a:t>
            </a:r>
            <a:r>
              <a:rPr lang="en-US" altLang="zh-CN" sz="1700" dirty="0">
                <a:solidFill>
                  <a:srgbClr val="C00000"/>
                </a:solidFill>
              </a:rPr>
              <a:t>discrete target variable</a:t>
            </a:r>
          </a:p>
          <a:p>
            <a:pPr lvl="1" algn="just">
              <a:spcBef>
                <a:spcPts val="0"/>
              </a:spcBef>
            </a:pPr>
            <a:r>
              <a:rPr lang="en-US" altLang="zh-CN" sz="1700" b="1" dirty="0"/>
              <a:t>Mutual information (MI) </a:t>
            </a:r>
            <a:r>
              <a:rPr lang="en-US" altLang="zh-CN" sz="1700" dirty="0"/>
              <a:t>between two random variables is a non-negative value, which measures the dependency between the variables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700" dirty="0"/>
              <a:t>It is equal to zero if and only if two random variables are independent, and </a:t>
            </a:r>
            <a:r>
              <a:rPr lang="en-US" altLang="zh-CN" sz="1700" dirty="0">
                <a:solidFill>
                  <a:srgbClr val="0066FF"/>
                </a:solidFill>
              </a:rPr>
              <a:t>higher values mean higher dependency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700" dirty="0"/>
              <a:t>This function relies on nonparametric methods based on entropy estimation from k-nearest neighbors distances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700" dirty="0"/>
              <a:t>It can be used for univariate features selection</a:t>
            </a:r>
          </a:p>
          <a:p>
            <a:pPr lvl="1" algn="just">
              <a:spcBef>
                <a:spcPts val="0"/>
              </a:spcBef>
            </a:pPr>
            <a:endParaRPr kumimoji="1" lang="en-US" altLang="zh-CN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A1E18D-0EF8-4518-AB92-CEF710EE41EE}"/>
              </a:ext>
            </a:extLst>
          </p:cNvPr>
          <p:cNvSpPr/>
          <p:nvPr/>
        </p:nvSpPr>
        <p:spPr>
          <a:xfrm>
            <a:off x="5602515" y="1354678"/>
            <a:ext cx="2988658" cy="3074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Scikit Learn implementation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93AB8E-E804-460F-B676-CB55DB93DEF9}"/>
              </a:ext>
            </a:extLst>
          </p:cNvPr>
          <p:cNvSpPr/>
          <p:nvPr/>
        </p:nvSpPr>
        <p:spPr>
          <a:xfrm>
            <a:off x="569460" y="4685784"/>
            <a:ext cx="203132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dirty="0"/>
              <a:t>互信息细节请参考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E3CBB4-B28F-4176-AB51-8227A73DE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057" y="4567689"/>
            <a:ext cx="5551714" cy="48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1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kumimoji="1" lang="en-US" altLang="zh-CN" dirty="0"/>
              <a:t>3. Feature Selection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1800" dirty="0"/>
              <a:t>3.1 Filter methods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1800" dirty="0">
                <a:solidFill>
                  <a:srgbClr val="C00000"/>
                </a:solidFill>
              </a:rPr>
              <a:t>3.1.3 </a:t>
            </a:r>
            <a:r>
              <a:rPr kumimoji="1" lang="zh-CN" altLang="en-US" sz="1800" dirty="0">
                <a:solidFill>
                  <a:srgbClr val="C00000"/>
                </a:solidFill>
              </a:rPr>
              <a:t>从</a:t>
            </a:r>
            <a:r>
              <a:rPr kumimoji="1" lang="en-US" altLang="zh-CN" sz="1800" dirty="0">
                <a:solidFill>
                  <a:srgbClr val="C00000"/>
                </a:solidFill>
              </a:rPr>
              <a:t>Information Gain</a:t>
            </a:r>
            <a:r>
              <a:rPr kumimoji="1" lang="zh-CN" altLang="en-US" sz="1800" dirty="0">
                <a:solidFill>
                  <a:srgbClr val="C00000"/>
                </a:solidFill>
              </a:rPr>
              <a:t>到</a:t>
            </a:r>
            <a:r>
              <a:rPr lang="en-US" altLang="zh-CN" dirty="0" err="1">
                <a:solidFill>
                  <a:srgbClr val="C00000"/>
                </a:solidFill>
              </a:rPr>
              <a:t>mutual_info_regression</a:t>
            </a:r>
            <a:endParaRPr lang="en-US" altLang="zh-CN" dirty="0">
              <a:solidFill>
                <a:srgbClr val="C00000"/>
              </a:solidFill>
            </a:endParaRPr>
          </a:p>
          <a:p>
            <a:pPr lvl="1" algn="just">
              <a:spcBef>
                <a:spcPts val="0"/>
              </a:spcBef>
            </a:pPr>
            <a:r>
              <a:rPr lang="en-US" altLang="zh-CN" sz="1700" dirty="0"/>
              <a:t>Estimate mutual information for a </a:t>
            </a:r>
            <a:r>
              <a:rPr lang="en-US" altLang="zh-CN" sz="1700" dirty="0">
                <a:solidFill>
                  <a:srgbClr val="C00000"/>
                </a:solidFill>
              </a:rPr>
              <a:t>continuous target variable</a:t>
            </a:r>
          </a:p>
          <a:p>
            <a:pPr lvl="1" algn="just">
              <a:spcBef>
                <a:spcPts val="0"/>
              </a:spcBef>
            </a:pPr>
            <a:r>
              <a:rPr lang="en-US" altLang="zh-CN" sz="1700" dirty="0"/>
              <a:t>Mutual information (MI) between two random variables is a non-negative value, which measures the dependency between the variables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700" dirty="0"/>
              <a:t>It is equal to zero if and only if two random variables are independent, and </a:t>
            </a:r>
            <a:r>
              <a:rPr lang="en-US" altLang="zh-CN" sz="1700" dirty="0">
                <a:solidFill>
                  <a:srgbClr val="0066FF"/>
                </a:solidFill>
              </a:rPr>
              <a:t>higher values mean higher dependency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700" dirty="0"/>
              <a:t>The function relies on nonparametric methods based on entropy estimation from k-nearest neighbors distances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700" dirty="0"/>
              <a:t>It can be used for univariate features selection</a:t>
            </a:r>
          </a:p>
          <a:p>
            <a:pPr lvl="1" algn="just">
              <a:spcBef>
                <a:spcPts val="0"/>
              </a:spcBef>
            </a:pPr>
            <a:endParaRPr kumimoji="1" lang="en-US" altLang="zh-CN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A304DC-2918-41C7-8D86-97D6E5A96627}"/>
              </a:ext>
            </a:extLst>
          </p:cNvPr>
          <p:cNvSpPr/>
          <p:nvPr/>
        </p:nvSpPr>
        <p:spPr>
          <a:xfrm>
            <a:off x="5141687" y="1144221"/>
            <a:ext cx="2988658" cy="3074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Scikit Learn implementation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77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kumimoji="1" lang="en-US" altLang="zh-CN" dirty="0"/>
              <a:t>3. Feature Selection</a:t>
            </a:r>
          </a:p>
          <a:p>
            <a:pPr>
              <a:spcBef>
                <a:spcPts val="0"/>
              </a:spcBef>
            </a:pPr>
            <a:r>
              <a:rPr kumimoji="1" lang="en-US" altLang="zh-CN" sz="1800" dirty="0"/>
              <a:t>3.1 Filter methods</a:t>
            </a:r>
          </a:p>
          <a:p>
            <a:pPr>
              <a:spcBef>
                <a:spcPts val="0"/>
              </a:spcBef>
            </a:pPr>
            <a:r>
              <a:rPr kumimoji="1" lang="en-US" altLang="zh-CN" sz="1600" dirty="0">
                <a:solidFill>
                  <a:srgbClr val="C00000"/>
                </a:solidFill>
              </a:rPr>
              <a:t>3.1.4 Chi-square Test</a:t>
            </a:r>
          </a:p>
          <a:p>
            <a:pPr lvl="1" algn="just">
              <a:spcBef>
                <a:spcPts val="0"/>
              </a:spcBef>
            </a:pPr>
            <a:r>
              <a:rPr lang="en-US" altLang="zh-CN" sz="1700" dirty="0"/>
              <a:t>The Chi-square test is used for categorical features in a dataset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700" dirty="0">
                <a:solidFill>
                  <a:srgbClr val="0066FF"/>
                </a:solidFill>
              </a:rPr>
              <a:t>Categorical</a:t>
            </a:r>
            <a:r>
              <a:rPr lang="zh-CN" altLang="en-US" sz="1700" dirty="0">
                <a:solidFill>
                  <a:srgbClr val="0066FF"/>
                </a:solidFill>
              </a:rPr>
              <a:t>属性</a:t>
            </a:r>
            <a:r>
              <a:rPr lang="en-US" altLang="zh-CN" sz="1700" dirty="0">
                <a:solidFill>
                  <a:srgbClr val="0066FF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1700" dirty="0">
                <a:solidFill>
                  <a:srgbClr val="0066FF"/>
                </a:solidFill>
              </a:rPr>
              <a:t>Categorical </a:t>
            </a:r>
            <a:r>
              <a:rPr lang="zh-CN" altLang="en-US" sz="1700" dirty="0">
                <a:solidFill>
                  <a:srgbClr val="0066FF"/>
                </a:solidFill>
              </a:rPr>
              <a:t>目标变量</a:t>
            </a:r>
            <a:endParaRPr lang="en-US" altLang="zh-CN" sz="1700" dirty="0">
              <a:solidFill>
                <a:srgbClr val="0066FF"/>
              </a:solidFill>
            </a:endParaRPr>
          </a:p>
          <a:p>
            <a:pPr lvl="1" algn="just">
              <a:spcBef>
                <a:spcPts val="0"/>
              </a:spcBef>
            </a:pPr>
            <a:r>
              <a:rPr lang="en-US" altLang="zh-CN" sz="1700" dirty="0"/>
              <a:t>We calculate Chi-square between each feature and the target</a:t>
            </a:r>
          </a:p>
          <a:p>
            <a:pPr lvl="1" algn="just">
              <a:spcBef>
                <a:spcPts val="0"/>
              </a:spcBef>
            </a:pPr>
            <a:r>
              <a:rPr lang="en-US" altLang="zh-CN" sz="1700" dirty="0"/>
              <a:t>and select the desired number of features with the best Chi-square scores</a:t>
            </a:r>
            <a:endParaRPr kumimoji="1" lang="en-US" altLang="zh-CN" sz="1700" dirty="0">
              <a:solidFill>
                <a:srgbClr val="C0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6E97D6-2104-4B69-9D59-2946D754F347}"/>
              </a:ext>
            </a:extLst>
          </p:cNvPr>
          <p:cNvSpPr/>
          <p:nvPr/>
        </p:nvSpPr>
        <p:spPr>
          <a:xfrm>
            <a:off x="547689" y="4604142"/>
            <a:ext cx="226215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dirty="0"/>
              <a:t>卡方检验细节请参考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72BB72-E5EA-4A97-B76F-A5AA359BC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1" y="4481634"/>
            <a:ext cx="5680755" cy="4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7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kumimoji="1" lang="en-US" altLang="zh-CN" dirty="0"/>
              <a:t>3. Feature Selection</a:t>
            </a:r>
          </a:p>
          <a:p>
            <a:pPr>
              <a:spcBef>
                <a:spcPts val="0"/>
              </a:spcBef>
            </a:pPr>
            <a:r>
              <a:rPr kumimoji="1" lang="en-US" altLang="zh-CN" sz="1800" dirty="0"/>
              <a:t>3.1 Filter methods</a:t>
            </a:r>
          </a:p>
          <a:p>
            <a:pPr>
              <a:spcBef>
                <a:spcPts val="0"/>
              </a:spcBef>
            </a:pPr>
            <a:r>
              <a:rPr kumimoji="1" lang="en-US" altLang="zh-CN" sz="1600" dirty="0">
                <a:solidFill>
                  <a:srgbClr val="C00000"/>
                </a:solidFill>
              </a:rPr>
              <a:t>3.1.4 Chi-square Test</a:t>
            </a:r>
            <a:r>
              <a:rPr lang="en-US" altLang="zh-CN" sz="1600" dirty="0">
                <a:solidFill>
                  <a:srgbClr val="C00000"/>
                </a:solidFill>
              </a:rPr>
              <a:t> - Fisher Score</a:t>
            </a:r>
          </a:p>
          <a:p>
            <a:pPr lvl="1" algn="just">
              <a:spcBef>
                <a:spcPts val="0"/>
              </a:spcBef>
            </a:pPr>
            <a:r>
              <a:rPr lang="en-US" altLang="zh-CN" sz="1700" dirty="0"/>
              <a:t>It is the chi-square implementation in scikit-learn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700" dirty="0"/>
              <a:t>It computes chi-squared stats between each </a:t>
            </a:r>
            <a:r>
              <a:rPr lang="en-US" altLang="zh-CN" sz="1700" dirty="0">
                <a:solidFill>
                  <a:srgbClr val="C00000"/>
                </a:solidFill>
              </a:rPr>
              <a:t>non-negative feature and class</a:t>
            </a:r>
          </a:p>
          <a:p>
            <a:pPr lvl="1" algn="just">
              <a:spcBef>
                <a:spcPts val="0"/>
              </a:spcBef>
            </a:pPr>
            <a:r>
              <a:rPr lang="en-US" altLang="zh-CN" sz="1700" dirty="0"/>
              <a:t>This score should be used to evaluate </a:t>
            </a:r>
            <a:r>
              <a:rPr lang="en-US" altLang="zh-CN" sz="1700" dirty="0">
                <a:solidFill>
                  <a:srgbClr val="0066FF"/>
                </a:solidFill>
              </a:rPr>
              <a:t>categorical variables in a classification task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700" dirty="0"/>
              <a:t>It compares the observed distribution of the different classes of target Y among the different categories of the feature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700" dirty="0"/>
              <a:t>against the expected distribution of the target classes, regardless of the feature categories</a:t>
            </a:r>
            <a:endParaRPr kumimoji="1" lang="en-US" altLang="zh-CN" sz="1700" dirty="0">
              <a:solidFill>
                <a:srgbClr val="C0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47C175-5BD4-48FF-BCE1-BC9EB881A7C9}"/>
              </a:ext>
            </a:extLst>
          </p:cNvPr>
          <p:cNvSpPr/>
          <p:nvPr/>
        </p:nvSpPr>
        <p:spPr>
          <a:xfrm>
            <a:off x="5640848" y="819150"/>
            <a:ext cx="2766078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Scikit Learn</a:t>
            </a:r>
          </a:p>
          <a:p>
            <a:r>
              <a:rPr lang="en-US" altLang="zh-CN" dirty="0"/>
              <a:t>chi-square implementation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846BD-9D3E-4173-B6CA-192DD80C4894}"/>
              </a:ext>
            </a:extLst>
          </p:cNvPr>
          <p:cNvSpPr/>
          <p:nvPr/>
        </p:nvSpPr>
        <p:spPr>
          <a:xfrm>
            <a:off x="769755" y="4254785"/>
            <a:ext cx="7604490" cy="5539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500" dirty="0"/>
              <a:t>We can perform a </a:t>
            </a:r>
            <a:r>
              <a:rPr lang="en-US" altLang="zh-CN" sz="1500" dirty="0">
                <a:solidFill>
                  <a:srgbClr val="C00000"/>
                </a:solidFill>
              </a:rPr>
              <a:t>chi-square </a:t>
            </a:r>
            <a:r>
              <a:rPr lang="en-US" altLang="zh-CN" sz="1500" dirty="0"/>
              <a:t>test to the samples to retrieve only the two best features from iris dataset</a:t>
            </a:r>
          </a:p>
        </p:txBody>
      </p:sp>
    </p:spTree>
    <p:extLst>
      <p:ext uri="{BB962C8B-B14F-4D97-AF65-F5344CB8AC3E}">
        <p14:creationId xmlns:p14="http://schemas.microsoft.com/office/powerpoint/2010/main" val="291443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kumimoji="1" lang="en-US" altLang="zh-CN" dirty="0"/>
              <a:t>3. Feature Selection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1800" dirty="0"/>
              <a:t>3.1Filter methods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1600" dirty="0">
                <a:solidFill>
                  <a:srgbClr val="C00000"/>
                </a:solidFill>
              </a:rPr>
              <a:t>3.1.5Mean Absolute Difference (MAD)</a:t>
            </a:r>
          </a:p>
          <a:p>
            <a:pPr lvl="1" algn="just"/>
            <a:r>
              <a:rPr lang="en-US" altLang="zh-CN" sz="1700" dirty="0"/>
              <a:t>The mean absolute difference (MAD) computes the absolute difference from the mean value</a:t>
            </a:r>
          </a:p>
          <a:p>
            <a:pPr lvl="1" algn="just"/>
            <a:r>
              <a:rPr lang="en-US" altLang="zh-CN" sz="1700" dirty="0"/>
              <a:t>The main difference between the variance and MAD measures is the absence of the square in the latter</a:t>
            </a:r>
          </a:p>
          <a:p>
            <a:pPr lvl="1" algn="just"/>
            <a:r>
              <a:rPr lang="en-US" altLang="zh-CN" sz="1700" dirty="0"/>
              <a:t>The MAD, like the variance in that </a:t>
            </a:r>
            <a:r>
              <a:rPr lang="en-US" altLang="zh-CN" sz="1700" dirty="0">
                <a:solidFill>
                  <a:srgbClr val="C00000"/>
                </a:solidFill>
              </a:rPr>
              <a:t>higher the MAD, higher the discriminatory power</a:t>
            </a:r>
          </a:p>
          <a:p>
            <a:pPr lvl="1" algn="just">
              <a:spcBef>
                <a:spcPts val="0"/>
              </a:spcBef>
            </a:pPr>
            <a:endParaRPr kumimoji="1"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29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kumimoji="1" lang="en-US" altLang="zh-CN" dirty="0"/>
              <a:t>3. Feature Selection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1800" dirty="0"/>
              <a:t>3.1Filter methods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1600" dirty="0">
                <a:solidFill>
                  <a:srgbClr val="C00000"/>
                </a:solidFill>
              </a:rPr>
              <a:t>3.1.6 Variance Threshold</a:t>
            </a:r>
          </a:p>
          <a:p>
            <a:pPr lvl="1" algn="just">
              <a:spcBef>
                <a:spcPts val="0"/>
              </a:spcBef>
            </a:pPr>
            <a:r>
              <a:rPr lang="en-US" altLang="zh-CN" sz="1700" dirty="0"/>
              <a:t>The variance threshold is a simple baseline approach to feature selection</a:t>
            </a:r>
          </a:p>
          <a:p>
            <a:pPr lvl="1" algn="just">
              <a:spcBef>
                <a:spcPts val="0"/>
              </a:spcBef>
            </a:pPr>
            <a:r>
              <a:rPr lang="en-US" altLang="zh-CN" sz="1700" dirty="0"/>
              <a:t>It removes all features which </a:t>
            </a:r>
            <a:r>
              <a:rPr lang="en-US" altLang="zh-CN" sz="1700" dirty="0">
                <a:solidFill>
                  <a:srgbClr val="C00000"/>
                </a:solidFill>
              </a:rPr>
              <a:t>variance doesn’t meet some threshold</a:t>
            </a:r>
          </a:p>
          <a:p>
            <a:pPr lvl="1" algn="just">
              <a:spcBef>
                <a:spcPts val="0"/>
              </a:spcBef>
            </a:pPr>
            <a:r>
              <a:rPr lang="en-US" altLang="zh-CN" sz="1700" dirty="0"/>
              <a:t>By default, it removes all zero-variance features, i.e., features that have the same value in all samples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700" dirty="0">
                <a:solidFill>
                  <a:srgbClr val="0066FF"/>
                </a:solidFill>
              </a:rPr>
              <a:t>We assume that features with a higher variance may contain more useful information</a:t>
            </a:r>
            <a:r>
              <a:rPr lang="en-US" altLang="zh-CN" sz="1700" dirty="0"/>
              <a:t>, but note that we are not taking the relationship between feature variables and target variables into account, which is one of the drawbacks of filter methods</a:t>
            </a:r>
            <a:endParaRPr kumimoji="1" lang="en-US" altLang="zh-CN" sz="17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42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altLang="zh-CN" dirty="0"/>
              <a:t>Feature Engineering is divided into 3 broad categories </a:t>
            </a:r>
          </a:p>
          <a:p>
            <a:pPr lvl="1" algn="just">
              <a:spcBef>
                <a:spcPts val="0"/>
              </a:spcBef>
            </a:pPr>
            <a:r>
              <a:rPr lang="en-US" altLang="zh-CN" sz="2000" b="1" dirty="0">
                <a:solidFill>
                  <a:srgbClr val="C00000"/>
                </a:solidFill>
              </a:rPr>
              <a:t>(1) Feature Transformation</a:t>
            </a:r>
          </a:p>
          <a:p>
            <a:pPr lvl="2" algn="just">
              <a:spcBef>
                <a:spcPts val="0"/>
              </a:spcBef>
            </a:pPr>
            <a:r>
              <a:rPr lang="en-US" altLang="zh-CN" sz="2000" dirty="0"/>
              <a:t>It means transforming our original feature to the functions of original features</a:t>
            </a:r>
          </a:p>
          <a:p>
            <a:pPr lvl="2" algn="just">
              <a:spcBef>
                <a:spcPts val="0"/>
              </a:spcBef>
            </a:pPr>
            <a:r>
              <a:rPr lang="en-US" altLang="zh-CN" sz="2000" dirty="0"/>
              <a:t>Scaling, discretization, binning and filling missing data values are the most common forms of data transformation</a:t>
            </a:r>
          </a:p>
          <a:p>
            <a:pPr lvl="2" algn="just">
              <a:spcBef>
                <a:spcPts val="0"/>
              </a:spcBef>
            </a:pPr>
            <a:r>
              <a:rPr lang="en-US" altLang="zh-CN" sz="2000" dirty="0"/>
              <a:t>To reduce right skewness of the data, we can use log</a:t>
            </a:r>
          </a:p>
          <a:p>
            <a:pPr lvl="2" algn="just">
              <a:spcBef>
                <a:spcPts val="0"/>
              </a:spcBef>
            </a:pPr>
            <a:r>
              <a:rPr lang="en-US" altLang="zh-CN" sz="20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24252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kumimoji="1" lang="en-US" altLang="zh-CN" dirty="0"/>
              <a:t>3. Feature Selection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kumimoji="1" lang="en-US" altLang="zh-CN" sz="1800" dirty="0"/>
              <a:t>3.1 Filter methods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kumimoji="1" lang="en-US" altLang="zh-CN" sz="1600" dirty="0">
                <a:solidFill>
                  <a:srgbClr val="C00000"/>
                </a:solidFill>
              </a:rPr>
              <a:t>3.1.7 ANOVA </a:t>
            </a:r>
            <a:r>
              <a:rPr lang="en-US" altLang="zh-CN" sz="1400" dirty="0">
                <a:solidFill>
                  <a:srgbClr val="C00000"/>
                </a:solidFill>
              </a:rPr>
              <a:t>F-value For Feature Selection 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sz="1700" dirty="0"/>
              <a:t>Statistical tests can be used to select those features that have the strongest relationship with the output variable</a:t>
            </a:r>
          </a:p>
          <a:p>
            <a:pPr lvl="2"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sz="1500" dirty="0"/>
              <a:t>For example the ANOVA F-value method is appropriate for </a:t>
            </a:r>
            <a:r>
              <a:rPr lang="en-US" altLang="zh-CN" sz="1500" dirty="0">
                <a:solidFill>
                  <a:srgbClr val="C00000"/>
                </a:solidFill>
              </a:rPr>
              <a:t>numerical inputs and categorical data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sz="1700" dirty="0"/>
              <a:t>Compute the ANOVA F-value for the provided sample</a:t>
            </a:r>
          </a:p>
          <a:p>
            <a:pPr lvl="2"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sz="1700" dirty="0"/>
              <a:t>If the features are categorical, we will calculate a chi-square statistic between each feature and the target vector</a:t>
            </a:r>
          </a:p>
          <a:p>
            <a:pPr lvl="2"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sz="1700" dirty="0"/>
              <a:t>However, if the </a:t>
            </a:r>
            <a:r>
              <a:rPr lang="en-US" altLang="zh-CN" sz="1700" dirty="0">
                <a:solidFill>
                  <a:srgbClr val="C00000"/>
                </a:solidFill>
              </a:rPr>
              <a:t>features are quantitative</a:t>
            </a:r>
            <a:r>
              <a:rPr lang="en-US" altLang="zh-CN" sz="1700" dirty="0"/>
              <a:t>, we will compute the ANOVA F-value between each feature and the target vector</a:t>
            </a:r>
          </a:p>
          <a:p>
            <a:pPr lvl="3"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sz="1500" dirty="0">
                <a:solidFill>
                  <a:srgbClr val="0066FF"/>
                </a:solidFill>
              </a:rPr>
              <a:t>The F-value scores examine if, when we group the numerical feature by the target vector, the means for each group are significantly different</a:t>
            </a:r>
            <a:endParaRPr kumimoji="1" lang="en-US" altLang="zh-CN" sz="1500" dirty="0">
              <a:solidFill>
                <a:srgbClr val="0066FF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1A188C1-B39D-4DA9-BCF9-A2FB9AF4C606}"/>
              </a:ext>
            </a:extLst>
          </p:cNvPr>
          <p:cNvSpPr/>
          <p:nvPr/>
        </p:nvSpPr>
        <p:spPr>
          <a:xfrm>
            <a:off x="5058389" y="855826"/>
            <a:ext cx="333508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方差分析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(Analysis of Variance)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6D1B6F-1168-4A05-B3C6-595A57D1C5FE}"/>
              </a:ext>
            </a:extLst>
          </p:cNvPr>
          <p:cNvSpPr/>
          <p:nvPr/>
        </p:nvSpPr>
        <p:spPr>
          <a:xfrm>
            <a:off x="547689" y="4604142"/>
            <a:ext cx="226215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dirty="0"/>
              <a:t>方差分析细节请参考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21132C-F1CC-44A3-A820-D184740A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714" y="4652761"/>
            <a:ext cx="5032829" cy="2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1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kumimoji="1" lang="en-US" altLang="zh-CN" dirty="0"/>
              <a:t>3. Feature Selection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1800" dirty="0"/>
              <a:t>3.1Filter methods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1600" dirty="0">
                <a:solidFill>
                  <a:srgbClr val="C00000"/>
                </a:solidFill>
              </a:rPr>
              <a:t>3.1.8 Correlation Coefficient</a:t>
            </a:r>
            <a:r>
              <a:rPr kumimoji="1" lang="zh-CN" altLang="en-US" sz="1600" dirty="0">
                <a:solidFill>
                  <a:srgbClr val="C00000"/>
                </a:solidFill>
              </a:rPr>
              <a:t>以及共线性</a:t>
            </a:r>
            <a:endParaRPr kumimoji="1" lang="en-US" altLang="zh-CN" sz="1600" dirty="0">
              <a:solidFill>
                <a:srgbClr val="C00000"/>
              </a:solidFill>
            </a:endParaRPr>
          </a:p>
          <a:p>
            <a:pPr lvl="1" algn="just">
              <a:spcBef>
                <a:spcPts val="0"/>
              </a:spcBef>
            </a:pPr>
            <a:r>
              <a:rPr lang="en-US" altLang="zh-CN" sz="1700" dirty="0"/>
              <a:t>Correlation is a measure of the linear relationship of 2 or more variables. Through correlation, we can predict one variable from the other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700" dirty="0"/>
              <a:t>Good variables are highly correlated with the target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700" dirty="0"/>
              <a:t>Correlated predictor variables provide redundant information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700" dirty="0">
                <a:solidFill>
                  <a:srgbClr val="0066FF"/>
                </a:solidFill>
              </a:rPr>
              <a:t>Variables should be correlated with the target but uncorrelated among themselves</a:t>
            </a:r>
          </a:p>
          <a:p>
            <a:pPr lvl="2" algn="just">
              <a:spcBef>
                <a:spcPts val="0"/>
              </a:spcBef>
            </a:pPr>
            <a:endParaRPr lang="en-US" altLang="zh-CN" dirty="0"/>
          </a:p>
          <a:p>
            <a:pPr lvl="2" algn="just">
              <a:spcBef>
                <a:spcPts val="0"/>
              </a:spcBef>
            </a:pPr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3F64CB-2EC5-4119-BF43-06C2112C98BE}"/>
              </a:ext>
            </a:extLst>
          </p:cNvPr>
          <p:cNvSpPr/>
          <p:nvPr/>
        </p:nvSpPr>
        <p:spPr>
          <a:xfrm>
            <a:off x="4643812" y="704850"/>
            <a:ext cx="420006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Visualize Correlation-Matrix with Heat map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732021-80E9-44F3-AA1B-FA1199AC6741}"/>
              </a:ext>
            </a:extLst>
          </p:cNvPr>
          <p:cNvSpPr/>
          <p:nvPr/>
        </p:nvSpPr>
        <p:spPr>
          <a:xfrm>
            <a:off x="1025305" y="3883209"/>
            <a:ext cx="6779463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/>
              <a:t>"Good feature subsets contain features highly correlated with the target, yet uncorrelated to each other"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456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kumimoji="1" lang="en-US" altLang="zh-CN" dirty="0"/>
              <a:t>3. Feature Selection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1800" dirty="0"/>
              <a:t>3.1Filter methods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1600" dirty="0">
                <a:solidFill>
                  <a:srgbClr val="C00000"/>
                </a:solidFill>
              </a:rPr>
              <a:t>3.1.8 Correlation Coefficient</a:t>
            </a:r>
            <a:r>
              <a:rPr kumimoji="1" lang="zh-CN" altLang="en-US" sz="1600" dirty="0">
                <a:solidFill>
                  <a:srgbClr val="C00000"/>
                </a:solidFill>
              </a:rPr>
              <a:t>以及共线性</a:t>
            </a:r>
            <a:endParaRPr kumimoji="1" lang="en-US" altLang="zh-CN" sz="1600" dirty="0">
              <a:solidFill>
                <a:srgbClr val="C00000"/>
              </a:solidFill>
            </a:endParaRPr>
          </a:p>
          <a:p>
            <a:pPr lvl="1" algn="just">
              <a:spcBef>
                <a:spcPts val="0"/>
              </a:spcBef>
            </a:pPr>
            <a:r>
              <a:rPr lang="en-US" altLang="zh-CN" sz="1600" dirty="0"/>
              <a:t>We can use the </a:t>
            </a:r>
            <a:r>
              <a:rPr lang="en-US" altLang="zh-CN" sz="1600" dirty="0">
                <a:solidFill>
                  <a:srgbClr val="C00000"/>
                </a:solidFill>
              </a:rPr>
              <a:t>Pearson Correlation</a:t>
            </a:r>
          </a:p>
          <a:p>
            <a:pPr lvl="1" algn="just">
              <a:spcBef>
                <a:spcPts val="0"/>
              </a:spcBef>
            </a:pPr>
            <a:r>
              <a:rPr lang="en-US" altLang="zh-CN" sz="1600" dirty="0"/>
              <a:t>Using Pearson correlation returned coefficient values will vary between -1 and 1</a:t>
            </a:r>
          </a:p>
          <a:p>
            <a:pPr lvl="2" algn="just">
              <a:spcBef>
                <a:spcPts val="0"/>
              </a:spcBef>
            </a:pPr>
            <a:r>
              <a:rPr lang="en-US" altLang="zh-CN" dirty="0"/>
              <a:t>A value closer to 0 implies weaker correlation (exact 0 implying no correlation)</a:t>
            </a:r>
          </a:p>
          <a:p>
            <a:pPr lvl="2" algn="just">
              <a:spcBef>
                <a:spcPts val="0"/>
              </a:spcBef>
            </a:pPr>
            <a:r>
              <a:rPr lang="en-US" altLang="zh-CN" dirty="0"/>
              <a:t>A value closer to 1 implies stronger positive correlation</a:t>
            </a:r>
          </a:p>
          <a:p>
            <a:pPr lvl="2" algn="just">
              <a:spcBef>
                <a:spcPts val="0"/>
              </a:spcBef>
            </a:pPr>
            <a:r>
              <a:rPr lang="en-US" altLang="zh-CN" dirty="0"/>
              <a:t>A value closer to -1 implies stronger negative correlation</a:t>
            </a:r>
          </a:p>
          <a:p>
            <a:pPr lvl="1" algn="just">
              <a:spcBef>
                <a:spcPts val="0"/>
              </a:spcBef>
            </a:pPr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07F230-EB14-41C3-B566-0466565235B9}"/>
              </a:ext>
            </a:extLst>
          </p:cNvPr>
          <p:cNvSpPr/>
          <p:nvPr/>
        </p:nvSpPr>
        <p:spPr>
          <a:xfrm>
            <a:off x="4643812" y="704850"/>
            <a:ext cx="420006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Visualize Correlation-Matrix with Heat map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19ABCE-2C78-4F4D-A49E-D8F855F4FF8A}"/>
              </a:ext>
            </a:extLst>
          </p:cNvPr>
          <p:cNvSpPr/>
          <p:nvPr/>
        </p:nvSpPr>
        <p:spPr>
          <a:xfrm>
            <a:off x="2491172" y="4647778"/>
            <a:ext cx="436209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400" dirty="0"/>
              <a:t>可以保留相关系数绝对值大于等于</a:t>
            </a:r>
            <a:r>
              <a:rPr lang="en-US" altLang="zh-CN" sz="1400" dirty="0"/>
              <a:t>0.5</a:t>
            </a:r>
            <a:r>
              <a:rPr lang="zh-CN" altLang="en-US" sz="1400" dirty="0"/>
              <a:t>（阈值）的特征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310398-1800-45F2-8B6B-EEB76C00A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441" y="3442097"/>
            <a:ext cx="3724742" cy="109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2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kumimoji="1" lang="en-US" altLang="zh-CN" dirty="0"/>
              <a:t>3. Feature Selection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1800" dirty="0"/>
              <a:t>3.1Filter methods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1800" dirty="0">
                <a:solidFill>
                  <a:srgbClr val="C00000"/>
                </a:solidFill>
              </a:rPr>
              <a:t>3.1.8 Correlation Coefficient</a:t>
            </a:r>
            <a:r>
              <a:rPr kumimoji="1" lang="zh-CN" altLang="en-US" sz="1800" dirty="0">
                <a:solidFill>
                  <a:srgbClr val="C00000"/>
                </a:solidFill>
              </a:rPr>
              <a:t>以及共线性</a:t>
            </a:r>
            <a:endParaRPr kumimoji="1" lang="en-US" altLang="zh-CN" sz="1800" dirty="0">
              <a:solidFill>
                <a:srgbClr val="C00000"/>
              </a:solidFill>
            </a:endParaRPr>
          </a:p>
          <a:p>
            <a:pPr lvl="1" algn="just">
              <a:spcBef>
                <a:spcPts val="0"/>
              </a:spcBef>
            </a:pPr>
            <a:r>
              <a:rPr lang="en-US" altLang="zh-CN" sz="1700" dirty="0"/>
              <a:t>The logic behind using correlation for feature selection is that the good variables are highly correlated with the target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700" dirty="0"/>
              <a:t>Furthermore, variables should be correlated with the target but should be uncorrelated among themselves</a:t>
            </a:r>
            <a:r>
              <a:rPr lang="zh-CN" altLang="en-US" sz="1700" dirty="0">
                <a:solidFill>
                  <a:srgbClr val="0066FF"/>
                </a:solidFill>
              </a:rPr>
              <a:t>（变量之间不应过多相关）</a:t>
            </a:r>
            <a:endParaRPr lang="en-US" altLang="zh-CN" sz="1700" dirty="0">
              <a:solidFill>
                <a:srgbClr val="0066FF"/>
              </a:solidFill>
            </a:endParaRPr>
          </a:p>
          <a:p>
            <a:pPr lvl="1" algn="just">
              <a:spcBef>
                <a:spcPts val="0"/>
              </a:spcBef>
            </a:pPr>
            <a:r>
              <a:rPr lang="en-US" altLang="zh-CN" sz="1700" dirty="0"/>
              <a:t>We should check if the selected variables are highly correlated with each other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700" dirty="0"/>
              <a:t>This phenomenon is known as </a:t>
            </a:r>
            <a:r>
              <a:rPr lang="en-US" altLang="zh-CN" sz="1700" dirty="0">
                <a:solidFill>
                  <a:srgbClr val="0066FF"/>
                </a:solidFill>
              </a:rPr>
              <a:t>multi-collinearity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700" dirty="0"/>
              <a:t>If they are, we would then need to </a:t>
            </a:r>
            <a:r>
              <a:rPr lang="en-US" altLang="zh-CN" sz="1700" dirty="0">
                <a:solidFill>
                  <a:srgbClr val="0066FF"/>
                </a:solidFill>
              </a:rPr>
              <a:t>keep just one of the correlated ones and drop the others</a:t>
            </a:r>
            <a:endParaRPr kumimoji="1" lang="en-US" altLang="zh-CN" sz="1700" dirty="0">
              <a:solidFill>
                <a:srgbClr val="0066FF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0AA564-6C4F-46D1-9734-340708FC4441}"/>
              </a:ext>
            </a:extLst>
          </p:cNvPr>
          <p:cNvSpPr/>
          <p:nvPr/>
        </p:nvSpPr>
        <p:spPr>
          <a:xfrm>
            <a:off x="4643812" y="704850"/>
            <a:ext cx="420006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Visualize Correlation-Matrix with Heat 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89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kumimoji="1" lang="en-US" altLang="zh-CN" sz="1900" dirty="0"/>
              <a:t>3. Feature Selection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kumimoji="1" lang="en-US" altLang="zh-CN" sz="1800" dirty="0"/>
              <a:t>3.1Filter methods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kumimoji="1" lang="en-US" altLang="zh-CN" sz="1600" dirty="0">
                <a:solidFill>
                  <a:srgbClr val="C00000"/>
                </a:solidFill>
              </a:rPr>
              <a:t>In scikit learn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rgbClr val="C00000"/>
                </a:solidFill>
              </a:rPr>
              <a:t>SelectKBest</a:t>
            </a:r>
            <a:r>
              <a:rPr lang="en-US" altLang="zh-CN" sz="1600" dirty="0"/>
              <a:t>(scikit learn) select features according to the k highest scores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rgbClr val="C00000"/>
                </a:solidFill>
              </a:rPr>
              <a:t>SelectPercentile</a:t>
            </a:r>
            <a:r>
              <a:rPr lang="en-US" altLang="zh-CN" sz="1600" dirty="0"/>
              <a:t>(scikit learn)  Select features according to a percentile of the highest scores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sz="1600" dirty="0"/>
              <a:t>SelectKBest and SelectPercentile take as input a scoring function that returns univariate scores </a:t>
            </a:r>
          </a:p>
          <a:p>
            <a:pPr lvl="2"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dirty="0"/>
              <a:t>For </a:t>
            </a:r>
            <a:r>
              <a:rPr lang="en-US" altLang="zh-CN" dirty="0">
                <a:solidFill>
                  <a:srgbClr val="C00000"/>
                </a:solidFill>
              </a:rPr>
              <a:t>regression tasks</a:t>
            </a:r>
            <a:r>
              <a:rPr lang="en-US" altLang="zh-CN" dirty="0"/>
              <a:t>: </a:t>
            </a:r>
            <a:r>
              <a:rPr lang="en-US" altLang="zh-CN" dirty="0" err="1"/>
              <a:t>f_regression</a:t>
            </a:r>
            <a:r>
              <a:rPr lang="en-US" altLang="zh-CN" dirty="0"/>
              <a:t>, </a:t>
            </a:r>
            <a:r>
              <a:rPr lang="en-US" altLang="zh-CN" dirty="0" err="1"/>
              <a:t>mutual_info_regression</a:t>
            </a:r>
            <a:endParaRPr lang="en-US" altLang="zh-CN" dirty="0"/>
          </a:p>
          <a:p>
            <a:pPr lvl="2"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dirty="0"/>
              <a:t>For </a:t>
            </a:r>
            <a:r>
              <a:rPr lang="en-US" altLang="zh-CN" dirty="0">
                <a:solidFill>
                  <a:srgbClr val="C00000"/>
                </a:solidFill>
              </a:rPr>
              <a:t>classification tasks</a:t>
            </a:r>
            <a:r>
              <a:rPr lang="en-US" altLang="zh-CN" dirty="0"/>
              <a:t>: chi2, </a:t>
            </a:r>
            <a:r>
              <a:rPr lang="en-US" altLang="zh-CN" dirty="0" err="1"/>
              <a:t>f_classif</a:t>
            </a:r>
            <a:r>
              <a:rPr lang="en-US" altLang="zh-CN" dirty="0"/>
              <a:t>, mutual_info_classif	</a:t>
            </a:r>
          </a:p>
          <a:p>
            <a:pPr lvl="3"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sz="1600" dirty="0"/>
              <a:t>The methods based on F-test estimate the degree of linear dependency between two random variables. They assume a linear relationship between the feature and the target</a:t>
            </a:r>
          </a:p>
          <a:p>
            <a:pPr lvl="3"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sz="1600" dirty="0"/>
              <a:t>On the other hand, mutual information methods can capture any kind of statistical dependency, but being nonparametric, they require more samples for accurate estimation</a:t>
            </a:r>
            <a:endParaRPr lang="zh-CN" altLang="en-US" sz="1600" dirty="0"/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endParaRPr kumimoji="1" lang="en-US" altLang="zh-CN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EDE838-79A7-4D31-A08D-47A520737E9D}"/>
              </a:ext>
            </a:extLst>
          </p:cNvPr>
          <p:cNvSpPr/>
          <p:nvPr/>
        </p:nvSpPr>
        <p:spPr>
          <a:xfrm>
            <a:off x="711648" y="4701173"/>
            <a:ext cx="7720703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https://machinelearningmastery.com/feature-selection-machine-learning-python/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43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kumimoji="1" lang="en-US" altLang="zh-CN" dirty="0"/>
              <a:t>3. Feature Selection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1800" dirty="0">
                <a:solidFill>
                  <a:srgbClr val="C00000"/>
                </a:solidFill>
              </a:rPr>
              <a:t>3.1Filter methods</a:t>
            </a:r>
            <a:r>
              <a:rPr kumimoji="1" lang="zh-CN" altLang="en-US" sz="1800" dirty="0">
                <a:solidFill>
                  <a:srgbClr val="C00000"/>
                </a:solidFill>
              </a:rPr>
              <a:t>：</a:t>
            </a:r>
            <a:r>
              <a:rPr lang="zh-CN" altLang="en-US" sz="1800" dirty="0">
                <a:solidFill>
                  <a:srgbClr val="C00000"/>
                </a:solidFill>
              </a:rPr>
              <a:t>小结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lvl="1" algn="just">
              <a:spcBef>
                <a:spcPts val="0"/>
              </a:spcBef>
            </a:pPr>
            <a:r>
              <a:rPr lang="en-US" altLang="zh-CN" sz="1700" dirty="0"/>
              <a:t>The characteristics of these methods are as follows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700" dirty="0"/>
              <a:t>These methods rely on the </a:t>
            </a:r>
            <a:r>
              <a:rPr lang="en-US" altLang="zh-CN" sz="1700" dirty="0">
                <a:solidFill>
                  <a:srgbClr val="0066FF"/>
                </a:solidFill>
              </a:rPr>
              <a:t>characteristics of the data </a:t>
            </a:r>
            <a:r>
              <a:rPr lang="en-US" altLang="zh-CN" sz="1700" dirty="0"/>
              <a:t>(feature characteristics)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700" dirty="0"/>
              <a:t>They do </a:t>
            </a:r>
            <a:r>
              <a:rPr lang="en-US" altLang="zh-CN" sz="1700" dirty="0">
                <a:solidFill>
                  <a:srgbClr val="0066FF"/>
                </a:solidFill>
              </a:rPr>
              <a:t>not use machine learning algorithms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700" dirty="0"/>
              <a:t>These are </a:t>
            </a:r>
            <a:r>
              <a:rPr lang="en-US" altLang="zh-CN" sz="1700" dirty="0">
                <a:solidFill>
                  <a:srgbClr val="0066FF"/>
                </a:solidFill>
              </a:rPr>
              <a:t>model agnostic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700" dirty="0"/>
              <a:t>They tend to be </a:t>
            </a:r>
            <a:r>
              <a:rPr lang="en-US" altLang="zh-CN" sz="1700" dirty="0">
                <a:solidFill>
                  <a:srgbClr val="0066FF"/>
                </a:solidFill>
              </a:rPr>
              <a:t>less computationally expensive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700" dirty="0"/>
              <a:t>They usually give </a:t>
            </a:r>
            <a:r>
              <a:rPr lang="en-US" altLang="zh-CN" sz="1700" dirty="0">
                <a:solidFill>
                  <a:srgbClr val="0066FF"/>
                </a:solidFill>
              </a:rPr>
              <a:t>lower prediction performance than wrapper methods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700" dirty="0"/>
              <a:t>They are very well suited for a </a:t>
            </a:r>
            <a:r>
              <a:rPr lang="en-US" altLang="zh-CN" sz="1700" dirty="0">
                <a:solidFill>
                  <a:srgbClr val="0066FF"/>
                </a:solidFill>
              </a:rPr>
              <a:t>quick screen and removal of irrelevant features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9AA294-9EC2-4A4B-9CA7-1361E6D50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889" y="4450583"/>
            <a:ext cx="2762839" cy="30556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4BD7700-42EF-4356-B7B2-A3C4B38A1A0F}"/>
              </a:ext>
            </a:extLst>
          </p:cNvPr>
          <p:cNvSpPr/>
          <p:nvPr/>
        </p:nvSpPr>
        <p:spPr>
          <a:xfrm>
            <a:off x="2808125" y="4418700"/>
            <a:ext cx="962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agnostic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44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77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kumimoji="1" lang="en-US" altLang="zh-CN" sz="1800" dirty="0"/>
              <a:t>3. Feature Selection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1800" dirty="0">
                <a:solidFill>
                  <a:srgbClr val="C00000"/>
                </a:solidFill>
              </a:rPr>
              <a:t>3.1Filter methods </a:t>
            </a:r>
          </a:p>
          <a:p>
            <a:pPr lvl="1" algn="just">
              <a:spcBef>
                <a:spcPts val="0"/>
              </a:spcBef>
            </a:pPr>
            <a:r>
              <a:rPr lang="en-US" altLang="zh-CN" sz="1700" b="1" dirty="0"/>
              <a:t>How to choose the right feature selection method</a:t>
            </a:r>
            <a:r>
              <a:rPr lang="en-US" altLang="zh-CN" sz="1700" dirty="0"/>
              <a:t> </a:t>
            </a:r>
          </a:p>
          <a:p>
            <a:pPr lvl="1" algn="just">
              <a:spcBef>
                <a:spcPts val="0"/>
              </a:spcBef>
            </a:pPr>
            <a:r>
              <a:rPr lang="en-US" altLang="zh-CN" sz="1700" dirty="0"/>
              <a:t>We can see that there are lot of feature selection techniques available</a:t>
            </a:r>
          </a:p>
          <a:p>
            <a:pPr lvl="1" algn="just">
              <a:spcBef>
                <a:spcPts val="0"/>
              </a:spcBef>
            </a:pPr>
            <a:r>
              <a:rPr lang="en-US" altLang="zh-CN" sz="1700" dirty="0"/>
              <a:t>The following graphic will serve as a guide on how to choose a feature selection method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620" y="2513053"/>
            <a:ext cx="4678637" cy="2357397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2164620" y="4449618"/>
            <a:ext cx="809203" cy="5198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726382" y="4466804"/>
            <a:ext cx="748483" cy="47071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304451" y="4417653"/>
            <a:ext cx="1614239" cy="5198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68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kumimoji="1" lang="en-US" altLang="zh-CN" dirty="0"/>
              <a:t>3. Feature Selection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1800" dirty="0">
                <a:solidFill>
                  <a:srgbClr val="C00000"/>
                </a:solidFill>
              </a:rPr>
              <a:t>3.1Filter methods </a:t>
            </a:r>
          </a:p>
          <a:p>
            <a:pPr lvl="1" algn="just">
              <a:spcBef>
                <a:spcPts val="0"/>
              </a:spcBef>
            </a:pPr>
            <a:r>
              <a:rPr lang="en-US" altLang="zh-CN" sz="1600" dirty="0">
                <a:solidFill>
                  <a:srgbClr val="C00000"/>
                </a:solidFill>
              </a:rPr>
              <a:t>Numerical Input, Numerical Output</a:t>
            </a:r>
          </a:p>
          <a:p>
            <a:pPr lvl="2" algn="just">
              <a:spcBef>
                <a:spcPts val="0"/>
              </a:spcBef>
            </a:pPr>
            <a:r>
              <a:rPr lang="en-US" altLang="zh-CN" dirty="0"/>
              <a:t>This is a regression predictive modeling problem with numerical input variables</a:t>
            </a:r>
          </a:p>
          <a:p>
            <a:pPr lvl="2" algn="just">
              <a:spcBef>
                <a:spcPts val="0"/>
              </a:spcBef>
            </a:pPr>
            <a:r>
              <a:rPr lang="en-US" altLang="zh-CN" dirty="0"/>
              <a:t>The most common techniques are to use a correlation coefficient, such as Pearson’s for a linear correlation, or rank-based methods for a nonlinear correlation</a:t>
            </a:r>
          </a:p>
          <a:p>
            <a:pPr lvl="2" algn="just">
              <a:spcBef>
                <a:spcPts val="0"/>
              </a:spcBef>
            </a:pPr>
            <a:r>
              <a:rPr lang="en-US" altLang="zh-CN" dirty="0"/>
              <a:t>The tests employed are as follows</a:t>
            </a:r>
          </a:p>
          <a:p>
            <a:pPr lvl="3" algn="just">
              <a:spcBef>
                <a:spcPts val="0"/>
              </a:spcBef>
            </a:pPr>
            <a:r>
              <a:rPr lang="en-US" altLang="zh-CN" sz="1600" dirty="0">
                <a:solidFill>
                  <a:srgbClr val="0066FF"/>
                </a:solidFill>
              </a:rPr>
              <a:t>Pearson’s correlation coefficient (linear)</a:t>
            </a:r>
          </a:p>
          <a:p>
            <a:pPr lvl="3" algn="just">
              <a:spcBef>
                <a:spcPts val="0"/>
              </a:spcBef>
            </a:pPr>
            <a:r>
              <a:rPr lang="en-US" altLang="zh-CN" sz="1600" dirty="0">
                <a:solidFill>
                  <a:srgbClr val="C00000"/>
                </a:solidFill>
              </a:rPr>
              <a:t>Spearman’s rank coefficient (nonlinear)</a:t>
            </a:r>
          </a:p>
        </p:txBody>
      </p:sp>
    </p:spTree>
    <p:extLst>
      <p:ext uri="{BB962C8B-B14F-4D97-AF65-F5344CB8AC3E}">
        <p14:creationId xmlns:p14="http://schemas.microsoft.com/office/powerpoint/2010/main" val="294950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kumimoji="1" lang="en-US" altLang="zh-CN" dirty="0"/>
              <a:t>3. Feature Selection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1800" dirty="0">
                <a:solidFill>
                  <a:srgbClr val="C00000"/>
                </a:solidFill>
              </a:rPr>
              <a:t>3.1Filter methods </a:t>
            </a:r>
          </a:p>
          <a:p>
            <a:pPr lvl="1" algn="just">
              <a:spcBef>
                <a:spcPts val="0"/>
              </a:spcBef>
            </a:pPr>
            <a:r>
              <a:rPr lang="en-US" altLang="zh-CN" sz="1600" dirty="0">
                <a:solidFill>
                  <a:srgbClr val="C00000"/>
                </a:solidFill>
              </a:rPr>
              <a:t>Numerical Input, Categorical Output</a:t>
            </a:r>
          </a:p>
          <a:p>
            <a:pPr lvl="2" algn="just">
              <a:spcBef>
                <a:spcPts val="0"/>
              </a:spcBef>
            </a:pPr>
            <a:r>
              <a:rPr lang="en-US" altLang="zh-CN" dirty="0"/>
              <a:t>This is a classification predictive modeling problem with numerical input variables</a:t>
            </a:r>
          </a:p>
          <a:p>
            <a:pPr lvl="2" algn="just">
              <a:spcBef>
                <a:spcPts val="0"/>
              </a:spcBef>
            </a:pPr>
            <a:r>
              <a:rPr lang="en-US" altLang="zh-CN" dirty="0"/>
              <a:t>This might be the most common example of a classification problem</a:t>
            </a:r>
          </a:p>
          <a:p>
            <a:pPr lvl="2" algn="just">
              <a:spcBef>
                <a:spcPts val="0"/>
              </a:spcBef>
            </a:pPr>
            <a:r>
              <a:rPr lang="en-US" altLang="zh-CN" dirty="0"/>
              <a:t>Again, the most common techniques are correlation based, although in this case, they must take the categorical target into account</a:t>
            </a:r>
          </a:p>
          <a:p>
            <a:pPr lvl="2" algn="just">
              <a:spcBef>
                <a:spcPts val="0"/>
              </a:spcBef>
            </a:pPr>
            <a:r>
              <a:rPr lang="en-US" altLang="zh-CN" dirty="0"/>
              <a:t>We can employ the following tests as follows</a:t>
            </a:r>
          </a:p>
          <a:p>
            <a:pPr lvl="3" algn="just">
              <a:spcBef>
                <a:spcPts val="0"/>
              </a:spcBef>
            </a:pPr>
            <a:r>
              <a:rPr lang="en-US" altLang="zh-CN" sz="1600" dirty="0">
                <a:solidFill>
                  <a:srgbClr val="0066FF"/>
                </a:solidFill>
              </a:rPr>
              <a:t>ANOVA correlation coefficient (linear)</a:t>
            </a:r>
          </a:p>
          <a:p>
            <a:pPr lvl="3" algn="just">
              <a:spcBef>
                <a:spcPts val="0"/>
              </a:spcBef>
            </a:pPr>
            <a:r>
              <a:rPr lang="en-US" altLang="zh-CN" sz="1600" dirty="0">
                <a:solidFill>
                  <a:srgbClr val="C00000"/>
                </a:solidFill>
              </a:rPr>
              <a:t>Kendall’s rank coefficient (nonlinear)</a:t>
            </a:r>
          </a:p>
          <a:p>
            <a:pPr lvl="3" algn="just">
              <a:spcBef>
                <a:spcPts val="0"/>
              </a:spcBef>
            </a:pPr>
            <a:r>
              <a:rPr lang="en-US" altLang="zh-CN" sz="1600" dirty="0"/>
              <a:t>Kendall does assume that the categorical variable is ordinal</a:t>
            </a:r>
          </a:p>
        </p:txBody>
      </p:sp>
    </p:spTree>
    <p:extLst>
      <p:ext uri="{BB962C8B-B14F-4D97-AF65-F5344CB8AC3E}">
        <p14:creationId xmlns:p14="http://schemas.microsoft.com/office/powerpoint/2010/main" val="355650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altLang="zh-CN" dirty="0"/>
              <a:t>Feature Engineering is divided into 3 broad categories</a:t>
            </a:r>
          </a:p>
          <a:p>
            <a:pPr lvl="1" algn="just">
              <a:spcBef>
                <a:spcPts val="0"/>
              </a:spcBef>
            </a:pPr>
            <a:r>
              <a:rPr lang="en-US" altLang="zh-CN" sz="2000" b="1" dirty="0">
                <a:solidFill>
                  <a:srgbClr val="C00000"/>
                </a:solidFill>
              </a:rPr>
              <a:t>(2) Feature Extraction</a:t>
            </a:r>
          </a:p>
          <a:p>
            <a:pPr lvl="2" algn="just">
              <a:spcBef>
                <a:spcPts val="0"/>
              </a:spcBef>
            </a:pPr>
            <a:r>
              <a:rPr lang="en-US" altLang="zh-CN" sz="2000" dirty="0"/>
              <a:t>When the data to be processed through an algorithm is too large, it’s generally considered redundant</a:t>
            </a:r>
          </a:p>
          <a:p>
            <a:pPr lvl="2" algn="just">
              <a:spcBef>
                <a:spcPts val="0"/>
              </a:spcBef>
            </a:pPr>
            <a:r>
              <a:rPr lang="en-US" altLang="zh-CN" sz="2000" dirty="0"/>
              <a:t>Analysis with a large number of variables uses a lot of computation power and memory</a:t>
            </a:r>
          </a:p>
          <a:p>
            <a:pPr lvl="2" algn="just">
              <a:spcBef>
                <a:spcPts val="0"/>
              </a:spcBef>
            </a:pPr>
            <a:r>
              <a:rPr lang="en-US" altLang="zh-CN" sz="2000" dirty="0"/>
              <a:t>therefore we should </a:t>
            </a:r>
            <a:r>
              <a:rPr lang="en-US" altLang="zh-CN" sz="2000" dirty="0">
                <a:solidFill>
                  <a:srgbClr val="C00000"/>
                </a:solidFill>
              </a:rPr>
              <a:t>reduce the dimensionality </a:t>
            </a:r>
            <a:r>
              <a:rPr lang="en-US" altLang="zh-CN" sz="2000" dirty="0"/>
              <a:t>of these types of variables</a:t>
            </a:r>
          </a:p>
          <a:p>
            <a:pPr lvl="3" algn="just">
              <a:spcBef>
                <a:spcPts val="0"/>
              </a:spcBef>
            </a:pPr>
            <a:r>
              <a:rPr lang="en-US" altLang="zh-CN" sz="2000" dirty="0"/>
              <a:t>It is a term for constructing combinations of the variables</a:t>
            </a:r>
          </a:p>
          <a:p>
            <a:pPr lvl="3" algn="just">
              <a:spcBef>
                <a:spcPts val="0"/>
              </a:spcBef>
            </a:pPr>
            <a:r>
              <a:rPr lang="en-US" altLang="zh-CN" sz="2000" dirty="0"/>
              <a:t>For tabular data, we use </a:t>
            </a:r>
            <a:r>
              <a:rPr lang="en-US" altLang="zh-CN" sz="2000" dirty="0">
                <a:solidFill>
                  <a:srgbClr val="C00000"/>
                </a:solidFill>
              </a:rPr>
              <a:t>PCA</a:t>
            </a:r>
            <a:r>
              <a:rPr lang="en-US" altLang="zh-CN" sz="2000" dirty="0"/>
              <a:t> to reduce features</a:t>
            </a:r>
          </a:p>
          <a:p>
            <a:pPr lvl="3" algn="just">
              <a:spcBef>
                <a:spcPts val="0"/>
              </a:spcBef>
            </a:pPr>
            <a:r>
              <a:rPr lang="en-US" altLang="zh-CN" sz="2000" dirty="0"/>
              <a:t>For image, we can use line or edge detection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131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kumimoji="1" lang="en-US" altLang="zh-CN" dirty="0"/>
              <a:t>3. Feature Selection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1800" dirty="0">
                <a:solidFill>
                  <a:srgbClr val="C00000"/>
                </a:solidFill>
              </a:rPr>
              <a:t>3.1Filter methods </a:t>
            </a:r>
          </a:p>
          <a:p>
            <a:pPr lvl="1" algn="just">
              <a:spcBef>
                <a:spcPts val="0"/>
              </a:spcBef>
            </a:pPr>
            <a:r>
              <a:rPr lang="en-US" altLang="zh-CN" sz="1600" dirty="0">
                <a:solidFill>
                  <a:srgbClr val="C00000"/>
                </a:solidFill>
              </a:rPr>
              <a:t>Categorical Input, Numerical Output</a:t>
            </a:r>
          </a:p>
          <a:p>
            <a:pPr lvl="1" algn="just">
              <a:spcBef>
                <a:spcPts val="0"/>
              </a:spcBef>
            </a:pPr>
            <a:r>
              <a:rPr lang="en-US" altLang="zh-CN" sz="1600" dirty="0"/>
              <a:t>This is a regression predictive modeling problem with categorical input variables</a:t>
            </a:r>
          </a:p>
          <a:p>
            <a:pPr lvl="1" algn="just">
              <a:spcBef>
                <a:spcPts val="0"/>
              </a:spcBef>
            </a:pPr>
            <a:r>
              <a:rPr lang="en-US" altLang="zh-CN" sz="1600" dirty="0"/>
              <a:t>This is a strange example of a regression problem (e.g. we will not encounter it often)</a:t>
            </a:r>
          </a:p>
          <a:p>
            <a:pPr lvl="1" algn="just">
              <a:spcBef>
                <a:spcPts val="0"/>
              </a:spcBef>
            </a:pPr>
            <a:r>
              <a:rPr lang="en-US" altLang="zh-CN" sz="1600" dirty="0"/>
              <a:t>We can use the same </a:t>
            </a:r>
            <a:r>
              <a:rPr lang="en-US" altLang="zh-CN" sz="1600" dirty="0">
                <a:solidFill>
                  <a:srgbClr val="0066FF"/>
                </a:solidFill>
              </a:rPr>
              <a:t>“Numerical Input, Categorical Output” methods </a:t>
            </a:r>
            <a:r>
              <a:rPr lang="en-US" altLang="zh-CN" sz="1600" dirty="0"/>
              <a:t>(described previously), </a:t>
            </a:r>
            <a:r>
              <a:rPr lang="en-US" altLang="zh-CN" sz="1600" dirty="0">
                <a:solidFill>
                  <a:srgbClr val="0066FF"/>
                </a:solidFill>
              </a:rPr>
              <a:t>but in reverse</a:t>
            </a:r>
          </a:p>
        </p:txBody>
      </p:sp>
    </p:spTree>
    <p:extLst>
      <p:ext uri="{BB962C8B-B14F-4D97-AF65-F5344CB8AC3E}">
        <p14:creationId xmlns:p14="http://schemas.microsoft.com/office/powerpoint/2010/main" val="188477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kumimoji="1" lang="en-US" altLang="zh-CN" dirty="0"/>
              <a:t>3. Feature Selection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1800" dirty="0">
                <a:solidFill>
                  <a:srgbClr val="C00000"/>
                </a:solidFill>
              </a:rPr>
              <a:t>3.1Filter methods </a:t>
            </a:r>
          </a:p>
          <a:p>
            <a:pPr lvl="1" algn="just">
              <a:spcBef>
                <a:spcPts val="0"/>
              </a:spcBef>
            </a:pPr>
            <a:r>
              <a:rPr lang="en-US" altLang="zh-CN" sz="1600" dirty="0">
                <a:solidFill>
                  <a:srgbClr val="C00000"/>
                </a:solidFill>
              </a:rPr>
              <a:t>Categorical Input, Categorical Output</a:t>
            </a:r>
          </a:p>
          <a:p>
            <a:pPr lvl="1" algn="just">
              <a:spcBef>
                <a:spcPts val="0"/>
              </a:spcBef>
            </a:pPr>
            <a:r>
              <a:rPr lang="en-US" altLang="zh-CN" sz="1600" dirty="0"/>
              <a:t>This is a classification predictive modeling problem with categorical input variables</a:t>
            </a:r>
          </a:p>
          <a:p>
            <a:pPr lvl="2" algn="just">
              <a:spcBef>
                <a:spcPts val="0"/>
              </a:spcBef>
            </a:pPr>
            <a:r>
              <a:rPr lang="en-US" altLang="zh-CN" dirty="0"/>
              <a:t>The most common correlation measure for categorical data is the </a:t>
            </a:r>
            <a:r>
              <a:rPr lang="en-US" altLang="zh-CN" dirty="0">
                <a:solidFill>
                  <a:srgbClr val="0066FF"/>
                </a:solidFill>
              </a:rPr>
              <a:t>chi-squared test (contingency tables)</a:t>
            </a:r>
          </a:p>
          <a:p>
            <a:pPr lvl="2" algn="just">
              <a:spcBef>
                <a:spcPts val="0"/>
              </a:spcBef>
            </a:pPr>
            <a:r>
              <a:rPr lang="en-US" altLang="zh-CN" dirty="0"/>
              <a:t>We can also use </a:t>
            </a:r>
            <a:r>
              <a:rPr lang="en-US" altLang="zh-CN" dirty="0">
                <a:solidFill>
                  <a:srgbClr val="0066FF"/>
                </a:solidFill>
              </a:rPr>
              <a:t>mutual information /information gain </a:t>
            </a:r>
            <a:r>
              <a:rPr lang="en-US" altLang="zh-CN" dirty="0"/>
              <a:t>from the field of information theory</a:t>
            </a:r>
          </a:p>
          <a:p>
            <a:pPr lvl="3" algn="just">
              <a:spcBef>
                <a:spcPts val="0"/>
              </a:spcBef>
            </a:pPr>
            <a:r>
              <a:rPr lang="en-US" altLang="zh-CN" sz="1600" dirty="0"/>
              <a:t>In fact, </a:t>
            </a:r>
            <a:r>
              <a:rPr lang="en-US" altLang="zh-CN" sz="1600" dirty="0">
                <a:solidFill>
                  <a:srgbClr val="C00000"/>
                </a:solidFill>
              </a:rPr>
              <a:t>mutual information is a powerful method that may prove useful for both categorical and numerical data, e.g. it is agnostic to the data types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51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31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kumimoji="1" lang="en-US" altLang="zh-CN" sz="1800" dirty="0"/>
              <a:t>3. Feature Selection</a:t>
            </a:r>
          </a:p>
          <a:p>
            <a:pPr>
              <a:spcBef>
                <a:spcPts val="0"/>
              </a:spcBef>
            </a:pPr>
            <a:r>
              <a:rPr kumimoji="1" lang="en-US" altLang="zh-CN" sz="1600" dirty="0"/>
              <a:t>3.2Wrapper methods</a:t>
            </a:r>
          </a:p>
          <a:p>
            <a:pPr lvl="1" algn="just">
              <a:spcBef>
                <a:spcPts val="0"/>
              </a:spcBef>
            </a:pPr>
            <a:r>
              <a:rPr lang="en-US" altLang="zh-CN" sz="1400" dirty="0"/>
              <a:t>a wrapper method </a:t>
            </a:r>
            <a:r>
              <a:rPr lang="en-US" altLang="zh-CN" sz="1400" dirty="0">
                <a:solidFill>
                  <a:srgbClr val="0066FF"/>
                </a:solidFill>
              </a:rPr>
              <a:t>needs one machine learning algorithm </a:t>
            </a:r>
            <a:r>
              <a:rPr lang="en-US" altLang="zh-CN" sz="1400" dirty="0"/>
              <a:t>and </a:t>
            </a:r>
            <a:r>
              <a:rPr lang="en-US" altLang="zh-CN" sz="1400" dirty="0">
                <a:solidFill>
                  <a:srgbClr val="0066FF"/>
                </a:solidFill>
              </a:rPr>
              <a:t>uses its performance as evaluation criteria to evaluate features( independent variables)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400" dirty="0"/>
              <a:t>This method </a:t>
            </a:r>
            <a:r>
              <a:rPr lang="en-US" altLang="zh-CN" sz="1400" dirty="0">
                <a:solidFill>
                  <a:srgbClr val="C00000"/>
                </a:solidFill>
              </a:rPr>
              <a:t>searches for a feature sub set </a:t>
            </a:r>
            <a:r>
              <a:rPr lang="en-US" altLang="zh-CN" sz="1400" dirty="0"/>
              <a:t>which is best-suited for the machine learning algorithm and aims to improve the mining performance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400" dirty="0"/>
              <a:t>To evaluate the features, the </a:t>
            </a:r>
            <a:r>
              <a:rPr lang="en-US" altLang="zh-CN" sz="1400" dirty="0">
                <a:solidFill>
                  <a:srgbClr val="C00000"/>
                </a:solidFill>
              </a:rPr>
              <a:t>predictive accuracy used for classification </a:t>
            </a:r>
            <a:r>
              <a:rPr lang="en-US" altLang="zh-CN" sz="1400" dirty="0"/>
              <a:t>tasks and </a:t>
            </a:r>
            <a:r>
              <a:rPr lang="en-US" altLang="zh-CN" sz="1400" dirty="0">
                <a:solidFill>
                  <a:srgbClr val="C00000"/>
                </a:solidFill>
              </a:rPr>
              <a:t>goodness of cluster </a:t>
            </a:r>
            <a:r>
              <a:rPr lang="en-US" altLang="zh-CN" sz="1400" dirty="0"/>
              <a:t>is evaluated using clustering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400" dirty="0"/>
              <a:t>The problem is essentially reduced to a search problem, some methods follows a </a:t>
            </a:r>
            <a:r>
              <a:rPr lang="en-US" altLang="zh-CN" sz="1400" dirty="0">
                <a:solidFill>
                  <a:srgbClr val="C00000"/>
                </a:solidFill>
              </a:rPr>
              <a:t>greedy search approach </a:t>
            </a:r>
            <a:r>
              <a:rPr lang="en-US" altLang="zh-CN" sz="1400" dirty="0"/>
              <a:t>by evaluating all the </a:t>
            </a:r>
            <a:r>
              <a:rPr lang="en-US" altLang="zh-CN" sz="1400" b="1" dirty="0">
                <a:solidFill>
                  <a:srgbClr val="C00000"/>
                </a:solidFill>
              </a:rPr>
              <a:t>possible</a:t>
            </a:r>
            <a:r>
              <a:rPr lang="en-US" altLang="zh-CN" sz="1400" b="1" dirty="0"/>
              <a:t> </a:t>
            </a:r>
            <a:r>
              <a:rPr lang="en-US" altLang="zh-CN" sz="1400" b="1" dirty="0">
                <a:solidFill>
                  <a:srgbClr val="C00000"/>
                </a:solidFill>
              </a:rPr>
              <a:t>combinations</a:t>
            </a:r>
            <a:r>
              <a:rPr lang="en-US" altLang="zh-CN" sz="1400" b="1" dirty="0"/>
              <a:t> </a:t>
            </a:r>
            <a:r>
              <a:rPr lang="en-US" altLang="zh-CN" sz="1400" dirty="0"/>
              <a:t>of features against the evaluation criterion; These methods are usually computationally very expensive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400" dirty="0"/>
              <a:t>The wrapper methods usually result in </a:t>
            </a:r>
            <a:r>
              <a:rPr lang="en-US" altLang="zh-CN" sz="1400" dirty="0">
                <a:solidFill>
                  <a:srgbClr val="0066FF"/>
                </a:solidFill>
              </a:rPr>
              <a:t>better predictive accuracy </a:t>
            </a:r>
            <a:r>
              <a:rPr lang="en-US" altLang="zh-CN" sz="1400" dirty="0"/>
              <a:t>than filter methods</a:t>
            </a:r>
            <a:endParaRPr kumimoji="1" lang="en-US" altLang="zh-CN" dirty="0"/>
          </a:p>
        </p:txBody>
      </p:sp>
      <p:pic>
        <p:nvPicPr>
          <p:cNvPr id="4" name="Picture 2" descr="https://res.cloudinary.com/dyd911kmh/image/upload/f_auto,q_auto:best/v1537549832/Image2_ajaeo8.png">
            <a:extLst>
              <a:ext uri="{FF2B5EF4-FFF2-40B4-BE49-F238E27FC236}">
                <a16:creationId xmlns:a16="http://schemas.microsoft.com/office/drawing/2014/main" id="{E445A885-5850-4B83-8744-63F42C941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188" y="3952740"/>
            <a:ext cx="4094570" cy="114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E763EFD3-2C8B-43F2-8BCA-AC3E66EF9345}"/>
              </a:ext>
            </a:extLst>
          </p:cNvPr>
          <p:cNvSpPr/>
          <p:nvPr/>
        </p:nvSpPr>
        <p:spPr>
          <a:xfrm>
            <a:off x="4737887" y="4268549"/>
            <a:ext cx="1153115" cy="6899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52AAAB21-1938-4B8C-952E-1553C38742BB}"/>
              </a:ext>
            </a:extLst>
          </p:cNvPr>
          <p:cNvSpPr/>
          <p:nvPr/>
        </p:nvSpPr>
        <p:spPr>
          <a:xfrm>
            <a:off x="7266648" y="4211905"/>
            <a:ext cx="1683143" cy="687823"/>
          </a:xfrm>
          <a:prstGeom prst="wedgeRoundRectCallout">
            <a:avLst>
              <a:gd name="adj1" fmla="val -134240"/>
              <a:gd name="adj2" fmla="val -19853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使用</a:t>
            </a:r>
            <a:r>
              <a:rPr lang="en-US" altLang="zh-CN" dirty="0">
                <a:solidFill>
                  <a:sysClr val="windowText" lastClr="000000"/>
                </a:solidFill>
              </a:rPr>
              <a:t>learning</a:t>
            </a:r>
          </a:p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algorithm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03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kumimoji="1" lang="en-US" altLang="zh-CN" dirty="0"/>
              <a:t>3. Feature Selection</a:t>
            </a:r>
          </a:p>
          <a:p>
            <a:pPr>
              <a:spcBef>
                <a:spcPts val="0"/>
              </a:spcBef>
            </a:pPr>
            <a:r>
              <a:rPr kumimoji="1" lang="en-US" altLang="zh-CN" sz="1800" dirty="0"/>
              <a:t>3.2Wrapper methods</a:t>
            </a:r>
          </a:p>
          <a:p>
            <a:pPr lvl="1" algn="just">
              <a:spcBef>
                <a:spcPts val="0"/>
              </a:spcBef>
            </a:pPr>
            <a:r>
              <a:rPr lang="en-US" altLang="zh-CN" sz="1700" dirty="0"/>
              <a:t>Wrapper methods consists of the following techniques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700" dirty="0"/>
              <a:t>Forward Selection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700" dirty="0"/>
              <a:t>Backward Elimination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700" dirty="0"/>
              <a:t>Exhaustive Feature Selection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700" dirty="0"/>
              <a:t>Recursive Feature Elimination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700" dirty="0"/>
              <a:t>Recursive Feature Elimination with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413876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kumimoji="1" lang="en-US" altLang="zh-CN" sz="1600" dirty="0"/>
              <a:t>3. Feature Selection</a:t>
            </a:r>
          </a:p>
          <a:p>
            <a:pPr>
              <a:spcBef>
                <a:spcPts val="0"/>
              </a:spcBef>
            </a:pPr>
            <a:r>
              <a:rPr kumimoji="1" lang="en-US" altLang="zh-CN" sz="1600" dirty="0"/>
              <a:t>3.2 Wrapper methods</a:t>
            </a:r>
          </a:p>
          <a:p>
            <a:pPr>
              <a:spcBef>
                <a:spcPts val="0"/>
              </a:spcBef>
            </a:pPr>
            <a:r>
              <a:rPr kumimoji="1" lang="en-US" altLang="zh-CN" sz="1600" dirty="0">
                <a:solidFill>
                  <a:srgbClr val="C00000"/>
                </a:solidFill>
              </a:rPr>
              <a:t>3.2.1 Forward Selection</a:t>
            </a:r>
          </a:p>
          <a:p>
            <a:pPr lvl="1" algn="just">
              <a:spcBef>
                <a:spcPts val="0"/>
              </a:spcBef>
            </a:pPr>
            <a:r>
              <a:rPr lang="en-US" altLang="zh-CN" sz="1500" dirty="0"/>
              <a:t>Forward selection is an iterative method in which we start with having no feature in the model</a:t>
            </a:r>
          </a:p>
          <a:p>
            <a:pPr lvl="1" algn="just">
              <a:spcBef>
                <a:spcPts val="0"/>
              </a:spcBef>
            </a:pPr>
            <a:r>
              <a:rPr lang="en-US" altLang="zh-CN" sz="1500" dirty="0"/>
              <a:t>In each iteration, we keep </a:t>
            </a:r>
            <a:r>
              <a:rPr lang="en-US" altLang="zh-CN" sz="1500" dirty="0">
                <a:solidFill>
                  <a:srgbClr val="0066FF"/>
                </a:solidFill>
              </a:rPr>
              <a:t>adding the feature which best improves our model </a:t>
            </a:r>
            <a:r>
              <a:rPr lang="en-US" altLang="zh-CN" sz="1500" dirty="0"/>
              <a:t>till an addition of a new variable does not improve the performance of the model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300" dirty="0"/>
              <a:t>The procedure </a:t>
            </a:r>
            <a:r>
              <a:rPr lang="en-US" altLang="zh-CN" sz="1300" dirty="0">
                <a:solidFill>
                  <a:srgbClr val="0066FF"/>
                </a:solidFill>
              </a:rPr>
              <a:t>starts with an empty set of features</a:t>
            </a:r>
            <a:r>
              <a:rPr lang="en-US" altLang="zh-CN" sz="1300" dirty="0"/>
              <a:t>. The best of the original features is determined and added to the reduced set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300" dirty="0"/>
              <a:t>At each subsequent iteration, </a:t>
            </a:r>
            <a:r>
              <a:rPr lang="en-US" altLang="zh-CN" sz="1300" dirty="0">
                <a:solidFill>
                  <a:srgbClr val="0066FF"/>
                </a:solidFill>
              </a:rPr>
              <a:t>the best of the remaining original attributes </a:t>
            </a:r>
            <a:r>
              <a:rPr lang="en-US" altLang="zh-CN" sz="1300" dirty="0"/>
              <a:t>is added to the set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300" dirty="0"/>
              <a:t>Step forward feature selection starts by evaluating all features individually and selects the one that generates the best performing algorithm, according to a pre-set evaluation criteria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300" dirty="0">
                <a:solidFill>
                  <a:srgbClr val="0066FF"/>
                </a:solidFill>
              </a:rPr>
              <a:t>In the second step, it evaluates all possible combinations of the selected feature and a second feature</a:t>
            </a:r>
            <a:r>
              <a:rPr lang="en-US" altLang="zh-CN" sz="1300" dirty="0"/>
              <a:t>, and selects the pair that produce the best performing algorithm based on the same pre-set criteria</a:t>
            </a:r>
            <a:endParaRPr kumimoji="1" lang="en-US" altLang="zh-CN" sz="13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12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kumimoji="1" lang="en-US" altLang="zh-CN" sz="1800" dirty="0"/>
              <a:t>3. Feature Selection</a:t>
            </a:r>
          </a:p>
          <a:p>
            <a:pPr>
              <a:spcBef>
                <a:spcPts val="0"/>
              </a:spcBef>
            </a:pPr>
            <a:r>
              <a:rPr kumimoji="1" lang="en-US" altLang="zh-CN" sz="1800" dirty="0"/>
              <a:t>3.2 Wrapper methods</a:t>
            </a:r>
          </a:p>
          <a:p>
            <a:pPr>
              <a:spcBef>
                <a:spcPts val="0"/>
              </a:spcBef>
            </a:pPr>
            <a:r>
              <a:rPr kumimoji="1" lang="en-US" altLang="zh-CN" sz="1600" dirty="0">
                <a:solidFill>
                  <a:srgbClr val="C00000"/>
                </a:solidFill>
              </a:rPr>
              <a:t>3.2.1 Forward Selection</a:t>
            </a:r>
          </a:p>
          <a:p>
            <a:pPr lvl="1" algn="just">
              <a:spcBef>
                <a:spcPts val="0"/>
              </a:spcBef>
            </a:pPr>
            <a:r>
              <a:rPr lang="en-US" altLang="zh-CN" sz="1700" dirty="0"/>
              <a:t>The pre-set criteria can be the </a:t>
            </a:r>
            <a:r>
              <a:rPr lang="en-US" altLang="zh-CN" sz="1700" dirty="0">
                <a:solidFill>
                  <a:srgbClr val="C00000"/>
                </a:solidFill>
              </a:rPr>
              <a:t>ROC/AUC for classification and the R squared for regression for example</a:t>
            </a:r>
            <a:endParaRPr lang="en-US" altLang="zh-CN" sz="1700" dirty="0"/>
          </a:p>
          <a:p>
            <a:pPr lvl="1" algn="just">
              <a:spcBef>
                <a:spcPts val="0"/>
              </a:spcBef>
            </a:pPr>
            <a:r>
              <a:rPr lang="en-US" altLang="zh-CN" sz="1700" dirty="0"/>
              <a:t>This selection procedure is called </a:t>
            </a:r>
            <a:r>
              <a:rPr lang="en-US" altLang="zh-CN" sz="1700" dirty="0">
                <a:solidFill>
                  <a:srgbClr val="C00000"/>
                </a:solidFill>
              </a:rPr>
              <a:t>greedy</a:t>
            </a:r>
            <a:r>
              <a:rPr lang="en-US" altLang="zh-CN" sz="1700" dirty="0"/>
              <a:t>, because it evaluates all possible single, double, triple and so on feature combinations. Therefore, it is quite computationally expensive, and sometimes, if feature space is big, even unfeasible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39D828-AE0A-46E0-9EC2-005FF86D6806}"/>
              </a:ext>
            </a:extLst>
          </p:cNvPr>
          <p:cNvSpPr/>
          <p:nvPr/>
        </p:nvSpPr>
        <p:spPr>
          <a:xfrm>
            <a:off x="3881504" y="1067121"/>
            <a:ext cx="4760983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python library has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 implementation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B6237A-E270-4E14-AA3A-81589BB9F073}"/>
              </a:ext>
            </a:extLst>
          </p:cNvPr>
          <p:cNvSpPr/>
          <p:nvPr/>
        </p:nvSpPr>
        <p:spPr>
          <a:xfrm>
            <a:off x="1683656" y="3707047"/>
            <a:ext cx="5479143" cy="861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ROC(Receiver Operating Characteristic)</a:t>
            </a:r>
            <a:r>
              <a:rPr lang="zh-CN" altLang="en-US" sz="1600" dirty="0">
                <a:solidFill>
                  <a:srgbClr val="33333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曲线</a:t>
            </a:r>
            <a:endParaRPr lang="en-US" altLang="zh-CN" sz="1600" dirty="0">
              <a:solidFill>
                <a:srgbClr val="333333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AUC(Area Under the Curve)</a:t>
            </a:r>
            <a:r>
              <a:rPr lang="zh-CN" altLang="en-US" sz="1600" dirty="0">
                <a:solidFill>
                  <a:srgbClr val="33333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面积</a:t>
            </a:r>
            <a:endParaRPr lang="en-US" altLang="zh-CN" sz="1600" dirty="0">
              <a:solidFill>
                <a:srgbClr val="333333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ROC</a:t>
            </a:r>
            <a:r>
              <a:rPr lang="zh-CN" altLang="en-US" sz="1600" dirty="0">
                <a:solidFill>
                  <a:srgbClr val="33333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AUC</a:t>
            </a:r>
            <a:r>
              <a:rPr lang="zh-CN" altLang="en-US" sz="1600" dirty="0">
                <a:solidFill>
                  <a:srgbClr val="33333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为评价分类模型的指标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13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kumimoji="1" lang="en-US" altLang="zh-CN" dirty="0"/>
              <a:t>3. Feature Selection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1800" dirty="0"/>
              <a:t>3.2Wrapper methods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1600" dirty="0">
                <a:solidFill>
                  <a:srgbClr val="C00000"/>
                </a:solidFill>
              </a:rPr>
              <a:t>3.2.2Backward Elimination</a:t>
            </a:r>
          </a:p>
          <a:p>
            <a:pPr lvl="1" algn="just"/>
            <a:r>
              <a:rPr lang="en-US" altLang="zh-CN" sz="1700" dirty="0"/>
              <a:t>In backward elimination, we start with all the features and removes the least significant feature at each iteration which improves the performance of the model</a:t>
            </a:r>
          </a:p>
          <a:p>
            <a:pPr lvl="2" algn="just"/>
            <a:r>
              <a:rPr lang="en-US" altLang="zh-CN" sz="1700" dirty="0"/>
              <a:t>The procedure </a:t>
            </a:r>
            <a:r>
              <a:rPr lang="en-US" altLang="zh-CN" sz="1700" dirty="0">
                <a:solidFill>
                  <a:srgbClr val="C00000"/>
                </a:solidFill>
              </a:rPr>
              <a:t>starts with the full set of attributes </a:t>
            </a:r>
          </a:p>
          <a:p>
            <a:pPr lvl="2" algn="just"/>
            <a:r>
              <a:rPr lang="en-US" altLang="zh-CN" sz="1700" dirty="0"/>
              <a:t>At each step, it removes </a:t>
            </a:r>
            <a:r>
              <a:rPr lang="en-US" altLang="zh-CN" sz="1700" dirty="0">
                <a:solidFill>
                  <a:srgbClr val="C00000"/>
                </a:solidFill>
              </a:rPr>
              <a:t>the worst attribute </a:t>
            </a:r>
            <a:r>
              <a:rPr lang="en-US" altLang="zh-CN" sz="1700" dirty="0"/>
              <a:t>remaining in the set </a:t>
            </a:r>
          </a:p>
          <a:p>
            <a:pPr lvl="2" algn="just"/>
            <a:r>
              <a:rPr lang="en-US" altLang="zh-CN" sz="1700" dirty="0"/>
              <a:t>We repeat this until no improvement is observed on removal of features</a:t>
            </a:r>
            <a:endParaRPr kumimoji="1" lang="en-US" altLang="zh-CN" sz="1700" dirty="0">
              <a:solidFill>
                <a:srgbClr val="C0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24C2E5-649C-44FF-8451-B8C2157EC0AA}"/>
              </a:ext>
            </a:extLst>
          </p:cNvPr>
          <p:cNvSpPr/>
          <p:nvPr/>
        </p:nvSpPr>
        <p:spPr>
          <a:xfrm>
            <a:off x="3881504" y="1067121"/>
            <a:ext cx="4760983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python library has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 implementation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589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kumimoji="1" lang="en-US" altLang="zh-CN" dirty="0"/>
              <a:t>3. Feature Selection</a:t>
            </a:r>
          </a:p>
          <a:p>
            <a:pPr>
              <a:spcBef>
                <a:spcPts val="0"/>
              </a:spcBef>
            </a:pPr>
            <a:r>
              <a:rPr kumimoji="1" lang="en-US" altLang="zh-CN" sz="1800" dirty="0"/>
              <a:t>3.2 Wrapper methods</a:t>
            </a:r>
          </a:p>
          <a:p>
            <a:pPr>
              <a:spcBef>
                <a:spcPts val="0"/>
              </a:spcBef>
            </a:pPr>
            <a:r>
              <a:rPr kumimoji="1" lang="en-US" altLang="zh-CN" sz="1700" dirty="0">
                <a:solidFill>
                  <a:srgbClr val="C00000"/>
                </a:solidFill>
              </a:rPr>
              <a:t>3.2.3 Combination of forward selection and backward elimination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/>
              <a:t>The stepwise forward selection and backward elimination methods can be </a:t>
            </a:r>
            <a:r>
              <a:rPr lang="en-US" altLang="zh-CN" sz="1700" dirty="0">
                <a:solidFill>
                  <a:srgbClr val="C00000"/>
                </a:solidFill>
              </a:rPr>
              <a:t>combined</a:t>
            </a:r>
            <a:r>
              <a:rPr lang="en-US" altLang="zh-CN" sz="1700" dirty="0"/>
              <a:t> 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/>
              <a:t>so that, </a:t>
            </a:r>
            <a:r>
              <a:rPr lang="en-US" altLang="zh-CN" sz="1700" dirty="0">
                <a:solidFill>
                  <a:srgbClr val="0066FF"/>
                </a:solidFill>
              </a:rPr>
              <a:t>at each step</a:t>
            </a:r>
            <a:r>
              <a:rPr lang="en-US" altLang="zh-CN" sz="1700" dirty="0"/>
              <a:t>, the procedure </a:t>
            </a:r>
            <a:r>
              <a:rPr lang="en-US" altLang="zh-CN" sz="1700" dirty="0">
                <a:solidFill>
                  <a:srgbClr val="0066FF"/>
                </a:solidFill>
              </a:rPr>
              <a:t>selects the best attribute </a:t>
            </a:r>
            <a:r>
              <a:rPr lang="en-US" altLang="zh-CN" sz="1700" dirty="0"/>
              <a:t>from among the remaining attributes and </a:t>
            </a:r>
            <a:r>
              <a:rPr lang="en-US" altLang="zh-CN" sz="1700" dirty="0">
                <a:solidFill>
                  <a:srgbClr val="0066FF"/>
                </a:solidFill>
              </a:rPr>
              <a:t>removes the worst</a:t>
            </a:r>
            <a:endParaRPr kumimoji="1" lang="en-US" altLang="zh-CN" sz="1700" dirty="0">
              <a:solidFill>
                <a:srgbClr val="C0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338D74-E821-4F07-9050-4299686D284D}"/>
              </a:ext>
            </a:extLst>
          </p:cNvPr>
          <p:cNvSpPr/>
          <p:nvPr/>
        </p:nvSpPr>
        <p:spPr>
          <a:xfrm>
            <a:off x="3881504" y="1067121"/>
            <a:ext cx="4760983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python library has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 implementation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788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kumimoji="1" lang="en-US" altLang="zh-CN" sz="1800" dirty="0"/>
              <a:t>3. Feature Selection</a:t>
            </a:r>
          </a:p>
          <a:p>
            <a:pPr>
              <a:spcBef>
                <a:spcPts val="0"/>
              </a:spcBef>
            </a:pPr>
            <a:r>
              <a:rPr kumimoji="1" lang="en-US" altLang="zh-CN" sz="1600" dirty="0"/>
              <a:t>3.2 Wrapper methods</a:t>
            </a:r>
          </a:p>
          <a:p>
            <a:pPr>
              <a:spcBef>
                <a:spcPts val="0"/>
              </a:spcBef>
            </a:pPr>
            <a:r>
              <a:rPr kumimoji="1" lang="en-US" altLang="zh-CN" sz="1400" dirty="0">
                <a:solidFill>
                  <a:srgbClr val="C00000"/>
                </a:solidFill>
              </a:rPr>
              <a:t>3.2.4 Exhaustive Feature Selection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1400" dirty="0"/>
              <a:t>It is a </a:t>
            </a:r>
            <a:r>
              <a:rPr lang="en-US" altLang="zh-CN" sz="1400" dirty="0">
                <a:solidFill>
                  <a:srgbClr val="C00000"/>
                </a:solidFill>
              </a:rPr>
              <a:t>brute-force</a:t>
            </a:r>
            <a:r>
              <a:rPr lang="en-US" altLang="zh-CN" sz="1400" dirty="0"/>
              <a:t> evaluation of </a:t>
            </a:r>
            <a:r>
              <a:rPr lang="en-US" altLang="zh-CN" sz="1400" dirty="0">
                <a:solidFill>
                  <a:srgbClr val="C00000"/>
                </a:solidFill>
              </a:rPr>
              <a:t>each feature subset</a:t>
            </a:r>
            <a:r>
              <a:rPr lang="en-US" altLang="zh-CN" sz="1400" dirty="0"/>
              <a:t>. In an exhaustive feature selection the best subset of features is selected, </a:t>
            </a:r>
            <a:r>
              <a:rPr lang="en-US" altLang="zh-CN" sz="1400" dirty="0">
                <a:solidFill>
                  <a:srgbClr val="C00000"/>
                </a:solidFill>
              </a:rPr>
              <a:t>over all possible feature subsets</a:t>
            </a:r>
            <a:r>
              <a:rPr lang="en-US" altLang="zh-CN" sz="1400" dirty="0"/>
              <a:t>, by optimizing a specified performance metric for a certain machine learning algorithm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1400" dirty="0"/>
              <a:t>For example, if the classifier is a logistic regression and the dataset consists of 4 features, the algorithm will evaluate all </a:t>
            </a:r>
            <a:r>
              <a:rPr lang="en-US" altLang="zh-CN" sz="1400" b="1" dirty="0"/>
              <a:t>15(2</a:t>
            </a:r>
            <a:r>
              <a:rPr lang="en-US" altLang="zh-CN" sz="1400" b="1" baseline="30000" dirty="0"/>
              <a:t>N</a:t>
            </a:r>
            <a:r>
              <a:rPr lang="en-US" altLang="zh-CN" sz="1400" b="1" dirty="0"/>
              <a:t> -1)feature combinations </a:t>
            </a:r>
            <a:r>
              <a:rPr lang="en-US" altLang="zh-CN" sz="1400" dirty="0"/>
              <a:t>as follows: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1400" dirty="0"/>
              <a:t>all possible combinations of 1 feature/ all possible combinations of 2 features/ all possible combinations of 3 features/ all the 4 features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1400" dirty="0"/>
              <a:t>and select the one that results in the best performance (e.g., classification accuracy) of the logistic regression classifier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1400" dirty="0"/>
              <a:t>This is </a:t>
            </a:r>
            <a:r>
              <a:rPr lang="en-US" altLang="zh-CN" sz="1400" dirty="0">
                <a:solidFill>
                  <a:srgbClr val="0066FF"/>
                </a:solidFill>
              </a:rPr>
              <a:t>greedy algorithm </a:t>
            </a:r>
            <a:r>
              <a:rPr lang="en-US" altLang="zh-CN" sz="1400" dirty="0"/>
              <a:t>as it </a:t>
            </a:r>
            <a:r>
              <a:rPr lang="en-US" altLang="zh-CN" sz="1400" dirty="0">
                <a:solidFill>
                  <a:srgbClr val="0066FF"/>
                </a:solidFill>
              </a:rPr>
              <a:t>evaluates all possible feature combinations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1200" dirty="0"/>
              <a:t>This is the most robust feature selection method covered so far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1200" dirty="0"/>
              <a:t>It is quite </a:t>
            </a:r>
            <a:r>
              <a:rPr lang="en-US" altLang="zh-CN" sz="1200" dirty="0">
                <a:solidFill>
                  <a:srgbClr val="C00000"/>
                </a:solidFill>
              </a:rPr>
              <a:t>computationally expensive</a:t>
            </a:r>
            <a:r>
              <a:rPr lang="en-US" altLang="zh-CN" sz="1200" dirty="0"/>
              <a:t>, and sometimes, if feature space is big, even unfeasible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96809E-BC87-4D86-BE55-C0B8D9979FF2}"/>
              </a:ext>
            </a:extLst>
          </p:cNvPr>
          <p:cNvSpPr/>
          <p:nvPr/>
        </p:nvSpPr>
        <p:spPr>
          <a:xfrm>
            <a:off x="3881504" y="1067121"/>
            <a:ext cx="4760983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python library has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 implementation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950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altLang="zh-CN" dirty="0"/>
              <a:t>Feature Engineering is divided into 3 broad categories</a:t>
            </a:r>
          </a:p>
          <a:p>
            <a:pPr lvl="1" algn="just"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(3) Feature Selection</a:t>
            </a:r>
          </a:p>
          <a:p>
            <a:pPr lvl="2" algn="just">
              <a:spcBef>
                <a:spcPts val="0"/>
              </a:spcBef>
            </a:pPr>
            <a:r>
              <a:rPr lang="en-US" altLang="zh-CN" dirty="0"/>
              <a:t>All</a:t>
            </a:r>
            <a:r>
              <a:rPr lang="en-US" altLang="zh-CN" b="1" dirty="0"/>
              <a:t> </a:t>
            </a:r>
            <a:r>
              <a:rPr lang="en-US" altLang="zh-CN" dirty="0"/>
              <a:t>features aren't equal, There are certain features which are more important than other features to the accuracy of the model </a:t>
            </a:r>
          </a:p>
          <a:p>
            <a:pPr lvl="2" algn="just">
              <a:spcBef>
                <a:spcPts val="0"/>
              </a:spcBef>
            </a:pPr>
            <a:r>
              <a:rPr lang="en-US" altLang="zh-CN" dirty="0"/>
              <a:t>It is all about selecting a small subset of features from a large pool of features</a:t>
            </a:r>
          </a:p>
          <a:p>
            <a:pPr lvl="2" algn="just">
              <a:spcBef>
                <a:spcPts val="0"/>
              </a:spcBef>
            </a:pPr>
            <a:r>
              <a:rPr lang="en-US" altLang="zh-CN" dirty="0"/>
              <a:t>We select </a:t>
            </a:r>
            <a:r>
              <a:rPr lang="en-US" altLang="zh-CN" dirty="0">
                <a:solidFill>
                  <a:srgbClr val="C00000"/>
                </a:solidFill>
              </a:rPr>
              <a:t>those attributes which best explain the relationship of an independent variable with the target variable</a:t>
            </a:r>
          </a:p>
          <a:p>
            <a:pPr lvl="3" algn="just">
              <a:spcBef>
                <a:spcPts val="0"/>
              </a:spcBef>
            </a:pPr>
            <a:r>
              <a:rPr lang="en-US" altLang="zh-CN" sz="1600" dirty="0"/>
              <a:t>It is </a:t>
            </a:r>
            <a:r>
              <a:rPr lang="en-US" altLang="zh-CN" sz="1600" b="1" dirty="0"/>
              <a:t>different from dimensionality reduction</a:t>
            </a:r>
            <a:r>
              <a:rPr lang="en-US" altLang="zh-CN" sz="1600" dirty="0"/>
              <a:t> because the dimensionality reduction method does so by combining existing attributes, whereas the feature selection method includes or excludes those features</a:t>
            </a:r>
          </a:p>
          <a:p>
            <a:pPr lvl="3" algn="just">
              <a:spcBef>
                <a:spcPts val="0"/>
              </a:spcBef>
            </a:pPr>
            <a:r>
              <a:rPr lang="en-US" altLang="zh-CN" sz="1600" dirty="0"/>
              <a:t>The methods of Feature Selection are </a:t>
            </a:r>
            <a:r>
              <a:rPr lang="en-US" altLang="zh-CN" sz="1600" dirty="0">
                <a:solidFill>
                  <a:srgbClr val="C00000"/>
                </a:solidFill>
              </a:rPr>
              <a:t>Chi-squared test, correlation coefficient scores, LASSO, Ridge regression etc</a:t>
            </a:r>
            <a:r>
              <a:rPr lang="en-US" altLang="zh-CN" sz="1600" dirty="0"/>
              <a:t>.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61341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kumimoji="1" lang="en-US" altLang="zh-CN" dirty="0"/>
              <a:t>3. Feature Selection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1800" dirty="0"/>
              <a:t>3.2 Wrapper methods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1600" dirty="0">
                <a:solidFill>
                  <a:srgbClr val="C00000"/>
                </a:solidFill>
              </a:rPr>
              <a:t>3.2.5 Recursive Feature elimination</a:t>
            </a:r>
          </a:p>
          <a:p>
            <a:pPr lvl="1" algn="just" fontAlgn="base">
              <a:spcBef>
                <a:spcPts val="0"/>
              </a:spcBef>
            </a:pPr>
            <a:r>
              <a:rPr lang="en-US" altLang="zh-CN" sz="1600" dirty="0"/>
              <a:t>It is a greedy optimization algorithm which aims to find the </a:t>
            </a:r>
            <a:r>
              <a:rPr lang="en-US" altLang="zh-CN" sz="1600" dirty="0">
                <a:solidFill>
                  <a:srgbClr val="C00000"/>
                </a:solidFill>
              </a:rPr>
              <a:t>best performing feature subset </a:t>
            </a:r>
          </a:p>
          <a:p>
            <a:pPr lvl="1" algn="just" fontAlgn="base">
              <a:spcBef>
                <a:spcPts val="0"/>
              </a:spcBef>
            </a:pPr>
            <a:r>
              <a:rPr lang="en-US" altLang="zh-CN" sz="1600" dirty="0"/>
              <a:t>The Recursive Feature Elimination (or RFE) works by </a:t>
            </a:r>
            <a:r>
              <a:rPr lang="en-US" altLang="zh-CN" sz="1600" dirty="0">
                <a:solidFill>
                  <a:srgbClr val="0066FF"/>
                </a:solidFill>
              </a:rPr>
              <a:t>recursively removing attributes </a:t>
            </a:r>
            <a:r>
              <a:rPr lang="en-US" altLang="zh-CN" sz="1600" dirty="0"/>
              <a:t>and </a:t>
            </a:r>
            <a:r>
              <a:rPr lang="en-US" altLang="zh-CN" sz="1600" dirty="0">
                <a:solidFill>
                  <a:srgbClr val="C00000"/>
                </a:solidFill>
              </a:rPr>
              <a:t>building a model on those attributes that remain</a:t>
            </a:r>
          </a:p>
          <a:p>
            <a:pPr lvl="1" algn="just" fontAlgn="base">
              <a:spcBef>
                <a:spcPts val="0"/>
              </a:spcBef>
            </a:pPr>
            <a:r>
              <a:rPr lang="en-US" altLang="zh-CN" sz="1600" dirty="0"/>
              <a:t>It uses the </a:t>
            </a:r>
            <a:r>
              <a:rPr lang="en-US" altLang="zh-CN" sz="1600" dirty="0">
                <a:solidFill>
                  <a:srgbClr val="C00000"/>
                </a:solidFill>
              </a:rPr>
              <a:t>model accuracy </a:t>
            </a:r>
            <a:r>
              <a:rPr lang="en-US" altLang="zh-CN" sz="1600" dirty="0"/>
              <a:t>to identify which attributes (and combination of attributes) contribute the most to predicting the target attribute</a:t>
            </a:r>
          </a:p>
          <a:p>
            <a:pPr lvl="2" algn="just" fontAlgn="base">
              <a:spcBef>
                <a:spcPts val="0"/>
              </a:spcBef>
            </a:pPr>
            <a:r>
              <a:rPr lang="en-US" altLang="zh-CN" sz="1400" dirty="0"/>
              <a:t>RFE selects features by considering a smaller and smaller set of features(regressors)</a:t>
            </a:r>
          </a:p>
          <a:p>
            <a:pPr lvl="2" algn="just" fontAlgn="base">
              <a:spcBef>
                <a:spcPts val="0"/>
              </a:spcBef>
            </a:pPr>
            <a:r>
              <a:rPr lang="en-US" altLang="zh-CN" sz="1400" dirty="0"/>
              <a:t>Recursive feature elimination technique eliminates n features from a model by </a:t>
            </a:r>
            <a:r>
              <a:rPr lang="en-US" altLang="zh-CN" sz="1400" dirty="0">
                <a:solidFill>
                  <a:srgbClr val="0066FF"/>
                </a:solidFill>
              </a:rPr>
              <a:t>fitting the model multiple times and at each step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0066FF"/>
                </a:solidFill>
              </a:rPr>
              <a:t>removing the weakest features</a:t>
            </a:r>
          </a:p>
          <a:p>
            <a:pPr lvl="1" algn="just" fontAlgn="base">
              <a:spcBef>
                <a:spcPts val="0"/>
              </a:spcBef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53359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kumimoji="1" lang="en-US" altLang="zh-CN" sz="1800" dirty="0"/>
              <a:t>3. Feature Selection</a:t>
            </a:r>
          </a:p>
          <a:p>
            <a:pPr>
              <a:spcBef>
                <a:spcPts val="0"/>
              </a:spcBef>
            </a:pPr>
            <a:r>
              <a:rPr kumimoji="1" lang="en-US" altLang="zh-CN" sz="1800" dirty="0"/>
              <a:t>3.2 Wrapper methods</a:t>
            </a:r>
          </a:p>
          <a:p>
            <a:pPr>
              <a:spcBef>
                <a:spcPts val="0"/>
              </a:spcBef>
            </a:pPr>
            <a:r>
              <a:rPr kumimoji="1" lang="en-US" altLang="zh-CN" sz="1600" dirty="0">
                <a:solidFill>
                  <a:srgbClr val="C00000"/>
                </a:solidFill>
              </a:rPr>
              <a:t>3.2.5 Recursive Feature elimination</a:t>
            </a:r>
          </a:p>
          <a:p>
            <a:pPr lvl="1" algn="just" fontAlgn="base">
              <a:spcBef>
                <a:spcPts val="0"/>
              </a:spcBef>
            </a:pPr>
            <a:r>
              <a:rPr lang="en-US" altLang="zh-CN" sz="1600" dirty="0"/>
              <a:t>The starting point is the original set of features</a:t>
            </a:r>
          </a:p>
          <a:p>
            <a:pPr lvl="1" algn="just" fontAlgn="base">
              <a:spcBef>
                <a:spcPts val="0"/>
              </a:spcBef>
            </a:pPr>
            <a:r>
              <a:rPr lang="en-US" altLang="zh-CN" sz="1600" dirty="0"/>
              <a:t>Less important features are recursively pruned from the initial set</a:t>
            </a:r>
          </a:p>
          <a:p>
            <a:pPr lvl="1" algn="just" fontAlgn="base">
              <a:spcBef>
                <a:spcPts val="0"/>
              </a:spcBef>
            </a:pPr>
            <a:r>
              <a:rPr lang="en-US" altLang="zh-CN" sz="1600" dirty="0"/>
              <a:t>The procedure is repeated until a desired set of features remain</a:t>
            </a:r>
          </a:p>
          <a:p>
            <a:pPr lvl="1" algn="just" fontAlgn="base">
              <a:spcBef>
                <a:spcPts val="0"/>
              </a:spcBef>
            </a:pPr>
            <a:r>
              <a:rPr lang="en-US" altLang="zh-CN" sz="1600" dirty="0"/>
              <a:t>number can either be a priori specified, or can be found using cross validation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429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kumimoji="1" lang="en-US" altLang="zh-CN" sz="1800" dirty="0"/>
              <a:t>3. Feature Selection</a:t>
            </a:r>
          </a:p>
          <a:p>
            <a:pPr>
              <a:spcBef>
                <a:spcPts val="0"/>
              </a:spcBef>
            </a:pPr>
            <a:r>
              <a:rPr kumimoji="1" lang="en-US" altLang="zh-CN" sz="1800" dirty="0"/>
              <a:t>3.2 Wrapper methods</a:t>
            </a:r>
          </a:p>
          <a:p>
            <a:pPr>
              <a:spcBef>
                <a:spcPts val="0"/>
              </a:spcBef>
            </a:pPr>
            <a:r>
              <a:rPr kumimoji="1" lang="en-US" altLang="zh-CN" sz="1600" dirty="0">
                <a:solidFill>
                  <a:srgbClr val="C00000"/>
                </a:solidFill>
              </a:rPr>
              <a:t>3.2.5 Recursive Feature elimination</a:t>
            </a:r>
          </a:p>
          <a:p>
            <a:pPr marL="685800" lvl="1" algn="just">
              <a:spcBef>
                <a:spcPts val="0"/>
              </a:spcBef>
            </a:pPr>
            <a:r>
              <a:rPr lang="zh-CN" altLang="en-US" sz="1600" dirty="0"/>
              <a:t>The RFE method takes the </a:t>
            </a:r>
            <a:r>
              <a:rPr lang="zh-CN" altLang="en-US" sz="1600" dirty="0">
                <a:solidFill>
                  <a:srgbClr val="C00000"/>
                </a:solidFill>
              </a:rPr>
              <a:t>model</a:t>
            </a:r>
            <a:r>
              <a:rPr lang="zh-CN" altLang="en-US" sz="1600" dirty="0"/>
              <a:t> to be used and </a:t>
            </a:r>
            <a:r>
              <a:rPr lang="zh-CN" altLang="en-US" sz="1600" dirty="0">
                <a:solidFill>
                  <a:srgbClr val="C00000"/>
                </a:solidFill>
              </a:rPr>
              <a:t>the number of required features as input</a:t>
            </a:r>
          </a:p>
          <a:p>
            <a:pPr marL="685800" lvl="1" algn="just">
              <a:spcBef>
                <a:spcPts val="0"/>
              </a:spcBef>
            </a:pPr>
            <a:r>
              <a:rPr lang="zh-CN" altLang="en-US" sz="1600" dirty="0"/>
              <a:t>It then gives the </a:t>
            </a:r>
            <a:r>
              <a:rPr lang="zh-CN" altLang="en-US" sz="1600" dirty="0">
                <a:solidFill>
                  <a:srgbClr val="0066FF"/>
                </a:solidFill>
              </a:rPr>
              <a:t>ranking</a:t>
            </a:r>
            <a:r>
              <a:rPr lang="zh-CN" altLang="en-US" sz="1600" dirty="0"/>
              <a:t> of all the variables, 1 being most important</a:t>
            </a:r>
          </a:p>
          <a:p>
            <a:pPr marL="685800" lvl="1" algn="just">
              <a:spcBef>
                <a:spcPts val="0"/>
              </a:spcBef>
            </a:pPr>
            <a:r>
              <a:rPr lang="zh-CN" altLang="en-US" sz="1600" dirty="0"/>
              <a:t>It also gives its </a:t>
            </a:r>
            <a:r>
              <a:rPr lang="zh-CN" altLang="en-US" sz="1600" dirty="0">
                <a:solidFill>
                  <a:srgbClr val="0066FF"/>
                </a:solidFill>
              </a:rPr>
              <a:t>support</a:t>
            </a:r>
            <a:r>
              <a:rPr lang="zh-CN" altLang="en-US" sz="1600" dirty="0"/>
              <a:t>, True being relevant feature and False being irrelevant feature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B14EB9-C61C-4813-96BB-85D55DE0976D}"/>
              </a:ext>
            </a:extLst>
          </p:cNvPr>
          <p:cNvSpPr/>
          <p:nvPr/>
        </p:nvSpPr>
        <p:spPr>
          <a:xfrm>
            <a:off x="411988" y="2931928"/>
            <a:ext cx="8148679" cy="1815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First, the estimator is trained on the initial set of features and the importance of each feature is obtained either through a </a:t>
            </a:r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coef_ attribute</a:t>
            </a:r>
            <a:r>
              <a:rPr lang="en-US" altLang="zh-CN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(e.g., the coefficients of a linear model)</a:t>
            </a:r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or through a </a:t>
            </a:r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feature_importances_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attribute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Then, the </a:t>
            </a:r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least important features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are pruned from the current set of features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That procedure is recursively repeated on the pruned set until the desired number of features to select is eventually reached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It then ranks the features based on the order of their elimination</a:t>
            </a:r>
          </a:p>
        </p:txBody>
      </p:sp>
    </p:spTree>
    <p:extLst>
      <p:ext uri="{BB962C8B-B14F-4D97-AF65-F5344CB8AC3E}">
        <p14:creationId xmlns:p14="http://schemas.microsoft.com/office/powerpoint/2010/main" val="24928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kumimoji="1" lang="en-US" altLang="zh-CN" sz="1800" dirty="0"/>
              <a:t>3. Feature Selection</a:t>
            </a:r>
          </a:p>
          <a:p>
            <a:pPr>
              <a:spcBef>
                <a:spcPts val="0"/>
              </a:spcBef>
            </a:pPr>
            <a:r>
              <a:rPr kumimoji="1" lang="en-US" altLang="zh-CN" sz="1800" dirty="0"/>
              <a:t>3.2 Wrapper methods</a:t>
            </a:r>
          </a:p>
          <a:p>
            <a:pPr>
              <a:spcBef>
                <a:spcPts val="0"/>
              </a:spcBef>
            </a:pPr>
            <a:r>
              <a:rPr kumimoji="1" lang="en-US" altLang="zh-CN" sz="1600" dirty="0">
                <a:solidFill>
                  <a:srgbClr val="C00000"/>
                </a:solidFill>
              </a:rPr>
              <a:t>3.2.5 Recursive Feature elimination </a:t>
            </a:r>
            <a:r>
              <a:rPr lang="en-US" altLang="zh-CN" sz="1600" dirty="0">
                <a:solidFill>
                  <a:srgbClr val="C00000"/>
                </a:solidFill>
              </a:rPr>
              <a:t>with Cross-Validated (RFECV) </a:t>
            </a:r>
            <a:endParaRPr kumimoji="1" lang="en-US" altLang="zh-CN" sz="1600" dirty="0">
              <a:solidFill>
                <a:srgbClr val="C00000"/>
              </a:solidFill>
            </a:endParaRPr>
          </a:p>
          <a:p>
            <a:pPr lvl="1" algn="just" fontAlgn="base">
              <a:spcBef>
                <a:spcPts val="0"/>
              </a:spcBef>
            </a:pPr>
            <a:r>
              <a:rPr lang="en-US" altLang="zh-CN" sz="1600" dirty="0"/>
              <a:t>In scikit learn, RFE offers a variant – RFECV – designed to optimally find the best subset of regressors</a:t>
            </a:r>
          </a:p>
          <a:p>
            <a:pPr lvl="1" algn="just"/>
            <a:r>
              <a:rPr lang="en-US" altLang="zh-CN" sz="1600" dirty="0"/>
              <a:t>Recursive Feature Elimination feature selection technique selects the best subset of features for the estimator by removing 0 to N features iteratively using recursive feature elimination</a:t>
            </a:r>
          </a:p>
          <a:p>
            <a:pPr lvl="1" algn="just"/>
            <a:r>
              <a:rPr lang="en-US" altLang="zh-CN" sz="1600" dirty="0"/>
              <a:t>Then it selects the best subset based on </a:t>
            </a:r>
            <a:r>
              <a:rPr lang="en-US" altLang="zh-CN" sz="1600" dirty="0">
                <a:solidFill>
                  <a:srgbClr val="C00000"/>
                </a:solidFill>
              </a:rPr>
              <a:t>cross-validation score </a:t>
            </a:r>
          </a:p>
          <a:p>
            <a:pPr lvl="2" algn="just"/>
            <a:r>
              <a:rPr lang="en-US" altLang="zh-CN" dirty="0"/>
              <a:t>the accuracy or ROC/AUC of the model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5B8AE0-CAF7-4655-AE09-783D18481404}"/>
              </a:ext>
            </a:extLst>
          </p:cNvPr>
          <p:cNvSpPr/>
          <p:nvPr/>
        </p:nvSpPr>
        <p:spPr>
          <a:xfrm>
            <a:off x="1605561" y="3955018"/>
            <a:ext cx="522803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ysClr val="windowText" lastClr="000000"/>
                </a:solidFill>
              </a:rPr>
              <a:t>Recursive Feature elimination </a:t>
            </a:r>
            <a:r>
              <a:rPr kumimoji="1" lang="zh-CN" altLang="en-US" dirty="0">
                <a:solidFill>
                  <a:sysClr val="windowText" lastClr="000000"/>
                </a:solidFill>
              </a:rPr>
              <a:t>和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cross-validation</a:t>
            </a:r>
            <a:r>
              <a:rPr lang="zh-CN" altLang="en-US" dirty="0">
                <a:solidFill>
                  <a:sysClr val="windowText" lastClr="000000"/>
                </a:solidFill>
              </a:rPr>
              <a:t>结合</a:t>
            </a:r>
          </a:p>
        </p:txBody>
      </p:sp>
    </p:spTree>
    <p:extLst>
      <p:ext uri="{BB962C8B-B14F-4D97-AF65-F5344CB8AC3E}">
        <p14:creationId xmlns:p14="http://schemas.microsoft.com/office/powerpoint/2010/main" val="158394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62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altLang="zh-CN" b="1" dirty="0"/>
              <a:t>Difference between filter and wrapper methods</a:t>
            </a:r>
          </a:p>
          <a:p>
            <a:pPr lvl="1" algn="just">
              <a:spcBef>
                <a:spcPts val="0"/>
              </a:spcBef>
            </a:pPr>
            <a:r>
              <a:rPr lang="en-US" altLang="zh-CN" sz="1600" dirty="0"/>
              <a:t>It might get confusing to differentiate between filter methods and wrapper methods in terms of their functionalities</a:t>
            </a:r>
          </a:p>
          <a:p>
            <a:pPr lvl="2" algn="just">
              <a:spcBef>
                <a:spcPts val="0"/>
              </a:spcBef>
            </a:pPr>
            <a:r>
              <a:rPr lang="en-US" altLang="zh-CN" dirty="0"/>
              <a:t>Filter methods </a:t>
            </a:r>
            <a:r>
              <a:rPr lang="en-US" altLang="zh-CN" dirty="0">
                <a:solidFill>
                  <a:srgbClr val="C00000"/>
                </a:solidFill>
              </a:rPr>
              <a:t>do not </a:t>
            </a:r>
            <a:r>
              <a:rPr lang="en-US" altLang="zh-CN" dirty="0"/>
              <a:t>incorporate a </a:t>
            </a:r>
            <a:r>
              <a:rPr lang="en-US" altLang="zh-CN" dirty="0">
                <a:solidFill>
                  <a:srgbClr val="C00000"/>
                </a:solidFill>
              </a:rPr>
              <a:t>machine learning model </a:t>
            </a:r>
            <a:r>
              <a:rPr lang="en-US" altLang="zh-CN" dirty="0"/>
              <a:t>in order to determine if a feature is good or bad </a:t>
            </a:r>
          </a:p>
          <a:p>
            <a:pPr lvl="3" algn="just">
              <a:spcBef>
                <a:spcPts val="0"/>
              </a:spcBef>
            </a:pPr>
            <a:r>
              <a:rPr lang="en-US" altLang="zh-CN" sz="1600" dirty="0"/>
              <a:t>whereas wrapper methods use a machine learning model and train it the feature to decide if it is essential or not</a:t>
            </a:r>
          </a:p>
          <a:p>
            <a:pPr lvl="2" algn="just">
              <a:spcBef>
                <a:spcPts val="0"/>
              </a:spcBef>
            </a:pPr>
            <a:r>
              <a:rPr lang="en-US" altLang="zh-CN" dirty="0"/>
              <a:t>Filter methods are much </a:t>
            </a:r>
            <a:r>
              <a:rPr lang="en-US" altLang="zh-CN" dirty="0">
                <a:solidFill>
                  <a:srgbClr val="C00000"/>
                </a:solidFill>
              </a:rPr>
              <a:t>faster</a:t>
            </a:r>
            <a:r>
              <a:rPr lang="en-US" altLang="zh-CN" dirty="0"/>
              <a:t> compared to wrapper methods as they do not involve training the models</a:t>
            </a:r>
          </a:p>
          <a:p>
            <a:pPr lvl="3" algn="just">
              <a:spcBef>
                <a:spcPts val="0"/>
              </a:spcBef>
            </a:pPr>
            <a:r>
              <a:rPr lang="en-US" altLang="zh-CN" sz="1600" dirty="0"/>
              <a:t>On the other hand, wrapper methods are computationally costly, and in the case of massive datasets, wrapper methods are not the most effective feature selection method to consider</a:t>
            </a:r>
          </a:p>
          <a:p>
            <a:pPr lvl="3" algn="just">
              <a:spcBef>
                <a:spcPts val="0"/>
              </a:spcBef>
            </a:pPr>
            <a:r>
              <a:rPr lang="en-US" altLang="zh-CN" sz="1600" dirty="0"/>
              <a:t>When dealing with high-dimensional data, it is computationally cheaper to use filter methods</a:t>
            </a:r>
          </a:p>
          <a:p>
            <a:pPr lvl="1" algn="just">
              <a:spcBef>
                <a:spcPts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497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b="1" dirty="0"/>
              <a:t>Difference between filter and wrapper methods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dirty="0"/>
              <a:t>(continue)</a:t>
            </a:r>
          </a:p>
          <a:p>
            <a:pPr lvl="2"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sz="1500" dirty="0"/>
              <a:t>Filter methods </a:t>
            </a:r>
            <a:r>
              <a:rPr lang="en-US" altLang="zh-CN" sz="1500" dirty="0">
                <a:solidFill>
                  <a:srgbClr val="C00000"/>
                </a:solidFill>
              </a:rPr>
              <a:t>may fail </a:t>
            </a:r>
            <a:r>
              <a:rPr lang="en-US" altLang="zh-CN" sz="1500" dirty="0"/>
              <a:t>to find the best subset of features in situations when there is not enough data to model the statistical correlation of the features</a:t>
            </a:r>
          </a:p>
          <a:p>
            <a:pPr lvl="3"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sz="1500" dirty="0"/>
              <a:t>but wrapper methods can always provide the best subset of features because of their exhaustive nature</a:t>
            </a:r>
          </a:p>
          <a:p>
            <a:pPr lvl="2"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sz="1500" dirty="0"/>
              <a:t>Using features from wrapper methods in your final machine learning model</a:t>
            </a:r>
            <a:r>
              <a:rPr lang="en-US" altLang="zh-CN" sz="1500" dirty="0">
                <a:solidFill>
                  <a:srgbClr val="C00000"/>
                </a:solidFill>
              </a:rPr>
              <a:t> can lead to overfitting</a:t>
            </a:r>
            <a:r>
              <a:rPr lang="en-US" altLang="zh-CN" sz="1500" dirty="0"/>
              <a:t> as wrapper methods already train machine learning models with the features and it affects the true power of learning</a:t>
            </a:r>
          </a:p>
          <a:p>
            <a:pPr lvl="3"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sz="1500" dirty="0"/>
              <a:t>But the features from filter methods will not lead to overfitting in most of the cases</a:t>
            </a:r>
          </a:p>
        </p:txBody>
      </p:sp>
    </p:spTree>
    <p:extLst>
      <p:ext uri="{BB962C8B-B14F-4D97-AF65-F5344CB8AC3E}">
        <p14:creationId xmlns:p14="http://schemas.microsoft.com/office/powerpoint/2010/main" val="177922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17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kumimoji="1" lang="en-US" altLang="zh-CN" sz="1800" dirty="0"/>
              <a:t>3. Feature Selection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1600" dirty="0">
                <a:solidFill>
                  <a:srgbClr val="C00000"/>
                </a:solidFill>
              </a:rPr>
              <a:t>3.3 Embedded methods</a:t>
            </a:r>
          </a:p>
          <a:p>
            <a:pPr lvl="1" algn="just">
              <a:spcBef>
                <a:spcPts val="0"/>
              </a:spcBef>
            </a:pPr>
            <a:r>
              <a:rPr lang="en-US" altLang="zh-CN" sz="1600" dirty="0"/>
              <a:t>In Embedded Methods, the feature selection algorithm </a:t>
            </a:r>
            <a:r>
              <a:rPr lang="en-US" altLang="zh-CN" sz="1600" dirty="0">
                <a:solidFill>
                  <a:srgbClr val="0066FF"/>
                </a:solidFill>
              </a:rPr>
              <a:t>is integrated as part of the learning algorithm.</a:t>
            </a:r>
          </a:p>
          <a:p>
            <a:pPr lvl="1" algn="just">
              <a:spcBef>
                <a:spcPts val="0"/>
              </a:spcBef>
            </a:pPr>
            <a:r>
              <a:rPr lang="en-US" altLang="zh-CN" sz="1600" dirty="0">
                <a:solidFill>
                  <a:srgbClr val="C00000"/>
                </a:solidFill>
              </a:rPr>
              <a:t>Regularization</a:t>
            </a:r>
            <a:r>
              <a:rPr lang="en-US" altLang="zh-CN" sz="1600" dirty="0"/>
              <a:t> methods are the most commonly used embedded methods which penalize a feature given a coefficient threshold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500" dirty="0"/>
              <a:t>Regularization methods are also called penalization methods that introduce additional constraints into the optimization of a predictive algorithm (such as a regression algorithm) </a:t>
            </a:r>
            <a:r>
              <a:rPr lang="en-US" altLang="zh-CN" sz="1500" dirty="0">
                <a:solidFill>
                  <a:srgbClr val="C00000"/>
                </a:solidFill>
              </a:rPr>
              <a:t>that bias the model toward lower complexity (fewer coefficients)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500" dirty="0"/>
              <a:t>Some of the most popular examples of these methods are</a:t>
            </a:r>
            <a:r>
              <a:rPr lang="en-US" altLang="zh-CN" sz="1500" dirty="0">
                <a:solidFill>
                  <a:srgbClr val="C00000"/>
                </a:solidFill>
              </a:rPr>
              <a:t> LASSO, RIDGE and Elastic Net regression</a:t>
            </a:r>
            <a:r>
              <a:rPr lang="en-US" altLang="zh-CN" sz="1500" dirty="0"/>
              <a:t> which have inbuilt penalization functions to reduce overfitting</a:t>
            </a:r>
          </a:p>
        </p:txBody>
      </p:sp>
      <p:pic>
        <p:nvPicPr>
          <p:cNvPr id="5" name="Picture 2" descr="Embedded Methods">
            <a:extLst>
              <a:ext uri="{FF2B5EF4-FFF2-40B4-BE49-F238E27FC236}">
                <a16:creationId xmlns:a16="http://schemas.microsoft.com/office/drawing/2014/main" id="{6EC68E5E-97F5-44EA-978F-034931A44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082" y="3821108"/>
            <a:ext cx="3927560" cy="122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20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kumimoji="1" lang="en-US" altLang="zh-CN" sz="1800" dirty="0"/>
              <a:t>3. Feature Selection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1600" dirty="0">
                <a:solidFill>
                  <a:srgbClr val="C00000"/>
                </a:solidFill>
              </a:rPr>
              <a:t>3.3 Embedded methods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1600" dirty="0">
                <a:solidFill>
                  <a:srgbClr val="C00000"/>
                </a:solidFill>
              </a:rPr>
              <a:t>3.3.1 Regularization methods</a:t>
            </a:r>
            <a:r>
              <a:rPr kumimoji="1" lang="en-US" altLang="zh-CN" sz="1600" dirty="0"/>
              <a:t>—</a:t>
            </a:r>
            <a:r>
              <a:rPr kumimoji="1" lang="en-US" altLang="zh-CN" sz="1600" dirty="0">
                <a:solidFill>
                  <a:srgbClr val="C00000"/>
                </a:solidFill>
              </a:rPr>
              <a:t>LASSO</a:t>
            </a:r>
            <a:r>
              <a:rPr kumimoji="1" lang="en-US" altLang="zh-CN" sz="1600" dirty="0"/>
              <a:t>, Ridge Regression, Elastic Net</a:t>
            </a:r>
          </a:p>
          <a:p>
            <a:pPr lvl="1" algn="just">
              <a:spcBef>
                <a:spcPts val="0"/>
              </a:spcBef>
            </a:pPr>
            <a:r>
              <a:rPr lang="en-US" altLang="zh-CN" sz="1500" dirty="0">
                <a:solidFill>
                  <a:srgbClr val="0066FF"/>
                </a:solidFill>
              </a:rPr>
              <a:t>LASSO Regression (L1) Based Feature Selection</a:t>
            </a:r>
          </a:p>
          <a:p>
            <a:pPr lvl="1" algn="just">
              <a:spcBef>
                <a:spcPts val="0"/>
              </a:spcBef>
            </a:pPr>
            <a:r>
              <a:rPr lang="en-US" altLang="zh-CN" sz="1500" dirty="0"/>
              <a:t>Lasso regression performs L1 regularization which adds penalty equivalent to absolute value of the magnitude of coefficients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300" dirty="0"/>
              <a:t>Regularization consists in adding a penalty to the different parameters of the machine learning model to reduce the freedom of the model and in other words to avoid overfitting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300" dirty="0"/>
              <a:t>In linear model regularization, the penalty is applied over the coefficients that multiply each of the predictors</a:t>
            </a:r>
          </a:p>
          <a:p>
            <a:pPr lvl="1" algn="just">
              <a:spcBef>
                <a:spcPts val="0"/>
              </a:spcBef>
            </a:pPr>
            <a:r>
              <a:rPr lang="en-US" altLang="zh-CN" sz="1500" dirty="0"/>
              <a:t>From the different types of regularization, Lasso or L1 has the property that is able to </a:t>
            </a:r>
            <a:r>
              <a:rPr lang="en-US" altLang="zh-CN" sz="1500" dirty="0">
                <a:solidFill>
                  <a:srgbClr val="C00000"/>
                </a:solidFill>
              </a:rPr>
              <a:t>shrink some of the coefficients to zero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500" dirty="0"/>
              <a:t>If the feature is irrelevant, lasso penalizes it’s coefficient and make it 0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500" dirty="0"/>
              <a:t>Therefore, </a:t>
            </a:r>
            <a:r>
              <a:rPr lang="en-US" altLang="zh-CN" sz="1500" dirty="0">
                <a:solidFill>
                  <a:srgbClr val="C00000"/>
                </a:solidFill>
              </a:rPr>
              <a:t>that feature(coefficient = 0) can be removed from the model</a:t>
            </a:r>
            <a:endParaRPr kumimoji="1" lang="en-US" altLang="zh-CN" sz="1600" dirty="0">
              <a:solidFill>
                <a:srgbClr val="C0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4A5D56-9791-4978-BAD0-B1A84D6948CD}"/>
              </a:ext>
            </a:extLst>
          </p:cNvPr>
          <p:cNvSpPr/>
          <p:nvPr/>
        </p:nvSpPr>
        <p:spPr>
          <a:xfrm>
            <a:off x="2675510" y="4357914"/>
            <a:ext cx="3476171" cy="3982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请参考多元线性回归的“正则化”</a:t>
            </a:r>
          </a:p>
        </p:txBody>
      </p:sp>
    </p:spTree>
    <p:extLst>
      <p:ext uri="{BB962C8B-B14F-4D97-AF65-F5344CB8AC3E}">
        <p14:creationId xmlns:p14="http://schemas.microsoft.com/office/powerpoint/2010/main" val="81916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86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kumimoji="1" lang="en-US" altLang="zh-CN" sz="1800" dirty="0"/>
              <a:t>3. Feature Selection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1600" dirty="0">
                <a:solidFill>
                  <a:srgbClr val="C00000"/>
                </a:solidFill>
              </a:rPr>
              <a:t>3.3Embedded methods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1600" dirty="0">
                <a:solidFill>
                  <a:srgbClr val="C00000"/>
                </a:solidFill>
              </a:rPr>
              <a:t>3.3.1Regularization methods</a:t>
            </a:r>
            <a:r>
              <a:rPr kumimoji="1" lang="en-US" altLang="zh-CN" sz="1600" dirty="0"/>
              <a:t>—</a:t>
            </a:r>
            <a:r>
              <a:rPr kumimoji="1" lang="en-US" altLang="zh-CN" sz="1600" dirty="0">
                <a:solidFill>
                  <a:srgbClr val="C00000"/>
                </a:solidFill>
              </a:rPr>
              <a:t>LASSO</a:t>
            </a:r>
            <a:r>
              <a:rPr kumimoji="1" lang="en-US" altLang="zh-CN" sz="1600" dirty="0"/>
              <a:t>, Ridge Regression , Elastic Net</a:t>
            </a:r>
          </a:p>
          <a:p>
            <a:pPr lvl="1" algn="just">
              <a:spcBef>
                <a:spcPts val="0"/>
              </a:spcBef>
            </a:pPr>
            <a:r>
              <a:rPr lang="en-US" altLang="zh-CN" sz="1400" dirty="0">
                <a:solidFill>
                  <a:srgbClr val="0066FF"/>
                </a:solidFill>
              </a:rPr>
              <a:t>LASSO Regression (L1) Based Feature Selection</a:t>
            </a:r>
          </a:p>
          <a:p>
            <a:pPr lvl="1" algn="just">
              <a:spcBef>
                <a:spcPts val="0"/>
              </a:spcBef>
            </a:pPr>
            <a:r>
              <a:rPr lang="en-US" altLang="zh-CN" sz="1600" dirty="0"/>
              <a:t>Lasso regularization helps to remove non-important features from the dataset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400" dirty="0"/>
              <a:t>increasing the penalization will result in increase the number of features removed</a:t>
            </a:r>
          </a:p>
          <a:p>
            <a:pPr lvl="1" algn="just">
              <a:spcBef>
                <a:spcPts val="0"/>
              </a:spcBef>
            </a:pPr>
            <a:r>
              <a:rPr lang="en-US" altLang="zh-CN" sz="1600" dirty="0"/>
              <a:t>Therefore, we need to keep an eye and monitor that we don't set a penalty too high so that to remove even important features, or too low and then not remove non-important features.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400" dirty="0"/>
              <a:t>If the penalty is too high and important features are removed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400" dirty="0"/>
              <a:t>we will notice a drop in the performance of the algorithm and then realize that we need to decrease the regularization</a:t>
            </a:r>
          </a:p>
          <a:p>
            <a:pPr lvl="1" algn="just">
              <a:spcBef>
                <a:spcPts val="0"/>
              </a:spcBef>
            </a:pPr>
            <a:endParaRPr lang="en-US" altLang="zh-CN" sz="1600" dirty="0"/>
          </a:p>
          <a:p>
            <a:pPr lvl="1" algn="just">
              <a:spcBef>
                <a:spcPts val="0"/>
              </a:spcBef>
            </a:pPr>
            <a:endParaRPr kumimoji="1" lang="en-US" altLang="zh-CN" sz="1600" dirty="0"/>
          </a:p>
          <a:p>
            <a:pPr lvl="2" algn="just">
              <a:spcBef>
                <a:spcPts val="0"/>
              </a:spcBef>
            </a:pPr>
            <a:endParaRPr lang="en-US" altLang="zh-CN" dirty="0"/>
          </a:p>
          <a:p>
            <a:pPr algn="just">
              <a:spcBef>
                <a:spcPts val="0"/>
              </a:spcBef>
            </a:pPr>
            <a:endParaRPr kumimoji="1" lang="en-US" altLang="zh-CN" sz="1600" dirty="0"/>
          </a:p>
          <a:p>
            <a:pPr algn="just">
              <a:spcBef>
                <a:spcPts val="0"/>
              </a:spcBef>
            </a:pPr>
            <a:endParaRPr kumimoji="1" lang="en-US" altLang="zh-CN" sz="1600" dirty="0"/>
          </a:p>
          <a:p>
            <a:pPr algn="just">
              <a:spcBef>
                <a:spcPts val="0"/>
              </a:spcBef>
            </a:pPr>
            <a:endParaRPr kumimoji="1" lang="en-US" altLang="zh-CN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D83484-DCAA-45C4-B841-3B694B3247F4}"/>
              </a:ext>
            </a:extLst>
          </p:cNvPr>
          <p:cNvSpPr/>
          <p:nvPr/>
        </p:nvSpPr>
        <p:spPr>
          <a:xfrm>
            <a:off x="2663372" y="4557032"/>
            <a:ext cx="3476171" cy="3982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请参考多元线性回归的“正则化”</a:t>
            </a:r>
          </a:p>
        </p:txBody>
      </p:sp>
    </p:spTree>
    <p:extLst>
      <p:ext uri="{BB962C8B-B14F-4D97-AF65-F5344CB8AC3E}">
        <p14:creationId xmlns:p14="http://schemas.microsoft.com/office/powerpoint/2010/main" val="70265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kumimoji="1" lang="en-US" altLang="zh-CN" sz="1800" dirty="0"/>
              <a:t>3. Feature Selection</a:t>
            </a:r>
          </a:p>
          <a:p>
            <a:pPr>
              <a:spcBef>
                <a:spcPts val="0"/>
              </a:spcBef>
            </a:pPr>
            <a:r>
              <a:rPr kumimoji="1" lang="en-US" altLang="zh-CN" sz="1800" dirty="0"/>
              <a:t>3.3 Embedded methods</a:t>
            </a:r>
          </a:p>
          <a:p>
            <a:pPr>
              <a:spcBef>
                <a:spcPts val="0"/>
              </a:spcBef>
            </a:pPr>
            <a:r>
              <a:rPr kumimoji="1" lang="en-US" altLang="zh-CN" sz="1600" dirty="0"/>
              <a:t>3.3.1 Regularization methods——LASSO, </a:t>
            </a:r>
            <a:r>
              <a:rPr kumimoji="1" lang="en-US" altLang="zh-CN" sz="1600" dirty="0">
                <a:solidFill>
                  <a:srgbClr val="C00000"/>
                </a:solidFill>
              </a:rPr>
              <a:t>Ridge Regression </a:t>
            </a:r>
            <a:r>
              <a:rPr kumimoji="1" lang="en-US" altLang="zh-CN" sz="1600" dirty="0"/>
              <a:t>, Elastic Net</a:t>
            </a:r>
          </a:p>
          <a:p>
            <a:pPr>
              <a:spcBef>
                <a:spcPts val="0"/>
              </a:spcBef>
            </a:pPr>
            <a:endParaRPr kumimoji="1" lang="en-US" altLang="zh-CN" sz="1600" dirty="0"/>
          </a:p>
          <a:p>
            <a:pPr>
              <a:spcBef>
                <a:spcPts val="0"/>
              </a:spcBef>
            </a:pPr>
            <a:endParaRPr kumimoji="1" lang="en-US" altLang="zh-CN" sz="1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4E37548-D33A-4956-9117-72BB58212D26}"/>
              </a:ext>
            </a:extLst>
          </p:cNvPr>
          <p:cNvSpPr/>
          <p:nvPr/>
        </p:nvSpPr>
        <p:spPr>
          <a:xfrm>
            <a:off x="3279698" y="3384751"/>
            <a:ext cx="2584603" cy="4549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此处不展开</a:t>
            </a:r>
          </a:p>
        </p:txBody>
      </p:sp>
    </p:spTree>
    <p:extLst>
      <p:ext uri="{BB962C8B-B14F-4D97-AF65-F5344CB8AC3E}">
        <p14:creationId xmlns:p14="http://schemas.microsoft.com/office/powerpoint/2010/main" val="223384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kumimoji="1" lang="en-US" altLang="zh-CN" sz="1800" dirty="0"/>
              <a:t>3. Feature Selection</a:t>
            </a:r>
          </a:p>
          <a:p>
            <a:pPr>
              <a:spcBef>
                <a:spcPts val="0"/>
              </a:spcBef>
            </a:pPr>
            <a:r>
              <a:rPr kumimoji="1" lang="en-US" altLang="zh-CN" sz="1800" dirty="0"/>
              <a:t>3.3 Embedded methods</a:t>
            </a:r>
          </a:p>
          <a:p>
            <a:pPr>
              <a:spcBef>
                <a:spcPts val="0"/>
              </a:spcBef>
            </a:pPr>
            <a:r>
              <a:rPr kumimoji="1" lang="en-US" altLang="zh-CN" sz="1600" dirty="0"/>
              <a:t>3.3.1 Regularization methods——LASSO, Ridge Regression, </a:t>
            </a:r>
            <a:r>
              <a:rPr kumimoji="1" lang="en-US" altLang="zh-CN" sz="1600" dirty="0">
                <a:solidFill>
                  <a:srgbClr val="C00000"/>
                </a:solidFill>
              </a:rPr>
              <a:t>Elastic Net</a:t>
            </a:r>
          </a:p>
          <a:p>
            <a:pPr>
              <a:spcBef>
                <a:spcPts val="0"/>
              </a:spcBef>
            </a:pPr>
            <a:endParaRPr kumimoji="1" lang="en-US" altLang="zh-CN" sz="1800" dirty="0"/>
          </a:p>
          <a:p>
            <a:pPr>
              <a:spcBef>
                <a:spcPts val="0"/>
              </a:spcBef>
            </a:pPr>
            <a:endParaRPr kumimoji="1" lang="en-US" altLang="zh-CN" sz="1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9C2020-1C46-40E6-BFB3-53C7A7BAE32A}"/>
              </a:ext>
            </a:extLst>
          </p:cNvPr>
          <p:cNvSpPr/>
          <p:nvPr/>
        </p:nvSpPr>
        <p:spPr>
          <a:xfrm>
            <a:off x="3279698" y="3384751"/>
            <a:ext cx="2584603" cy="4549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此处不展开</a:t>
            </a:r>
          </a:p>
        </p:txBody>
      </p:sp>
    </p:spTree>
    <p:extLst>
      <p:ext uri="{BB962C8B-B14F-4D97-AF65-F5344CB8AC3E}">
        <p14:creationId xmlns:p14="http://schemas.microsoft.com/office/powerpoint/2010/main" val="160776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kumimoji="1" lang="en-US" altLang="zh-CN" sz="1800" dirty="0"/>
              <a:t>3. Feature Selection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1800" dirty="0">
                <a:solidFill>
                  <a:srgbClr val="C00000"/>
                </a:solidFill>
              </a:rPr>
              <a:t>3.3 Embedded methods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1600" dirty="0">
                <a:solidFill>
                  <a:srgbClr val="C00000"/>
                </a:solidFill>
              </a:rPr>
              <a:t>3.3.2 Random Forest Importance(</a:t>
            </a:r>
            <a:r>
              <a:rPr lang="en-US" altLang="zh-CN" sz="1600" dirty="0">
                <a:solidFill>
                  <a:srgbClr val="C00000"/>
                </a:solidFill>
              </a:rPr>
              <a:t>Tree-based Feature Selection)</a:t>
            </a:r>
          </a:p>
          <a:p>
            <a:pPr lvl="1" algn="just">
              <a:spcBef>
                <a:spcPts val="0"/>
              </a:spcBef>
            </a:pPr>
            <a:r>
              <a:rPr lang="en-US" altLang="zh-CN" sz="1600" dirty="0"/>
              <a:t>Decision trees or other tree-based models contain a </a:t>
            </a:r>
            <a:r>
              <a:rPr lang="en-US" altLang="zh-CN" sz="1600" dirty="0">
                <a:solidFill>
                  <a:srgbClr val="C00000"/>
                </a:solidFill>
              </a:rPr>
              <a:t>variable importance output</a:t>
            </a:r>
            <a:r>
              <a:rPr lang="en-US" altLang="zh-CN" sz="1600" dirty="0"/>
              <a:t> that can be used to decide, which feature to select for inclusion</a:t>
            </a:r>
          </a:p>
          <a:p>
            <a:pPr lvl="1" algn="just">
              <a:spcBef>
                <a:spcPts val="0"/>
              </a:spcBef>
            </a:pPr>
            <a:r>
              <a:rPr lang="en-US" altLang="zh-CN" sz="1600" dirty="0">
                <a:solidFill>
                  <a:srgbClr val="C00000"/>
                </a:solidFill>
              </a:rPr>
              <a:t>Features that are closer to the root </a:t>
            </a:r>
            <a:r>
              <a:rPr lang="en-US" altLang="zh-CN" sz="1600" dirty="0"/>
              <a:t>of the tree are </a:t>
            </a:r>
            <a:r>
              <a:rPr lang="en-US" altLang="zh-CN" sz="1600" dirty="0">
                <a:solidFill>
                  <a:srgbClr val="0066FF"/>
                </a:solidFill>
              </a:rPr>
              <a:t>more important</a:t>
            </a:r>
            <a:r>
              <a:rPr lang="en-US" altLang="zh-CN" sz="1600" dirty="0"/>
              <a:t> than those at end splits, which are not as relevant</a:t>
            </a:r>
            <a:endParaRPr kumimoji="1" lang="en-US" altLang="zh-CN" sz="1600" dirty="0">
              <a:solidFill>
                <a:srgbClr val="C00000"/>
              </a:solidFill>
            </a:endParaRPr>
          </a:p>
          <a:p>
            <a:pPr algn="just">
              <a:spcBef>
                <a:spcPts val="0"/>
              </a:spcBef>
            </a:pP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57879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kumimoji="1" lang="en-US" altLang="zh-CN" sz="1800" dirty="0"/>
              <a:t>3. Feature Selection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1800" dirty="0">
                <a:solidFill>
                  <a:srgbClr val="C00000"/>
                </a:solidFill>
              </a:rPr>
              <a:t>3.3 Embedded methods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1600" dirty="0">
                <a:solidFill>
                  <a:srgbClr val="C00000"/>
                </a:solidFill>
              </a:rPr>
              <a:t>3.3.2 Random Forest Importance(</a:t>
            </a:r>
            <a:r>
              <a:rPr lang="en-US" altLang="zh-CN" sz="1600" dirty="0">
                <a:solidFill>
                  <a:srgbClr val="C00000"/>
                </a:solidFill>
              </a:rPr>
              <a:t>Tree-based Feature Selection)</a:t>
            </a:r>
          </a:p>
          <a:p>
            <a:pPr lvl="1" algn="just">
              <a:spcBef>
                <a:spcPts val="0"/>
              </a:spcBef>
            </a:pPr>
            <a:endParaRPr kumimoji="1" lang="en-US" altLang="zh-CN" sz="1600" dirty="0">
              <a:solidFill>
                <a:srgbClr val="C00000"/>
              </a:solidFill>
            </a:endParaRPr>
          </a:p>
          <a:p>
            <a:pPr lvl="1" algn="just">
              <a:spcBef>
                <a:spcPts val="0"/>
              </a:spcBef>
            </a:pPr>
            <a:r>
              <a:rPr lang="en-US" altLang="zh-CN" sz="1600" dirty="0">
                <a:solidFill>
                  <a:srgbClr val="0066FF"/>
                </a:solidFill>
              </a:rPr>
              <a:t>Random forests </a:t>
            </a:r>
            <a:r>
              <a:rPr lang="en-US" altLang="zh-CN" sz="1600" dirty="0"/>
              <a:t>are one the most popular machine learning algorithms. They are so successful because they provide in general a </a:t>
            </a:r>
            <a:r>
              <a:rPr lang="en-US" altLang="zh-CN" sz="1600" dirty="0">
                <a:solidFill>
                  <a:srgbClr val="0066FF"/>
                </a:solidFill>
              </a:rPr>
              <a:t>good predictive performance, low overfitting and easy interpretability</a:t>
            </a:r>
          </a:p>
          <a:p>
            <a:pPr lvl="2" algn="just">
              <a:spcBef>
                <a:spcPts val="0"/>
              </a:spcBef>
            </a:pPr>
            <a:r>
              <a:rPr lang="en-US" altLang="zh-CN" dirty="0"/>
              <a:t>This interpretability is given by the fact that it is straightforward to derive the importance of each variable on the tree decision</a:t>
            </a:r>
          </a:p>
          <a:p>
            <a:pPr lvl="2" algn="just">
              <a:spcBef>
                <a:spcPts val="0"/>
              </a:spcBef>
            </a:pPr>
            <a:r>
              <a:rPr lang="en-US" altLang="zh-CN" dirty="0"/>
              <a:t>In other words, it is easy to compute how much each variable is contributing to the decision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algn="just">
              <a:spcBef>
                <a:spcPts val="0"/>
              </a:spcBef>
            </a:pPr>
            <a:endParaRPr kumimoji="1" lang="en-US" altLang="zh-CN" sz="18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463AFDB-F9A6-433D-B632-B20F10ED9743}"/>
              </a:ext>
            </a:extLst>
          </p:cNvPr>
          <p:cNvSpPr/>
          <p:nvPr/>
        </p:nvSpPr>
        <p:spPr>
          <a:xfrm>
            <a:off x="722086" y="1880507"/>
            <a:ext cx="8001000" cy="181428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73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kumimoji="1" lang="en-US" altLang="zh-CN" sz="1800" dirty="0"/>
              <a:t>3. Feature Selection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C00000"/>
                </a:solidFill>
              </a:rPr>
              <a:t>3.3 Embedded methods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kumimoji="1" lang="en-US" altLang="zh-CN" sz="1600" dirty="0">
                <a:solidFill>
                  <a:srgbClr val="C00000"/>
                </a:solidFill>
              </a:rPr>
              <a:t>3.3.2 Random Forest Importance(</a:t>
            </a:r>
            <a:r>
              <a:rPr lang="en-US" altLang="zh-CN" sz="1600" dirty="0">
                <a:solidFill>
                  <a:srgbClr val="C00000"/>
                </a:solidFill>
              </a:rPr>
              <a:t>Tree-based Feature Selection)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sz="1600" dirty="0"/>
              <a:t>Random forests consist of 4-12 hundred decision trees, each of them built over a random extraction of the observations from the dataset and a random extraction of the features. </a:t>
            </a:r>
            <a:r>
              <a:rPr lang="en-US" altLang="zh-CN" sz="1600" dirty="0">
                <a:solidFill>
                  <a:srgbClr val="C00000"/>
                </a:solidFill>
              </a:rPr>
              <a:t>Not every tree sees all the features or all the observations</a:t>
            </a:r>
            <a:r>
              <a:rPr lang="en-US" altLang="zh-CN" sz="1600" dirty="0"/>
              <a:t>, and this guarantees that the trees are de-correlated and therefore less prone to over-fitting</a:t>
            </a:r>
          </a:p>
          <a:p>
            <a:pPr lvl="2"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sz="1400" dirty="0"/>
              <a:t>Each tree is also a sequence of yes-no questions based on a single or combination of features. At each node (this is at each question), the feature divides the dataset into 2 buckets, each of them hosting observations that are more similar among themselves and different from the ones in the other bucket</a:t>
            </a:r>
          </a:p>
          <a:p>
            <a:pPr lvl="2"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sz="1400" dirty="0"/>
              <a:t>Therefore, the </a:t>
            </a:r>
            <a:r>
              <a:rPr lang="en-US" altLang="zh-CN" sz="1400" dirty="0">
                <a:solidFill>
                  <a:srgbClr val="0066FF"/>
                </a:solidFill>
              </a:rPr>
              <a:t>importance of each feature </a:t>
            </a:r>
            <a:r>
              <a:rPr lang="en-US" altLang="zh-CN" sz="1400" dirty="0"/>
              <a:t>is derived </a:t>
            </a:r>
            <a:r>
              <a:rPr lang="en-US" altLang="zh-CN" sz="1400" dirty="0">
                <a:solidFill>
                  <a:srgbClr val="0066FF"/>
                </a:solidFill>
              </a:rPr>
              <a:t>by how "pure" each of the buckets is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endParaRPr kumimoji="1" lang="en-US" altLang="zh-CN" sz="18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463AFDB-F9A6-433D-B632-B20F10ED9743}"/>
              </a:ext>
            </a:extLst>
          </p:cNvPr>
          <p:cNvSpPr/>
          <p:nvPr/>
        </p:nvSpPr>
        <p:spPr>
          <a:xfrm>
            <a:off x="794048" y="1702082"/>
            <a:ext cx="8001000" cy="29062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04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kumimoji="1" lang="en-US" altLang="zh-CN" sz="1800" dirty="0"/>
              <a:t>3. Feature Selection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1800" dirty="0">
                <a:solidFill>
                  <a:srgbClr val="C00000"/>
                </a:solidFill>
              </a:rPr>
              <a:t>3.3 Embedded methods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1600" dirty="0">
                <a:solidFill>
                  <a:srgbClr val="C00000"/>
                </a:solidFill>
              </a:rPr>
              <a:t>3.3.2 Random Forest Importance(</a:t>
            </a:r>
            <a:r>
              <a:rPr lang="en-US" altLang="zh-CN" sz="1600" dirty="0">
                <a:solidFill>
                  <a:srgbClr val="C00000"/>
                </a:solidFill>
              </a:rPr>
              <a:t>Tree-based Feature Selection)</a:t>
            </a:r>
          </a:p>
          <a:p>
            <a:pPr lvl="1" algn="just">
              <a:spcBef>
                <a:spcPts val="0"/>
              </a:spcBef>
            </a:pPr>
            <a:r>
              <a:rPr lang="en-US" altLang="zh-CN" sz="1600" dirty="0"/>
              <a:t>For classification, the measure of impurity is either the </a:t>
            </a:r>
            <a:r>
              <a:rPr lang="en-US" altLang="zh-CN" sz="1600" b="1" dirty="0">
                <a:solidFill>
                  <a:srgbClr val="C00000"/>
                </a:solidFill>
              </a:rPr>
              <a:t>Gini impurity </a:t>
            </a:r>
            <a:r>
              <a:rPr lang="en-US" altLang="zh-CN" sz="1600" dirty="0">
                <a:solidFill>
                  <a:srgbClr val="C00000"/>
                </a:solidFill>
              </a:rPr>
              <a:t>or the </a:t>
            </a:r>
            <a:r>
              <a:rPr lang="en-US" altLang="zh-CN" sz="1600" b="1" dirty="0">
                <a:solidFill>
                  <a:srgbClr val="C00000"/>
                </a:solidFill>
              </a:rPr>
              <a:t>information gain</a:t>
            </a:r>
            <a:r>
              <a:rPr lang="en-US" altLang="zh-CN" sz="1600" dirty="0"/>
              <a:t>. </a:t>
            </a:r>
            <a:r>
              <a:rPr lang="en-US" altLang="zh-CN" sz="1600" dirty="0">
                <a:solidFill>
                  <a:srgbClr val="C00000"/>
                </a:solidFill>
              </a:rPr>
              <a:t>For regression the measure of impurity is variance</a:t>
            </a:r>
          </a:p>
          <a:p>
            <a:pPr lvl="2" algn="just">
              <a:spcBef>
                <a:spcPts val="0"/>
              </a:spcBef>
            </a:pPr>
            <a:r>
              <a:rPr lang="en-US" altLang="zh-CN" dirty="0"/>
              <a:t>Therefore, when training a tree, it is possible to compute how much each feature decreases the impurity</a:t>
            </a:r>
            <a:r>
              <a:rPr lang="en-US" altLang="zh-CN" dirty="0">
                <a:solidFill>
                  <a:srgbClr val="0066FF"/>
                </a:solidFill>
              </a:rPr>
              <a:t>. The more a feature decreases the impurity, the more important the feature is</a:t>
            </a:r>
          </a:p>
          <a:p>
            <a:pPr lvl="2" algn="just">
              <a:spcBef>
                <a:spcPts val="0"/>
              </a:spcBef>
            </a:pPr>
            <a:r>
              <a:rPr lang="en-US" altLang="zh-CN" dirty="0"/>
              <a:t>In random forests, the impurity decrease from each feature can be </a:t>
            </a:r>
            <a:r>
              <a:rPr lang="en-US" altLang="zh-CN" dirty="0">
                <a:solidFill>
                  <a:srgbClr val="C00000"/>
                </a:solidFill>
              </a:rPr>
              <a:t>averaged</a:t>
            </a:r>
            <a:r>
              <a:rPr lang="en-US" altLang="zh-CN" dirty="0"/>
              <a:t> across trees to determine the final importance of the variable</a:t>
            </a:r>
          </a:p>
          <a:p>
            <a:pPr algn="just">
              <a:spcBef>
                <a:spcPts val="0"/>
              </a:spcBef>
            </a:pPr>
            <a:endParaRPr kumimoji="1" lang="en-US" altLang="zh-CN" sz="18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463AFDB-F9A6-433D-B632-B20F10ED9743}"/>
              </a:ext>
            </a:extLst>
          </p:cNvPr>
          <p:cNvSpPr/>
          <p:nvPr/>
        </p:nvSpPr>
        <p:spPr>
          <a:xfrm>
            <a:off x="834797" y="1695451"/>
            <a:ext cx="8001000" cy="20383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4463CC-0CB8-47DC-AD1B-44CD4FE72CCF}"/>
              </a:ext>
            </a:extLst>
          </p:cNvPr>
          <p:cNvSpPr/>
          <p:nvPr/>
        </p:nvSpPr>
        <p:spPr>
          <a:xfrm>
            <a:off x="714124" y="3847296"/>
            <a:ext cx="800099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give a better intuition, features that are selected at the </a:t>
            </a:r>
            <a:r>
              <a:rPr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of the trees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in general more important than features that are selected at the </a:t>
            </a:r>
            <a:r>
              <a:rPr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nodes of the trees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generally the top splits lead to bigger information gains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pruning trees below a particular node, we can create a subset of the most important features</a:t>
            </a:r>
            <a:endParaRPr lang="zh-CN" altLang="en-US" sz="1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0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80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altLang="zh-CN" dirty="0">
                <a:solidFill>
                  <a:srgbClr val="C00000"/>
                </a:solidFill>
              </a:rPr>
              <a:t>Choose the right feature selection methods</a:t>
            </a:r>
          </a:p>
          <a:p>
            <a:pPr lvl="1" algn="just">
              <a:spcBef>
                <a:spcPts val="0"/>
              </a:spcBef>
            </a:pPr>
            <a:r>
              <a:rPr lang="en-US" altLang="zh-CN" dirty="0"/>
              <a:t>Filter method vs. Wrapper method vs. Embedded method</a:t>
            </a:r>
          </a:p>
          <a:p>
            <a:pPr lvl="1" algn="just">
              <a:spcBef>
                <a:spcPts val="0"/>
              </a:spcBef>
            </a:pPr>
            <a:endParaRPr lang="en-US" altLang="zh-CN" dirty="0" smtClean="0"/>
          </a:p>
          <a:p>
            <a:pPr lvl="1" algn="just">
              <a:spcBef>
                <a:spcPts val="0"/>
              </a:spcBef>
            </a:pPr>
            <a:r>
              <a:rPr lang="en-US" altLang="zh-CN" dirty="0" smtClean="0"/>
              <a:t>Filter </a:t>
            </a:r>
            <a:r>
              <a:rPr lang="en-US" altLang="zh-CN" dirty="0"/>
              <a:t>method is less accurate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800" dirty="0"/>
              <a:t>It is great while doing EDA, it can also be used for checking multi co-linearity in data</a:t>
            </a:r>
          </a:p>
          <a:p>
            <a:pPr lvl="1" algn="just">
              <a:spcBef>
                <a:spcPts val="0"/>
              </a:spcBef>
            </a:pPr>
            <a:endParaRPr lang="en-US" altLang="zh-CN" dirty="0" smtClean="0"/>
          </a:p>
          <a:p>
            <a:pPr lvl="1" algn="just">
              <a:spcBef>
                <a:spcPts val="0"/>
              </a:spcBef>
            </a:pPr>
            <a:r>
              <a:rPr lang="en-US" altLang="zh-CN" dirty="0" smtClean="0"/>
              <a:t>Wrapper </a:t>
            </a:r>
            <a:r>
              <a:rPr lang="en-US" altLang="zh-CN" dirty="0"/>
              <a:t>and Embedded methods give more accurate results but as they are computationally expensive</a:t>
            </a:r>
          </a:p>
          <a:p>
            <a:pPr lvl="2" algn="just">
              <a:spcBef>
                <a:spcPts val="0"/>
              </a:spcBef>
            </a:pPr>
            <a:r>
              <a:rPr lang="en-US" altLang="zh-CN" sz="1800" dirty="0"/>
              <a:t>these method are suited when you have less features (~20)</a:t>
            </a:r>
          </a:p>
          <a:p>
            <a:pPr algn="just">
              <a:spcBef>
                <a:spcPts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14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94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kumimoji="1" lang="en-US" altLang="zh-CN" dirty="0">
                <a:solidFill>
                  <a:srgbClr val="C00000"/>
                </a:solidFill>
              </a:rPr>
              <a:t>1. Feature Transformation</a:t>
            </a:r>
          </a:p>
          <a:p>
            <a:pPr lvl="1">
              <a:spcBef>
                <a:spcPts val="0"/>
              </a:spcBef>
            </a:pPr>
            <a:r>
              <a:rPr lang="en-US" altLang="zh-CN" dirty="0">
                <a:solidFill>
                  <a:srgbClr val="C00000"/>
                </a:solidFill>
              </a:rPr>
              <a:t>Machine learning </a:t>
            </a:r>
            <a:r>
              <a:rPr lang="en-US" altLang="zh-CN" dirty="0"/>
              <a:t>algorithms sometimes expect </a:t>
            </a:r>
            <a:r>
              <a:rPr lang="en-US" altLang="zh-CN" dirty="0">
                <a:solidFill>
                  <a:srgbClr val="C00000"/>
                </a:solidFill>
              </a:rPr>
              <a:t>data formatted in a certain way</a:t>
            </a:r>
            <a:r>
              <a:rPr lang="en-US" altLang="zh-CN" dirty="0"/>
              <a:t>, and that is where feature engineering can help us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we need to apply some techniques so our data is </a:t>
            </a:r>
            <a:r>
              <a:rPr lang="en-US" altLang="zh-CN" dirty="0">
                <a:solidFill>
                  <a:srgbClr val="C00000"/>
                </a:solidFill>
              </a:rPr>
              <a:t>compatible</a:t>
            </a:r>
            <a:r>
              <a:rPr lang="en-US" altLang="zh-CN" dirty="0"/>
              <a:t> with the machine learning algorithm</a:t>
            </a:r>
            <a:endParaRPr kumimoji="1" lang="en-US" altLang="zh-CN" dirty="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89D97020-C391-4AD4-9F9A-B268CD4FEE23}"/>
              </a:ext>
            </a:extLst>
          </p:cNvPr>
          <p:cNvSpPr/>
          <p:nvPr/>
        </p:nvSpPr>
        <p:spPr>
          <a:xfrm>
            <a:off x="1756228" y="2984443"/>
            <a:ext cx="5631543" cy="1172029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相对于</a:t>
            </a:r>
            <a:r>
              <a:rPr lang="en-US" altLang="zh-CN" dirty="0">
                <a:solidFill>
                  <a:sysClr val="windowText" lastClr="000000"/>
                </a:solidFill>
              </a:rPr>
              <a:t>Feature Extraction</a:t>
            </a:r>
          </a:p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Feature Transformation</a:t>
            </a:r>
            <a:r>
              <a:rPr lang="zh-CN" altLang="en-US" dirty="0">
                <a:solidFill>
                  <a:sysClr val="windowText" lastClr="000000"/>
                </a:solidFill>
              </a:rPr>
              <a:t>的处理比较初级</a:t>
            </a:r>
          </a:p>
        </p:txBody>
      </p:sp>
    </p:spTree>
    <p:extLst>
      <p:ext uri="{BB962C8B-B14F-4D97-AF65-F5344CB8AC3E}">
        <p14:creationId xmlns:p14="http://schemas.microsoft.com/office/powerpoint/2010/main" val="117713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特征工程实践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2B05C8-1DE4-4B20-8345-787E0A5CB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544"/>
            <a:ext cx="9144000" cy="49949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8632B54-7B82-428B-BB34-EEC3ADB56982}"/>
              </a:ext>
            </a:extLst>
          </p:cNvPr>
          <p:cNvSpPr/>
          <p:nvPr/>
        </p:nvSpPr>
        <p:spPr>
          <a:xfrm>
            <a:off x="388257" y="2199962"/>
            <a:ext cx="3570516" cy="2408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zh-CN" altLang="en-US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14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 Imputation – missing values</a:t>
            </a:r>
          </a:p>
          <a:p>
            <a:pPr algn="just"/>
            <a:r>
              <a:rPr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 Categorical Encoding</a:t>
            </a:r>
          </a:p>
          <a:p>
            <a:pPr algn="just"/>
            <a:r>
              <a:rPr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2.1 Label Encoding</a:t>
            </a:r>
          </a:p>
          <a:p>
            <a:pPr algn="just"/>
            <a:r>
              <a:rPr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2.2 One-Hot Encoding</a:t>
            </a:r>
          </a:p>
          <a:p>
            <a:pPr algn="just"/>
            <a:r>
              <a:rPr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2.3 Count Encoding</a:t>
            </a:r>
          </a:p>
          <a:p>
            <a:pPr algn="just"/>
            <a:r>
              <a:rPr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2.4 Target Encoding</a:t>
            </a:r>
          </a:p>
          <a:p>
            <a:pPr algn="just"/>
            <a:r>
              <a:rPr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2.5 Leave One Out Target Encoding</a:t>
            </a:r>
          </a:p>
          <a:p>
            <a:pPr algn="just"/>
            <a:r>
              <a:rPr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 Handling Outliers</a:t>
            </a:r>
          </a:p>
          <a:p>
            <a:pPr algn="just"/>
            <a:r>
              <a:rPr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4. Binning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FF2E09C-6789-47D7-983D-FCD35ED480DE}"/>
              </a:ext>
            </a:extLst>
          </p:cNvPr>
          <p:cNvSpPr/>
          <p:nvPr/>
        </p:nvSpPr>
        <p:spPr>
          <a:xfrm>
            <a:off x="4274070" y="2199962"/>
            <a:ext cx="3835787" cy="2408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5. Scaling</a:t>
            </a:r>
          </a:p>
          <a:p>
            <a:pPr algn="just"/>
            <a:r>
              <a:rPr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5.1 Standard Scaling</a:t>
            </a:r>
          </a:p>
          <a:p>
            <a:pPr algn="just"/>
            <a:r>
              <a:rPr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5.2 Min-Max Scaling (Normalization)</a:t>
            </a:r>
          </a:p>
          <a:p>
            <a:pPr algn="just"/>
            <a:r>
              <a:rPr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5.3 Quantile Transformation</a:t>
            </a:r>
          </a:p>
          <a:p>
            <a:pPr algn="just"/>
            <a:r>
              <a:rPr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 Log Transform</a:t>
            </a:r>
          </a:p>
          <a:p>
            <a:pPr algn="just"/>
            <a:r>
              <a:rPr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7. Feature Selection using SelectKBest(</a:t>
            </a:r>
            <a:r>
              <a:rPr lang="en-US" altLang="zh-CN" sz="14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f_classif</a:t>
            </a:r>
            <a:r>
              <a:rPr lang="zh-CN" altLang="en-US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14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8. Feature Grouping</a:t>
            </a:r>
          </a:p>
          <a:p>
            <a:pPr algn="just"/>
            <a:r>
              <a:rPr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9. Feature Split</a:t>
            </a:r>
          </a:p>
        </p:txBody>
      </p:sp>
    </p:spTree>
    <p:extLst>
      <p:ext uri="{BB962C8B-B14F-4D97-AF65-F5344CB8AC3E}">
        <p14:creationId xmlns:p14="http://schemas.microsoft.com/office/powerpoint/2010/main" val="271224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特征工程实践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6316C9-0EC1-4FF5-BDF6-27E09863C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217"/>
            <a:ext cx="9144000" cy="93763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9B6C170-9F0B-46E7-BB8B-9715B871CDA9}"/>
              </a:ext>
            </a:extLst>
          </p:cNvPr>
          <p:cNvSpPr/>
          <p:nvPr/>
        </p:nvSpPr>
        <p:spPr>
          <a:xfrm>
            <a:off x="87087" y="2373086"/>
            <a:ext cx="2641600" cy="2383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zh-CN" altLang="en-US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115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 Regression forward selection</a:t>
            </a:r>
          </a:p>
          <a:p>
            <a:pPr algn="just"/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 Regression backward selection</a:t>
            </a:r>
          </a:p>
          <a:p>
            <a:pPr algn="just"/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 Regression stepwise selection</a:t>
            </a:r>
          </a:p>
          <a:p>
            <a:pPr algn="just"/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4. REF </a:t>
            </a:r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 Linear Regression</a:t>
            </a:r>
          </a:p>
          <a:p>
            <a:pPr algn="just"/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4.1 REFCV  Linear Regression</a:t>
            </a:r>
          </a:p>
          <a:p>
            <a:pPr algn="just"/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5. SelectKBest(</a:t>
            </a:r>
            <a:r>
              <a:rPr lang="en-US" altLang="zh-CN" sz="115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score_func</a:t>
            </a:r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=</a:t>
            </a:r>
            <a:r>
              <a:rPr lang="en-US" altLang="zh-CN" sz="115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f_regression</a:t>
            </a:r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)</a:t>
            </a:r>
          </a:p>
          <a:p>
            <a:pPr algn="just"/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6. Correlation</a:t>
            </a:r>
          </a:p>
          <a:p>
            <a:pPr algn="just"/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7.</a:t>
            </a:r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Lasso (L1) Based Feature Selection</a:t>
            </a:r>
          </a:p>
          <a:p>
            <a:pPr algn="just"/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8. Tree-based Feature Selection</a:t>
            </a:r>
          </a:p>
          <a:p>
            <a:pPr algn="just"/>
            <a:endParaRPr lang="zh-CN" altLang="en-US" sz="115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EEC44A-A39D-4BC3-8E40-74570EDF0697}"/>
              </a:ext>
            </a:extLst>
          </p:cNvPr>
          <p:cNvSpPr/>
          <p:nvPr/>
        </p:nvSpPr>
        <p:spPr>
          <a:xfrm>
            <a:off x="2812143" y="2373086"/>
            <a:ext cx="3064327" cy="2383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zh-CN" altLang="en-US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115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 Filter method </a:t>
            </a:r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 correlation</a:t>
            </a:r>
            <a:endParaRPr lang="en-US" altLang="zh-CN" sz="115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 Wrapper Method </a:t>
            </a:r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 </a:t>
            </a:r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Backward Elimination</a:t>
            </a:r>
          </a:p>
          <a:p>
            <a:pPr algn="just"/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 Wrapper Method </a:t>
            </a:r>
            <a:r>
              <a:rPr lang="en-US" altLang="zh-CN" sz="1150" dirty="0" smtClean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 </a:t>
            </a:r>
            <a:r>
              <a:rPr lang="en-US" altLang="zh-CN" sz="1150" dirty="0" smtClean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REF </a:t>
            </a:r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(Linear Regression)</a:t>
            </a:r>
          </a:p>
          <a:p>
            <a:pPr algn="just"/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4. Embedded method </a:t>
            </a:r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 Lasso</a:t>
            </a:r>
            <a:endParaRPr lang="en-US" altLang="zh-CN" sz="115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4C4DBC-3594-4778-B3A9-B7AD5D28B4D5}"/>
              </a:ext>
            </a:extLst>
          </p:cNvPr>
          <p:cNvSpPr/>
          <p:nvPr/>
        </p:nvSpPr>
        <p:spPr>
          <a:xfrm>
            <a:off x="5992586" y="2373086"/>
            <a:ext cx="3064327" cy="2383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zh-CN" altLang="en-US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115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 Linear regression(</a:t>
            </a:r>
            <a:r>
              <a:rPr lang="en-US" altLang="zh-CN" sz="115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importances</a:t>
            </a:r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=</a:t>
            </a:r>
            <a:r>
              <a:rPr lang="en-US" altLang="zh-CN" sz="115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lm.coef</a:t>
            </a:r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_)</a:t>
            </a:r>
          </a:p>
          <a:p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 Lasso regression (</a:t>
            </a:r>
            <a:r>
              <a:rPr lang="en-US" altLang="zh-CN" sz="115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importances</a:t>
            </a:r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=</a:t>
            </a:r>
            <a:r>
              <a:rPr lang="en-US" altLang="zh-CN" sz="115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lm.coef</a:t>
            </a:r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_)</a:t>
            </a:r>
          </a:p>
          <a:p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 Ridge regression (</a:t>
            </a:r>
            <a:r>
              <a:rPr lang="en-US" altLang="zh-CN" sz="115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importances</a:t>
            </a:r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=</a:t>
            </a:r>
            <a:r>
              <a:rPr lang="en-US" altLang="zh-CN" sz="115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lm.coef</a:t>
            </a:r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_)</a:t>
            </a:r>
          </a:p>
          <a:p>
            <a:endParaRPr lang="en-US" altLang="zh-CN" sz="115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15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15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15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endParaRPr lang="en-US" altLang="zh-CN" sz="115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947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特征工程实践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2BE59A-18FA-483E-9243-F18D45FBC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5181"/>
            <a:ext cx="9144000" cy="96559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037BEF6-132A-41CB-87B9-2530FDC68BBB}"/>
              </a:ext>
            </a:extLst>
          </p:cNvPr>
          <p:cNvSpPr/>
          <p:nvPr/>
        </p:nvSpPr>
        <p:spPr>
          <a:xfrm>
            <a:off x="87086" y="2373086"/>
            <a:ext cx="3106057" cy="2383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zh-CN" altLang="en-US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115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 SelectKBest  </a:t>
            </a:r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 </a:t>
            </a:r>
            <a:r>
              <a:rPr lang="en-US" altLang="zh-CN" sz="115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score_func</a:t>
            </a:r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115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f_classif</a:t>
            </a:r>
            <a:endParaRPr lang="en-US" altLang="zh-CN" sz="115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 RFE </a:t>
            </a:r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 </a:t>
            </a:r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Logistic Regression</a:t>
            </a:r>
          </a:p>
          <a:p>
            <a:pPr algn="just"/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 PCA </a:t>
            </a:r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 </a:t>
            </a:r>
            <a:r>
              <a:rPr lang="en-US" altLang="zh-CN" sz="115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n_components</a:t>
            </a:r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=3</a:t>
            </a:r>
          </a:p>
          <a:p>
            <a:pPr algn="just"/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4. </a:t>
            </a:r>
            <a:r>
              <a:rPr lang="en-US" altLang="zh-CN" sz="115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ExtraTreesClassifier</a:t>
            </a:r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15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feature_importances</a:t>
            </a:r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_</a:t>
            </a:r>
            <a:endParaRPr lang="zh-CN" altLang="en-US" sz="115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04C41D1-B969-456F-97AF-EB64E8BD8785}"/>
              </a:ext>
            </a:extLst>
          </p:cNvPr>
          <p:cNvSpPr/>
          <p:nvPr/>
        </p:nvSpPr>
        <p:spPr>
          <a:xfrm>
            <a:off x="3280232" y="2373086"/>
            <a:ext cx="2322282" cy="2383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zh-CN" altLang="en-US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115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 SelectKBest </a:t>
            </a:r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 </a:t>
            </a:r>
            <a:r>
              <a:rPr lang="en-US" altLang="zh-CN" sz="115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score_func</a:t>
            </a:r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=chi2</a:t>
            </a:r>
          </a:p>
          <a:p>
            <a:pPr algn="just"/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 REF </a:t>
            </a:r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 </a:t>
            </a:r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Logistic Regression</a:t>
            </a:r>
          </a:p>
          <a:p>
            <a:pPr algn="just"/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 Regularization </a:t>
            </a:r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 </a:t>
            </a:r>
            <a:r>
              <a:rPr lang="en-US" altLang="zh-CN" sz="115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Ridge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9DA25C-F702-4D09-86FB-5F52C1AE9BF1}"/>
              </a:ext>
            </a:extLst>
          </p:cNvPr>
          <p:cNvSpPr/>
          <p:nvPr/>
        </p:nvSpPr>
        <p:spPr>
          <a:xfrm>
            <a:off x="5689601" y="2373086"/>
            <a:ext cx="3300183" cy="2383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zh-CN" altLang="en-US" sz="10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0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0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10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0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 Filter method </a:t>
            </a:r>
            <a:r>
              <a:rPr lang="en-US" altLang="zh-CN" sz="10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10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information gain(mutual_info_classif)</a:t>
            </a:r>
          </a:p>
          <a:p>
            <a:r>
              <a:rPr lang="en-US" altLang="zh-CN" sz="10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 Filter method </a:t>
            </a:r>
            <a:r>
              <a:rPr lang="en-US" altLang="zh-CN" sz="10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10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Chi-square Test SelectKBest(chi2)</a:t>
            </a:r>
          </a:p>
          <a:p>
            <a:r>
              <a:rPr lang="en-US" altLang="zh-CN" sz="10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 Filter Method </a:t>
            </a:r>
            <a:r>
              <a:rPr lang="en-US" altLang="zh-CN" sz="10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10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Correlation Coefficient</a:t>
            </a:r>
          </a:p>
          <a:p>
            <a:r>
              <a:rPr lang="en-US" altLang="zh-CN" sz="10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4. Filter method </a:t>
            </a:r>
            <a:r>
              <a:rPr lang="en-US" altLang="zh-CN" sz="10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 </a:t>
            </a:r>
            <a:r>
              <a:rPr lang="en-US" altLang="zh-CN" sz="10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Variance Threshold</a:t>
            </a:r>
          </a:p>
          <a:p>
            <a:r>
              <a:rPr lang="en-US" altLang="zh-CN" sz="10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5. Filter method </a:t>
            </a:r>
            <a:r>
              <a:rPr lang="en-US" altLang="zh-CN" sz="10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 </a:t>
            </a:r>
            <a:r>
              <a:rPr lang="en-US" altLang="zh-CN" sz="10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Mean Absolute Difference (MAD)</a:t>
            </a:r>
          </a:p>
          <a:p>
            <a:r>
              <a:rPr lang="en-US" altLang="zh-CN" sz="10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 Wrapper Methods </a:t>
            </a:r>
            <a:r>
              <a:rPr lang="en-US" altLang="zh-CN" sz="10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10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Forward Feature Selection</a:t>
            </a:r>
          </a:p>
          <a:p>
            <a:r>
              <a:rPr lang="en-US" altLang="zh-CN" sz="10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7. Wrapper Methods </a:t>
            </a:r>
            <a:r>
              <a:rPr lang="en-US" altLang="zh-CN" sz="10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10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Backward Feature Selection</a:t>
            </a:r>
          </a:p>
          <a:p>
            <a:r>
              <a:rPr lang="en-US" altLang="zh-CN" sz="10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8. Wrapper Methods </a:t>
            </a:r>
            <a:r>
              <a:rPr lang="en-US" altLang="zh-CN" sz="10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10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Exhaustive Feature Selection</a:t>
            </a:r>
          </a:p>
          <a:p>
            <a:r>
              <a:rPr lang="en-US" altLang="zh-CN" sz="10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9. Wrapper Methods </a:t>
            </a:r>
            <a:r>
              <a:rPr lang="en-US" altLang="zh-CN" sz="10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 </a:t>
            </a:r>
            <a:r>
              <a:rPr lang="en-US" altLang="zh-CN" sz="10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Recursive Feature Elimination</a:t>
            </a:r>
          </a:p>
          <a:p>
            <a:r>
              <a:rPr lang="en-US" altLang="zh-CN" sz="10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10. Embedded Methods </a:t>
            </a:r>
            <a:r>
              <a:rPr lang="en-US" altLang="zh-CN" sz="10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10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LASSO Regularization (L1)</a:t>
            </a:r>
          </a:p>
          <a:p>
            <a:r>
              <a:rPr lang="en-US" altLang="zh-CN" sz="10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11. Embedded Methods </a:t>
            </a:r>
            <a:r>
              <a:rPr lang="en-US" altLang="zh-CN" sz="10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10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Random Forest Importance</a:t>
            </a:r>
          </a:p>
          <a:p>
            <a:endParaRPr lang="en-US" altLang="zh-CN" sz="10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0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0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endParaRPr lang="en-US" altLang="zh-CN" sz="10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30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3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、特征工程的概念？</a:t>
            </a:r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、特征转换、特征抽取、特征选择？</a:t>
            </a:r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、特征转换的关键技术？</a:t>
            </a:r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、特征抽取的关键技术？</a:t>
            </a:r>
          </a:p>
          <a:p>
            <a:r>
              <a:rPr kumimoji="1" lang="en-US" altLang="zh-CN" dirty="0"/>
              <a:t>5</a:t>
            </a:r>
            <a:r>
              <a:rPr kumimoji="1" lang="zh-CN" altLang="en-US" dirty="0"/>
              <a:t>、为什么要进行特征选择，特征选择的优势？</a:t>
            </a:r>
          </a:p>
          <a:p>
            <a:r>
              <a:rPr kumimoji="1" lang="en-US" altLang="zh-CN" dirty="0"/>
              <a:t>6</a:t>
            </a:r>
            <a:r>
              <a:rPr kumimoji="1" lang="zh-CN" altLang="en-US" dirty="0"/>
              <a:t>、特征选择与降维的区别？</a:t>
            </a:r>
          </a:p>
          <a:p>
            <a:r>
              <a:rPr kumimoji="1" lang="en-US" altLang="zh-CN" dirty="0"/>
              <a:t>7</a:t>
            </a:r>
            <a:r>
              <a:rPr kumimoji="1" lang="zh-CN" altLang="en-US" dirty="0"/>
              <a:t>、特征选择方法：</a:t>
            </a:r>
            <a:r>
              <a:rPr kumimoji="1" lang="en-US" altLang="zh-CN" dirty="0"/>
              <a:t>Filter Method</a:t>
            </a:r>
            <a:r>
              <a:rPr kumimoji="1" lang="zh-CN" altLang="en-US" dirty="0"/>
              <a:t>的关键技术？</a:t>
            </a:r>
            <a:r>
              <a:rPr kumimoji="1" lang="en-US" altLang="zh-CN" dirty="0"/>
              <a:t>Filter Method</a:t>
            </a:r>
            <a:r>
              <a:rPr kumimoji="1" lang="zh-CN" altLang="en-US" dirty="0"/>
              <a:t>技术的分类？</a:t>
            </a:r>
          </a:p>
          <a:p>
            <a:r>
              <a:rPr kumimoji="1" lang="en-US" altLang="zh-CN" dirty="0"/>
              <a:t>8</a:t>
            </a:r>
            <a:r>
              <a:rPr kumimoji="1" lang="zh-CN" altLang="en-US" dirty="0"/>
              <a:t>、特征选择方法：</a:t>
            </a:r>
            <a:r>
              <a:rPr kumimoji="1" lang="en-US" altLang="zh-CN" dirty="0"/>
              <a:t>Wrapper methods</a:t>
            </a:r>
            <a:r>
              <a:rPr kumimoji="1" lang="zh-CN" altLang="en-US" dirty="0"/>
              <a:t>的关键技术？</a:t>
            </a:r>
          </a:p>
          <a:p>
            <a:r>
              <a:rPr kumimoji="1" lang="en-US" altLang="zh-CN" dirty="0"/>
              <a:t>9</a:t>
            </a:r>
            <a:r>
              <a:rPr kumimoji="1" lang="zh-CN" altLang="en-US" dirty="0"/>
              <a:t>、特征选择方法：</a:t>
            </a:r>
            <a:r>
              <a:rPr kumimoji="1" lang="en-US" altLang="zh-CN" dirty="0"/>
              <a:t>Embedded methods</a:t>
            </a:r>
            <a:r>
              <a:rPr kumimoji="1" lang="zh-CN" altLang="en-US" dirty="0"/>
              <a:t>的关键技术？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075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68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7849</TotalTime>
  <Words>5182</Words>
  <Application>Microsoft Office PowerPoint</Application>
  <PresentationFormat>全屏显示(16:9)</PresentationFormat>
  <Paragraphs>791</Paragraphs>
  <Slides>95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95</vt:i4>
      </vt:variant>
    </vt:vector>
  </HeadingPairs>
  <TitlesOfParts>
    <vt:vector size="105" baseType="lpstr">
      <vt:lpstr>Mangal</vt:lpstr>
      <vt:lpstr>等线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清风素材 https://12sc.taobao.com/</vt:lpstr>
      <vt:lpstr>PowerPoint 演示文稿</vt:lpstr>
      <vt:lpstr>PowerPoint 演示文稿</vt:lpstr>
      <vt:lpstr>特征工程</vt:lpstr>
      <vt:lpstr>特征工程</vt:lpstr>
      <vt:lpstr>特征工程</vt:lpstr>
      <vt:lpstr>特征工程</vt:lpstr>
      <vt:lpstr>特征工程</vt:lpstr>
      <vt:lpstr>pause</vt:lpstr>
      <vt:lpstr>特征工程</vt:lpstr>
      <vt:lpstr>特征工程</vt:lpstr>
      <vt:lpstr>特征工程</vt:lpstr>
      <vt:lpstr>特征工程</vt:lpstr>
      <vt:lpstr>特征工程</vt:lpstr>
      <vt:lpstr>特征工程</vt:lpstr>
      <vt:lpstr>特征工程</vt:lpstr>
      <vt:lpstr>特征工程</vt:lpstr>
      <vt:lpstr>特征工程</vt:lpstr>
      <vt:lpstr>特征工程</vt:lpstr>
      <vt:lpstr>特征工程</vt:lpstr>
      <vt:lpstr>特征工程</vt:lpstr>
      <vt:lpstr>特征工程</vt:lpstr>
      <vt:lpstr>特征工程</vt:lpstr>
      <vt:lpstr>特征工程</vt:lpstr>
      <vt:lpstr>特征工程</vt:lpstr>
      <vt:lpstr>特征工程</vt:lpstr>
      <vt:lpstr>特征工程</vt:lpstr>
      <vt:lpstr>pause</vt:lpstr>
      <vt:lpstr>特征工程</vt:lpstr>
      <vt:lpstr>特征工程</vt:lpstr>
      <vt:lpstr>特征工程</vt:lpstr>
      <vt:lpstr>pause</vt:lpstr>
      <vt:lpstr>特征工程</vt:lpstr>
      <vt:lpstr>特征工程</vt:lpstr>
      <vt:lpstr>特征工程</vt:lpstr>
      <vt:lpstr>特征工程</vt:lpstr>
      <vt:lpstr>特征工程</vt:lpstr>
      <vt:lpstr>pause</vt:lpstr>
      <vt:lpstr>特征工程</vt:lpstr>
      <vt:lpstr>特征工程</vt:lpstr>
      <vt:lpstr>特征工程</vt:lpstr>
      <vt:lpstr>特征工程</vt:lpstr>
      <vt:lpstr>特征工程</vt:lpstr>
      <vt:lpstr>特征工程</vt:lpstr>
      <vt:lpstr>特征工程</vt:lpstr>
      <vt:lpstr>特征工程</vt:lpstr>
      <vt:lpstr>特征工程</vt:lpstr>
      <vt:lpstr>特征工程</vt:lpstr>
      <vt:lpstr>特征工程</vt:lpstr>
      <vt:lpstr>特征工程</vt:lpstr>
      <vt:lpstr>特征工程</vt:lpstr>
      <vt:lpstr>特征工程</vt:lpstr>
      <vt:lpstr>特征工程</vt:lpstr>
      <vt:lpstr>特征工程</vt:lpstr>
      <vt:lpstr>特征工程</vt:lpstr>
      <vt:lpstr>特征工程</vt:lpstr>
      <vt:lpstr>pause</vt:lpstr>
      <vt:lpstr>特征工程</vt:lpstr>
      <vt:lpstr>特征工程</vt:lpstr>
      <vt:lpstr>特征工程</vt:lpstr>
      <vt:lpstr>特征工程</vt:lpstr>
      <vt:lpstr>特征工程</vt:lpstr>
      <vt:lpstr>pause</vt:lpstr>
      <vt:lpstr>特征工程</vt:lpstr>
      <vt:lpstr>特征工程</vt:lpstr>
      <vt:lpstr>特征工程</vt:lpstr>
      <vt:lpstr>特征工程</vt:lpstr>
      <vt:lpstr>特征工程</vt:lpstr>
      <vt:lpstr>特征工程</vt:lpstr>
      <vt:lpstr>特征工程</vt:lpstr>
      <vt:lpstr>特征工程</vt:lpstr>
      <vt:lpstr>特征工程</vt:lpstr>
      <vt:lpstr>特征工程</vt:lpstr>
      <vt:lpstr>特征工程</vt:lpstr>
      <vt:lpstr>pause</vt:lpstr>
      <vt:lpstr>特征工程</vt:lpstr>
      <vt:lpstr>特征工程</vt:lpstr>
      <vt:lpstr>pause</vt:lpstr>
      <vt:lpstr>特征工程</vt:lpstr>
      <vt:lpstr>特征工程</vt:lpstr>
      <vt:lpstr>特征工程</vt:lpstr>
      <vt:lpstr>特征工程</vt:lpstr>
      <vt:lpstr>特征工程</vt:lpstr>
      <vt:lpstr>特征工程</vt:lpstr>
      <vt:lpstr>特征工程</vt:lpstr>
      <vt:lpstr>特征工程</vt:lpstr>
      <vt:lpstr>特征工程</vt:lpstr>
      <vt:lpstr>pause</vt:lpstr>
      <vt:lpstr>特征工程</vt:lpstr>
      <vt:lpstr>pause</vt:lpstr>
      <vt:lpstr>特征工程</vt:lpstr>
      <vt:lpstr>特征工程</vt:lpstr>
      <vt:lpstr>特征工程</vt:lpstr>
      <vt:lpstr>pause</vt:lpstr>
      <vt:lpstr>思考题</vt:lpstr>
      <vt:lpstr>pause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Administrator</cp:lastModifiedBy>
  <cp:revision>526</cp:revision>
  <cp:lastPrinted>2020-03-27T09:34:47Z</cp:lastPrinted>
  <dcterms:created xsi:type="dcterms:W3CDTF">2015-01-23T04:02:45Z</dcterms:created>
  <dcterms:modified xsi:type="dcterms:W3CDTF">2024-09-04T10:38:17Z</dcterms:modified>
  <cp:category/>
  <cp:contentStatus>12sc.taobao.com</cp:contentStatus>
</cp:coreProperties>
</file>