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1" r:id="rId2"/>
    <p:sldId id="521" r:id="rId3"/>
    <p:sldId id="678" r:id="rId4"/>
    <p:sldId id="667" r:id="rId5"/>
    <p:sldId id="679" r:id="rId6"/>
    <p:sldId id="641" r:id="rId7"/>
    <p:sldId id="668" r:id="rId8"/>
    <p:sldId id="673" r:id="rId9"/>
    <p:sldId id="676" r:id="rId10"/>
    <p:sldId id="680" r:id="rId11"/>
    <p:sldId id="681" r:id="rId12"/>
    <p:sldId id="684" r:id="rId13"/>
    <p:sldId id="686" r:id="rId14"/>
    <p:sldId id="683" r:id="rId15"/>
    <p:sldId id="682" r:id="rId16"/>
    <p:sldId id="671" r:id="rId17"/>
    <p:sldId id="674" r:id="rId18"/>
    <p:sldId id="675" r:id="rId19"/>
    <p:sldId id="685" r:id="rId20"/>
    <p:sldId id="677" r:id="rId21"/>
    <p:sldId id="665" r:id="rId22"/>
    <p:sldId id="669" r:id="rId23"/>
    <p:sldId id="687" r:id="rId24"/>
    <p:sldId id="688" r:id="rId25"/>
    <p:sldId id="689" r:id="rId26"/>
    <p:sldId id="690" r:id="rId27"/>
    <p:sldId id="691" r:id="rId28"/>
    <p:sldId id="692" r:id="rId29"/>
  </p:sldIdLst>
  <p:sldSz cx="9144000" cy="5143500" type="screen16x9"/>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F6C"/>
    <a:srgbClr val="46BCDE"/>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00" autoAdjust="0"/>
    <p:restoredTop sz="95160" autoAdjust="0"/>
  </p:normalViewPr>
  <p:slideViewPr>
    <p:cSldViewPr snapToGrid="0">
      <p:cViewPr varScale="1">
        <p:scale>
          <a:sx n="105" d="100"/>
          <a:sy n="105" d="100"/>
        </p:scale>
        <p:origin x="814" y="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t>2024/9/5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t>‹#›</a:t>
            </a:fld>
            <a:endParaRPr lang="zh-CN" altLang="en-US"/>
          </a:p>
        </p:txBody>
      </p:sp>
    </p:spTree>
    <p:extLst>
      <p:ext uri="{BB962C8B-B14F-4D97-AF65-F5344CB8AC3E}">
        <p14:creationId xmlns:p14="http://schemas.microsoft.com/office/powerpoint/2010/main" val="1365836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a:t>
            </a:fld>
            <a:endParaRPr lang="en-US" altLang="zh-CN"/>
          </a:p>
        </p:txBody>
      </p:sp>
    </p:spTree>
    <p:extLst>
      <p:ext uri="{BB962C8B-B14F-4D97-AF65-F5344CB8AC3E}">
        <p14:creationId xmlns:p14="http://schemas.microsoft.com/office/powerpoint/2010/main" val="106220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888709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7" name="矩形 6">
            <a:extLst>
              <a:ext uri="{FF2B5EF4-FFF2-40B4-BE49-F238E27FC236}">
                <a16:creationId xmlns:a16="http://schemas.microsoft.com/office/drawing/2014/main" id="{C3CF4CA7-7AAC-4C45-88E6-57EAF6DA16C9}"/>
              </a:ext>
            </a:extLst>
          </p:cNvPr>
          <p:cNvSpPr/>
          <p:nvPr userDrawn="1"/>
        </p:nvSpPr>
        <p:spPr>
          <a:xfrm>
            <a:off x="0" y="4835507"/>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Tree>
    <p:extLst>
      <p:ext uri="{BB962C8B-B14F-4D97-AF65-F5344CB8AC3E}">
        <p14:creationId xmlns:p14="http://schemas.microsoft.com/office/powerpoint/2010/main" val="815011272"/>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105365753"/>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619847810"/>
      </p:ext>
    </p:extLst>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957390"/>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B1EA47-AA99-4F55-AEF3-3DA66267A0C2}"/>
              </a:ext>
            </a:extLst>
          </p:cNvPr>
          <p:cNvSpPr/>
          <p:nvPr userDrawn="1"/>
        </p:nvSpPr>
        <p:spPr>
          <a:xfrm>
            <a:off x="0" y="4835507"/>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4" name="图片 3">
            <a:extLst>
              <a:ext uri="{FF2B5EF4-FFF2-40B4-BE49-F238E27FC236}">
                <a16:creationId xmlns:a16="http://schemas.microsoft.com/office/drawing/2014/main" id="{B9470B42-93C0-4049-B9CB-A8EBAAC780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85054" y="0"/>
            <a:ext cx="1064467" cy="963887"/>
          </a:xfrm>
          <a:prstGeom prst="rect">
            <a:avLst/>
          </a:prstGeom>
        </p:spPr>
      </p:pic>
    </p:spTree>
    <p:extLst>
      <p:ext uri="{BB962C8B-B14F-4D97-AF65-F5344CB8AC3E}">
        <p14:creationId xmlns:p14="http://schemas.microsoft.com/office/powerpoint/2010/main" val="63937429"/>
      </p:ext>
    </p:extLst>
  </p:cSld>
  <p:clrMapOvr>
    <a:masterClrMapping/>
  </p:clrMapOvr>
  <p:transition spd="slow">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498872"/>
          </a:xfrm>
        </p:spPr>
        <p:txBody>
          <a:bodyPr>
            <a:noAutofit/>
          </a:bodyPr>
          <a:lstStyle>
            <a:lvl1pP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457200" y="819150"/>
            <a:ext cx="8229600" cy="3937000"/>
          </a:xfrm>
        </p:spPr>
        <p:txBody>
          <a:bodyPr>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椭圆 6">
            <a:extLst>
              <a:ext uri="{FF2B5EF4-FFF2-40B4-BE49-F238E27FC236}">
                <a16:creationId xmlns:a16="http://schemas.microsoft.com/office/drawing/2014/main" id="{0EDCEBCB-EE73-45D6-92CE-B2AE1D434CFB}"/>
              </a:ext>
            </a:extLst>
          </p:cNvPr>
          <p:cNvSpPr/>
          <p:nvPr userDrawn="1"/>
        </p:nvSpPr>
        <p:spPr>
          <a:xfrm>
            <a:off x="646880" y="26899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0677444"/>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72218166"/>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51850969"/>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34861265"/>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01343882"/>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293712181"/>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217382833"/>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634744713"/>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730647"/>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060450"/>
            <a:ext cx="8229600" cy="353417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t>‹#›</a:t>
            </a:fld>
            <a:endParaRPr lang="zh-CN" altLang="en-US"/>
          </a:p>
        </p:txBody>
      </p:sp>
      <p:pic>
        <p:nvPicPr>
          <p:cNvPr id="7" name="图片 6">
            <a:extLst>
              <a:ext uri="{FF2B5EF4-FFF2-40B4-BE49-F238E27FC236}">
                <a16:creationId xmlns:a16="http://schemas.microsoft.com/office/drawing/2014/main" id="{341F63DC-E866-4077-8215-C471E38E7305}"/>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8085054" y="0"/>
            <a:ext cx="1064467" cy="963887"/>
          </a:xfrm>
          <a:prstGeom prst="rect">
            <a:avLst/>
          </a:prstGeom>
        </p:spPr>
      </p:pic>
      <p:sp>
        <p:nvSpPr>
          <p:cNvPr id="8" name="矩形 7">
            <a:extLst>
              <a:ext uri="{FF2B5EF4-FFF2-40B4-BE49-F238E27FC236}">
                <a16:creationId xmlns:a16="http://schemas.microsoft.com/office/drawing/2014/main" id="{3FFCFCD4-6DCF-4A23-AD20-AF62BB293DA8}"/>
              </a:ext>
            </a:extLst>
          </p:cNvPr>
          <p:cNvSpPr/>
          <p:nvPr userDrawn="1"/>
        </p:nvSpPr>
        <p:spPr>
          <a:xfrm>
            <a:off x="0" y="4838441"/>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9" name="灯片编号占位符 5">
            <a:extLst>
              <a:ext uri="{FF2B5EF4-FFF2-40B4-BE49-F238E27FC236}">
                <a16:creationId xmlns:a16="http://schemas.microsoft.com/office/drawing/2014/main" id="{EB133451-4163-4C06-B844-3C1EE95F8FCF}"/>
              </a:ext>
            </a:extLst>
          </p:cNvPr>
          <p:cNvSpPr txBox="1">
            <a:spLocks/>
          </p:cNvSpPr>
          <p:nvPr userDrawn="1"/>
        </p:nvSpPr>
        <p:spPr>
          <a:xfrm>
            <a:off x="8639175" y="4838441"/>
            <a:ext cx="457199"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smtClean="0">
                <a:solidFill>
                  <a:schemeClr val="bg1">
                    <a:lumMod val="95000"/>
                  </a:schemeClr>
                </a:solidFill>
              </a:rPr>
              <a:pPr/>
              <a:t>‹#›</a:t>
            </a:fld>
            <a:endParaRPr lang="zh-CN" altLang="en-US" sz="1600" dirty="0">
              <a:solidFill>
                <a:schemeClr val="bg1">
                  <a:lumMod val="95000"/>
                </a:schemeClr>
              </a:solidFill>
            </a:endParaRPr>
          </a:p>
        </p:txBody>
      </p:sp>
      <mc:AlternateContent xmlns:mc="http://schemas.openxmlformats.org/markup-compatibility/2006" xmlns:a14="http://schemas.microsoft.com/office/drawing/2010/main">
        <mc:Choice Requires="a14">
          <p:sp>
            <p:nvSpPr>
              <p:cNvPr id="10" name="矩形 9"/>
              <p:cNvSpPr/>
              <p:nvPr userDrawn="1"/>
            </p:nvSpPr>
            <p:spPr>
              <a:xfrm>
                <a:off x="-41276" y="4774168"/>
                <a:ext cx="3787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lumMod val="95000"/>
                            </a:schemeClr>
                          </a:solidFill>
                          <a:latin typeface="Cambria Math" panose="02040503050406030204" pitchFamily="18" charset="0"/>
                        </a:rPr>
                        <m:t>𝜋</m:t>
                      </m:r>
                    </m:oMath>
                  </m:oMathPara>
                </a14:m>
                <a:endParaRPr lang="zh-CN" altLang="en-US" dirty="0">
                  <a:solidFill>
                    <a:schemeClr val="bg1">
                      <a:lumMod val="95000"/>
                    </a:schemeClr>
                  </a:solidFill>
                </a:endParaRPr>
              </a:p>
            </p:txBody>
          </p:sp>
        </mc:Choice>
        <mc:Fallback xmlns="">
          <p:sp>
            <p:nvSpPr>
              <p:cNvPr id="10" name="矩形 9"/>
              <p:cNvSpPr>
                <a:spLocks noRot="1" noChangeAspect="1" noMove="1" noResize="1" noEditPoints="1" noAdjustHandles="1" noChangeArrowheads="1" noChangeShapeType="1" noTextEdit="1"/>
              </p:cNvSpPr>
              <p:nvPr userDrawn="1"/>
            </p:nvSpPr>
            <p:spPr>
              <a:xfrm>
                <a:off x="-41276" y="4774168"/>
                <a:ext cx="378757" cy="369332"/>
              </a:xfrm>
              <a:prstGeom prst="rect">
                <a:avLst/>
              </a:prstGeom>
              <a:blipFill>
                <a:blip r:embed="rId2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978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9" r:id="rId13"/>
  </p:sldLayoutIdLst>
  <p:transition spd="slow">
    <p:pull/>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Math"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www.cs.cornell.edu/~bindel/class/sjtu-summer18/lec/2018-06-21.pdf"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2059145"/>
            <a:ext cx="9144000" cy="854123"/>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r>
              <a:rPr lang="zh-CN" altLang="en-US" sz="3600" dirty="0">
                <a:solidFill>
                  <a:schemeClr val="bg1"/>
                </a:solidFill>
                <a:latin typeface="微软雅黑" panose="020B0503020204020204" pitchFamily="34" charset="-122"/>
                <a:ea typeface="微软雅黑" panose="020B0503020204020204" pitchFamily="34" charset="-122"/>
              </a:rPr>
              <a:t>文本表示</a:t>
            </a:r>
            <a:r>
              <a:rPr lang="en-US" altLang="zh-CN" sz="3600" dirty="0">
                <a:solidFill>
                  <a:schemeClr val="bg1"/>
                </a:solidFill>
                <a:latin typeface="微软雅黑" panose="020B0503020204020204" pitchFamily="34" charset="-122"/>
                <a:ea typeface="微软雅黑" panose="020B0503020204020204" pitchFamily="34" charset="-122"/>
              </a:rPr>
              <a:t>1</a:t>
            </a:r>
            <a:r>
              <a:rPr lang="zh-CN" altLang="en-US" sz="3600" dirty="0">
                <a:solidFill>
                  <a:schemeClr val="bg1"/>
                </a:solidFill>
                <a:latin typeface="微软雅黑" panose="020B0503020204020204" pitchFamily="34" charset="-122"/>
                <a:ea typeface="微软雅黑" panose="020B0503020204020204" pitchFamily="34" charset="-122"/>
              </a:rPr>
              <a:t>：</a:t>
            </a:r>
            <a:r>
              <a:rPr lang="en-US" altLang="zh-CN" sz="3600" dirty="0">
                <a:solidFill>
                  <a:schemeClr val="bg1"/>
                </a:solidFill>
                <a:latin typeface="微软雅黑" panose="020B0503020204020204" pitchFamily="34" charset="-122"/>
                <a:ea typeface="微软雅黑" panose="020B0503020204020204" pitchFamily="34" charset="-122"/>
              </a:rPr>
              <a:t>NMF</a:t>
            </a:r>
            <a:endParaRPr lang="zh-CN" altLang="en-US" sz="3600" dirty="0">
              <a:solidFill>
                <a:schemeClr val="bg1"/>
              </a:solidFill>
              <a:latin typeface="微软雅黑" panose="020B0503020204020204" pitchFamily="34" charset="-122"/>
              <a:ea typeface="微软雅黑" panose="020B0503020204020204" pitchFamily="34" charset="-122"/>
            </a:endParaRPr>
          </a:p>
        </p:txBody>
      </p:sp>
      <p:pic>
        <p:nvPicPr>
          <p:cNvPr id="103" name="Picture 2" descr="C:\Users\Administrator\Desktop\微立体创业计划\001.png"/>
          <p:cNvPicPr>
            <a:picLocks noChangeAspect="1" noChangeArrowheads="1"/>
          </p:cNvPicPr>
          <p:nvPr/>
        </p:nvPicPr>
        <p:blipFill>
          <a:blip r:embed="rId4" cstate="email">
            <a:extLst>
              <a:ext uri="{BEBA8EAE-BF5A-486C-A8C5-ECC9F3942E4B}">
                <a14:imgProps xmlns:a14="http://schemas.microsoft.com/office/drawing/2010/main">
                  <a14:imgLayer r:embed="rId5">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2825941" y="158700"/>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4" name="Picture 3" descr="C:\Users\Administrator\Desktop\微立体创业计划\002.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891057" y="27073"/>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23" name="圆角矩形 22"/>
          <p:cNvSpPr/>
          <p:nvPr/>
        </p:nvSpPr>
        <p:spPr>
          <a:xfrm>
            <a:off x="2349113" y="3309842"/>
            <a:ext cx="3919063" cy="409134"/>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r>
              <a:rPr lang="zh-CN" altLang="en-US" dirty="0">
                <a:latin typeface="微软雅黑" panose="020B0503020204020204" pitchFamily="34" charset="-122"/>
                <a:ea typeface="微软雅黑" panose="020B0503020204020204" pitchFamily="34" charset="-122"/>
              </a:rPr>
              <a:t>覃雄派</a:t>
            </a:r>
            <a:endParaRPr lang="mr-IN" altLang="zh-CN" dirty="0">
              <a:latin typeface="微软雅黑" panose="020B0503020204020204" pitchFamily="34" charset="-122"/>
              <a:ea typeface="微软雅黑" panose="020B0503020204020204" pitchFamily="34" charset="-122"/>
            </a:endParaRPr>
          </a:p>
        </p:txBody>
      </p:sp>
      <p:grpSp>
        <p:nvGrpSpPr>
          <p:cNvPr id="25" name="Group 91"/>
          <p:cNvGrpSpPr>
            <a:grpSpLocks/>
          </p:cNvGrpSpPr>
          <p:nvPr/>
        </p:nvGrpSpPr>
        <p:grpSpPr bwMode="auto">
          <a:xfrm>
            <a:off x="1822357" y="3309841"/>
            <a:ext cx="390552" cy="616758"/>
            <a:chOff x="936" y="1480"/>
            <a:chExt cx="1589" cy="2510"/>
          </a:xfrm>
        </p:grpSpPr>
        <p:grpSp>
          <p:nvGrpSpPr>
            <p:cNvPr id="26" name="组合 33"/>
            <p:cNvGrpSpPr>
              <a:grpSpLocks/>
            </p:cNvGrpSpPr>
            <p:nvPr/>
          </p:nvGrpSpPr>
          <p:grpSpPr bwMode="auto">
            <a:xfrm>
              <a:off x="985" y="1583"/>
              <a:ext cx="1441" cy="2407"/>
              <a:chOff x="1754168" y="3653262"/>
              <a:chExt cx="1857599" cy="3107815"/>
            </a:xfrm>
          </p:grpSpPr>
          <p:sp>
            <p:nvSpPr>
              <p:cNvPr id="31" name="椭圆 30"/>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latin typeface="微软雅黑" panose="020B0503020204020204" pitchFamily="34" charset="-122"/>
                  <a:ea typeface="微软雅黑" panose="020B0503020204020204" pitchFamily="34" charset="-122"/>
                </a:endParaRPr>
              </a:p>
            </p:txBody>
          </p:sp>
          <p:sp>
            <p:nvSpPr>
              <p:cNvPr id="32" name="椭圆 31"/>
              <p:cNvSpPr/>
              <p:nvPr/>
            </p:nvSpPr>
            <p:spPr>
              <a:xfrm>
                <a:off x="1911556" y="3810650"/>
                <a:ext cx="1542822" cy="1542820"/>
              </a:xfrm>
              <a:prstGeom prst="ellipse">
                <a:avLst/>
              </a:prstGeom>
              <a:solidFill>
                <a:srgbClr val="C2010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3" name="椭圆 32"/>
              <p:cNvSpPr/>
              <p:nvPr/>
            </p:nvSpPr>
            <p:spPr>
              <a:xfrm>
                <a:off x="1890879" y="3789973"/>
                <a:ext cx="1584176" cy="1584174"/>
              </a:xfrm>
              <a:prstGeom prst="ellipse">
                <a:avLst/>
              </a:prstGeom>
              <a:solidFill>
                <a:srgbClr val="1A3F6C"/>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solidFill>
                    <a:srgbClr val="0087CF"/>
                  </a:solidFill>
                  <a:latin typeface="微软雅黑" panose="020B0503020204020204" pitchFamily="34" charset="-122"/>
                  <a:ea typeface="微软雅黑" panose="020B0503020204020204" pitchFamily="34" charset="-122"/>
                </a:endParaRPr>
              </a:p>
            </p:txBody>
          </p:sp>
          <p:sp>
            <p:nvSpPr>
              <p:cNvPr id="34" name="矩形 33"/>
              <p:cNvSpPr/>
              <p:nvPr/>
            </p:nvSpPr>
            <p:spPr>
              <a:xfrm>
                <a:off x="2196990" y="4093185"/>
                <a:ext cx="968886" cy="2667892"/>
              </a:xfrm>
              <a:prstGeom prst="rect">
                <a:avLst/>
              </a:prstGeom>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a:endParaRPr lang="zh-CN" altLang="zh-CN" sz="2700">
                  <a:solidFill>
                    <a:srgbClr val="CA0098"/>
                  </a:solidFill>
                  <a:latin typeface="微软雅黑" panose="020B0503020204020204" pitchFamily="34" charset="-122"/>
                  <a:ea typeface="微软雅黑" panose="020B0503020204020204" pitchFamily="34" charset="-122"/>
                </a:endParaRPr>
              </a:p>
            </p:txBody>
          </p:sp>
        </p:grpSp>
        <p:grpSp>
          <p:nvGrpSpPr>
            <p:cNvPr id="27" name="组合 4"/>
            <p:cNvGrpSpPr>
              <a:grpSpLocks/>
            </p:cNvGrpSpPr>
            <p:nvPr/>
          </p:nvGrpSpPr>
          <p:grpSpPr bwMode="auto">
            <a:xfrm>
              <a:off x="936" y="1480"/>
              <a:ext cx="1589" cy="1588"/>
              <a:chOff x="3733576" y="3930057"/>
              <a:chExt cx="1801556" cy="1800152"/>
            </a:xfrm>
          </p:grpSpPr>
          <p:sp>
            <p:nvSpPr>
              <p:cNvPr id="28" name="椭圆 27"/>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9"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67734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en-US" altLang="zh-CN" dirty="0" smtClean="0"/>
              <a:t>pause</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22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lang="en-US" altLang="zh-CN" dirty="0"/>
                  <a:t>NMF</a:t>
                </a:r>
                <a:r>
                  <a:rPr lang="zh-CN" altLang="en-US" dirty="0"/>
                  <a:t>解法的推导</a:t>
                </a:r>
                <a:endParaRPr lang="en-US" altLang="zh-CN" dirty="0"/>
              </a:p>
              <a:p>
                <a:r>
                  <a:rPr lang="zh-CN" altLang="zh-CN" dirty="0"/>
                  <a:t>假设我们把</a:t>
                </a:r>
                <a:r>
                  <a:rPr lang="en-US" altLang="zh-CN" dirty="0"/>
                  <a:t>V</a:t>
                </a:r>
                <a:r>
                  <a:rPr lang="zh-CN" altLang="zh-CN" dirty="0"/>
                  <a:t>分解为</a:t>
                </a:r>
                <a:r>
                  <a:rPr lang="en-US" altLang="zh-CN" dirty="0"/>
                  <a:t>W</a:t>
                </a:r>
                <a:r>
                  <a:rPr lang="zh-CN" altLang="zh-CN" dirty="0"/>
                  <a:t>和</a:t>
                </a:r>
                <a:r>
                  <a:rPr lang="en-US" altLang="zh-CN" dirty="0"/>
                  <a:t>H</a:t>
                </a:r>
                <a:endParaRPr lang="zh-CN" altLang="zh-CN" dirty="0"/>
              </a:p>
              <a:p>
                <a:pPr lvl="1"/>
                <a14:m>
                  <m:oMath xmlns:m="http://schemas.openxmlformats.org/officeDocument/2006/math">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min</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zh-CN" altLang="zh-CN" i="1">
                            <a:latin typeface="Cambria Math" panose="02040503050406030204" pitchFamily="18" charset="0"/>
                          </a:rPr>
                        </m:ctrlPr>
                      </m:sSupPr>
                      <m:e>
                        <m:r>
                          <a:rPr lang="en-US" altLang="zh-CN">
                            <a:latin typeface="Cambria Math" panose="02040503050406030204" pitchFamily="18" charset="0"/>
                          </a:rPr>
                          <m:t>||</m:t>
                        </m:r>
                        <m:r>
                          <m:rPr>
                            <m:sty m:val="p"/>
                          </m:rPr>
                          <a:rPr lang="en-US" altLang="zh-CN">
                            <a:latin typeface="Cambria Math" panose="02040503050406030204" pitchFamily="18" charset="0"/>
                          </a:rPr>
                          <m:t>V</m:t>
                        </m:r>
                        <m:r>
                          <a:rPr lang="en-US" altLang="zh-CN" i="1">
                            <a:latin typeface="Cambria Math" panose="02040503050406030204" pitchFamily="18" charset="0"/>
                          </a:rPr>
                          <m:t>−</m:t>
                        </m:r>
                        <m:r>
                          <m:rPr>
                            <m:sty m:val="p"/>
                          </m:rPr>
                          <a:rPr lang="en-US" altLang="zh-CN">
                            <a:latin typeface="Cambria Math" panose="02040503050406030204" pitchFamily="18" charset="0"/>
                          </a:rPr>
                          <m:t>WH</m:t>
                        </m:r>
                        <m:r>
                          <a:rPr lang="en-US" altLang="zh-CN">
                            <a:latin typeface="Cambria Math" panose="02040503050406030204" pitchFamily="18" charset="0"/>
                          </a:rPr>
                          <m:t>||</m:t>
                        </m:r>
                      </m:e>
                      <m:sup>
                        <m:r>
                          <a:rPr lang="en-US" altLang="zh-CN" i="1">
                            <a:latin typeface="Cambria Math" panose="02040503050406030204" pitchFamily="18" charset="0"/>
                          </a:rPr>
                          <m:t>2</m:t>
                        </m:r>
                      </m:sup>
                    </m:sSup>
                  </m:oMath>
                </a14:m>
                <a:endParaRPr lang="zh-CN" altLang="zh-CN" dirty="0"/>
              </a:p>
              <a:p>
                <a:pPr lvl="1"/>
                <a:r>
                  <a:rPr lang="zh-CN" altLang="zh-CN" dirty="0"/>
                  <a:t>计算梯度，准备利用梯度下降进行法对</a:t>
                </a:r>
                <a:r>
                  <a:rPr lang="en-US" altLang="zh-CN" dirty="0"/>
                  <a:t>W</a:t>
                </a:r>
                <a:r>
                  <a:rPr lang="zh-CN" altLang="zh-CN" dirty="0"/>
                  <a:t>和</a:t>
                </a:r>
                <a:r>
                  <a:rPr lang="en-US" altLang="zh-CN" dirty="0"/>
                  <a:t>H</a:t>
                </a:r>
                <a:r>
                  <a:rPr lang="zh-CN" altLang="zh-CN" dirty="0"/>
                  <a:t>进行求解</a:t>
                </a:r>
              </a:p>
              <a:p>
                <a:pPr lvl="1"/>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𝑖𝑘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𝑖𝑘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𝑖𝑘</m:t>
                        </m:r>
                      </m:sub>
                    </m:sSub>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𝑖𝑘</m:t>
                            </m:r>
                          </m:sub>
                        </m:sSub>
                      </m:den>
                    </m:f>
                  </m:oMath>
                </a14:m>
                <a:endParaRPr lang="zh-CN" altLang="zh-CN" dirty="0"/>
              </a:p>
              <a:p>
                <a:pPr lvl="1"/>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𝑘𝑗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𝑘𝑗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𝑘𝑗</m:t>
                        </m:r>
                      </m:sub>
                    </m:sSub>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𝑘𝑗</m:t>
                            </m:r>
                          </m:sub>
                        </m:sSub>
                      </m:den>
                    </m:f>
                  </m:oMath>
                </a14:m>
                <a:endParaRPr lang="zh-CN" altLang="zh-CN" dirty="0"/>
              </a:p>
              <a:p>
                <a:pPr lvl="2"/>
                <a:r>
                  <a:rPr lang="zh-CN" altLang="en-US" dirty="0"/>
                  <a:t>其中</a:t>
                </a:r>
                <a14:m>
                  <m:oMath xmlns:m="http://schemas.openxmlformats.org/officeDocument/2006/math">
                    <m:r>
                      <a:rPr lang="zh-CN" altLang="en-US"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𝑖𝑘</m:t>
                            </m:r>
                          </m:sub>
                        </m:sSub>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𝑊𝐻</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𝑇</m:t>
                            </m:r>
                          </m:sup>
                        </m:sSup>
                        <m:r>
                          <a:rPr lang="en-US" altLang="zh-CN" i="1">
                            <a:latin typeface="Cambria Math" panose="02040503050406030204" pitchFamily="18" charset="0"/>
                          </a:rPr>
                          <m:t>]</m:t>
                        </m:r>
                      </m:e>
                      <m:sub>
                        <m:r>
                          <a:rPr lang="en-US" altLang="zh-CN" i="1">
                            <a:latin typeface="Cambria Math" panose="02040503050406030204" pitchFamily="18" charset="0"/>
                          </a:rPr>
                          <m:t>𝑖𝑘</m:t>
                        </m:r>
                      </m:sub>
                    </m:sSub>
                  </m:oMath>
                </a14:m>
                <a:endParaRPr lang="zh-CN" altLang="zh-CN" dirty="0"/>
              </a:p>
              <a:p>
                <a:pPr lvl="2"/>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𝑘𝑗</m:t>
                            </m:r>
                          </m:sub>
                        </m:sSub>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𝑇</m:t>
                            </m:r>
                          </m:sup>
                        </m:sSup>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𝑊𝐻</m:t>
                        </m:r>
                        <m:r>
                          <a:rPr lang="en-US" altLang="zh-CN" i="1">
                            <a:latin typeface="Cambria Math" panose="02040503050406030204" pitchFamily="18" charset="0"/>
                          </a:rPr>
                          <m:t>)]</m:t>
                        </m:r>
                      </m:e>
                      <m:sub>
                        <m:r>
                          <a:rPr lang="en-US" altLang="zh-CN" i="1">
                            <a:latin typeface="Cambria Math" panose="02040503050406030204" pitchFamily="18" charset="0"/>
                          </a:rPr>
                          <m:t>𝑘𝑗</m:t>
                        </m:r>
                      </m:sub>
                    </m:sSub>
                  </m:oMath>
                </a14:m>
                <a:endParaRPr lang="zh-CN" altLang="zh-CN" dirty="0"/>
              </a:p>
            </p:txBody>
          </p:sp>
        </mc:Choice>
        <mc:Fallback xmlns="">
          <p:sp>
            <p:nvSpPr>
              <p:cNvPr id="3" name="内容占位符 2">
                <a:extLst>
                  <a:ext uri="{FF2B5EF4-FFF2-40B4-BE49-F238E27FC236}">
                    <a16:creationId xmlns:a16="http://schemas.microsoft.com/office/drawing/2014/main" id="{0944FD81-1A31-D74C-BD6F-7F528045F51B}"/>
                  </a:ext>
                </a:extLst>
              </p:cNvPr>
              <p:cNvSpPr>
                <a:spLocks noGrp="1" noRot="1" noChangeAspect="1" noMove="1" noResize="1" noEditPoints="1" noAdjustHandles="1" noChangeArrowheads="1" noChangeShapeType="1" noTextEdit="1"/>
              </p:cNvSpPr>
              <p:nvPr>
                <p:ph idx="1"/>
              </p:nvPr>
            </p:nvSpPr>
            <p:spPr>
              <a:blipFill>
                <a:blip r:embed="rId2"/>
                <a:stretch>
                  <a:fillRect l="-667" t="-774"/>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EDE63BE0-BFD9-4592-A9AC-0BE4985A3258}"/>
              </a:ext>
            </a:extLst>
          </p:cNvPr>
          <p:cNvSpPr/>
          <p:nvPr/>
        </p:nvSpPr>
        <p:spPr>
          <a:xfrm>
            <a:off x="86291" y="4386818"/>
            <a:ext cx="2379754" cy="369332"/>
          </a:xfrm>
          <a:prstGeom prst="rect">
            <a:avLst/>
          </a:prstGeom>
          <a:solidFill>
            <a:schemeClr val="accent3">
              <a:lumMod val="20000"/>
              <a:lumOff val="80000"/>
            </a:schemeClr>
          </a:solidFill>
          <a:ln>
            <a:solidFill>
              <a:schemeClr val="accent1"/>
            </a:solidFill>
          </a:ln>
        </p:spPr>
        <p:txBody>
          <a:bodyPr wrap="none">
            <a:spAutoFit/>
          </a:bodyPr>
          <a:lstStyle/>
          <a:p>
            <a:r>
              <a:rPr lang="zh-CN" altLang="en-US" dirty="0"/>
              <a:t>具体推导请见</a:t>
            </a:r>
            <a:r>
              <a:rPr lang="en-US" altLang="zh-CN" dirty="0"/>
              <a:t>PPT</a:t>
            </a:r>
            <a:r>
              <a:rPr lang="zh-CN" altLang="en-US" dirty="0"/>
              <a:t>末尾</a:t>
            </a:r>
          </a:p>
        </p:txBody>
      </p:sp>
    </p:spTree>
    <p:extLst>
      <p:ext uri="{BB962C8B-B14F-4D97-AF65-F5344CB8AC3E}">
        <p14:creationId xmlns:p14="http://schemas.microsoft.com/office/powerpoint/2010/main" val="4122188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lang="zh-CN" altLang="zh-CN" dirty="0"/>
                  <a:t>假设我们把</a:t>
                </a:r>
                <a:r>
                  <a:rPr lang="en-US" altLang="zh-CN" dirty="0"/>
                  <a:t>V</a:t>
                </a:r>
                <a:r>
                  <a:rPr lang="zh-CN" altLang="zh-CN" dirty="0"/>
                  <a:t>分解为</a:t>
                </a:r>
                <a:r>
                  <a:rPr lang="en-US" altLang="zh-CN" dirty="0"/>
                  <a:t>W</a:t>
                </a:r>
                <a:r>
                  <a:rPr lang="zh-CN" altLang="zh-CN" dirty="0"/>
                  <a:t>和</a:t>
                </a:r>
                <a:r>
                  <a:rPr lang="en-US" altLang="zh-CN" dirty="0"/>
                  <a:t>H</a:t>
                </a:r>
                <a:r>
                  <a:rPr lang="zh-CN" altLang="zh-CN" dirty="0"/>
                  <a:t>。</a:t>
                </a:r>
              </a:p>
              <a:p>
                <a:pPr lvl="1"/>
                <a14:m>
                  <m:oMath xmlns:m="http://schemas.openxmlformats.org/officeDocument/2006/math">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min</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zh-CN" altLang="zh-CN" i="1">
                            <a:latin typeface="Cambria Math" panose="02040503050406030204" pitchFamily="18" charset="0"/>
                          </a:rPr>
                        </m:ctrlPr>
                      </m:sSupPr>
                      <m:e>
                        <m:r>
                          <a:rPr lang="en-US" altLang="zh-CN">
                            <a:latin typeface="Cambria Math" panose="02040503050406030204" pitchFamily="18" charset="0"/>
                          </a:rPr>
                          <m:t>||</m:t>
                        </m:r>
                        <m:r>
                          <m:rPr>
                            <m:sty m:val="p"/>
                          </m:rPr>
                          <a:rPr lang="en-US" altLang="zh-CN">
                            <a:latin typeface="Cambria Math" panose="02040503050406030204" pitchFamily="18" charset="0"/>
                          </a:rPr>
                          <m:t>V</m:t>
                        </m:r>
                        <m:r>
                          <a:rPr lang="en-US" altLang="zh-CN" i="1">
                            <a:latin typeface="Cambria Math" panose="02040503050406030204" pitchFamily="18" charset="0"/>
                          </a:rPr>
                          <m:t>−</m:t>
                        </m:r>
                        <m:r>
                          <m:rPr>
                            <m:sty m:val="p"/>
                          </m:rPr>
                          <a:rPr lang="en-US" altLang="zh-CN">
                            <a:latin typeface="Cambria Math" panose="02040503050406030204" pitchFamily="18" charset="0"/>
                          </a:rPr>
                          <m:t>WH</m:t>
                        </m:r>
                        <m:r>
                          <a:rPr lang="en-US" altLang="zh-CN">
                            <a:latin typeface="Cambria Math" panose="02040503050406030204" pitchFamily="18" charset="0"/>
                          </a:rPr>
                          <m:t>||</m:t>
                        </m:r>
                      </m:e>
                      <m:sup>
                        <m:r>
                          <a:rPr lang="en-US" altLang="zh-CN" i="1">
                            <a:latin typeface="Cambria Math" panose="02040503050406030204" pitchFamily="18" charset="0"/>
                          </a:rPr>
                          <m:t>2</m:t>
                        </m:r>
                      </m:sup>
                    </m:sSup>
                  </m:oMath>
                </a14:m>
                <a:endParaRPr lang="zh-CN" altLang="zh-CN" dirty="0"/>
              </a:p>
              <a:p>
                <a:pPr lvl="1"/>
                <a:r>
                  <a:rPr lang="zh-CN" altLang="zh-CN" dirty="0"/>
                  <a:t>计算梯度，准备利用梯度下降进行法对</a:t>
                </a:r>
                <a:r>
                  <a:rPr lang="en-US" altLang="zh-CN" dirty="0"/>
                  <a:t>W</a:t>
                </a:r>
                <a:r>
                  <a:rPr lang="zh-CN" altLang="zh-CN" dirty="0"/>
                  <a:t>和</a:t>
                </a:r>
                <a:r>
                  <a:rPr lang="en-US" altLang="zh-CN" dirty="0"/>
                  <a:t>H</a:t>
                </a:r>
                <a:r>
                  <a:rPr lang="zh-CN" altLang="zh-CN" dirty="0"/>
                  <a:t>进行求解</a:t>
                </a:r>
              </a:p>
              <a:p>
                <a:pPr lvl="1"/>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𝑖𝑘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𝑖𝑘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𝑖𝑘</m:t>
                        </m:r>
                      </m:sub>
                    </m:sSub>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𝑖𝑘</m:t>
                            </m:r>
                          </m:sub>
                        </m:sSub>
                      </m:den>
                    </m:f>
                  </m:oMath>
                </a14:m>
                <a:endParaRPr lang="zh-CN" altLang="zh-CN" dirty="0"/>
              </a:p>
              <a:p>
                <a:pPr lvl="1"/>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𝑘𝑗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𝑘𝑗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𝑘𝑗</m:t>
                        </m:r>
                      </m:sub>
                    </m:sSub>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𝑘𝑗</m:t>
                            </m:r>
                          </m:sub>
                        </m:sSub>
                      </m:den>
                    </m:f>
                  </m:oMath>
                </a14:m>
                <a:endParaRPr lang="zh-CN" altLang="zh-CN" dirty="0"/>
              </a:p>
              <a:p>
                <a:pPr lvl="2"/>
                <a:r>
                  <a:rPr lang="zh-CN" altLang="en-US" b="1" dirty="0"/>
                  <a:t>其中</a:t>
                </a:r>
                <a14:m>
                  <m:oMath xmlns:m="http://schemas.openxmlformats.org/officeDocument/2006/math">
                    <m:f>
                      <m:fPr>
                        <m:ctrlPr>
                          <a:rPr lang="zh-CN" altLang="zh-CN" b="1" i="1">
                            <a:latin typeface="Cambria Math" panose="02040503050406030204" pitchFamily="18" charset="0"/>
                          </a:rPr>
                        </m:ctrlPr>
                      </m:fPr>
                      <m:num>
                        <m:r>
                          <a:rPr lang="en-US" altLang="zh-CN" b="1" i="1">
                            <a:latin typeface="Cambria Math" panose="02040503050406030204" pitchFamily="18" charset="0"/>
                          </a:rPr>
                          <m:t>𝝏</m:t>
                        </m:r>
                        <m:r>
                          <a:rPr lang="en-US" altLang="zh-CN" b="1" i="1">
                            <a:latin typeface="Cambria Math" panose="02040503050406030204" pitchFamily="18" charset="0"/>
                          </a:rPr>
                          <m:t>𝑳</m:t>
                        </m:r>
                      </m:num>
                      <m:den>
                        <m:r>
                          <a:rPr lang="en-US" altLang="zh-CN" b="1" i="1">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𝒘</m:t>
                            </m:r>
                          </m:e>
                          <m:sub>
                            <m:r>
                              <a:rPr lang="en-US" altLang="zh-CN" b="1" i="1">
                                <a:latin typeface="Cambria Math" panose="02040503050406030204" pitchFamily="18" charset="0"/>
                              </a:rPr>
                              <m:t>𝒊𝒌</m:t>
                            </m:r>
                          </m:sub>
                        </m:sSub>
                      </m:den>
                    </m:f>
                    <m:r>
                      <a:rPr lang="en-US" altLang="zh-CN" b="1" i="1">
                        <a:latin typeface="Cambria Math" panose="02040503050406030204" pitchFamily="18" charset="0"/>
                      </a:rPr>
                      <m:t>=−</m:t>
                    </m:r>
                    <m:sSub>
                      <m:sSubPr>
                        <m:ctrlPr>
                          <a:rPr lang="zh-CN" altLang="zh-CN" b="1" i="1">
                            <a:latin typeface="Cambria Math" panose="02040503050406030204" pitchFamily="18" charset="0"/>
                          </a:rPr>
                        </m:ctrlPr>
                      </m:sSubPr>
                      <m:e>
                        <m:d>
                          <m:dPr>
                            <m:begChr m:val="["/>
                            <m:endChr m:val="]"/>
                            <m:ctrlPr>
                              <a:rPr lang="en-US" altLang="zh-CN" b="1" i="1">
                                <a:latin typeface="Cambria Math" panose="02040503050406030204" pitchFamily="18" charset="0"/>
                              </a:rPr>
                            </m:ctrlPr>
                          </m:dPr>
                          <m:e>
                            <m:d>
                              <m:dPr>
                                <m:ctrlPr>
                                  <a:rPr lang="en-US" altLang="zh-CN" b="1" i="1">
                                    <a:latin typeface="Cambria Math" panose="02040503050406030204" pitchFamily="18" charset="0"/>
                                  </a:rPr>
                                </m:ctrlPr>
                              </m:dPr>
                              <m:e>
                                <m:r>
                                  <a:rPr lang="en-US" altLang="zh-CN" b="1" i="1">
                                    <a:latin typeface="Cambria Math" panose="02040503050406030204" pitchFamily="18" charset="0"/>
                                  </a:rPr>
                                  <m:t>𝑽</m:t>
                                </m:r>
                                <m:r>
                                  <a:rPr lang="en-US" altLang="zh-CN" b="1" i="1">
                                    <a:latin typeface="Cambria Math" panose="02040503050406030204" pitchFamily="18" charset="0"/>
                                  </a:rPr>
                                  <m:t>−</m:t>
                                </m:r>
                                <m:r>
                                  <a:rPr lang="en-US" altLang="zh-CN" b="1" i="1">
                                    <a:latin typeface="Cambria Math" panose="02040503050406030204" pitchFamily="18" charset="0"/>
                                  </a:rPr>
                                  <m:t>𝑾𝑯</m:t>
                                </m:r>
                              </m:e>
                            </m:d>
                            <m:sSup>
                              <m:sSupPr>
                                <m:ctrlPr>
                                  <a:rPr lang="zh-CN" altLang="zh-CN" b="1" i="1">
                                    <a:latin typeface="Cambria Math" panose="02040503050406030204" pitchFamily="18" charset="0"/>
                                  </a:rPr>
                                </m:ctrlPr>
                              </m:sSupPr>
                              <m:e>
                                <m:r>
                                  <a:rPr lang="en-US" altLang="zh-CN" b="1" i="1">
                                    <a:latin typeface="Cambria Math" panose="02040503050406030204" pitchFamily="18" charset="0"/>
                                  </a:rPr>
                                  <m:t>𝑯</m:t>
                                </m:r>
                              </m:e>
                              <m:sup>
                                <m:r>
                                  <a:rPr lang="en-US" altLang="zh-CN" b="1" i="1">
                                    <a:latin typeface="Cambria Math" panose="02040503050406030204" pitchFamily="18" charset="0"/>
                                  </a:rPr>
                                  <m:t>𝑻</m:t>
                                </m:r>
                              </m:sup>
                            </m:sSup>
                          </m:e>
                        </m:d>
                      </m:e>
                      <m:sub>
                        <m:r>
                          <a:rPr lang="en-US" altLang="zh-CN" b="1" i="1">
                            <a:latin typeface="Cambria Math" panose="02040503050406030204" pitchFamily="18" charset="0"/>
                          </a:rPr>
                          <m:t>𝒊𝒌</m:t>
                        </m:r>
                      </m:sub>
                    </m:sSub>
                  </m:oMath>
                </a14:m>
                <a:endParaRPr lang="zh-CN" altLang="zh-CN" b="1" dirty="0"/>
              </a:p>
              <a:p>
                <a:pPr lvl="2"/>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𝑘𝑗</m:t>
                            </m:r>
                          </m:sub>
                        </m:sSub>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𝑇</m:t>
                            </m:r>
                          </m:sup>
                        </m:sSup>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𝑊𝐻</m:t>
                        </m:r>
                        <m:r>
                          <a:rPr lang="en-US" altLang="zh-CN" i="1">
                            <a:latin typeface="Cambria Math" panose="02040503050406030204" pitchFamily="18" charset="0"/>
                          </a:rPr>
                          <m:t>)]</m:t>
                        </m:r>
                      </m:e>
                      <m:sub>
                        <m:r>
                          <a:rPr lang="en-US" altLang="zh-CN" i="1">
                            <a:latin typeface="Cambria Math" panose="02040503050406030204" pitchFamily="18" charset="0"/>
                          </a:rPr>
                          <m:t>𝑘𝑗</m:t>
                        </m:r>
                      </m:sub>
                    </m:sSub>
                  </m:oMath>
                </a14:m>
                <a:endParaRPr lang="zh-CN" altLang="zh-CN" dirty="0"/>
              </a:p>
              <a:p>
                <a:pPr lvl="2"/>
                <a:r>
                  <a:rPr lang="zh-CN" altLang="en-US" dirty="0">
                    <a:solidFill>
                      <a:srgbClr val="C00000"/>
                    </a:solidFill>
                  </a:rPr>
                  <a:t>此处，仅仅验证一下公式</a:t>
                </a:r>
                <a:endParaRPr lang="en-US" altLang="zh-CN" dirty="0">
                  <a:solidFill>
                    <a:srgbClr val="C00000"/>
                  </a:solidFill>
                </a:endParaRPr>
              </a:p>
            </p:txBody>
          </p:sp>
        </mc:Choice>
        <mc:Fallback>
          <p:sp>
            <p:nvSpPr>
              <p:cNvPr id="3" name="内容占位符 2">
                <a:extLst>
                  <a:ext uri="{FF2B5EF4-FFF2-40B4-BE49-F238E27FC236}">
                    <a16:creationId xmlns:a16="http://schemas.microsoft.com/office/drawing/2014/main" id="{0944FD81-1A31-D74C-BD6F-7F528045F51B}"/>
                  </a:ext>
                </a:extLst>
              </p:cNvPr>
              <p:cNvSpPr>
                <a:spLocks noGrp="1" noRot="1" noChangeAspect="1" noMove="1" noResize="1" noEditPoints="1" noAdjustHandles="1" noChangeArrowheads="1" noChangeShapeType="1" noTextEdit="1"/>
              </p:cNvSpPr>
              <p:nvPr>
                <p:ph idx="1"/>
              </p:nvPr>
            </p:nvSpPr>
            <p:spPr>
              <a:blipFill>
                <a:blip r:embed="rId2"/>
                <a:stretch>
                  <a:fillRect l="-667" t="-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4897260" y="429061"/>
                <a:ext cx="4094340" cy="4409862"/>
              </a:xfrm>
              <a:prstGeom prst="rect">
                <a:avLst/>
              </a:prstGeom>
              <a:solidFill>
                <a:schemeClr val="accent3">
                  <a:lumMod val="20000"/>
                  <a:lumOff val="80000"/>
                </a:schemeClr>
              </a:solidFill>
              <a:ln>
                <a:solidFill>
                  <a:srgbClr val="C00000"/>
                </a:solidFill>
              </a:ln>
            </p:spPr>
            <p:txBody>
              <a:bodyPr wrap="square">
                <a:spAutoFit/>
              </a:bodyPr>
              <a:lstStyle/>
              <a:p>
                <a:r>
                  <a:rPr lang="en-US" altLang="zh-CN" sz="1300" dirty="0">
                    <a:latin typeface="Times New Roman" panose="02020603050405020304" pitchFamily="18" charset="0"/>
                    <a:cs typeface="Times New Roman" panose="02020603050405020304" pitchFamily="18" charset="0"/>
                  </a:rPr>
                  <a:t>0.V=</a:t>
                </a:r>
                <a:r>
                  <a:rPr lang="en-US" altLang="zh-CN" sz="1300" dirty="0"/>
                  <a:t> </a:t>
                </a:r>
                <a14:m>
                  <m:oMath xmlns:m="http://schemas.openxmlformats.org/officeDocument/2006/math">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m:rPr>
                                  <m:brk m:alnAt="7"/>
                                </m:rPr>
                                <a:rPr lang="en-US" altLang="zh-CN" sz="1300" i="1">
                                  <a:latin typeface="Cambria Math" panose="02040503050406030204" pitchFamily="18" charset="0"/>
                                </a:rPr>
                                <m:t>8</m:t>
                              </m:r>
                            </m:e>
                            <m:e>
                              <m:r>
                                <a:rPr lang="en-US" altLang="zh-CN" sz="1300" i="1">
                                  <a:latin typeface="Cambria Math" panose="02040503050406030204" pitchFamily="18" charset="0"/>
                                </a:rPr>
                                <m:t>7</m:t>
                              </m:r>
                            </m:e>
                          </m:mr>
                          <m:mr>
                            <m:e>
                              <m:r>
                                <a:rPr lang="en-US" altLang="zh-CN" sz="1300" i="1">
                                  <a:latin typeface="Cambria Math" panose="02040503050406030204" pitchFamily="18" charset="0"/>
                                </a:rPr>
                                <m:t>6</m:t>
                              </m:r>
                            </m:e>
                            <m:e>
                              <m:r>
                                <a:rPr lang="en-US" altLang="zh-CN" sz="1300" i="1">
                                  <a:latin typeface="Cambria Math" panose="02040503050406030204" pitchFamily="18" charset="0"/>
                                </a:rPr>
                                <m:t>5</m:t>
                              </m:r>
                            </m:e>
                          </m:mr>
                        </m:m>
                      </m:e>
                    </m:d>
                    <m:r>
                      <a:rPr lang="en-US" altLang="zh-CN" sz="1300" i="1">
                        <a:latin typeface="Cambria Math" panose="02040503050406030204" pitchFamily="18" charset="0"/>
                      </a:rPr>
                      <m:t> </m:t>
                    </m:r>
                  </m:oMath>
                </a14:m>
                <a:r>
                  <a:rPr lang="en-US" altLang="zh-CN" sz="1300" dirty="0">
                    <a:latin typeface="Times New Roman" panose="02020603050405020304" pitchFamily="18" charset="0"/>
                    <a:cs typeface="Times New Roman" panose="02020603050405020304" pitchFamily="18" charset="0"/>
                  </a:rPr>
                  <a:t>,</a:t>
                </a:r>
                <a:r>
                  <a:rPr lang="en-US" altLang="zh-CN" sz="1300" dirty="0"/>
                  <a:t> </a:t>
                </a:r>
                <a14:m>
                  <m:oMath xmlns:m="http://schemas.openxmlformats.org/officeDocument/2006/math">
                    <m:r>
                      <m:rPr>
                        <m:sty m:val="p"/>
                      </m:rPr>
                      <a:rPr lang="en-US" altLang="zh-CN" sz="1300">
                        <a:latin typeface="Cambria Math" panose="02040503050406030204" pitchFamily="18" charset="0"/>
                      </a:rPr>
                      <m:t>W</m:t>
                    </m:r>
                  </m:oMath>
                </a14:m>
                <a:r>
                  <a:rPr lang="en-US" altLang="zh-CN" sz="1300" dirty="0">
                    <a:latin typeface="Times New Roman" panose="02020603050405020304" pitchFamily="18" charset="0"/>
                    <a:cs typeface="Times New Roman" panose="02020603050405020304" pitchFamily="18" charset="0"/>
                  </a:rPr>
                  <a:t>=</a:t>
                </a:r>
                <a:r>
                  <a:rPr lang="en-US" altLang="zh-CN" sz="1300" dirty="0"/>
                  <a:t> </a:t>
                </a:r>
                <a14:m>
                  <m:oMath xmlns:m="http://schemas.openxmlformats.org/officeDocument/2006/math">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a:rPr lang="en-US" altLang="zh-CN" sz="1300" i="1">
                                  <a:latin typeface="Cambria Math" panose="02040503050406030204" pitchFamily="18" charset="0"/>
                                </a:rPr>
                                <m:t>1</m:t>
                              </m:r>
                            </m:e>
                            <m:e>
                              <m:r>
                                <a:rPr lang="en-US" altLang="zh-CN" sz="1300" i="1">
                                  <a:latin typeface="Cambria Math" panose="02040503050406030204" pitchFamily="18" charset="0"/>
                                </a:rPr>
                                <m:t>2</m:t>
                              </m:r>
                            </m:e>
                          </m:mr>
                          <m:mr>
                            <m:e>
                              <m:r>
                                <a:rPr lang="en-US" altLang="zh-CN" sz="1300" i="1">
                                  <a:latin typeface="Cambria Math" panose="02040503050406030204" pitchFamily="18" charset="0"/>
                                </a:rPr>
                                <m:t>3</m:t>
                              </m:r>
                            </m:e>
                            <m:e>
                              <m:r>
                                <a:rPr lang="en-US" altLang="zh-CN" sz="1300" i="1">
                                  <a:latin typeface="Cambria Math" panose="02040503050406030204" pitchFamily="18" charset="0"/>
                                </a:rPr>
                                <m:t>𝑎</m:t>
                              </m:r>
                            </m:e>
                          </m:mr>
                        </m:m>
                      </m:e>
                    </m:d>
                  </m:oMath>
                </a14:m>
                <a:r>
                  <a:rPr lang="en-US" altLang="zh-CN" sz="1300" dirty="0">
                    <a:latin typeface="Times New Roman" panose="02020603050405020304" pitchFamily="18" charset="0"/>
                    <a:cs typeface="Times New Roman" panose="02020603050405020304" pitchFamily="18" charset="0"/>
                  </a:rPr>
                  <a:t>, H=</a:t>
                </a:r>
                <a:r>
                  <a:rPr lang="en-US" altLang="zh-CN" sz="1300" dirty="0"/>
                  <a:t> </a:t>
                </a:r>
                <a14:m>
                  <m:oMath xmlns:m="http://schemas.openxmlformats.org/officeDocument/2006/math">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a:rPr lang="en-US" altLang="zh-CN" sz="1300" i="1">
                                  <a:latin typeface="Cambria Math" panose="02040503050406030204" pitchFamily="18" charset="0"/>
                                </a:rPr>
                                <m:t>3</m:t>
                              </m:r>
                            </m:e>
                            <m:e>
                              <m:r>
                                <a:rPr lang="en-US" altLang="zh-CN" sz="1300" i="1">
                                  <a:latin typeface="Cambria Math" panose="02040503050406030204" pitchFamily="18" charset="0"/>
                                </a:rPr>
                                <m:t>4</m:t>
                              </m:r>
                            </m:e>
                          </m:mr>
                          <m:mr>
                            <m:e>
                              <m:r>
                                <a:rPr lang="en-US" altLang="zh-CN" sz="1300" i="1">
                                  <a:latin typeface="Cambria Math" panose="02040503050406030204" pitchFamily="18" charset="0"/>
                                </a:rPr>
                                <m:t>5</m:t>
                              </m:r>
                            </m:e>
                            <m:e>
                              <m:r>
                                <a:rPr lang="en-US" altLang="zh-CN" sz="1300" i="1">
                                  <a:latin typeface="Cambria Math" panose="02040503050406030204" pitchFamily="18" charset="0"/>
                                </a:rPr>
                                <m:t>6</m:t>
                              </m:r>
                            </m:e>
                          </m:mr>
                        </m:m>
                      </m:e>
                    </m:d>
                  </m:oMath>
                </a14:m>
                <a:r>
                  <a:rPr lang="en-US" altLang="zh-CN" sz="13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sz="1400" i="1">
                            <a:latin typeface="Cambria Math" panose="02040503050406030204" pitchFamily="18" charset="0"/>
                          </a:rPr>
                        </m:ctrlPr>
                      </m:sSubPr>
                      <m:e>
                        <m:r>
                          <m:rPr>
                            <m:sty m:val="p"/>
                          </m:rPr>
                          <a:rPr lang="en-US" altLang="zh-CN" sz="1400">
                            <a:latin typeface="Cambria Math" panose="02040503050406030204" pitchFamily="18" charset="0"/>
                          </a:rPr>
                          <m:t>w</m:t>
                        </m:r>
                      </m:e>
                      <m:sub>
                        <m:r>
                          <a:rPr lang="en-US" altLang="zh-CN" sz="1400" i="1">
                            <a:latin typeface="Cambria Math" panose="02040503050406030204" pitchFamily="18" charset="0"/>
                          </a:rPr>
                          <m:t>22</m:t>
                        </m:r>
                      </m:sub>
                    </m:sSub>
                  </m:oMath>
                </a14:m>
                <a:r>
                  <a:rPr lang="zh-CN" altLang="en-US" sz="1300" dirty="0">
                    <a:latin typeface="Times New Roman" panose="02020603050405020304" pitchFamily="18" charset="0"/>
                    <a:cs typeface="Times New Roman" panose="02020603050405020304" pitchFamily="18" charset="0"/>
                  </a:rPr>
                  <a:t>为未知量，计算</a:t>
                </a:r>
                <a14:m>
                  <m:oMath xmlns:m="http://schemas.openxmlformats.org/officeDocument/2006/math">
                    <m:f>
                      <m:fPr>
                        <m:ctrlPr>
                          <a:rPr lang="zh-CN" altLang="zh-CN" sz="1400" i="1">
                            <a:latin typeface="Cambria Math" panose="02040503050406030204" pitchFamily="18" charset="0"/>
                          </a:rPr>
                        </m:ctrlPr>
                      </m:fPr>
                      <m:num>
                        <m:r>
                          <a:rPr lang="en-US" altLang="zh-CN" sz="1400" i="1">
                            <a:latin typeface="Cambria Math" panose="02040503050406030204" pitchFamily="18" charset="0"/>
                          </a:rPr>
                          <m:t>𝜕</m:t>
                        </m:r>
                        <m:r>
                          <a:rPr lang="en-US" altLang="zh-CN" sz="1400" i="1">
                            <a:latin typeface="Cambria Math" panose="02040503050406030204" pitchFamily="18" charset="0"/>
                          </a:rPr>
                          <m:t>𝐿</m:t>
                        </m:r>
                      </m:num>
                      <m:den>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m:rPr>
                                <m:sty m:val="p"/>
                              </m:rPr>
                              <a:rPr lang="en-US" altLang="zh-CN" sz="1400">
                                <a:latin typeface="Cambria Math" panose="02040503050406030204" pitchFamily="18" charset="0"/>
                              </a:rPr>
                              <m:t>w</m:t>
                            </m:r>
                          </m:e>
                          <m:sub>
                            <m:r>
                              <a:rPr lang="en-US" altLang="zh-CN" sz="1400" i="1">
                                <a:latin typeface="Cambria Math" panose="02040503050406030204" pitchFamily="18" charset="0"/>
                              </a:rPr>
                              <m:t>22</m:t>
                            </m:r>
                          </m:sub>
                        </m:sSub>
                      </m:den>
                    </m:f>
                  </m:oMath>
                </a14:m>
                <a:endParaRPr lang="en-US" altLang="zh-CN" sz="1300" dirty="0">
                  <a:latin typeface="Times New Roman" panose="02020603050405020304" pitchFamily="18" charset="0"/>
                  <a:cs typeface="Times New Roman" panose="02020603050405020304" pitchFamily="18" charset="0"/>
                </a:endParaRPr>
              </a:p>
              <a:p>
                <a:r>
                  <a:rPr lang="en-US" altLang="zh-CN" sz="1300" dirty="0">
                    <a:latin typeface="Times New Roman" panose="02020603050405020304" pitchFamily="18" charset="0"/>
                    <a:cs typeface="Times New Roman" panose="02020603050405020304" pitchFamily="18" charset="0"/>
                  </a:rPr>
                  <a:t>1.</a:t>
                </a:r>
                <a:r>
                  <a:rPr lang="zh-CN" altLang="en-US" sz="1300" dirty="0">
                    <a:latin typeface="Times New Roman" panose="02020603050405020304" pitchFamily="18" charset="0"/>
                    <a:cs typeface="Times New Roman" panose="02020603050405020304" pitchFamily="18" charset="0"/>
                  </a:rPr>
                  <a:t>第一种计算方式</a:t>
                </a:r>
                <a:endParaRPr lang="en-US" altLang="zh-CN" sz="1300" dirty="0">
                  <a:latin typeface="Times New Roman" panose="02020603050405020304" pitchFamily="18" charset="0"/>
                  <a:cs typeface="Times New Roman" panose="02020603050405020304" pitchFamily="18" charset="0"/>
                </a:endParaRPr>
              </a:p>
              <a:p>
                <a14:m>
                  <m:oMath xmlns:m="http://schemas.openxmlformats.org/officeDocument/2006/math">
                    <m:f>
                      <m:fPr>
                        <m:ctrlPr>
                          <a:rPr lang="zh-CN" altLang="zh-CN" sz="1300" i="1">
                            <a:latin typeface="Cambria Math" panose="02040503050406030204" pitchFamily="18" charset="0"/>
                          </a:rPr>
                        </m:ctrlPr>
                      </m:fPr>
                      <m:num>
                        <m:r>
                          <a:rPr lang="en-US" altLang="zh-CN" sz="1300" i="1">
                            <a:latin typeface="Cambria Math" panose="02040503050406030204" pitchFamily="18" charset="0"/>
                          </a:rPr>
                          <m:t>1</m:t>
                        </m:r>
                      </m:num>
                      <m:den>
                        <m:r>
                          <a:rPr lang="en-US" altLang="zh-CN" sz="1300" i="1">
                            <a:latin typeface="Cambria Math" panose="02040503050406030204" pitchFamily="18" charset="0"/>
                          </a:rPr>
                          <m:t>2</m:t>
                        </m:r>
                      </m:den>
                    </m:f>
                    <m:sSup>
                      <m:sSupPr>
                        <m:ctrlPr>
                          <a:rPr lang="zh-CN" altLang="zh-CN" sz="1300" i="1">
                            <a:latin typeface="Cambria Math" panose="02040503050406030204" pitchFamily="18" charset="0"/>
                          </a:rPr>
                        </m:ctrlPr>
                      </m:sSupPr>
                      <m:e>
                        <m:r>
                          <a:rPr lang="en-US" altLang="zh-CN" sz="1300">
                            <a:latin typeface="Cambria Math" panose="02040503050406030204" pitchFamily="18" charset="0"/>
                          </a:rPr>
                          <m:t>||</m:t>
                        </m:r>
                        <m:r>
                          <m:rPr>
                            <m:sty m:val="p"/>
                          </m:rPr>
                          <a:rPr lang="en-US" altLang="zh-CN" sz="1300">
                            <a:latin typeface="Cambria Math" panose="02040503050406030204" pitchFamily="18" charset="0"/>
                          </a:rPr>
                          <m:t>V</m:t>
                        </m:r>
                        <m:r>
                          <a:rPr lang="en-US" altLang="zh-CN" sz="1300" i="1">
                            <a:latin typeface="Cambria Math" panose="02040503050406030204" pitchFamily="18" charset="0"/>
                          </a:rPr>
                          <m:t>−</m:t>
                        </m:r>
                        <m:r>
                          <m:rPr>
                            <m:sty m:val="p"/>
                          </m:rPr>
                          <a:rPr lang="en-US" altLang="zh-CN" sz="1300">
                            <a:latin typeface="Cambria Math" panose="02040503050406030204" pitchFamily="18" charset="0"/>
                          </a:rPr>
                          <m:t>WH</m:t>
                        </m:r>
                        <m:r>
                          <a:rPr lang="en-US" altLang="zh-CN" sz="1300">
                            <a:latin typeface="Cambria Math" panose="02040503050406030204" pitchFamily="18" charset="0"/>
                          </a:rPr>
                          <m:t>||</m:t>
                        </m:r>
                      </m:e>
                      <m:sup>
                        <m:r>
                          <a:rPr lang="en-US" altLang="zh-CN" sz="1300" i="1">
                            <a:latin typeface="Cambria Math" panose="02040503050406030204" pitchFamily="18" charset="0"/>
                          </a:rPr>
                          <m:t>2</m:t>
                        </m:r>
                      </m:sup>
                    </m:sSup>
                  </m:oMath>
                </a14:m>
                <a:r>
                  <a:rPr lang="en-US" altLang="zh-CN" sz="1300" dirty="0">
                    <a:latin typeface="Times New Roman" panose="02020603050405020304" pitchFamily="18" charset="0"/>
                    <a:cs typeface="Times New Roman" panose="02020603050405020304" pitchFamily="18" charset="0"/>
                  </a:rPr>
                  <a:t>=</a:t>
                </a:r>
                <a14:m>
                  <m:oMath xmlns:m="http://schemas.openxmlformats.org/officeDocument/2006/math">
                    <m:f>
                      <m:fPr>
                        <m:ctrlPr>
                          <a:rPr lang="zh-CN" altLang="zh-CN" sz="1300" i="1">
                            <a:latin typeface="Cambria Math" panose="02040503050406030204" pitchFamily="18" charset="0"/>
                          </a:rPr>
                        </m:ctrlPr>
                      </m:fPr>
                      <m:num>
                        <m:r>
                          <a:rPr lang="en-US" altLang="zh-CN" sz="1300" i="1">
                            <a:latin typeface="Cambria Math" panose="02040503050406030204" pitchFamily="18" charset="0"/>
                          </a:rPr>
                          <m:t>1</m:t>
                        </m:r>
                      </m:num>
                      <m:den>
                        <m:r>
                          <a:rPr lang="en-US" altLang="zh-CN" sz="1300" i="1">
                            <a:latin typeface="Cambria Math" panose="02040503050406030204" pitchFamily="18" charset="0"/>
                          </a:rPr>
                          <m:t>2</m:t>
                        </m:r>
                      </m:den>
                    </m:f>
                  </m:oMath>
                </a14:m>
                <a:r>
                  <a:rPr lang="en-US" altLang="zh-CN" sz="1300"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m:rPr>
                                  <m:brk m:alnAt="7"/>
                                </m:rPr>
                                <a:rPr lang="en-US" altLang="zh-CN" sz="1300" i="1">
                                  <a:latin typeface="Cambria Math" panose="02040503050406030204" pitchFamily="18" charset="0"/>
                                </a:rPr>
                                <m:t>8</m:t>
                              </m:r>
                            </m:e>
                            <m:e>
                              <m:r>
                                <a:rPr lang="en-US" altLang="zh-CN" sz="1300" i="1">
                                  <a:latin typeface="Cambria Math" panose="02040503050406030204" pitchFamily="18" charset="0"/>
                                </a:rPr>
                                <m:t>7</m:t>
                              </m:r>
                            </m:e>
                          </m:mr>
                          <m:mr>
                            <m:e>
                              <m:r>
                                <a:rPr lang="en-US" altLang="zh-CN" sz="1300" i="1">
                                  <a:latin typeface="Cambria Math" panose="02040503050406030204" pitchFamily="18" charset="0"/>
                                </a:rPr>
                                <m:t>6</m:t>
                              </m:r>
                            </m:e>
                            <m:e>
                              <m:r>
                                <a:rPr lang="en-US" altLang="zh-CN" sz="1300" i="1">
                                  <a:latin typeface="Cambria Math" panose="02040503050406030204" pitchFamily="18" charset="0"/>
                                </a:rPr>
                                <m:t>5</m:t>
                              </m:r>
                            </m:e>
                          </m:mr>
                        </m:m>
                      </m:e>
                    </m:d>
                    <m:r>
                      <a:rPr lang="en-US" altLang="zh-CN" sz="1300" i="1">
                        <a:latin typeface="Cambria Math" panose="02040503050406030204" pitchFamily="18" charset="0"/>
                      </a:rPr>
                      <m:t>−</m:t>
                    </m:r>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a:rPr lang="en-US" altLang="zh-CN" sz="1300" i="1">
                                  <a:latin typeface="Cambria Math" panose="02040503050406030204" pitchFamily="18" charset="0"/>
                                </a:rPr>
                                <m:t>1</m:t>
                              </m:r>
                            </m:e>
                            <m:e>
                              <m:r>
                                <a:rPr lang="en-US" altLang="zh-CN" sz="1300" i="1">
                                  <a:latin typeface="Cambria Math" panose="02040503050406030204" pitchFamily="18" charset="0"/>
                                </a:rPr>
                                <m:t>2</m:t>
                              </m:r>
                            </m:e>
                          </m:mr>
                          <m:mr>
                            <m:e>
                              <m:r>
                                <a:rPr lang="en-US" altLang="zh-CN" sz="1300" i="1">
                                  <a:latin typeface="Cambria Math" panose="02040503050406030204" pitchFamily="18" charset="0"/>
                                </a:rPr>
                                <m:t>3</m:t>
                              </m:r>
                            </m:e>
                            <m:e>
                              <m:r>
                                <a:rPr lang="en-US" altLang="zh-CN" sz="1300" i="1">
                                  <a:latin typeface="Cambria Math" panose="02040503050406030204" pitchFamily="18" charset="0"/>
                                </a:rPr>
                                <m:t>𝑎</m:t>
                              </m:r>
                            </m:e>
                          </m:mr>
                        </m:m>
                      </m:e>
                    </m:d>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a:rPr lang="en-US" altLang="zh-CN" sz="1300" i="1">
                                  <a:latin typeface="Cambria Math" panose="02040503050406030204" pitchFamily="18" charset="0"/>
                                </a:rPr>
                                <m:t>3</m:t>
                              </m:r>
                            </m:e>
                            <m:e>
                              <m:r>
                                <a:rPr lang="en-US" altLang="zh-CN" sz="1300" i="1">
                                  <a:latin typeface="Cambria Math" panose="02040503050406030204" pitchFamily="18" charset="0"/>
                                </a:rPr>
                                <m:t>4</m:t>
                              </m:r>
                            </m:e>
                          </m:mr>
                          <m:mr>
                            <m:e>
                              <m:r>
                                <a:rPr lang="en-US" altLang="zh-CN" sz="1300" i="1">
                                  <a:latin typeface="Cambria Math" panose="02040503050406030204" pitchFamily="18" charset="0"/>
                                </a:rPr>
                                <m:t>5</m:t>
                              </m:r>
                            </m:e>
                            <m:e>
                              <m:r>
                                <a:rPr lang="en-US" altLang="zh-CN" sz="1300" i="1">
                                  <a:latin typeface="Cambria Math" panose="02040503050406030204" pitchFamily="18" charset="0"/>
                                </a:rPr>
                                <m:t>6</m:t>
                              </m:r>
                            </m:e>
                          </m:mr>
                        </m:m>
                      </m:e>
                    </m:d>
                    <m:sSup>
                      <m:sSupPr>
                        <m:ctrlPr>
                          <a:rPr lang="en-US" altLang="zh-CN" sz="1300" i="1">
                            <a:latin typeface="Cambria Math" panose="02040503050406030204" pitchFamily="18" charset="0"/>
                          </a:rPr>
                        </m:ctrlPr>
                      </m:sSupPr>
                      <m:e>
                        <m:r>
                          <a:rPr lang="en-US" altLang="zh-CN" sz="1300" i="1">
                            <a:latin typeface="Cambria Math" panose="02040503050406030204" pitchFamily="18" charset="0"/>
                          </a:rPr>
                          <m:t>||</m:t>
                        </m:r>
                      </m:e>
                      <m:sup>
                        <m:r>
                          <a:rPr lang="en-US" altLang="zh-CN" sz="1300" i="1">
                            <a:latin typeface="Cambria Math" panose="02040503050406030204" pitchFamily="18" charset="0"/>
                          </a:rPr>
                          <m:t>2</m:t>
                        </m:r>
                      </m:sup>
                    </m:sSup>
                  </m:oMath>
                </a14:m>
                <a:endParaRPr lang="en-US" altLang="zh-CN" sz="1300" i="1" dirty="0">
                  <a:latin typeface="Times New Roman" panose="02020603050405020304" pitchFamily="18" charset="0"/>
                  <a:cs typeface="Times New Roman" panose="02020603050405020304" pitchFamily="18" charset="0"/>
                </a:endParaRPr>
              </a:p>
              <a:p>
                <a:r>
                  <a:rPr lang="en-US" altLang="zh-CN" sz="1300" b="0" dirty="0">
                    <a:latin typeface="Times New Roman" panose="02020603050405020304" pitchFamily="18" charset="0"/>
                    <a:cs typeface="Times New Roman" panose="02020603050405020304" pitchFamily="18" charset="0"/>
                  </a:rPr>
                  <a:t>=</a:t>
                </a:r>
                <a14:m>
                  <m:oMath xmlns:m="http://schemas.openxmlformats.org/officeDocument/2006/math">
                    <m:f>
                      <m:fPr>
                        <m:ctrlPr>
                          <a:rPr lang="zh-CN" altLang="zh-CN" sz="1300" i="1">
                            <a:latin typeface="Cambria Math" panose="02040503050406030204" pitchFamily="18" charset="0"/>
                          </a:rPr>
                        </m:ctrlPr>
                      </m:fPr>
                      <m:num>
                        <m:r>
                          <a:rPr lang="en-US" altLang="zh-CN" sz="1300" i="1">
                            <a:latin typeface="Cambria Math" panose="02040503050406030204" pitchFamily="18" charset="0"/>
                          </a:rPr>
                          <m:t>1</m:t>
                        </m:r>
                      </m:num>
                      <m:den>
                        <m:r>
                          <a:rPr lang="en-US" altLang="zh-CN" sz="1300" i="1">
                            <a:latin typeface="Cambria Math" panose="02040503050406030204" pitchFamily="18" charset="0"/>
                          </a:rPr>
                          <m:t>2</m:t>
                        </m:r>
                      </m:den>
                    </m:f>
                    <m:r>
                      <a:rPr lang="en-US" altLang="zh-CN" sz="1300" i="1" smtClean="0">
                        <a:latin typeface="Cambria Math" panose="02040503050406030204" pitchFamily="18" charset="0"/>
                      </a:rPr>
                      <m:t>||</m:t>
                    </m:r>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m:rPr>
                                  <m:brk m:alnAt="7"/>
                                </m:rPr>
                                <a:rPr lang="en-US" altLang="zh-CN" sz="1300" i="1">
                                  <a:latin typeface="Cambria Math" panose="02040503050406030204" pitchFamily="18" charset="0"/>
                                </a:rPr>
                                <m:t>8</m:t>
                              </m:r>
                            </m:e>
                            <m:e>
                              <m:r>
                                <a:rPr lang="en-US" altLang="zh-CN" sz="1300" i="1">
                                  <a:latin typeface="Cambria Math" panose="02040503050406030204" pitchFamily="18" charset="0"/>
                                </a:rPr>
                                <m:t>7</m:t>
                              </m:r>
                            </m:e>
                          </m:mr>
                          <m:mr>
                            <m:e>
                              <m:r>
                                <a:rPr lang="en-US" altLang="zh-CN" sz="1300" i="1">
                                  <a:latin typeface="Cambria Math" panose="02040503050406030204" pitchFamily="18" charset="0"/>
                                </a:rPr>
                                <m:t>6</m:t>
                              </m:r>
                            </m:e>
                            <m:e>
                              <m:r>
                                <a:rPr lang="en-US" altLang="zh-CN" sz="1300" i="1">
                                  <a:latin typeface="Cambria Math" panose="02040503050406030204" pitchFamily="18" charset="0"/>
                                </a:rPr>
                                <m:t>5</m:t>
                              </m:r>
                            </m:e>
                          </m:mr>
                        </m:m>
                      </m:e>
                    </m:d>
                    <m:r>
                      <a:rPr lang="en-US" altLang="zh-CN" sz="1300" b="0" i="1" smtClean="0">
                        <a:latin typeface="Cambria Math" panose="02040503050406030204" pitchFamily="18" charset="0"/>
                      </a:rPr>
                      <m:t>−</m:t>
                    </m:r>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m:rPr>
                                  <m:brk m:alnAt="7"/>
                                </m:rPr>
                                <a:rPr lang="en-US" altLang="zh-CN" sz="1300" b="0" i="1" smtClean="0">
                                  <a:latin typeface="Cambria Math" panose="02040503050406030204" pitchFamily="18" charset="0"/>
                                </a:rPr>
                                <m:t>1</m:t>
                              </m:r>
                              <m:r>
                                <a:rPr lang="en-US" altLang="zh-CN" sz="1300" b="0" i="1" smtClean="0">
                                  <a:latin typeface="Cambria Math" panose="02040503050406030204" pitchFamily="18" charset="0"/>
                                </a:rPr>
                                <m:t>3</m:t>
                              </m:r>
                            </m:e>
                            <m:e>
                              <m:r>
                                <a:rPr lang="en-US" altLang="zh-CN" sz="1300" b="0" i="1" smtClean="0">
                                  <a:latin typeface="Cambria Math" panose="02040503050406030204" pitchFamily="18" charset="0"/>
                                </a:rPr>
                                <m:t>16</m:t>
                              </m:r>
                            </m:e>
                          </m:mr>
                          <m:mr>
                            <m:e>
                              <m:r>
                                <a:rPr lang="en-US" altLang="zh-CN" sz="1300" b="0" i="1" smtClean="0">
                                  <a:latin typeface="Cambria Math" panose="02040503050406030204" pitchFamily="18" charset="0"/>
                                </a:rPr>
                                <m:t>9+5</m:t>
                              </m:r>
                              <m:r>
                                <a:rPr lang="en-US" altLang="zh-CN" sz="1300" b="0" i="1" smtClean="0">
                                  <a:latin typeface="Cambria Math" panose="02040503050406030204" pitchFamily="18" charset="0"/>
                                </a:rPr>
                                <m:t>𝑎</m:t>
                              </m:r>
                            </m:e>
                            <m:e>
                              <m:r>
                                <a:rPr lang="en-US" altLang="zh-CN" sz="1300" b="0" i="1" smtClean="0">
                                  <a:latin typeface="Cambria Math" panose="02040503050406030204" pitchFamily="18" charset="0"/>
                                </a:rPr>
                                <m:t>12+6</m:t>
                              </m:r>
                              <m:r>
                                <a:rPr lang="en-US" altLang="zh-CN" sz="1300" b="0" i="1" smtClean="0">
                                  <a:latin typeface="Cambria Math" panose="02040503050406030204" pitchFamily="18" charset="0"/>
                                </a:rPr>
                                <m:t>𝑎</m:t>
                              </m:r>
                            </m:e>
                          </m:mr>
                        </m:m>
                      </m:e>
                    </m:d>
                    <m:sSup>
                      <m:sSupPr>
                        <m:ctrlPr>
                          <a:rPr lang="en-US" altLang="zh-CN" sz="1300" i="1">
                            <a:latin typeface="Cambria Math" panose="02040503050406030204" pitchFamily="18" charset="0"/>
                          </a:rPr>
                        </m:ctrlPr>
                      </m:sSupPr>
                      <m:e>
                        <m:r>
                          <a:rPr lang="en-US" altLang="zh-CN" sz="1300" i="1">
                            <a:latin typeface="Cambria Math" panose="02040503050406030204" pitchFamily="18" charset="0"/>
                          </a:rPr>
                          <m:t>||</m:t>
                        </m:r>
                      </m:e>
                      <m:sup>
                        <m:r>
                          <a:rPr lang="en-US" altLang="zh-CN" sz="1300" i="1">
                            <a:latin typeface="Cambria Math" panose="02040503050406030204" pitchFamily="18" charset="0"/>
                          </a:rPr>
                          <m:t>2</m:t>
                        </m:r>
                      </m:sup>
                    </m:sSup>
                  </m:oMath>
                </a14:m>
                <a:r>
                  <a:rPr lang="zh-CN" altLang="en-US" sz="1300" dirty="0">
                    <a:latin typeface="Times New Roman" panose="02020603050405020304" pitchFamily="18" charset="0"/>
                    <a:cs typeface="Times New Roman" panose="02020603050405020304" pitchFamily="18" charset="0"/>
                  </a:rPr>
                  <a:t> </a:t>
                </a:r>
                <a:endParaRPr lang="en-US" altLang="zh-CN" sz="1300" dirty="0">
                  <a:latin typeface="Times New Roman" panose="02020603050405020304" pitchFamily="18" charset="0"/>
                  <a:cs typeface="Times New Roman" panose="02020603050405020304" pitchFamily="18" charset="0"/>
                </a:endParaRPr>
              </a:p>
              <a:p>
                <a:r>
                  <a:rPr lang="en-US" altLang="zh-CN" sz="1300" dirty="0">
                    <a:latin typeface="Times New Roman" panose="02020603050405020304" pitchFamily="18" charset="0"/>
                    <a:cs typeface="Times New Roman" panose="02020603050405020304" pitchFamily="18" charset="0"/>
                  </a:rPr>
                  <a:t>=</a:t>
                </a:r>
                <a14:m>
                  <m:oMath xmlns:m="http://schemas.openxmlformats.org/officeDocument/2006/math">
                    <m:f>
                      <m:fPr>
                        <m:ctrlPr>
                          <a:rPr lang="zh-CN" altLang="zh-CN" sz="1300" i="1">
                            <a:latin typeface="Cambria Math" panose="02040503050406030204" pitchFamily="18" charset="0"/>
                          </a:rPr>
                        </m:ctrlPr>
                      </m:fPr>
                      <m:num>
                        <m:r>
                          <a:rPr lang="en-US" altLang="zh-CN" sz="1300" i="1">
                            <a:latin typeface="Cambria Math" panose="02040503050406030204" pitchFamily="18" charset="0"/>
                          </a:rPr>
                          <m:t>1</m:t>
                        </m:r>
                      </m:num>
                      <m:den>
                        <m:r>
                          <a:rPr lang="en-US" altLang="zh-CN" sz="1300" i="1">
                            <a:latin typeface="Cambria Math" panose="02040503050406030204" pitchFamily="18" charset="0"/>
                          </a:rPr>
                          <m:t>2</m:t>
                        </m:r>
                      </m:den>
                    </m:f>
                  </m:oMath>
                </a14:m>
                <a:r>
                  <a:rPr lang="zh-CN" altLang="en-US" sz="1300" dirty="0">
                    <a:latin typeface="Times New Roman" panose="02020603050405020304" pitchFamily="18" charset="0"/>
                    <a:cs typeface="Times New Roman" panose="02020603050405020304" pitchFamily="18" charset="0"/>
                  </a:rPr>
                  <a:t>常数</a:t>
                </a:r>
                <a:r>
                  <a:rPr lang="en-US" altLang="zh-CN" sz="1300" dirty="0">
                    <a:latin typeface="Times New Roman" panose="02020603050405020304" pitchFamily="18" charset="0"/>
                    <a:cs typeface="Times New Roman" panose="02020603050405020304" pitchFamily="18" charset="0"/>
                  </a:rPr>
                  <a:t>+</a:t>
                </a:r>
                <a14:m>
                  <m:oMath xmlns:m="http://schemas.openxmlformats.org/officeDocument/2006/math">
                    <m:f>
                      <m:fPr>
                        <m:ctrlPr>
                          <a:rPr lang="zh-CN" altLang="zh-CN" sz="1300" i="1">
                            <a:latin typeface="Cambria Math" panose="02040503050406030204" pitchFamily="18" charset="0"/>
                          </a:rPr>
                        </m:ctrlPr>
                      </m:fPr>
                      <m:num>
                        <m:r>
                          <a:rPr lang="en-US" altLang="zh-CN" sz="1300" i="1">
                            <a:latin typeface="Cambria Math" panose="02040503050406030204" pitchFamily="18" charset="0"/>
                          </a:rPr>
                          <m:t>1</m:t>
                        </m:r>
                      </m:num>
                      <m:den>
                        <m:r>
                          <a:rPr lang="en-US" altLang="zh-CN" sz="1300" i="1">
                            <a:latin typeface="Cambria Math" panose="02040503050406030204" pitchFamily="18" charset="0"/>
                          </a:rPr>
                          <m:t>2</m:t>
                        </m:r>
                      </m:den>
                    </m:f>
                    <m:sSup>
                      <m:sSupPr>
                        <m:ctrlPr>
                          <a:rPr lang="en-US" altLang="zh-CN" sz="1300" i="1">
                            <a:latin typeface="Cambria Math" panose="02040503050406030204" pitchFamily="18" charset="0"/>
                          </a:rPr>
                        </m:ctrlPr>
                      </m:sSupPr>
                      <m:e>
                        <m:r>
                          <a:rPr lang="en-US" altLang="zh-CN" sz="1300" b="0" i="1" smtClean="0">
                            <a:latin typeface="Cambria Math" panose="02040503050406030204" pitchFamily="18" charset="0"/>
                          </a:rPr>
                          <m:t>(</m:t>
                        </m:r>
                        <m:r>
                          <m:rPr>
                            <m:nor/>
                          </m:rPr>
                          <a:rPr lang="en-US" altLang="zh-CN" sz="1300" b="0" i="0" smtClean="0">
                            <a:latin typeface="Times New Roman" panose="02020603050405020304" pitchFamily="18" charset="0"/>
                            <a:cs typeface="Times New Roman" panose="02020603050405020304" pitchFamily="18" charset="0"/>
                          </a:rPr>
                          <m:t>6</m:t>
                        </m:r>
                        <m:r>
                          <m:rPr>
                            <m:nor/>
                          </m:rPr>
                          <a:rPr lang="en-US" altLang="zh-CN" sz="1300" dirty="0">
                            <a:latin typeface="Times New Roman" panose="02020603050405020304" pitchFamily="18" charset="0"/>
                            <a:cs typeface="Times New Roman" panose="02020603050405020304" pitchFamily="18" charset="0"/>
                          </a:rPr>
                          <m:t>−9−5</m:t>
                        </m:r>
                        <m:r>
                          <m:rPr>
                            <m:nor/>
                          </m:rPr>
                          <a:rPr lang="en-US" altLang="zh-CN" sz="1300" dirty="0">
                            <a:latin typeface="Times New Roman" panose="02020603050405020304" pitchFamily="18" charset="0"/>
                            <a:cs typeface="Times New Roman" panose="02020603050405020304" pitchFamily="18" charset="0"/>
                          </a:rPr>
                          <m:t>a</m:t>
                        </m:r>
                        <m:r>
                          <m:rPr>
                            <m:nor/>
                          </m:rPr>
                          <a:rPr lang="en-US" altLang="zh-CN" sz="1300" b="0" i="0" dirty="0" smtClean="0">
                            <a:latin typeface="Times New Roman" panose="02020603050405020304" pitchFamily="18" charset="0"/>
                            <a:cs typeface="Times New Roman" panose="02020603050405020304" pitchFamily="18" charset="0"/>
                          </a:rPr>
                          <m:t>)</m:t>
                        </m:r>
                      </m:e>
                      <m:sup>
                        <m:r>
                          <a:rPr lang="en-US" altLang="zh-CN" sz="1300" i="1">
                            <a:latin typeface="Cambria Math" panose="02040503050406030204" pitchFamily="18" charset="0"/>
                          </a:rPr>
                          <m:t>2</m:t>
                        </m:r>
                      </m:sup>
                    </m:sSup>
                  </m:oMath>
                </a14:m>
                <a:r>
                  <a:rPr lang="en-US" altLang="zh-CN" sz="13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300" i="1">
                            <a:latin typeface="Cambria Math" panose="02040503050406030204" pitchFamily="18" charset="0"/>
                          </a:rPr>
                        </m:ctrlPr>
                      </m:sSupPr>
                      <m:e>
                        <m:f>
                          <m:fPr>
                            <m:ctrlPr>
                              <a:rPr lang="zh-CN" altLang="zh-CN" sz="1300" i="1">
                                <a:latin typeface="Cambria Math" panose="02040503050406030204" pitchFamily="18" charset="0"/>
                              </a:rPr>
                            </m:ctrlPr>
                          </m:fPr>
                          <m:num>
                            <m:r>
                              <a:rPr lang="en-US" altLang="zh-CN" sz="1300" i="1">
                                <a:latin typeface="Cambria Math" panose="02040503050406030204" pitchFamily="18" charset="0"/>
                              </a:rPr>
                              <m:t>1</m:t>
                            </m:r>
                          </m:num>
                          <m:den>
                            <m:r>
                              <a:rPr lang="en-US" altLang="zh-CN" sz="1300" i="1">
                                <a:latin typeface="Cambria Math" panose="02040503050406030204" pitchFamily="18" charset="0"/>
                              </a:rPr>
                              <m:t>2</m:t>
                            </m:r>
                          </m:den>
                        </m:f>
                        <m:r>
                          <a:rPr lang="en-US" altLang="zh-CN" sz="1300" i="1">
                            <a:latin typeface="Cambria Math" panose="02040503050406030204" pitchFamily="18" charset="0"/>
                          </a:rPr>
                          <m:t>(</m:t>
                        </m:r>
                        <m:r>
                          <a:rPr lang="en-US" altLang="zh-CN" sz="1300" i="1" smtClean="0">
                            <a:latin typeface="Cambria Math" panose="02040503050406030204" pitchFamily="18" charset="0"/>
                          </a:rPr>
                          <m:t>5</m:t>
                        </m:r>
                        <m:r>
                          <m:rPr>
                            <m:nor/>
                          </m:rPr>
                          <a:rPr lang="en-US" altLang="zh-CN" sz="1300" dirty="0">
                            <a:latin typeface="Times New Roman" panose="02020603050405020304" pitchFamily="18" charset="0"/>
                            <a:cs typeface="Times New Roman" panose="02020603050405020304" pitchFamily="18" charset="0"/>
                          </a:rPr>
                          <m:t>−</m:t>
                        </m:r>
                        <m:r>
                          <a:rPr lang="en-US" altLang="zh-CN" sz="1300" i="1" dirty="0">
                            <a:latin typeface="Cambria Math" panose="02040503050406030204" pitchFamily="18" charset="0"/>
                          </a:rPr>
                          <m:t>12−6</m:t>
                        </m:r>
                        <m:r>
                          <m:rPr>
                            <m:nor/>
                          </m:rPr>
                          <a:rPr lang="en-US" altLang="zh-CN" sz="1300" dirty="0">
                            <a:latin typeface="Times New Roman" panose="02020603050405020304" pitchFamily="18" charset="0"/>
                            <a:cs typeface="Times New Roman" panose="02020603050405020304" pitchFamily="18" charset="0"/>
                          </a:rPr>
                          <m:t>a</m:t>
                        </m:r>
                        <m:r>
                          <m:rPr>
                            <m:nor/>
                          </m:rPr>
                          <a:rPr lang="en-US" altLang="zh-CN" sz="1300" dirty="0">
                            <a:latin typeface="Times New Roman" panose="02020603050405020304" pitchFamily="18" charset="0"/>
                            <a:cs typeface="Times New Roman" panose="02020603050405020304" pitchFamily="18" charset="0"/>
                          </a:rPr>
                          <m:t>)</m:t>
                        </m:r>
                      </m:e>
                      <m:sup>
                        <m:r>
                          <a:rPr lang="en-US" altLang="zh-CN" sz="1300" i="1">
                            <a:latin typeface="Cambria Math" panose="02040503050406030204" pitchFamily="18" charset="0"/>
                          </a:rPr>
                          <m:t>2</m:t>
                        </m:r>
                      </m:sup>
                    </m:sSup>
                  </m:oMath>
                </a14:m>
                <a:endParaRPr lang="en-US" altLang="zh-CN" sz="1300" dirty="0">
                  <a:latin typeface="Times New Roman" panose="02020603050405020304" pitchFamily="18" charset="0"/>
                  <a:cs typeface="Times New Roman" panose="02020603050405020304" pitchFamily="18" charset="0"/>
                </a:endParaRPr>
              </a:p>
              <a:p>
                <a:r>
                  <a:rPr lang="zh-CN" altLang="en-US" sz="1300" dirty="0">
                    <a:latin typeface="Times New Roman" panose="02020603050405020304" pitchFamily="18" charset="0"/>
                    <a:cs typeface="Times New Roman" panose="02020603050405020304" pitchFamily="18" charset="0"/>
                  </a:rPr>
                  <a:t>对</a:t>
                </a:r>
                <a:r>
                  <a:rPr lang="en-US" altLang="zh-CN" sz="1300" dirty="0">
                    <a:latin typeface="Times New Roman" panose="02020603050405020304" pitchFamily="18" charset="0"/>
                    <a:cs typeface="Times New Roman" panose="02020603050405020304" pitchFamily="18" charset="0"/>
                  </a:rPr>
                  <a:t>a</a:t>
                </a:r>
                <a:r>
                  <a:rPr lang="zh-CN" altLang="en-US" sz="1300" dirty="0">
                    <a:latin typeface="Times New Roman" panose="02020603050405020304" pitchFamily="18" charset="0"/>
                    <a:cs typeface="Times New Roman" panose="02020603050405020304" pitchFamily="18" charset="0"/>
                  </a:rPr>
                  <a:t>求导数得到，</a:t>
                </a:r>
                <a:r>
                  <a:rPr lang="en-US" altLang="zh-CN" sz="1300" dirty="0">
                    <a:latin typeface="Times New Roman" panose="02020603050405020304" pitchFamily="18" charset="0"/>
                    <a:cs typeface="Times New Roman" panose="02020603050405020304" pitchFamily="18" charset="0"/>
                  </a:rPr>
                  <a:t>(-3-5a)(-5) +(</a:t>
                </a:r>
                <a14:m>
                  <m:oMath xmlns:m="http://schemas.openxmlformats.org/officeDocument/2006/math">
                    <m:r>
                      <a:rPr lang="en-US" altLang="zh-CN" sz="1300" b="0" i="1" smtClean="0">
                        <a:latin typeface="Cambria Math" panose="02040503050406030204" pitchFamily="18" charset="0"/>
                      </a:rPr>
                      <m:t>−7</m:t>
                    </m:r>
                    <m:r>
                      <a:rPr lang="en-US" altLang="zh-CN" sz="1300" i="1" dirty="0">
                        <a:latin typeface="Cambria Math" panose="02040503050406030204" pitchFamily="18" charset="0"/>
                      </a:rPr>
                      <m:t>−6</m:t>
                    </m:r>
                    <m:r>
                      <m:rPr>
                        <m:nor/>
                      </m:rPr>
                      <a:rPr lang="en-US" altLang="zh-CN" sz="1300" dirty="0">
                        <a:latin typeface="Times New Roman" panose="02020603050405020304" pitchFamily="18" charset="0"/>
                        <a:cs typeface="Times New Roman" panose="02020603050405020304" pitchFamily="18" charset="0"/>
                      </a:rPr>
                      <m:t>a</m:t>
                    </m:r>
                    <m:r>
                      <m:rPr>
                        <m:nor/>
                      </m:rPr>
                      <a:rPr lang="en-US" altLang="zh-CN" sz="1300" b="0" i="0" dirty="0" smtClean="0">
                        <a:latin typeface="Times New Roman" panose="02020603050405020304" pitchFamily="18" charset="0"/>
                        <a:cs typeface="Times New Roman" panose="02020603050405020304" pitchFamily="18" charset="0"/>
                      </a:rPr>
                      <m:t>)(−6</m:t>
                    </m:r>
                    <m:r>
                      <a:rPr lang="en-US" altLang="zh-CN" sz="1300" b="0" i="1" dirty="0" smtClean="0">
                        <a:latin typeface="Cambria Math" panose="02040503050406030204" pitchFamily="18" charset="0"/>
                      </a:rPr>
                      <m:t>)=</m:t>
                    </m:r>
                  </m:oMath>
                </a14:m>
                <a:endParaRPr lang="en-US" altLang="zh-CN" sz="1300" b="0" dirty="0">
                  <a:latin typeface="Times New Roman" panose="02020603050405020304" pitchFamily="18" charset="0"/>
                  <a:cs typeface="Times New Roman" panose="02020603050405020304" pitchFamily="18" charset="0"/>
                </a:endParaRPr>
              </a:p>
              <a:p>
                <a:r>
                  <a:rPr lang="en-US" altLang="zh-CN" sz="1300" dirty="0">
                    <a:latin typeface="Times New Roman" panose="02020603050405020304" pitchFamily="18" charset="0"/>
                    <a:cs typeface="Times New Roman" panose="02020603050405020304" pitchFamily="18" charset="0"/>
                  </a:rPr>
                  <a:t>15 +25a + 42 +36a</a:t>
                </a:r>
              </a:p>
              <a:p>
                <a:endParaRPr lang="en-US" altLang="zh-CN" sz="1300" dirty="0">
                  <a:latin typeface="Times New Roman" panose="02020603050405020304" pitchFamily="18" charset="0"/>
                  <a:cs typeface="Times New Roman" panose="02020603050405020304" pitchFamily="18" charset="0"/>
                </a:endParaRPr>
              </a:p>
              <a:p>
                <a:r>
                  <a:rPr lang="en-US" altLang="zh-CN" sz="1300" dirty="0">
                    <a:latin typeface="Times New Roman" panose="02020603050405020304" pitchFamily="18" charset="0"/>
                    <a:cs typeface="Times New Roman" panose="02020603050405020304" pitchFamily="18" charset="0"/>
                  </a:rPr>
                  <a:t>2.</a:t>
                </a:r>
                <a:r>
                  <a:rPr lang="zh-CN" altLang="en-US" sz="1300" dirty="0">
                    <a:latin typeface="Times New Roman" panose="02020603050405020304" pitchFamily="18" charset="0"/>
                    <a:cs typeface="Times New Roman" panose="02020603050405020304" pitchFamily="18" charset="0"/>
                  </a:rPr>
                  <a:t>第二种计算方式</a:t>
                </a:r>
                <a:endParaRPr lang="en-US" altLang="zh-CN" sz="1300" dirty="0">
                  <a:latin typeface="Times New Roman" panose="02020603050405020304" pitchFamily="18" charset="0"/>
                  <a:cs typeface="Times New Roman" panose="02020603050405020304" pitchFamily="18" charset="0"/>
                </a:endParaRPr>
              </a:p>
              <a:p>
                <a:r>
                  <a:rPr lang="en-US" altLang="zh-CN" sz="1300"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sz="1300" i="1">
                            <a:latin typeface="Cambria Math" panose="02040503050406030204" pitchFamily="18" charset="0"/>
                          </a:rPr>
                        </m:ctrlPr>
                      </m:dPr>
                      <m:e>
                        <m:d>
                          <m:dPr>
                            <m:ctrlPr>
                              <a:rPr lang="en-US" altLang="zh-CN" sz="1300" i="1">
                                <a:latin typeface="Cambria Math" panose="02040503050406030204" pitchFamily="18" charset="0"/>
                              </a:rPr>
                            </m:ctrlPr>
                          </m:dPr>
                          <m:e>
                            <m:r>
                              <a:rPr lang="en-US" altLang="zh-CN" sz="1300" i="1">
                                <a:latin typeface="Cambria Math" panose="02040503050406030204" pitchFamily="18" charset="0"/>
                              </a:rPr>
                              <m:t>𝑉</m:t>
                            </m:r>
                            <m:r>
                              <a:rPr lang="en-US" altLang="zh-CN" sz="1300" i="1">
                                <a:latin typeface="Cambria Math" panose="02040503050406030204" pitchFamily="18" charset="0"/>
                              </a:rPr>
                              <m:t>−</m:t>
                            </m:r>
                            <m:r>
                              <a:rPr lang="en-US" altLang="zh-CN" sz="1300" i="1">
                                <a:latin typeface="Cambria Math" panose="02040503050406030204" pitchFamily="18" charset="0"/>
                              </a:rPr>
                              <m:t>𝑊𝐻</m:t>
                            </m:r>
                          </m:e>
                        </m:d>
                        <m:sSup>
                          <m:sSupPr>
                            <m:ctrlPr>
                              <a:rPr lang="zh-CN" altLang="zh-CN" sz="1300" i="1">
                                <a:latin typeface="Cambria Math" panose="02040503050406030204" pitchFamily="18" charset="0"/>
                              </a:rPr>
                            </m:ctrlPr>
                          </m:sSupPr>
                          <m:e>
                            <m:r>
                              <a:rPr lang="en-US" altLang="zh-CN" sz="1300" i="1">
                                <a:latin typeface="Cambria Math" panose="02040503050406030204" pitchFamily="18" charset="0"/>
                              </a:rPr>
                              <m:t>𝐻</m:t>
                            </m:r>
                          </m:e>
                          <m:sup>
                            <m:r>
                              <a:rPr lang="en-US" altLang="zh-CN" sz="1300" i="1">
                                <a:latin typeface="Cambria Math" panose="02040503050406030204" pitchFamily="18" charset="0"/>
                              </a:rPr>
                              <m:t>𝑇</m:t>
                            </m:r>
                          </m:sup>
                        </m:sSup>
                      </m:e>
                    </m:d>
                    <m:r>
                      <a:rPr lang="en-US" altLang="zh-CN" sz="1300" b="0" i="1" smtClean="0">
                        <a:latin typeface="Cambria Math" panose="02040503050406030204" pitchFamily="18" charset="0"/>
                      </a:rPr>
                      <m:t>=−(</m:t>
                    </m:r>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m:rPr>
                                  <m:brk m:alnAt="7"/>
                                </m:rPr>
                                <a:rPr lang="en-US" altLang="zh-CN" sz="1300" i="1">
                                  <a:latin typeface="Cambria Math" panose="02040503050406030204" pitchFamily="18" charset="0"/>
                                </a:rPr>
                                <m:t>8</m:t>
                              </m:r>
                            </m:e>
                            <m:e>
                              <m:r>
                                <a:rPr lang="en-US" altLang="zh-CN" sz="1300" i="1">
                                  <a:latin typeface="Cambria Math" panose="02040503050406030204" pitchFamily="18" charset="0"/>
                                </a:rPr>
                                <m:t>7</m:t>
                              </m:r>
                            </m:e>
                          </m:mr>
                          <m:mr>
                            <m:e>
                              <m:r>
                                <a:rPr lang="en-US" altLang="zh-CN" sz="1300" i="1">
                                  <a:latin typeface="Cambria Math" panose="02040503050406030204" pitchFamily="18" charset="0"/>
                                </a:rPr>
                                <m:t>6</m:t>
                              </m:r>
                            </m:e>
                            <m:e>
                              <m:r>
                                <a:rPr lang="en-US" altLang="zh-CN" sz="1300" i="1">
                                  <a:latin typeface="Cambria Math" panose="02040503050406030204" pitchFamily="18" charset="0"/>
                                </a:rPr>
                                <m:t>5</m:t>
                              </m:r>
                            </m:e>
                          </m:mr>
                        </m:m>
                      </m:e>
                    </m:d>
                    <m:r>
                      <a:rPr lang="en-US" altLang="zh-CN" sz="1300" b="0" i="1" smtClean="0">
                        <a:latin typeface="Cambria Math" panose="02040503050406030204" pitchFamily="18" charset="0"/>
                      </a:rPr>
                      <m:t>−</m:t>
                    </m:r>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a:rPr lang="en-US" altLang="zh-CN" sz="1300" i="1">
                                  <a:latin typeface="Cambria Math" panose="02040503050406030204" pitchFamily="18" charset="0"/>
                                </a:rPr>
                                <m:t>1</m:t>
                              </m:r>
                            </m:e>
                            <m:e>
                              <m:r>
                                <a:rPr lang="en-US" altLang="zh-CN" sz="1300" i="1">
                                  <a:latin typeface="Cambria Math" panose="02040503050406030204" pitchFamily="18" charset="0"/>
                                </a:rPr>
                                <m:t>2</m:t>
                              </m:r>
                            </m:e>
                          </m:mr>
                          <m:mr>
                            <m:e>
                              <m:r>
                                <a:rPr lang="en-US" altLang="zh-CN" sz="1300" i="1">
                                  <a:latin typeface="Cambria Math" panose="02040503050406030204" pitchFamily="18" charset="0"/>
                                </a:rPr>
                                <m:t>3</m:t>
                              </m:r>
                            </m:e>
                            <m:e>
                              <m:r>
                                <a:rPr lang="en-US" altLang="zh-CN" sz="1300" i="1">
                                  <a:latin typeface="Cambria Math" panose="02040503050406030204" pitchFamily="18" charset="0"/>
                                </a:rPr>
                                <m:t>𝑎</m:t>
                              </m:r>
                            </m:e>
                          </m:mr>
                        </m:m>
                      </m:e>
                    </m:d>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a:rPr lang="en-US" altLang="zh-CN" sz="1300" i="1">
                                  <a:latin typeface="Cambria Math" panose="02040503050406030204" pitchFamily="18" charset="0"/>
                                </a:rPr>
                                <m:t>3</m:t>
                              </m:r>
                            </m:e>
                            <m:e>
                              <m:r>
                                <a:rPr lang="en-US" altLang="zh-CN" sz="1300" i="1">
                                  <a:latin typeface="Cambria Math" panose="02040503050406030204" pitchFamily="18" charset="0"/>
                                </a:rPr>
                                <m:t>4</m:t>
                              </m:r>
                            </m:e>
                          </m:mr>
                          <m:mr>
                            <m:e>
                              <m:r>
                                <a:rPr lang="en-US" altLang="zh-CN" sz="1300" i="1">
                                  <a:latin typeface="Cambria Math" panose="02040503050406030204" pitchFamily="18" charset="0"/>
                                </a:rPr>
                                <m:t>5</m:t>
                              </m:r>
                            </m:e>
                            <m:e>
                              <m:r>
                                <a:rPr lang="en-US" altLang="zh-CN" sz="1300" i="1">
                                  <a:latin typeface="Cambria Math" panose="02040503050406030204" pitchFamily="18" charset="0"/>
                                </a:rPr>
                                <m:t>6</m:t>
                              </m:r>
                            </m:e>
                          </m:mr>
                        </m:m>
                      </m:e>
                    </m:d>
                    <m:r>
                      <a:rPr lang="en-US" altLang="zh-CN" sz="1300" b="0" i="1" smtClean="0">
                        <a:latin typeface="Cambria Math" panose="02040503050406030204" pitchFamily="18" charset="0"/>
                      </a:rPr>
                      <m:t>)</m:t>
                    </m:r>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a:rPr lang="en-US" altLang="zh-CN" sz="1300" i="1">
                                  <a:latin typeface="Cambria Math" panose="02040503050406030204" pitchFamily="18" charset="0"/>
                                </a:rPr>
                                <m:t>3</m:t>
                              </m:r>
                            </m:e>
                            <m:e>
                              <m:r>
                                <a:rPr lang="en-US" altLang="zh-CN" sz="1300" i="1">
                                  <a:latin typeface="Cambria Math" panose="02040503050406030204" pitchFamily="18" charset="0"/>
                                </a:rPr>
                                <m:t>5</m:t>
                              </m:r>
                            </m:e>
                          </m:mr>
                          <m:mr>
                            <m:e>
                              <m:r>
                                <a:rPr lang="en-US" altLang="zh-CN" sz="1300" i="1">
                                  <a:latin typeface="Cambria Math" panose="02040503050406030204" pitchFamily="18" charset="0"/>
                                </a:rPr>
                                <m:t>4</m:t>
                              </m:r>
                            </m:e>
                            <m:e>
                              <m:r>
                                <a:rPr lang="en-US" altLang="zh-CN" sz="1300" i="1">
                                  <a:latin typeface="Cambria Math" panose="02040503050406030204" pitchFamily="18" charset="0"/>
                                </a:rPr>
                                <m:t>6</m:t>
                              </m:r>
                            </m:e>
                          </m:mr>
                        </m:m>
                      </m:e>
                    </m:d>
                  </m:oMath>
                </a14:m>
                <a:endParaRPr lang="en-US" altLang="zh-CN" sz="13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300" i="1">
                          <a:latin typeface="Cambria Math" panose="02040503050406030204" pitchFamily="18" charset="0"/>
                        </a:rPr>
                        <m:t>=</m:t>
                      </m:r>
                      <m:r>
                        <a:rPr lang="en-US" altLang="zh-CN" sz="1300" b="0" i="1" smtClean="0">
                          <a:latin typeface="Cambria Math" panose="02040503050406030204" pitchFamily="18" charset="0"/>
                        </a:rPr>
                        <m:t>−(</m:t>
                      </m:r>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m:rPr>
                                    <m:brk m:alnAt="7"/>
                                  </m:rPr>
                                  <a:rPr lang="en-US" altLang="zh-CN" sz="1300" i="1">
                                    <a:latin typeface="Cambria Math" panose="02040503050406030204" pitchFamily="18" charset="0"/>
                                  </a:rPr>
                                  <m:t>8</m:t>
                                </m:r>
                              </m:e>
                              <m:e>
                                <m:r>
                                  <a:rPr lang="en-US" altLang="zh-CN" sz="1300" i="1">
                                    <a:latin typeface="Cambria Math" panose="02040503050406030204" pitchFamily="18" charset="0"/>
                                  </a:rPr>
                                  <m:t>7</m:t>
                                </m:r>
                              </m:e>
                            </m:mr>
                            <m:mr>
                              <m:e>
                                <m:r>
                                  <a:rPr lang="en-US" altLang="zh-CN" sz="1300" i="1">
                                    <a:latin typeface="Cambria Math" panose="02040503050406030204" pitchFamily="18" charset="0"/>
                                  </a:rPr>
                                  <m:t>6</m:t>
                                </m:r>
                              </m:e>
                              <m:e>
                                <m:r>
                                  <a:rPr lang="en-US" altLang="zh-CN" sz="1300" i="1">
                                    <a:latin typeface="Cambria Math" panose="02040503050406030204" pitchFamily="18" charset="0"/>
                                  </a:rPr>
                                  <m:t>5</m:t>
                                </m:r>
                              </m:e>
                            </m:mr>
                          </m:m>
                        </m:e>
                      </m:d>
                      <m:r>
                        <a:rPr lang="en-US" altLang="zh-CN" sz="1300" b="0" i="1" smtClean="0">
                          <a:latin typeface="Cambria Math" panose="02040503050406030204" pitchFamily="18" charset="0"/>
                        </a:rPr>
                        <m:t>−</m:t>
                      </m:r>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m:rPr>
                                    <m:brk m:alnAt="7"/>
                                  </m:rPr>
                                  <a:rPr lang="en-US" altLang="zh-CN" sz="1300" b="0" i="1" smtClean="0">
                                    <a:latin typeface="Cambria Math" panose="02040503050406030204" pitchFamily="18" charset="0"/>
                                  </a:rPr>
                                  <m:t>1</m:t>
                                </m:r>
                                <m:r>
                                  <a:rPr lang="en-US" altLang="zh-CN" sz="1300" i="1">
                                    <a:latin typeface="Cambria Math" panose="02040503050406030204" pitchFamily="18" charset="0"/>
                                  </a:rPr>
                                  <m:t>3</m:t>
                                </m:r>
                              </m:e>
                              <m:e>
                                <m:r>
                                  <a:rPr lang="en-US" altLang="zh-CN" sz="1300" b="0" i="1" smtClean="0">
                                    <a:latin typeface="Cambria Math" panose="02040503050406030204" pitchFamily="18" charset="0"/>
                                  </a:rPr>
                                  <m:t>16</m:t>
                                </m:r>
                              </m:e>
                            </m:mr>
                            <m:mr>
                              <m:e>
                                <m:r>
                                  <a:rPr lang="en-US" altLang="zh-CN" sz="1300" b="0" i="1" smtClean="0">
                                    <a:latin typeface="Cambria Math" panose="02040503050406030204" pitchFamily="18" charset="0"/>
                                  </a:rPr>
                                  <m:t>9+5</m:t>
                                </m:r>
                                <m:r>
                                  <a:rPr lang="en-US" altLang="zh-CN" sz="1300" b="0" i="1" smtClean="0">
                                    <a:latin typeface="Cambria Math" panose="02040503050406030204" pitchFamily="18" charset="0"/>
                                  </a:rPr>
                                  <m:t>𝑎</m:t>
                                </m:r>
                              </m:e>
                              <m:e>
                                <m:r>
                                  <a:rPr lang="en-US" altLang="zh-CN" sz="1300" b="0" i="1" smtClean="0">
                                    <a:latin typeface="Cambria Math" panose="02040503050406030204" pitchFamily="18" charset="0"/>
                                  </a:rPr>
                                  <m:t>12+</m:t>
                                </m:r>
                                <m:r>
                                  <a:rPr lang="en-US" altLang="zh-CN" sz="1300" i="1">
                                    <a:latin typeface="Cambria Math" panose="02040503050406030204" pitchFamily="18" charset="0"/>
                                  </a:rPr>
                                  <m:t>6</m:t>
                                </m:r>
                                <m:r>
                                  <a:rPr lang="en-US" altLang="zh-CN" sz="1300" b="0" i="1" smtClean="0">
                                    <a:latin typeface="Cambria Math" panose="02040503050406030204" pitchFamily="18" charset="0"/>
                                  </a:rPr>
                                  <m:t>𝑎</m:t>
                                </m:r>
                              </m:e>
                            </m:mr>
                          </m:m>
                        </m:e>
                      </m:d>
                      <m:r>
                        <a:rPr lang="en-US" altLang="zh-CN" sz="1300" b="0" i="1" smtClean="0">
                          <a:latin typeface="Cambria Math" panose="02040503050406030204" pitchFamily="18" charset="0"/>
                        </a:rPr>
                        <m:t>)</m:t>
                      </m:r>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a:rPr lang="en-US" altLang="zh-CN" sz="1300" i="1">
                                    <a:latin typeface="Cambria Math" panose="02040503050406030204" pitchFamily="18" charset="0"/>
                                  </a:rPr>
                                  <m:t>3</m:t>
                                </m:r>
                              </m:e>
                              <m:e>
                                <m:r>
                                  <a:rPr lang="en-US" altLang="zh-CN" sz="1300" i="1">
                                    <a:latin typeface="Cambria Math" panose="02040503050406030204" pitchFamily="18" charset="0"/>
                                  </a:rPr>
                                  <m:t>5</m:t>
                                </m:r>
                              </m:e>
                            </m:mr>
                            <m:mr>
                              <m:e>
                                <m:r>
                                  <a:rPr lang="en-US" altLang="zh-CN" sz="1300" i="1">
                                    <a:latin typeface="Cambria Math" panose="02040503050406030204" pitchFamily="18" charset="0"/>
                                  </a:rPr>
                                  <m:t>4</m:t>
                                </m:r>
                              </m:e>
                              <m:e>
                                <m:r>
                                  <a:rPr lang="en-US" altLang="zh-CN" sz="1300" i="1">
                                    <a:latin typeface="Cambria Math" panose="02040503050406030204" pitchFamily="18" charset="0"/>
                                  </a:rPr>
                                  <m:t>6</m:t>
                                </m:r>
                              </m:e>
                            </m:mr>
                          </m:m>
                        </m:e>
                      </m:d>
                    </m:oMath>
                  </m:oMathPara>
                </a14:m>
                <a:endParaRPr lang="en-US" altLang="zh-CN" sz="13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300" i="1">
                          <a:latin typeface="Cambria Math" panose="02040503050406030204" pitchFamily="18" charset="0"/>
                        </a:rPr>
                        <m:t>=−</m:t>
                      </m:r>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m:rPr>
                                    <m:brk m:alnAt="7"/>
                                  </m:rPr>
                                  <a:rPr lang="en-US" altLang="zh-CN" sz="1300" b="0" i="1" smtClean="0">
                                    <a:latin typeface="Cambria Math" panose="02040503050406030204" pitchFamily="18" charset="0"/>
                                  </a:rPr>
                                  <m:t>−</m:t>
                                </m:r>
                                <m:r>
                                  <a:rPr lang="en-US" altLang="zh-CN" sz="1300" b="0" i="1" smtClean="0">
                                    <a:latin typeface="Cambria Math" panose="02040503050406030204" pitchFamily="18" charset="0"/>
                                  </a:rPr>
                                  <m:t>5</m:t>
                                </m:r>
                              </m:e>
                              <m:e>
                                <m:r>
                                  <a:rPr lang="en-US" altLang="zh-CN" sz="1300" b="0" i="1" smtClean="0">
                                    <a:latin typeface="Cambria Math" panose="02040503050406030204" pitchFamily="18" charset="0"/>
                                  </a:rPr>
                                  <m:t>−9</m:t>
                                </m:r>
                              </m:e>
                            </m:mr>
                            <m:mr>
                              <m:e>
                                <m:r>
                                  <a:rPr lang="en-US" altLang="zh-CN" sz="1300" b="0" i="1" smtClean="0">
                                    <a:latin typeface="Cambria Math" panose="02040503050406030204" pitchFamily="18" charset="0"/>
                                  </a:rPr>
                                  <m:t>−3−5</m:t>
                                </m:r>
                                <m:r>
                                  <a:rPr lang="en-US" altLang="zh-CN" sz="1300" b="0" i="1" smtClean="0">
                                    <a:latin typeface="Cambria Math" panose="02040503050406030204" pitchFamily="18" charset="0"/>
                                  </a:rPr>
                                  <m:t>𝑎</m:t>
                                </m:r>
                              </m:e>
                              <m:e>
                                <m:r>
                                  <a:rPr lang="en-US" altLang="zh-CN" sz="1300" b="0" i="1" smtClean="0">
                                    <a:latin typeface="Cambria Math" panose="02040503050406030204" pitchFamily="18" charset="0"/>
                                  </a:rPr>
                                  <m:t>−7−6</m:t>
                                </m:r>
                                <m:r>
                                  <a:rPr lang="en-US" altLang="zh-CN" sz="1300" b="0" i="1" smtClean="0">
                                    <a:latin typeface="Cambria Math" panose="02040503050406030204" pitchFamily="18" charset="0"/>
                                  </a:rPr>
                                  <m:t>𝑎</m:t>
                                </m:r>
                              </m:e>
                            </m:mr>
                          </m:m>
                        </m:e>
                      </m:d>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a:rPr lang="en-US" altLang="zh-CN" sz="1300" i="1">
                                    <a:latin typeface="Cambria Math" panose="02040503050406030204" pitchFamily="18" charset="0"/>
                                  </a:rPr>
                                  <m:t>3</m:t>
                                </m:r>
                              </m:e>
                              <m:e>
                                <m:r>
                                  <a:rPr lang="en-US" altLang="zh-CN" sz="1300" i="1">
                                    <a:latin typeface="Cambria Math" panose="02040503050406030204" pitchFamily="18" charset="0"/>
                                  </a:rPr>
                                  <m:t>5</m:t>
                                </m:r>
                              </m:e>
                            </m:mr>
                            <m:mr>
                              <m:e>
                                <m:r>
                                  <a:rPr lang="en-US" altLang="zh-CN" sz="1300" i="1">
                                    <a:latin typeface="Cambria Math" panose="02040503050406030204" pitchFamily="18" charset="0"/>
                                  </a:rPr>
                                  <m:t>4</m:t>
                                </m:r>
                              </m:e>
                              <m:e>
                                <m:r>
                                  <a:rPr lang="en-US" altLang="zh-CN" sz="1300" i="1">
                                    <a:latin typeface="Cambria Math" panose="02040503050406030204" pitchFamily="18" charset="0"/>
                                  </a:rPr>
                                  <m:t>6</m:t>
                                </m:r>
                              </m:e>
                            </m:mr>
                          </m:m>
                        </m:e>
                      </m:d>
                    </m:oMath>
                  </m:oMathPara>
                </a14:m>
                <a:endParaRPr lang="en-US" altLang="zh-CN" sz="13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300" i="1">
                          <a:latin typeface="Cambria Math" panose="02040503050406030204" pitchFamily="18" charset="0"/>
                        </a:rPr>
                        <m:t>=</m:t>
                      </m:r>
                      <m:r>
                        <a:rPr lang="en-US" altLang="zh-CN" sz="1300" i="1" smtClean="0">
                          <a:latin typeface="Cambria Math" panose="02040503050406030204" pitchFamily="18" charset="0"/>
                        </a:rPr>
                        <m:t>−</m:t>
                      </m:r>
                      <m:d>
                        <m:dPr>
                          <m:begChr m:val="["/>
                          <m:endChr m:val="]"/>
                          <m:ctrlPr>
                            <a:rPr lang="en-US" altLang="zh-CN" sz="1300" i="1">
                              <a:latin typeface="Cambria Math" panose="02040503050406030204" pitchFamily="18" charset="0"/>
                            </a:rPr>
                          </m:ctrlPr>
                        </m:dPr>
                        <m:e>
                          <m:m>
                            <m:mPr>
                              <m:mcs>
                                <m:mc>
                                  <m:mcPr>
                                    <m:count m:val="2"/>
                                    <m:mcJc m:val="center"/>
                                  </m:mcPr>
                                </m:mc>
                              </m:mcs>
                              <m:ctrlPr>
                                <a:rPr lang="en-US" altLang="zh-CN" sz="1300" i="1">
                                  <a:latin typeface="Cambria Math" panose="02040503050406030204" pitchFamily="18" charset="0"/>
                                </a:rPr>
                              </m:ctrlPr>
                            </m:mPr>
                            <m:mr>
                              <m:e>
                                <m:r>
                                  <m:rPr>
                                    <m:brk m:alnAt="7"/>
                                  </m:rPr>
                                  <a:rPr lang="en-US" altLang="zh-CN" sz="1300" b="0" i="1" smtClean="0">
                                    <a:latin typeface="Cambria Math" panose="02040503050406030204" pitchFamily="18" charset="0"/>
                                  </a:rPr>
                                  <m:t>−</m:t>
                                </m:r>
                                <m:r>
                                  <a:rPr lang="en-US" altLang="zh-CN" sz="1300" b="0" i="1" smtClean="0">
                                    <a:latin typeface="Cambria Math" panose="02040503050406030204" pitchFamily="18" charset="0"/>
                                  </a:rPr>
                                  <m:t>15−36</m:t>
                                </m:r>
                              </m:e>
                              <m:e>
                                <m:r>
                                  <a:rPr lang="en-US" altLang="zh-CN" sz="1300" b="0" i="1" smtClean="0">
                                    <a:latin typeface="Cambria Math" panose="02040503050406030204" pitchFamily="18" charset="0"/>
                                  </a:rPr>
                                  <m:t>−2</m:t>
                                </m:r>
                                <m:r>
                                  <a:rPr lang="en-US" altLang="zh-CN" sz="1300" i="1">
                                    <a:latin typeface="Cambria Math" panose="02040503050406030204" pitchFamily="18" charset="0"/>
                                  </a:rPr>
                                  <m:t>5</m:t>
                                </m:r>
                                <m:r>
                                  <a:rPr lang="en-US" altLang="zh-CN" sz="1300" b="0" i="1" smtClean="0">
                                    <a:latin typeface="Cambria Math" panose="02040503050406030204" pitchFamily="18" charset="0"/>
                                  </a:rPr>
                                  <m:t>−54</m:t>
                                </m:r>
                              </m:e>
                            </m:mr>
                            <m:mr>
                              <m:e>
                                <m:r>
                                  <a:rPr lang="en-US" altLang="zh-CN" sz="1300" b="0" i="1" smtClean="0">
                                    <a:latin typeface="Cambria Math" panose="02040503050406030204" pitchFamily="18" charset="0"/>
                                  </a:rPr>
                                  <m:t>−9−15</m:t>
                                </m:r>
                                <m:r>
                                  <a:rPr lang="en-US" altLang="zh-CN" sz="1300" b="0" i="1" smtClean="0">
                                    <a:latin typeface="Cambria Math" panose="02040503050406030204" pitchFamily="18" charset="0"/>
                                  </a:rPr>
                                  <m:t>𝑎</m:t>
                                </m:r>
                                <m:r>
                                  <a:rPr lang="en-US" altLang="zh-CN" sz="1300" b="0" i="1" smtClean="0">
                                    <a:latin typeface="Cambria Math" panose="02040503050406030204" pitchFamily="18" charset="0"/>
                                  </a:rPr>
                                  <m:t>−24−24</m:t>
                                </m:r>
                                <m:r>
                                  <a:rPr lang="en-US" altLang="zh-CN" sz="1300" b="0" i="1" smtClean="0">
                                    <a:latin typeface="Cambria Math" panose="02040503050406030204" pitchFamily="18" charset="0"/>
                                  </a:rPr>
                                  <m:t>𝑎</m:t>
                                </m:r>
                              </m:e>
                              <m:e>
                                <m:r>
                                  <a:rPr lang="en-US" altLang="zh-CN" sz="1300" b="0" i="1" smtClean="0">
                                    <a:latin typeface="Cambria Math" panose="02040503050406030204" pitchFamily="18" charset="0"/>
                                  </a:rPr>
                                  <m:t>−15−25</m:t>
                                </m:r>
                                <m:r>
                                  <a:rPr lang="en-US" altLang="zh-CN" sz="1300" b="0" i="1" smtClean="0">
                                    <a:latin typeface="Cambria Math" panose="02040503050406030204" pitchFamily="18" charset="0"/>
                                  </a:rPr>
                                  <m:t>𝑎</m:t>
                                </m:r>
                                <m:r>
                                  <a:rPr lang="en-US" altLang="zh-CN" sz="1300" b="0" i="1" smtClean="0">
                                    <a:latin typeface="Cambria Math" panose="02040503050406030204" pitchFamily="18" charset="0"/>
                                  </a:rPr>
                                  <m:t>−42−36</m:t>
                                </m:r>
                                <m:r>
                                  <a:rPr lang="en-US" altLang="zh-CN" sz="1300" b="0" i="1" smtClean="0">
                                    <a:latin typeface="Cambria Math" panose="02040503050406030204" pitchFamily="18" charset="0"/>
                                  </a:rPr>
                                  <m:t>𝑎</m:t>
                                </m:r>
                              </m:e>
                            </m:mr>
                          </m:m>
                        </m:e>
                      </m:d>
                    </m:oMath>
                  </m:oMathPara>
                </a14:m>
                <a:endParaRPr lang="en-US" altLang="zh-CN" sz="1300" dirty="0">
                  <a:latin typeface="Times New Roman" panose="02020603050405020304" pitchFamily="18" charset="0"/>
                  <a:cs typeface="Times New Roman" panose="02020603050405020304" pitchFamily="18" charset="0"/>
                </a:endParaRPr>
              </a:p>
              <a:p>
                <a:endParaRPr lang="zh-CN" altLang="en-US" sz="1300" dirty="0">
                  <a:latin typeface="Times New Roman" panose="02020603050405020304" pitchFamily="18"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4897260" y="429061"/>
                <a:ext cx="4094340" cy="4409862"/>
              </a:xfrm>
              <a:prstGeom prst="rect">
                <a:avLst/>
              </a:prstGeom>
              <a:blipFill>
                <a:blip r:embed="rId3"/>
                <a:stretch>
                  <a:fillRect/>
                </a:stretch>
              </a:blipFill>
              <a:ln>
                <a:solidFill>
                  <a:srgbClr val="C00000"/>
                </a:solidFill>
              </a:ln>
            </p:spPr>
            <p:txBody>
              <a:bodyPr/>
              <a:lstStyle/>
              <a:p>
                <a:r>
                  <a:rPr lang="zh-CN" altLang="en-US">
                    <a:noFill/>
                  </a:rPr>
                  <a:t> </a:t>
                </a:r>
              </a:p>
            </p:txBody>
          </p:sp>
        </mc:Fallback>
      </mc:AlternateContent>
      <p:sp>
        <p:nvSpPr>
          <p:cNvPr id="5" name="圆角矩形 4"/>
          <p:cNvSpPr/>
          <p:nvPr/>
        </p:nvSpPr>
        <p:spPr>
          <a:xfrm>
            <a:off x="4876800" y="2533650"/>
            <a:ext cx="1722120" cy="27813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144770" y="4254336"/>
            <a:ext cx="218259" cy="35814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137047" y="4407668"/>
            <a:ext cx="1854553" cy="28946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大括号 8">
            <a:extLst>
              <a:ext uri="{FF2B5EF4-FFF2-40B4-BE49-F238E27FC236}">
                <a16:creationId xmlns:a16="http://schemas.microsoft.com/office/drawing/2014/main" id="{1EBA3DB0-272C-48F9-8DFC-38E1B6FCC39F}"/>
              </a:ext>
            </a:extLst>
          </p:cNvPr>
          <p:cNvSpPr/>
          <p:nvPr/>
        </p:nvSpPr>
        <p:spPr>
          <a:xfrm>
            <a:off x="4572000" y="2735943"/>
            <a:ext cx="246743" cy="170542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BEA4293-ADEA-47E9-9B3B-0C32027681FC}"/>
              </a:ext>
            </a:extLst>
          </p:cNvPr>
          <p:cNvSpPr/>
          <p:nvPr/>
        </p:nvSpPr>
        <p:spPr>
          <a:xfrm>
            <a:off x="4087252" y="3638941"/>
            <a:ext cx="543739" cy="307777"/>
          </a:xfrm>
          <a:prstGeom prst="rect">
            <a:avLst/>
          </a:prstGeom>
          <a:solidFill>
            <a:schemeClr val="accent3">
              <a:lumMod val="20000"/>
              <a:lumOff val="80000"/>
            </a:schemeClr>
          </a:solidFill>
          <a:ln>
            <a:solidFill>
              <a:srgbClr val="C00000"/>
            </a:solidFill>
          </a:ln>
        </p:spPr>
        <p:txBody>
          <a:bodyPr wrap="none">
            <a:spAutoFit/>
          </a:bodyPr>
          <a:lstStyle/>
          <a:p>
            <a:r>
              <a:rPr lang="zh-CN" altLang="en-US" sz="1400" dirty="0"/>
              <a:t>相等</a:t>
            </a:r>
          </a:p>
        </p:txBody>
      </p:sp>
      <p:sp>
        <p:nvSpPr>
          <p:cNvPr id="12" name="矩形 11">
            <a:extLst>
              <a:ext uri="{FF2B5EF4-FFF2-40B4-BE49-F238E27FC236}">
                <a16:creationId xmlns:a16="http://schemas.microsoft.com/office/drawing/2014/main" id="{EDE63BE0-BFD9-4592-A9AC-0BE4985A3258}"/>
              </a:ext>
            </a:extLst>
          </p:cNvPr>
          <p:cNvSpPr/>
          <p:nvPr/>
        </p:nvSpPr>
        <p:spPr>
          <a:xfrm>
            <a:off x="86291" y="4386818"/>
            <a:ext cx="2379754" cy="369332"/>
          </a:xfrm>
          <a:prstGeom prst="rect">
            <a:avLst/>
          </a:prstGeom>
          <a:solidFill>
            <a:schemeClr val="accent3">
              <a:lumMod val="20000"/>
              <a:lumOff val="80000"/>
            </a:schemeClr>
          </a:solidFill>
          <a:ln>
            <a:solidFill>
              <a:schemeClr val="accent1"/>
            </a:solidFill>
          </a:ln>
        </p:spPr>
        <p:txBody>
          <a:bodyPr wrap="none">
            <a:spAutoFit/>
          </a:bodyPr>
          <a:lstStyle/>
          <a:p>
            <a:r>
              <a:rPr lang="zh-CN" altLang="en-US" dirty="0"/>
              <a:t>具体推导请见</a:t>
            </a:r>
            <a:r>
              <a:rPr lang="en-US" altLang="zh-CN" dirty="0"/>
              <a:t>PPT</a:t>
            </a:r>
            <a:r>
              <a:rPr lang="zh-CN" altLang="en-US" dirty="0"/>
              <a:t>末尾</a:t>
            </a:r>
          </a:p>
        </p:txBody>
      </p:sp>
    </p:spTree>
    <p:extLst>
      <p:ext uri="{BB962C8B-B14F-4D97-AF65-F5344CB8AC3E}">
        <p14:creationId xmlns:p14="http://schemas.microsoft.com/office/powerpoint/2010/main" val="3032744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lang="en-US" altLang="zh-CN" dirty="0"/>
                  <a:t>NMF</a:t>
                </a:r>
                <a:r>
                  <a:rPr lang="zh-CN" altLang="en-US" dirty="0"/>
                  <a:t>解法的推导</a:t>
                </a:r>
                <a:endParaRPr lang="en-US" altLang="zh-CN" dirty="0"/>
              </a:p>
              <a:p>
                <a:r>
                  <a:rPr lang="zh-CN" altLang="zh-CN" dirty="0"/>
                  <a:t>假设我们把</a:t>
                </a:r>
                <a:r>
                  <a:rPr lang="en-US" altLang="zh-CN" dirty="0"/>
                  <a:t>V</a:t>
                </a:r>
                <a:r>
                  <a:rPr lang="zh-CN" altLang="zh-CN" dirty="0"/>
                  <a:t>分解为</a:t>
                </a:r>
                <a:r>
                  <a:rPr lang="en-US" altLang="zh-CN" dirty="0"/>
                  <a:t>W</a:t>
                </a:r>
                <a:r>
                  <a:rPr lang="zh-CN" altLang="zh-CN" dirty="0"/>
                  <a:t>和</a:t>
                </a:r>
                <a:r>
                  <a:rPr lang="en-US" altLang="zh-CN" dirty="0"/>
                  <a:t>H</a:t>
                </a:r>
                <a:endParaRPr lang="zh-CN" altLang="zh-CN" dirty="0"/>
              </a:p>
              <a:p>
                <a:pPr lvl="1"/>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𝑖𝑘</m:t>
                            </m:r>
                          </m:sub>
                        </m:sSub>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𝑊𝐻</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𝑇</m:t>
                            </m:r>
                          </m:sup>
                        </m:sSup>
                        <m:r>
                          <a:rPr lang="en-US" altLang="zh-CN" i="1">
                            <a:latin typeface="Cambria Math" panose="02040503050406030204" pitchFamily="18" charset="0"/>
                          </a:rPr>
                          <m:t>]</m:t>
                        </m:r>
                      </m:e>
                      <m:sub>
                        <m:r>
                          <a:rPr lang="en-US" altLang="zh-CN" i="1">
                            <a:latin typeface="Cambria Math" panose="02040503050406030204" pitchFamily="18" charset="0"/>
                          </a:rPr>
                          <m:t>𝑖𝑘</m:t>
                        </m:r>
                      </m:sub>
                    </m:sSub>
                  </m:oMath>
                </a14:m>
                <a:endParaRPr lang="zh-CN" altLang="zh-CN" dirty="0"/>
              </a:p>
              <a:p>
                <a:pPr lvl="1"/>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𝑘𝑗</m:t>
                            </m:r>
                          </m:sub>
                        </m:sSub>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𝑇</m:t>
                            </m:r>
                          </m:sup>
                        </m:sSup>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𝑊𝐻</m:t>
                        </m:r>
                        <m:r>
                          <a:rPr lang="en-US" altLang="zh-CN" i="1">
                            <a:latin typeface="Cambria Math" panose="02040503050406030204" pitchFamily="18" charset="0"/>
                          </a:rPr>
                          <m:t>)]</m:t>
                        </m:r>
                      </m:e>
                      <m:sub>
                        <m:r>
                          <a:rPr lang="en-US" altLang="zh-CN" i="1">
                            <a:latin typeface="Cambria Math" panose="02040503050406030204" pitchFamily="18" charset="0"/>
                          </a:rPr>
                          <m:t>𝑘𝑗</m:t>
                        </m:r>
                      </m:sub>
                    </m:sSub>
                  </m:oMath>
                </a14:m>
                <a:endParaRPr lang="zh-CN" altLang="zh-CN" dirty="0"/>
              </a:p>
              <a:p>
                <a:pPr lvl="1"/>
                <a:r>
                  <a:rPr lang="zh-CN" altLang="zh-CN" dirty="0"/>
                  <a:t>采用传统的梯度下降法，对于无约束的优化问题，是不能保证结果都是非负的</a:t>
                </a:r>
                <a:endParaRPr kumimoji="1" lang="en-US" altLang="zh-CN" dirty="0"/>
              </a:p>
            </p:txBody>
          </p:sp>
        </mc:Choice>
        <mc:Fallback xmlns="">
          <p:sp>
            <p:nvSpPr>
              <p:cNvPr id="3" name="内容占位符 2">
                <a:extLst>
                  <a:ext uri="{FF2B5EF4-FFF2-40B4-BE49-F238E27FC236}">
                    <a16:creationId xmlns:a16="http://schemas.microsoft.com/office/drawing/2014/main" id="{0944FD81-1A31-D74C-BD6F-7F528045F51B}"/>
                  </a:ext>
                </a:extLst>
              </p:cNvPr>
              <p:cNvSpPr>
                <a:spLocks noGrp="1" noRot="1" noChangeAspect="1" noMove="1" noResize="1" noEditPoints="1" noAdjustHandles="1" noChangeArrowheads="1" noChangeShapeType="1" noTextEdit="1"/>
              </p:cNvSpPr>
              <p:nvPr>
                <p:ph idx="1"/>
              </p:nvPr>
            </p:nvSpPr>
            <p:spPr>
              <a:blipFill>
                <a:blip r:embed="rId2"/>
                <a:stretch>
                  <a:fillRect l="-667" t="-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6667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lang="zh-CN" altLang="zh-CN" dirty="0"/>
                  <a:t>假设我们把</a:t>
                </a:r>
                <a:r>
                  <a:rPr lang="en-US" altLang="zh-CN" dirty="0"/>
                  <a:t>V</a:t>
                </a:r>
                <a:r>
                  <a:rPr lang="zh-CN" altLang="zh-CN" dirty="0"/>
                  <a:t>分解为</a:t>
                </a:r>
                <a:r>
                  <a:rPr lang="en-US" altLang="zh-CN" dirty="0"/>
                  <a:t>W</a:t>
                </a:r>
                <a:r>
                  <a:rPr lang="zh-CN" altLang="zh-CN" dirty="0"/>
                  <a:t>和</a:t>
                </a:r>
                <a:r>
                  <a:rPr lang="en-US" altLang="zh-CN" dirty="0"/>
                  <a:t>H</a:t>
                </a:r>
                <a:endParaRPr lang="zh-CN" altLang="zh-CN" dirty="0"/>
              </a:p>
              <a:p>
                <a:pPr lvl="1"/>
                <a14:m>
                  <m:oMath xmlns:m="http://schemas.openxmlformats.org/officeDocument/2006/math">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min</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zh-CN" altLang="zh-CN" i="1">
                            <a:latin typeface="Cambria Math" panose="02040503050406030204" pitchFamily="18" charset="0"/>
                          </a:rPr>
                        </m:ctrlPr>
                      </m:sSupPr>
                      <m:e>
                        <m:r>
                          <a:rPr lang="en-US" altLang="zh-CN">
                            <a:latin typeface="Cambria Math" panose="02040503050406030204" pitchFamily="18" charset="0"/>
                          </a:rPr>
                          <m:t>||</m:t>
                        </m:r>
                        <m:r>
                          <m:rPr>
                            <m:sty m:val="p"/>
                          </m:rPr>
                          <a:rPr lang="en-US" altLang="zh-CN">
                            <a:latin typeface="Cambria Math" panose="02040503050406030204" pitchFamily="18" charset="0"/>
                          </a:rPr>
                          <m:t>V</m:t>
                        </m:r>
                        <m:r>
                          <a:rPr lang="en-US" altLang="zh-CN" i="1">
                            <a:latin typeface="Cambria Math" panose="02040503050406030204" pitchFamily="18" charset="0"/>
                          </a:rPr>
                          <m:t>−</m:t>
                        </m:r>
                        <m:r>
                          <m:rPr>
                            <m:sty m:val="p"/>
                          </m:rPr>
                          <a:rPr lang="en-US" altLang="zh-CN">
                            <a:latin typeface="Cambria Math" panose="02040503050406030204" pitchFamily="18" charset="0"/>
                          </a:rPr>
                          <m:t>WH</m:t>
                        </m:r>
                        <m:r>
                          <a:rPr lang="en-US" altLang="zh-CN">
                            <a:latin typeface="Cambria Math" panose="02040503050406030204" pitchFamily="18" charset="0"/>
                          </a:rPr>
                          <m:t>||</m:t>
                        </m:r>
                      </m:e>
                      <m:sup>
                        <m:r>
                          <a:rPr lang="en-US" altLang="zh-CN" i="1">
                            <a:latin typeface="Cambria Math" panose="02040503050406030204" pitchFamily="18" charset="0"/>
                          </a:rPr>
                          <m:t>2</m:t>
                        </m:r>
                      </m:sup>
                    </m:sSup>
                  </m:oMath>
                </a14:m>
                <a:endParaRPr lang="zh-CN" altLang="zh-CN" dirty="0"/>
              </a:p>
              <a:p>
                <a:pPr lvl="1"/>
                <a:r>
                  <a:rPr lang="zh-CN" altLang="zh-CN" dirty="0"/>
                  <a:t>在这里引入一个技巧，</a:t>
                </a:r>
                <a:r>
                  <a:rPr lang="zh-CN" altLang="zh-CN" dirty="0">
                    <a:solidFill>
                      <a:srgbClr val="C00000"/>
                    </a:solidFill>
                  </a:rPr>
                  <a:t>把减法</a:t>
                </a:r>
                <a:r>
                  <a:rPr lang="zh-CN" altLang="en-US" dirty="0">
                    <a:solidFill>
                      <a:srgbClr val="C00000"/>
                    </a:solidFill>
                  </a:rPr>
                  <a:t>和</a:t>
                </a:r>
                <a:r>
                  <a:rPr lang="zh-CN" altLang="zh-CN" dirty="0">
                    <a:solidFill>
                      <a:srgbClr val="C00000"/>
                    </a:solidFill>
                  </a:rPr>
                  <a:t>加法，转化成乘法</a:t>
                </a:r>
                <a:r>
                  <a:rPr lang="zh-CN" altLang="en-US" dirty="0">
                    <a:solidFill>
                      <a:srgbClr val="C00000"/>
                    </a:solidFill>
                  </a:rPr>
                  <a:t>和</a:t>
                </a:r>
                <a:r>
                  <a:rPr lang="zh-CN" altLang="zh-CN" dirty="0">
                    <a:solidFill>
                      <a:srgbClr val="C00000"/>
                    </a:solidFill>
                  </a:rPr>
                  <a:t>除法</a:t>
                </a:r>
              </a:p>
              <a:p>
                <a:pPr lvl="1"/>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𝑖𝑘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𝑖𝑘</m:t>
                        </m:r>
                      </m:sub>
                    </m:sSub>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𝑉</m:t>
                            </m:r>
                            <m:sSup>
                              <m:sSupPr>
                                <m:ctrlPr>
                                  <a:rPr lang="zh-CN"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𝑇</m:t>
                                </m:r>
                              </m:sup>
                            </m:sSup>
                            <m:r>
                              <a:rPr lang="en-US" altLang="zh-CN" i="1">
                                <a:latin typeface="Cambria Math" panose="02040503050406030204" pitchFamily="18" charset="0"/>
                              </a:rPr>
                              <m:t>]</m:t>
                            </m:r>
                          </m:e>
                          <m:sub>
                            <m:r>
                              <a:rPr lang="en-US" altLang="zh-CN" i="1">
                                <a:latin typeface="Cambria Math" panose="02040503050406030204" pitchFamily="18" charset="0"/>
                              </a:rPr>
                              <m:t>𝑖𝑘</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𝑊𝐻</m:t>
                            </m:r>
                            <m:sSup>
                              <m:sSupPr>
                                <m:ctrlPr>
                                  <a:rPr lang="zh-CN" altLang="en-US"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𝑇</m:t>
                                </m:r>
                              </m:sup>
                            </m:sSup>
                            <m:r>
                              <a:rPr lang="en-US" altLang="zh-CN" i="1">
                                <a:latin typeface="Cambria Math" panose="02040503050406030204" pitchFamily="18" charset="0"/>
                              </a:rPr>
                              <m:t>]</m:t>
                            </m:r>
                          </m:e>
                          <m:sub>
                            <m:r>
                              <a:rPr lang="en-US" altLang="zh-CN" i="1">
                                <a:latin typeface="Cambria Math" panose="02040503050406030204" pitchFamily="18" charset="0"/>
                              </a:rPr>
                              <m:t>𝑖𝑘</m:t>
                            </m:r>
                          </m:sub>
                        </m:sSub>
                      </m:den>
                    </m:f>
                  </m:oMath>
                </a14:m>
                <a:endParaRPr lang="zh-CN" altLang="zh-CN" dirty="0"/>
              </a:p>
              <a:p>
                <a:pPr lvl="1"/>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𝑘𝑗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𝑘𝑗</m:t>
                        </m:r>
                      </m:sub>
                    </m:sSub>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𝑇</m:t>
                                </m:r>
                              </m:sup>
                            </m:sSup>
                            <m:r>
                              <a:rPr lang="en-US" altLang="zh-CN" i="1">
                                <a:latin typeface="Cambria Math" panose="02040503050406030204" pitchFamily="18" charset="0"/>
                              </a:rPr>
                              <m:t>𝑉</m:t>
                            </m:r>
                            <m:r>
                              <a:rPr lang="en-US" altLang="zh-CN" i="1">
                                <a:latin typeface="Cambria Math" panose="02040503050406030204" pitchFamily="18" charset="0"/>
                              </a:rPr>
                              <m:t>]</m:t>
                            </m:r>
                          </m:e>
                          <m:sub>
                            <m:r>
                              <a:rPr lang="en-US" altLang="zh-CN" i="1">
                                <a:latin typeface="Cambria Math" panose="02040503050406030204" pitchFamily="18" charset="0"/>
                              </a:rPr>
                              <m:t>𝑘𝑗</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𝑇</m:t>
                                </m:r>
                              </m:sup>
                            </m:sSup>
                            <m:r>
                              <a:rPr lang="en-US" altLang="zh-CN" i="1">
                                <a:latin typeface="Cambria Math" panose="02040503050406030204" pitchFamily="18" charset="0"/>
                              </a:rPr>
                              <m:t>𝑊𝐻</m:t>
                            </m:r>
                            <m:r>
                              <a:rPr lang="en-US" altLang="zh-CN" i="1">
                                <a:latin typeface="Cambria Math" panose="02040503050406030204" pitchFamily="18" charset="0"/>
                              </a:rPr>
                              <m:t>]</m:t>
                            </m:r>
                          </m:e>
                          <m:sub>
                            <m:r>
                              <a:rPr lang="en-US" altLang="zh-CN" i="1">
                                <a:latin typeface="Cambria Math" panose="02040503050406030204" pitchFamily="18" charset="0"/>
                              </a:rPr>
                              <m:t>𝑘𝑗</m:t>
                            </m:r>
                          </m:sub>
                        </m:sSub>
                      </m:den>
                    </m:f>
                  </m:oMath>
                </a14:m>
                <a:endParaRPr lang="zh-CN" altLang="zh-CN" dirty="0"/>
              </a:p>
              <a:p>
                <a:r>
                  <a:rPr lang="en-US" altLang="zh-CN" dirty="0"/>
                  <a:t> </a:t>
                </a:r>
                <a:endParaRPr lang="zh-CN" altLang="zh-CN" dirty="0"/>
              </a:p>
              <a:p>
                <a:pPr lvl="1"/>
                <a:r>
                  <a:rPr lang="zh-CN" altLang="zh-CN" dirty="0"/>
                  <a:t>这样一来，如果原来的矩阵是非负的，那么</a:t>
                </a:r>
                <a:r>
                  <a:rPr lang="en-US" altLang="zh-CN" dirty="0"/>
                  <a:t>W</a:t>
                </a:r>
                <a:r>
                  <a:rPr lang="zh-CN" altLang="zh-CN" dirty="0"/>
                  <a:t>、</a:t>
                </a:r>
                <a:r>
                  <a:rPr lang="en-US" altLang="zh-CN" dirty="0"/>
                  <a:t>H</a:t>
                </a:r>
                <a:r>
                  <a:rPr lang="zh-CN" altLang="zh-CN" dirty="0"/>
                  <a:t>初始值也非负，那么结果从始至终都是非负的，迭代直到满足收敛条件即可</a:t>
                </a:r>
                <a:endParaRPr kumimoji="1" lang="en-US" altLang="zh-CN" dirty="0"/>
              </a:p>
            </p:txBody>
          </p:sp>
        </mc:Choice>
        <mc:Fallback xmlns="">
          <p:sp>
            <p:nvSpPr>
              <p:cNvPr id="3" name="内容占位符 2">
                <a:extLst>
                  <a:ext uri="{FF2B5EF4-FFF2-40B4-BE49-F238E27FC236}">
                    <a16:creationId xmlns:a16="http://schemas.microsoft.com/office/drawing/2014/main" id="{0944FD81-1A31-D74C-BD6F-7F528045F51B}"/>
                  </a:ext>
                </a:extLst>
              </p:cNvPr>
              <p:cNvSpPr>
                <a:spLocks noGrp="1" noRot="1" noChangeAspect="1" noMove="1" noResize="1" noEditPoints="1" noAdjustHandles="1" noChangeArrowheads="1" noChangeShapeType="1" noTextEdit="1"/>
              </p:cNvSpPr>
              <p:nvPr>
                <p:ph idx="1"/>
              </p:nvPr>
            </p:nvSpPr>
            <p:spPr>
              <a:blipFill>
                <a:blip r:embed="rId2"/>
                <a:stretch>
                  <a:fillRect l="-667" t="-774" r="-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68ADE2C-41E8-4D3F-BC19-740835DABA9D}"/>
                  </a:ext>
                </a:extLst>
              </p:cNvPr>
              <p:cNvSpPr/>
              <p:nvPr/>
            </p:nvSpPr>
            <p:spPr>
              <a:xfrm>
                <a:off x="5181600" y="2121442"/>
                <a:ext cx="3062514" cy="1139736"/>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𝐿</m:t>
                          </m:r>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w</m:t>
                              </m:r>
                            </m:e>
                            <m:sub>
                              <m:r>
                                <a:rPr lang="en-US" altLang="zh-CN" sz="1600" i="1">
                                  <a:latin typeface="Cambria Math" panose="02040503050406030204" pitchFamily="18" charset="0"/>
                                </a:rPr>
                                <m:t>𝑖𝑘</m:t>
                              </m:r>
                            </m:sub>
                          </m:sSub>
                        </m:den>
                      </m:f>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r>
                            <a:rPr lang="en-US" altLang="zh-CN" sz="1600" i="1">
                              <a:latin typeface="Cambria Math" panose="02040503050406030204" pitchFamily="18" charset="0"/>
                            </a:rPr>
                            <m:t>𝑉</m:t>
                          </m:r>
                          <m:r>
                            <a:rPr lang="en-US" altLang="zh-CN" sz="1600" i="1">
                              <a:latin typeface="Cambria Math" panose="02040503050406030204" pitchFamily="18" charset="0"/>
                            </a:rPr>
                            <m:t>−</m:t>
                          </m:r>
                          <m:r>
                            <a:rPr lang="en-US" altLang="zh-CN" sz="1600" i="1">
                              <a:latin typeface="Cambria Math" panose="02040503050406030204" pitchFamily="18" charset="0"/>
                            </a:rPr>
                            <m:t>𝑊𝐻</m:t>
                          </m:r>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𝐻</m:t>
                              </m:r>
                            </m:e>
                            <m:sup>
                              <m:r>
                                <a:rPr lang="en-US" altLang="zh-CN" sz="1600" i="1">
                                  <a:latin typeface="Cambria Math" panose="02040503050406030204" pitchFamily="18" charset="0"/>
                                </a:rPr>
                                <m:t>𝑇</m:t>
                              </m:r>
                            </m:sup>
                          </m:sSup>
                          <m:r>
                            <a:rPr lang="en-US" altLang="zh-CN" sz="1600" i="1">
                              <a:latin typeface="Cambria Math" panose="02040503050406030204" pitchFamily="18" charset="0"/>
                            </a:rPr>
                            <m:t>]</m:t>
                          </m:r>
                        </m:e>
                        <m:sub>
                          <m:r>
                            <a:rPr lang="en-US" altLang="zh-CN" sz="1600" i="1">
                              <a:latin typeface="Cambria Math" panose="02040503050406030204" pitchFamily="18" charset="0"/>
                            </a:rPr>
                            <m:t>𝑖𝑘</m:t>
                          </m:r>
                        </m:sub>
                      </m:sSub>
                    </m:oMath>
                  </m:oMathPara>
                </a14:m>
                <a:endParaRPr lang="zh-CN" altLang="zh-CN" sz="1600" dirty="0"/>
              </a:p>
              <a:p>
                <a:pPr lvl="1"/>
                <a14:m>
                  <m:oMathPara xmlns:m="http://schemas.openxmlformats.org/officeDocument/2006/math">
                    <m:oMathParaPr>
                      <m:jc m:val="centerGroup"/>
                    </m:oMathParaPr>
                    <m:oMath xmlns:m="http://schemas.openxmlformats.org/officeDocument/2006/math">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𝐿</m:t>
                          </m:r>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h</m:t>
                              </m:r>
                            </m:e>
                            <m:sub>
                              <m:r>
                                <a:rPr lang="en-US" altLang="zh-CN" sz="1600" i="1">
                                  <a:latin typeface="Cambria Math" panose="02040503050406030204" pitchFamily="18" charset="0"/>
                                </a:rPr>
                                <m:t>𝑘𝑗</m:t>
                              </m:r>
                            </m:sub>
                          </m:sSub>
                        </m:den>
                      </m:f>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𝑊</m:t>
                              </m:r>
                            </m:e>
                            <m:sup>
                              <m:r>
                                <a:rPr lang="en-US" altLang="zh-CN" sz="1600" i="1">
                                  <a:latin typeface="Cambria Math" panose="02040503050406030204" pitchFamily="18" charset="0"/>
                                </a:rPr>
                                <m:t>𝑇</m:t>
                              </m:r>
                            </m:sup>
                          </m:sSup>
                          <m:r>
                            <a:rPr lang="en-US" altLang="zh-CN" sz="1600" i="1">
                              <a:latin typeface="Cambria Math" panose="02040503050406030204" pitchFamily="18" charset="0"/>
                            </a:rPr>
                            <m:t>(</m:t>
                          </m:r>
                          <m:r>
                            <a:rPr lang="en-US" altLang="zh-CN" sz="1600" i="1">
                              <a:latin typeface="Cambria Math" panose="02040503050406030204" pitchFamily="18" charset="0"/>
                            </a:rPr>
                            <m:t>𝑉</m:t>
                          </m:r>
                          <m:r>
                            <a:rPr lang="en-US" altLang="zh-CN" sz="1600" i="1">
                              <a:latin typeface="Cambria Math" panose="02040503050406030204" pitchFamily="18" charset="0"/>
                            </a:rPr>
                            <m:t>−</m:t>
                          </m:r>
                          <m:r>
                            <a:rPr lang="en-US" altLang="zh-CN" sz="1600" i="1">
                              <a:latin typeface="Cambria Math" panose="02040503050406030204" pitchFamily="18" charset="0"/>
                            </a:rPr>
                            <m:t>𝑊𝐻</m:t>
                          </m:r>
                          <m:r>
                            <a:rPr lang="en-US" altLang="zh-CN" sz="1600" i="1">
                              <a:latin typeface="Cambria Math" panose="02040503050406030204" pitchFamily="18" charset="0"/>
                            </a:rPr>
                            <m:t>)]</m:t>
                          </m:r>
                        </m:e>
                        <m:sub>
                          <m:r>
                            <a:rPr lang="en-US" altLang="zh-CN" sz="1600" i="1">
                              <a:latin typeface="Cambria Math" panose="02040503050406030204" pitchFamily="18" charset="0"/>
                            </a:rPr>
                            <m:t>𝑘𝑗</m:t>
                          </m:r>
                        </m:sub>
                      </m:sSub>
                    </m:oMath>
                  </m:oMathPara>
                </a14:m>
                <a:endParaRPr lang="zh-CN" altLang="en-US" sz="1600" dirty="0"/>
              </a:p>
            </p:txBody>
          </p:sp>
        </mc:Choice>
        <mc:Fallback xmlns="">
          <p:sp>
            <p:nvSpPr>
              <p:cNvPr id="4" name="矩形 3">
                <a:extLst>
                  <a:ext uri="{FF2B5EF4-FFF2-40B4-BE49-F238E27FC236}">
                    <a16:creationId xmlns:a16="http://schemas.microsoft.com/office/drawing/2014/main" id="{968ADE2C-41E8-4D3F-BC19-740835DABA9D}"/>
                  </a:ext>
                </a:extLst>
              </p:cNvPr>
              <p:cNvSpPr>
                <a:spLocks noRot="1" noChangeAspect="1" noMove="1" noResize="1" noEditPoints="1" noAdjustHandles="1" noChangeArrowheads="1" noChangeShapeType="1" noTextEdit="1"/>
              </p:cNvSpPr>
              <p:nvPr/>
            </p:nvSpPr>
            <p:spPr>
              <a:xfrm>
                <a:off x="5181600" y="2121442"/>
                <a:ext cx="3062514" cy="1139736"/>
              </a:xfrm>
              <a:prstGeom prst="rect">
                <a:avLst/>
              </a:prstGeom>
              <a:blipFill>
                <a:blip r:embed="rId3"/>
                <a:stretch>
                  <a:fillRect/>
                </a:stretch>
              </a:blipFill>
            </p:spPr>
            <p:txBody>
              <a:bodyPr/>
              <a:lstStyle/>
              <a:p>
                <a:r>
                  <a:rPr lang="zh-CN" altLang="en-US">
                    <a:noFill/>
                  </a:rPr>
                  <a:t> </a:t>
                </a:r>
              </a:p>
            </p:txBody>
          </p:sp>
        </mc:Fallback>
      </mc:AlternateContent>
      <p:sp>
        <p:nvSpPr>
          <p:cNvPr id="5" name="箭头: 左 4">
            <a:extLst>
              <a:ext uri="{FF2B5EF4-FFF2-40B4-BE49-F238E27FC236}">
                <a16:creationId xmlns:a16="http://schemas.microsoft.com/office/drawing/2014/main" id="{AA057A8B-6954-4284-96EA-50ECF3AF3D1F}"/>
              </a:ext>
            </a:extLst>
          </p:cNvPr>
          <p:cNvSpPr/>
          <p:nvPr/>
        </p:nvSpPr>
        <p:spPr>
          <a:xfrm>
            <a:off x="3799114" y="2365829"/>
            <a:ext cx="1553767" cy="7576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t>注意梯度修改公式</a:t>
            </a:r>
            <a:endParaRPr lang="zh-CN" altLang="en-US" sz="1050" dirty="0"/>
          </a:p>
        </p:txBody>
      </p:sp>
    </p:spTree>
    <p:extLst>
      <p:ext uri="{BB962C8B-B14F-4D97-AF65-F5344CB8AC3E}">
        <p14:creationId xmlns:p14="http://schemas.microsoft.com/office/powerpoint/2010/main" val="78690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en-US" altLang="zh-CN" dirty="0" smtClean="0"/>
              <a:t>pause</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009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lang="en-US" altLang="zh-CN" dirty="0">
                <a:latin typeface="Times" panose="02020603050405020304" pitchFamily="18" charset="0"/>
                <a:cs typeface="Times" panose="02020603050405020304" pitchFamily="18" charset="0"/>
              </a:rPr>
              <a:t>NMF</a:t>
            </a:r>
            <a:r>
              <a:rPr lang="zh-CN" altLang="en-US" dirty="0">
                <a:latin typeface="Times" panose="02020603050405020304" pitchFamily="18" charset="0"/>
                <a:cs typeface="Times" panose="02020603050405020304" pitchFamily="18" charset="0"/>
              </a:rPr>
              <a:t>小结</a:t>
            </a:r>
            <a:endParaRPr lang="en-US" altLang="zh-CN" dirty="0">
              <a:latin typeface="Times" panose="02020603050405020304" pitchFamily="18" charset="0"/>
              <a:cs typeface="Times"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要求输入</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输出矩阵所有的元素</a:t>
            </a:r>
            <a:r>
              <a:rPr lang="zh-CN" altLang="en-US" sz="2000" dirty="0">
                <a:solidFill>
                  <a:srgbClr val="C00000"/>
                </a:solidFill>
                <a:latin typeface="Times New Roman" panose="02020603050405020304" pitchFamily="18" charset="0"/>
                <a:cs typeface="Times New Roman" panose="02020603050405020304" pitchFamily="18" charset="0"/>
              </a:rPr>
              <a:t>都是非负</a:t>
            </a:r>
            <a:endParaRPr lang="en-US" altLang="zh-CN" sz="2000" dirty="0">
              <a:solidFill>
                <a:srgbClr val="C00000"/>
              </a:solidFill>
              <a:latin typeface="Times New Roman" panose="02020603050405020304" pitchFamily="18" charset="0"/>
              <a:cs typeface="Times New Roman" panose="02020603050405020304" pitchFamily="18" charset="0"/>
            </a:endParaRPr>
          </a:p>
          <a:p>
            <a:pPr lvl="2"/>
            <a:r>
              <a:rPr lang="zh-CN" altLang="en-US" sz="1800" dirty="0">
                <a:latin typeface="Times New Roman" panose="02020603050405020304" pitchFamily="18" charset="0"/>
                <a:cs typeface="Times New Roman" panose="02020603050405020304" pitchFamily="18" charset="0"/>
              </a:rPr>
              <a:t>满足很大一部分文本分析任务</a:t>
            </a:r>
            <a:endParaRPr lang="en-US" altLang="zh-CN" sz="18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优化</a:t>
            </a:r>
            <a:r>
              <a:rPr lang="zh-CN" altLang="en-US" sz="2000" dirty="0">
                <a:solidFill>
                  <a:srgbClr val="C00000"/>
                </a:solidFill>
                <a:latin typeface="Times New Roman" panose="02020603050405020304" pitchFamily="18" charset="0"/>
                <a:cs typeface="Times New Roman" panose="02020603050405020304" pitchFamily="18" charset="0"/>
              </a:rPr>
              <a:t>二次损失函数</a:t>
            </a:r>
            <a:endParaRPr lang="en-US" altLang="zh-CN" sz="2000" dirty="0">
              <a:solidFill>
                <a:srgbClr val="C00000"/>
              </a:solidFill>
              <a:latin typeface="Times New Roman" panose="02020603050405020304" pitchFamily="18" charset="0"/>
              <a:cs typeface="Times New Roman" panose="02020603050405020304" pitchFamily="18" charset="0"/>
            </a:endParaRPr>
          </a:p>
          <a:p>
            <a:pPr lvl="2"/>
            <a:r>
              <a:rPr lang="zh-CN" altLang="en-US" sz="1800" dirty="0">
                <a:latin typeface="Times New Roman" panose="02020603050405020304" pitchFamily="18" charset="0"/>
                <a:cs typeface="Times New Roman" panose="02020603050405020304" pitchFamily="18" charset="0"/>
              </a:rPr>
              <a:t>无全局最优解</a:t>
            </a:r>
            <a:endParaRPr lang="en-US" altLang="zh-CN" sz="18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U</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V</a:t>
            </a:r>
            <a:r>
              <a:rPr lang="zh-CN" altLang="en-US" sz="2000" dirty="0">
                <a:latin typeface="Times New Roman" panose="02020603050405020304" pitchFamily="18" charset="0"/>
                <a:cs typeface="Times New Roman" panose="02020603050405020304" pitchFamily="18" charset="0"/>
              </a:rPr>
              <a:t>矩阵可解释</a:t>
            </a:r>
            <a:endParaRPr lang="en-US" altLang="zh-CN" sz="2000" dirty="0">
              <a:latin typeface="Times New Roman" panose="02020603050405020304" pitchFamily="18" charset="0"/>
              <a:cs typeface="Times New Roman" panose="02020603050405020304" pitchFamily="18" charset="0"/>
            </a:endParaRPr>
          </a:p>
          <a:p>
            <a:pPr lvl="2"/>
            <a:r>
              <a:rPr lang="en-US" altLang="zh-CN" sz="1800" dirty="0">
                <a:latin typeface="Times New Roman" panose="02020603050405020304" pitchFamily="18" charset="0"/>
                <a:cs typeface="Times New Roman" panose="02020603050405020304" pitchFamily="18" charset="0"/>
              </a:rPr>
              <a:t>D</a:t>
            </a:r>
            <a:r>
              <a:rPr lang="zh-CN" altLang="en-US" sz="1800" dirty="0">
                <a:latin typeface="Times New Roman" panose="02020603050405020304" pitchFamily="18" charset="0"/>
                <a:cs typeface="Times New Roman" panose="02020603050405020304" pitchFamily="18" charset="0"/>
              </a:rPr>
              <a:t>：词项</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文档矩阵</a:t>
            </a:r>
            <a:endParaRPr lang="en-US" altLang="zh-CN" sz="1800" dirty="0">
              <a:latin typeface="Times New Roman" panose="02020603050405020304" pitchFamily="18" charset="0"/>
              <a:cs typeface="Times New Roman" panose="02020603050405020304" pitchFamily="18" charset="0"/>
            </a:endParaRPr>
          </a:p>
          <a:p>
            <a:pPr lvl="2"/>
            <a:r>
              <a:rPr lang="en-US" altLang="zh-CN" sz="1800" dirty="0">
                <a:latin typeface="Times New Roman" panose="02020603050405020304" pitchFamily="18" charset="0"/>
                <a:cs typeface="Times New Roman" panose="02020603050405020304" pitchFamily="18" charset="0"/>
              </a:rPr>
              <a:t>U</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word</a:t>
            </a:r>
            <a:r>
              <a:rPr lang="zh-CN" altLang="en-US" sz="1800" dirty="0">
                <a:latin typeface="Times New Roman" panose="02020603050405020304" pitchFamily="18" charset="0"/>
                <a:cs typeface="Times New Roman" panose="02020603050405020304" pitchFamily="18" charset="0"/>
              </a:rPr>
              <a:t>和</a:t>
            </a:r>
            <a:r>
              <a:rPr lang="en-US" altLang="zh-CN" sz="1800" dirty="0">
                <a:latin typeface="Times New Roman" panose="02020603050405020304" pitchFamily="18" charset="0"/>
                <a:cs typeface="Times New Roman" panose="02020603050405020304" pitchFamily="18" charset="0"/>
              </a:rPr>
              <a:t>topic</a:t>
            </a:r>
            <a:r>
              <a:rPr lang="zh-CN" altLang="en-US" sz="1800" dirty="0">
                <a:latin typeface="Times New Roman" panose="02020603050405020304" pitchFamily="18" charset="0"/>
                <a:cs typeface="Times New Roman" panose="02020603050405020304" pitchFamily="18" charset="0"/>
              </a:rPr>
              <a:t>的关系</a:t>
            </a:r>
            <a:endParaRPr lang="en-US" altLang="zh-CN" sz="1800" dirty="0">
              <a:solidFill>
                <a:srgbClr val="C00000"/>
              </a:solidFill>
              <a:latin typeface="Times New Roman" panose="02020603050405020304" pitchFamily="18" charset="0"/>
              <a:cs typeface="Times New Roman" panose="02020603050405020304" pitchFamily="18" charset="0"/>
            </a:endParaRPr>
          </a:p>
          <a:p>
            <a:pPr lvl="2"/>
            <a:r>
              <a:rPr lang="en-US" altLang="zh-CN" sz="1800" dirty="0">
                <a:latin typeface="Times New Roman" panose="02020603050405020304" pitchFamily="18" charset="0"/>
                <a:cs typeface="Times New Roman" panose="02020603050405020304" pitchFamily="18" charset="0"/>
              </a:rPr>
              <a:t>V</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document</a:t>
            </a:r>
            <a:r>
              <a:rPr lang="zh-CN" altLang="en-US" sz="1800" dirty="0">
                <a:latin typeface="Times New Roman" panose="02020603050405020304" pitchFamily="18" charset="0"/>
                <a:cs typeface="Times New Roman" panose="02020603050405020304" pitchFamily="18" charset="0"/>
              </a:rPr>
              <a:t>和</a:t>
            </a:r>
            <a:r>
              <a:rPr lang="en-US" altLang="zh-CN" sz="1800" dirty="0">
                <a:latin typeface="Times New Roman" panose="02020603050405020304" pitchFamily="18" charset="0"/>
                <a:cs typeface="Times New Roman" panose="02020603050405020304" pitchFamily="18" charset="0"/>
              </a:rPr>
              <a:t>topic</a:t>
            </a:r>
            <a:r>
              <a:rPr lang="zh-CN" altLang="en-US" sz="1800" dirty="0">
                <a:latin typeface="Times New Roman" panose="02020603050405020304" pitchFamily="18" charset="0"/>
                <a:cs typeface="Times New Roman" panose="02020603050405020304" pitchFamily="18" charset="0"/>
              </a:rPr>
              <a:t>的关系</a:t>
            </a:r>
            <a:endParaRPr kumimoji="1" lang="en-US" altLang="zh-CN" sz="1800" dirty="0"/>
          </a:p>
        </p:txBody>
      </p:sp>
      <p:pic>
        <p:nvPicPr>
          <p:cNvPr id="4" name="图片 3"/>
          <p:cNvPicPr>
            <a:picLocks noChangeAspect="1"/>
          </p:cNvPicPr>
          <p:nvPr/>
        </p:nvPicPr>
        <p:blipFill>
          <a:blip r:embed="rId2"/>
          <a:stretch>
            <a:fillRect/>
          </a:stretch>
        </p:blipFill>
        <p:spPr>
          <a:xfrm>
            <a:off x="4442459" y="2209129"/>
            <a:ext cx="4512857" cy="1189391"/>
          </a:xfrm>
          <a:prstGeom prst="rect">
            <a:avLst/>
          </a:prstGeom>
        </p:spPr>
      </p:pic>
    </p:spTree>
    <p:extLst>
      <p:ext uri="{BB962C8B-B14F-4D97-AF65-F5344CB8AC3E}">
        <p14:creationId xmlns:p14="http://schemas.microsoft.com/office/powerpoint/2010/main" val="3485224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en-US" altLang="zh-CN" dirty="0" smtClean="0"/>
              <a:t>pause</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360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NMF</a:t>
                </a:r>
                <a:r>
                  <a:rPr kumimoji="1" lang="zh-CN" altLang="en-US" dirty="0"/>
                  <a:t>的输出的解读</a:t>
                </a:r>
                <a:endParaRPr kumimoji="1" lang="en-US" altLang="zh-CN" dirty="0"/>
              </a:p>
              <a:p>
                <a:pPr lvl="1"/>
                <a14:m>
                  <m:oMath xmlns:m="http://schemas.openxmlformats.org/officeDocument/2006/math">
                    <m:r>
                      <m:rPr>
                        <m:sty m:val="p"/>
                      </m:rPr>
                      <a:rPr kumimoji="1" lang="en-US" altLang="zh-CN" sz="1600" i="1" dirty="0">
                        <a:latin typeface="Cambria Math" panose="02040503050406030204" pitchFamily="18" charset="0"/>
                      </a:rPr>
                      <m:t>U</m:t>
                    </m:r>
                    <m:r>
                      <a:rPr kumimoji="1"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u</m:t>
                        </m:r>
                      </m:e>
                      <m:sub>
                        <m:r>
                          <a:rPr lang="en-US" altLang="zh-CN" sz="1600">
                            <a:latin typeface="Cambria Math" panose="02040503050406030204" pitchFamily="18" charset="0"/>
                          </a:rPr>
                          <m:t>1</m:t>
                        </m:r>
                      </m:sub>
                    </m:sSub>
                    <m:r>
                      <a:rPr lang="en-US" altLang="zh-CN" sz="1600" i="1">
                        <a:latin typeface="Cambria Math" panose="02040503050406030204" pitchFamily="18" charset="0"/>
                      </a:rPr>
                      <m:t>,</m:t>
                    </m:r>
                    <m:r>
                      <a:rPr lang="zh-CN" altLang="en-US" sz="1600" i="1">
                        <a:latin typeface="Cambria Math" panose="02040503050406030204" pitchFamily="18" charset="0"/>
                      </a:rPr>
                      <m:t> </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u</m:t>
                        </m:r>
                      </m:e>
                      <m:sub>
                        <m:r>
                          <m:rPr>
                            <m:sty m:val="p"/>
                          </m:rPr>
                          <a:rPr lang="en-US" altLang="zh-CN" sz="1600" b="1" i="1">
                            <a:latin typeface="Cambria Math" panose="02040503050406030204" pitchFamily="18" charset="0"/>
                          </a:rPr>
                          <m:t>K</m:t>
                        </m:r>
                      </m:sub>
                    </m:sSub>
                    <m:r>
                      <a:rPr kumimoji="1" lang="en-US" altLang="zh-CN" sz="1600" i="1">
                        <a:latin typeface="Cambria Math" panose="02040503050406030204" pitchFamily="18" charset="0"/>
                      </a:rPr>
                      <m:t>]</m:t>
                    </m:r>
                  </m:oMath>
                </a14:m>
                <a:r>
                  <a:rPr lang="en-US" altLang="zh-CN" sz="1600" dirty="0"/>
                  <a:t> </a:t>
                </a:r>
                <a:r>
                  <a:rPr lang="zh-CN" altLang="en-US" sz="1600" dirty="0"/>
                  <a:t>，也对应着</a:t>
                </a:r>
                <a:r>
                  <a:rPr lang="en-US" altLang="zh-CN" sz="1600" b="1" dirty="0">
                    <a:solidFill>
                      <a:srgbClr val="C00000"/>
                    </a:solidFill>
                  </a:rPr>
                  <a:t>K</a:t>
                </a:r>
                <a:r>
                  <a:rPr lang="zh-CN" altLang="en-US" sz="1600" b="1" dirty="0">
                    <a:solidFill>
                      <a:srgbClr val="C00000"/>
                    </a:solidFill>
                  </a:rPr>
                  <a:t>个簇</a:t>
                </a:r>
                <a:endParaRPr lang="en-US" altLang="zh-CN" sz="1800" i="1" dirty="0">
                  <a:latin typeface="Cambria Math" panose="02040503050406030204" pitchFamily="18" charset="0"/>
                </a:endParaRPr>
              </a:p>
              <a:p>
                <a:pPr lvl="1"/>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b="1" i="1">
                            <a:latin typeface="Cambria Math" panose="02040503050406030204" pitchFamily="18" charset="0"/>
                          </a:rPr>
                          <m:t>u</m:t>
                        </m:r>
                      </m:e>
                      <m:sub>
                        <m:r>
                          <m:rPr>
                            <m:sty m:val="p"/>
                          </m:rPr>
                          <a:rPr lang="en-US" altLang="zh-CN" sz="1800" b="1" i="1">
                            <a:latin typeface="Cambria Math" panose="02040503050406030204" pitchFamily="18" charset="0"/>
                          </a:rPr>
                          <m:t>i</m:t>
                        </m:r>
                      </m:sub>
                    </m:sSub>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𝑅</m:t>
                        </m:r>
                      </m:e>
                      <m:sup>
                        <m:r>
                          <m:rPr>
                            <m:sty m:val="p"/>
                          </m:rPr>
                          <a:rPr lang="en-US" altLang="zh-CN" sz="1800" i="1">
                            <a:latin typeface="Cambria Math" panose="02040503050406030204" pitchFamily="18" charset="0"/>
                          </a:rPr>
                          <m:t>M</m:t>
                        </m:r>
                      </m:sup>
                    </m:sSup>
                  </m:oMath>
                </a14:m>
                <a:r>
                  <a:rPr kumimoji="1" lang="zh-CN" altLang="en-US" sz="1800" dirty="0"/>
                  <a:t>，</a:t>
                </a:r>
                <a:r>
                  <a:rPr kumimoji="1" lang="en-US" altLang="zh-CN" sz="1800" dirty="0"/>
                  <a:t>M</a:t>
                </a:r>
                <a:r>
                  <a:rPr kumimoji="1" lang="zh-CN" altLang="en-US" sz="1800" dirty="0"/>
                  <a:t>为集合中不同单词的数目</a:t>
                </a:r>
                <a:endParaRPr kumimoji="1" lang="en-US" altLang="zh-CN" sz="1800" dirty="0"/>
              </a:p>
              <a:p>
                <a:pPr lvl="1"/>
                <a14:m>
                  <m:oMath xmlns:m="http://schemas.openxmlformats.org/officeDocument/2006/math">
                    <m:sSubSup>
                      <m:sSubSupPr>
                        <m:ctrlPr>
                          <a:rPr lang="en-US" altLang="zh-CN" sz="1600" i="1">
                            <a:latin typeface="Cambria Math" panose="02040503050406030204" pitchFamily="18" charset="0"/>
                          </a:rPr>
                        </m:ctrlPr>
                      </m:sSubSupPr>
                      <m:e>
                        <m:r>
                          <m:rPr>
                            <m:sty m:val="p"/>
                          </m:rPr>
                          <a:rPr lang="en-US" altLang="zh-CN" sz="1600" i="1">
                            <a:latin typeface="Cambria Math" panose="02040503050406030204" pitchFamily="18" charset="0"/>
                          </a:rPr>
                          <m:t>u</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m:t>
                        </m:r>
                        <m:r>
                          <a:rPr lang="en-US" altLang="zh-CN" sz="1600" i="1">
                            <a:latin typeface="Cambria Math" panose="02040503050406030204" pitchFamily="18" charset="0"/>
                          </a:rPr>
                          <m:t>𝑗</m:t>
                        </m:r>
                        <m:r>
                          <a:rPr lang="en-US" altLang="zh-CN" sz="1600" i="1">
                            <a:latin typeface="Cambria Math" panose="02040503050406030204" pitchFamily="18" charset="0"/>
                          </a:rPr>
                          <m:t>)</m:t>
                        </m:r>
                      </m:sup>
                    </m:sSubSup>
                  </m:oMath>
                </a14:m>
                <a:r>
                  <a:rPr kumimoji="1" lang="zh-CN" altLang="en-US" sz="1600" dirty="0">
                    <a:latin typeface="Times" pitchFamily="2" charset="0"/>
                  </a:rPr>
                  <a:t>：</a:t>
                </a:r>
                <a:r>
                  <a:rPr kumimoji="1" lang="zh-CN" altLang="en-US" sz="1600" dirty="0">
                    <a:solidFill>
                      <a:srgbClr val="C00000"/>
                    </a:solidFill>
                    <a:latin typeface="Times" pitchFamily="2" charset="0"/>
                  </a:rPr>
                  <a:t>第 </a:t>
                </a:r>
                <a:r>
                  <a:rPr kumimoji="1" lang="en-US" altLang="zh-CN" sz="1600" dirty="0">
                    <a:solidFill>
                      <a:srgbClr val="C00000"/>
                    </a:solidFill>
                    <a:latin typeface="Times" pitchFamily="2" charset="0"/>
                  </a:rPr>
                  <a:t>j</a:t>
                </a:r>
                <a:r>
                  <a:rPr kumimoji="1" lang="zh-CN" altLang="en-US" sz="1600" dirty="0">
                    <a:solidFill>
                      <a:srgbClr val="C00000"/>
                    </a:solidFill>
                    <a:latin typeface="Times" pitchFamily="2" charset="0"/>
                  </a:rPr>
                  <a:t> 个单词</a:t>
                </a:r>
                <a:r>
                  <a:rPr kumimoji="1" lang="zh-CN" altLang="en-US" sz="1600" dirty="0">
                    <a:latin typeface="Times" pitchFamily="2" charset="0"/>
                  </a:rPr>
                  <a:t>属于</a:t>
                </a:r>
                <a:r>
                  <a:rPr kumimoji="1" lang="zh-CN" altLang="en-US" sz="1600" b="1" dirty="0">
                    <a:latin typeface="Times" pitchFamily="2" charset="0"/>
                  </a:rPr>
                  <a:t>第 </a:t>
                </a:r>
                <a:r>
                  <a:rPr kumimoji="1" lang="en-US" altLang="zh-CN" sz="1600" b="1" dirty="0" err="1">
                    <a:latin typeface="Times" pitchFamily="2" charset="0"/>
                  </a:rPr>
                  <a:t>i</a:t>
                </a:r>
                <a:r>
                  <a:rPr kumimoji="1" lang="zh-CN" altLang="en-US" sz="1600" b="1" dirty="0">
                    <a:latin typeface="Times" pitchFamily="2" charset="0"/>
                  </a:rPr>
                  <a:t> 个簇的</a:t>
                </a:r>
                <a:r>
                  <a:rPr kumimoji="1" lang="zh-CN" altLang="en-US" sz="1600" dirty="0">
                    <a:latin typeface="Times" pitchFamily="2" charset="0"/>
                  </a:rPr>
                  <a:t>“强度”</a:t>
                </a:r>
                <a:endParaRPr kumimoji="1" lang="en-US" altLang="zh-CN" sz="1800" i="1" dirty="0">
                  <a:latin typeface="Cambria Math" panose="02040503050406030204" pitchFamily="18" charset="0"/>
                </a:endParaRPr>
              </a:p>
              <a:p>
                <a:pPr lvl="1"/>
                <a:endParaRPr kumimoji="1" lang="en-US" altLang="zh-CN" sz="1800" i="1" dirty="0">
                  <a:latin typeface="Cambria Math" panose="02040503050406030204" pitchFamily="18" charset="0"/>
                </a:endParaRPr>
              </a:p>
              <a:p>
                <a:pPr lvl="1"/>
                <a14:m>
                  <m:oMath xmlns:m="http://schemas.openxmlformats.org/officeDocument/2006/math">
                    <m:r>
                      <a:rPr kumimoji="1" lang="en-US" altLang="zh-CN" sz="1800" i="1">
                        <a:latin typeface="Cambria Math" panose="02040503050406030204" pitchFamily="18" charset="0"/>
                      </a:rPr>
                      <m:t>𝑉</m:t>
                    </m:r>
                    <m:r>
                      <a:rPr kumimoji="1"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1">
                            <a:latin typeface="Cambria Math" panose="02040503050406030204" pitchFamily="18" charset="0"/>
                          </a:rPr>
                          <m:t>𝐯</m:t>
                        </m:r>
                      </m:e>
                      <m:sub>
                        <m:r>
                          <a:rPr lang="en-US" altLang="zh-CN" sz="1800">
                            <a:latin typeface="Cambria Math" panose="02040503050406030204" pitchFamily="18" charset="0"/>
                          </a:rPr>
                          <m:t>1</m:t>
                        </m:r>
                      </m:sub>
                    </m:sSub>
                    <m:r>
                      <a:rPr lang="en-US" altLang="zh-CN" sz="1800" i="1">
                        <a:latin typeface="Cambria Math" panose="02040503050406030204" pitchFamily="18" charset="0"/>
                      </a:rPr>
                      <m:t>,</m:t>
                    </m:r>
                    <m:r>
                      <a:rPr lang="zh-CN" altLang="en-US" sz="1800" i="1">
                        <a:latin typeface="Cambria Math" panose="02040503050406030204" pitchFamily="18" charset="0"/>
                      </a:rPr>
                      <m:t> </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1">
                            <a:latin typeface="Cambria Math" panose="02040503050406030204" pitchFamily="18" charset="0"/>
                          </a:rPr>
                          <m:t>𝐯</m:t>
                        </m:r>
                      </m:e>
                      <m:sub>
                        <m:r>
                          <m:rPr>
                            <m:sty m:val="p"/>
                          </m:rPr>
                          <a:rPr lang="en-US" altLang="zh-CN" sz="1800" b="1" i="1">
                            <a:latin typeface="Cambria Math" panose="02040503050406030204" pitchFamily="18" charset="0"/>
                          </a:rPr>
                          <m:t>K</m:t>
                        </m:r>
                      </m:sub>
                    </m:sSub>
                    <m:r>
                      <a:rPr kumimoji="1" lang="en-US" altLang="zh-CN" sz="1800" i="1">
                        <a:latin typeface="Cambria Math" panose="02040503050406030204" pitchFamily="18" charset="0"/>
                      </a:rPr>
                      <m:t>]</m:t>
                    </m:r>
                  </m:oMath>
                </a14:m>
                <a:r>
                  <a:rPr lang="en-US" altLang="zh-CN" sz="1800" dirty="0"/>
                  <a:t> </a:t>
                </a:r>
                <a:r>
                  <a:rPr lang="zh-CN" altLang="en-US" sz="1800" dirty="0"/>
                  <a:t>，</a:t>
                </a:r>
                <a:r>
                  <a:rPr kumimoji="1" lang="zh-CN" altLang="en-US" sz="1800" dirty="0"/>
                  <a:t>对应着</a:t>
                </a:r>
                <a:r>
                  <a:rPr kumimoji="1" lang="en-US" altLang="zh-CN" sz="1800" b="1" dirty="0">
                    <a:solidFill>
                      <a:srgbClr val="C00000"/>
                    </a:solidFill>
                  </a:rPr>
                  <a:t>K</a:t>
                </a:r>
                <a:r>
                  <a:rPr kumimoji="1" lang="zh-CN" altLang="en-US" sz="1800" b="1" dirty="0">
                    <a:solidFill>
                      <a:srgbClr val="C00000"/>
                    </a:solidFill>
                  </a:rPr>
                  <a:t>个簇</a:t>
                </a:r>
                <a:endParaRPr lang="en-US" altLang="zh-CN" sz="1800" i="1" dirty="0">
                  <a:latin typeface="Cambria Math" panose="02040503050406030204" pitchFamily="18" charset="0"/>
                </a:endParaRPr>
              </a:p>
              <a:p>
                <a:pPr lvl="1"/>
                <a14:m>
                  <m:oMath xmlns:m="http://schemas.openxmlformats.org/officeDocument/2006/math">
                    <m:sSub>
                      <m:sSubPr>
                        <m:ctrlPr>
                          <a:rPr lang="en-US" altLang="zh-CN" sz="1800" i="1">
                            <a:latin typeface="Cambria Math" panose="02040503050406030204" pitchFamily="18" charset="0"/>
                          </a:rPr>
                        </m:ctrlPr>
                      </m:sSubPr>
                      <m:e>
                        <m:r>
                          <a:rPr lang="en-US" altLang="zh-CN" sz="1800" b="1">
                            <a:latin typeface="Cambria Math" panose="02040503050406030204" pitchFamily="18" charset="0"/>
                          </a:rPr>
                          <m:t>𝐯</m:t>
                        </m:r>
                      </m:e>
                      <m:sub>
                        <m:r>
                          <m:rPr>
                            <m:sty m:val="p"/>
                          </m:rPr>
                          <a:rPr lang="en-US" altLang="zh-CN" sz="1800" b="1" i="1">
                            <a:latin typeface="Cambria Math" panose="02040503050406030204" pitchFamily="18" charset="0"/>
                          </a:rPr>
                          <m:t>i</m:t>
                        </m:r>
                      </m:sub>
                    </m:sSub>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𝑅</m:t>
                        </m:r>
                      </m:e>
                      <m:sup>
                        <m:r>
                          <a:rPr lang="en-US" altLang="zh-CN" sz="1800" i="1">
                            <a:latin typeface="Cambria Math" panose="02040503050406030204" pitchFamily="18" charset="0"/>
                          </a:rPr>
                          <m:t>𝑁</m:t>
                        </m:r>
                      </m:sup>
                    </m:sSup>
                  </m:oMath>
                </a14:m>
                <a:r>
                  <a:rPr kumimoji="1" lang="zh-CN" altLang="en-US" sz="1800" dirty="0"/>
                  <a:t>，</a:t>
                </a:r>
                <a:r>
                  <a:rPr kumimoji="1" lang="en-US" altLang="zh-CN" sz="1800" dirty="0"/>
                  <a:t>N</a:t>
                </a:r>
                <a:r>
                  <a:rPr kumimoji="1" lang="zh-CN" altLang="en-US" sz="1800" dirty="0"/>
                  <a:t>为集合中文档的数目</a:t>
                </a:r>
                <a:endParaRPr kumimoji="1" lang="en-US" altLang="zh-CN" sz="1800" dirty="0"/>
              </a:p>
              <a:p>
                <a:pPr lvl="1"/>
                <a14:m>
                  <m:oMath xmlns:m="http://schemas.openxmlformats.org/officeDocument/2006/math">
                    <m:sSubSup>
                      <m:sSubSupPr>
                        <m:ctrlPr>
                          <a:rPr lang="en-US" altLang="zh-CN" sz="1600" i="1">
                            <a:latin typeface="Cambria Math" panose="02040503050406030204" pitchFamily="18" charset="0"/>
                          </a:rPr>
                        </m:ctrlPr>
                      </m:sSubSupPr>
                      <m:e>
                        <m:r>
                          <a:rPr lang="en-US" altLang="zh-CN" sz="1600" b="0" i="1" smtClean="0">
                            <a:latin typeface="Cambria Math" panose="02040503050406030204" pitchFamily="18" charset="0"/>
                          </a:rPr>
                          <m:t>𝑣</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m:t>
                        </m:r>
                        <m:r>
                          <a:rPr lang="en-US" altLang="zh-CN" sz="1600" i="1">
                            <a:latin typeface="Cambria Math" panose="02040503050406030204" pitchFamily="18" charset="0"/>
                          </a:rPr>
                          <m:t>𝑗</m:t>
                        </m:r>
                        <m:r>
                          <a:rPr lang="en-US" altLang="zh-CN" sz="1600" i="1">
                            <a:latin typeface="Cambria Math" panose="02040503050406030204" pitchFamily="18" charset="0"/>
                          </a:rPr>
                          <m:t>)</m:t>
                        </m:r>
                      </m:sup>
                    </m:sSubSup>
                  </m:oMath>
                </a14:m>
                <a:r>
                  <a:rPr kumimoji="1" lang="zh-CN" altLang="en-US" sz="1600" dirty="0"/>
                  <a:t>：</a:t>
                </a:r>
                <a:r>
                  <a:rPr kumimoji="1" lang="zh-CN" altLang="en-US" sz="1600" dirty="0">
                    <a:solidFill>
                      <a:srgbClr val="C00000"/>
                    </a:solidFill>
                  </a:rPr>
                  <a:t>第 </a:t>
                </a:r>
                <a:r>
                  <a:rPr kumimoji="1" lang="en-US" altLang="zh-CN" sz="1600" dirty="0">
                    <a:solidFill>
                      <a:srgbClr val="C00000"/>
                    </a:solidFill>
                  </a:rPr>
                  <a:t>j</a:t>
                </a:r>
                <a:r>
                  <a:rPr kumimoji="1" lang="zh-CN" altLang="en-US" sz="1600" dirty="0">
                    <a:solidFill>
                      <a:srgbClr val="C00000"/>
                    </a:solidFill>
                  </a:rPr>
                  <a:t> 个文档</a:t>
                </a:r>
                <a:r>
                  <a:rPr kumimoji="1" lang="zh-CN" altLang="en-US" sz="1600" dirty="0"/>
                  <a:t>属于</a:t>
                </a:r>
                <a:r>
                  <a:rPr kumimoji="1" lang="zh-CN" altLang="en-US" sz="1600" b="1" dirty="0"/>
                  <a:t>第 </a:t>
                </a:r>
                <a:r>
                  <a:rPr kumimoji="1" lang="en-US" altLang="zh-CN" sz="1600" b="1" dirty="0" err="1"/>
                  <a:t>i</a:t>
                </a:r>
                <a:r>
                  <a:rPr kumimoji="1" lang="zh-CN" altLang="en-US" sz="1600" b="1" dirty="0"/>
                  <a:t> 个簇的</a:t>
                </a:r>
                <a:r>
                  <a:rPr kumimoji="1" lang="zh-CN" altLang="en-US" sz="1600" dirty="0"/>
                  <a:t>“强度”</a:t>
                </a:r>
                <a:endParaRPr kumimoji="1" lang="en-US" altLang="zh-CN" dirty="0"/>
              </a:p>
            </p:txBody>
          </p:sp>
        </mc:Choice>
        <mc:Fallback xmlns="">
          <p:sp>
            <p:nvSpPr>
              <p:cNvPr id="3" name="内容占位符 2">
                <a:extLst>
                  <a:ext uri="{FF2B5EF4-FFF2-40B4-BE49-F238E27FC236}">
                    <a16:creationId xmlns:a16="http://schemas.microsoft.com/office/drawing/2014/main" id="{0944FD81-1A31-D74C-BD6F-7F528045F51B}"/>
                  </a:ext>
                </a:extLst>
              </p:cNvPr>
              <p:cNvSpPr>
                <a:spLocks noGrp="1" noRot="1" noChangeAspect="1" noMove="1" noResize="1" noEditPoints="1" noAdjustHandles="1" noChangeArrowheads="1" noChangeShapeType="1" noTextEdit="1"/>
              </p:cNvSpPr>
              <p:nvPr>
                <p:ph idx="1"/>
              </p:nvPr>
            </p:nvSpPr>
            <p:spPr>
              <a:blipFill>
                <a:blip r:embed="rId2"/>
                <a:stretch>
                  <a:fillRect l="-667" t="-774"/>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597876" y="3705380"/>
            <a:ext cx="3986892" cy="1050770"/>
          </a:xfrm>
          <a:prstGeom prst="rect">
            <a:avLst/>
          </a:prstGeom>
        </p:spPr>
      </p:pic>
      <p:sp>
        <p:nvSpPr>
          <p:cNvPr id="5" name="椭圆形标注 4"/>
          <p:cNvSpPr/>
          <p:nvPr/>
        </p:nvSpPr>
        <p:spPr>
          <a:xfrm>
            <a:off x="6534966" y="2162810"/>
            <a:ext cx="1737360" cy="914400"/>
          </a:xfrm>
          <a:prstGeom prst="wedgeEllipseCallout">
            <a:avLst>
              <a:gd name="adj1" fmla="val -68202"/>
              <a:gd name="adj2" fmla="val 10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注意这里是</a:t>
            </a:r>
            <a:r>
              <a:rPr lang="en-US" altLang="zh-CN" dirty="0"/>
              <a:t>V</a:t>
            </a:r>
            <a:r>
              <a:rPr lang="zh-CN" altLang="en-US" dirty="0"/>
              <a:t>的转置</a:t>
            </a:r>
          </a:p>
        </p:txBody>
      </p:sp>
      <p:sp>
        <p:nvSpPr>
          <p:cNvPr id="6" name="圆角矩形 5"/>
          <p:cNvSpPr/>
          <p:nvPr/>
        </p:nvSpPr>
        <p:spPr>
          <a:xfrm>
            <a:off x="4407626" y="3788773"/>
            <a:ext cx="97971" cy="6803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550501" y="3788772"/>
            <a:ext cx="97971" cy="6803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693376" y="3788771"/>
            <a:ext cx="97971" cy="6803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129983" y="3891643"/>
            <a:ext cx="1185364" cy="1498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129983" y="4045313"/>
            <a:ext cx="1185364" cy="1498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129983" y="4196259"/>
            <a:ext cx="1185364" cy="1498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627369" y="973604"/>
            <a:ext cx="3241501" cy="830997"/>
          </a:xfrm>
          <a:prstGeom prst="rect">
            <a:avLst/>
          </a:prstGeom>
          <a:solidFill>
            <a:schemeClr val="accent3">
              <a:lumMod val="20000"/>
              <a:lumOff val="80000"/>
            </a:schemeClr>
          </a:solidFill>
          <a:ln>
            <a:solidFill>
              <a:srgbClr val="C00000"/>
            </a:solidFill>
          </a:ln>
        </p:spPr>
        <p:txBody>
          <a:bodyPr wrap="square">
            <a:spAutoFit/>
          </a:bodyPr>
          <a:lstStyle/>
          <a:p>
            <a:pPr marL="285750" indent="-285750" algn="just">
              <a:buFont typeface="Arial" panose="020B0604020202020204" pitchFamily="34" charset="0"/>
              <a:buChar char="•"/>
            </a:pPr>
            <a:r>
              <a:rPr kumimoji="1" lang="en-US" altLang="zh-CN" sz="1600" dirty="0"/>
              <a:t>NMF</a:t>
            </a:r>
            <a:r>
              <a:rPr kumimoji="1" lang="zh-CN" altLang="en-US" sz="1600" dirty="0"/>
              <a:t>和</a:t>
            </a:r>
            <a:r>
              <a:rPr kumimoji="1" lang="en-US" altLang="zh-CN" sz="1600" dirty="0"/>
              <a:t>LSI</a:t>
            </a:r>
            <a:r>
              <a:rPr kumimoji="1" lang="zh-CN" altLang="en-US" sz="1600" dirty="0"/>
              <a:t>一样，可以对单词和文档同时进行</a:t>
            </a:r>
            <a:r>
              <a:rPr kumimoji="1" lang="zh-CN" altLang="en-US" sz="1600" dirty="0">
                <a:solidFill>
                  <a:srgbClr val="C00000"/>
                </a:solidFill>
              </a:rPr>
              <a:t>“软”聚类</a:t>
            </a:r>
            <a:endParaRPr kumimoji="1" lang="en-US" altLang="zh-CN" sz="1600" dirty="0">
              <a:solidFill>
                <a:srgbClr val="C00000"/>
              </a:solidFill>
            </a:endParaRPr>
          </a:p>
          <a:p>
            <a:pPr marL="285750" indent="-285750" algn="just">
              <a:buFont typeface="Arial" panose="020B0604020202020204" pitchFamily="34" charset="0"/>
              <a:buChar char="•"/>
            </a:pPr>
            <a:r>
              <a:rPr kumimoji="1" lang="en-US" altLang="zh-CN" sz="1600" dirty="0"/>
              <a:t>K</a:t>
            </a:r>
            <a:r>
              <a:rPr kumimoji="1" lang="zh-CN" altLang="en-US" sz="1600" dirty="0"/>
              <a:t>依然很难设定</a:t>
            </a:r>
          </a:p>
        </p:txBody>
      </p:sp>
    </p:spTree>
    <p:extLst>
      <p:ext uri="{BB962C8B-B14F-4D97-AF65-F5344CB8AC3E}">
        <p14:creationId xmlns:p14="http://schemas.microsoft.com/office/powerpoint/2010/main" val="2098700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NMF</a:t>
            </a:r>
            <a:r>
              <a:rPr kumimoji="1" lang="zh-CN" altLang="en-US" dirty="0"/>
              <a:t>解读</a:t>
            </a:r>
            <a:endParaRPr kumimoji="1" lang="en-US" altLang="zh-CN" dirty="0"/>
          </a:p>
          <a:p>
            <a:pPr lvl="1"/>
            <a:r>
              <a:rPr kumimoji="1" lang="zh-CN" altLang="en-US" dirty="0"/>
              <a:t>这里是</a:t>
            </a:r>
            <a:r>
              <a:rPr kumimoji="1" lang="en-US" altLang="zh-CN" dirty="0"/>
              <a:t>doc-word</a:t>
            </a:r>
            <a:r>
              <a:rPr kumimoji="1" lang="zh-CN" altLang="en-US" dirty="0"/>
              <a:t>矩阵</a:t>
            </a:r>
            <a:endParaRPr kumimoji="1" lang="en-US" altLang="zh-CN" dirty="0"/>
          </a:p>
          <a:p>
            <a:pPr lvl="1"/>
            <a:endParaRPr kumimoji="1" lang="en-US" altLang="zh-CN" dirty="0"/>
          </a:p>
          <a:p>
            <a:pPr lvl="1"/>
            <a:endParaRPr kumimoji="1" lang="en-US" altLang="zh-CN" dirty="0"/>
          </a:p>
          <a:p>
            <a:pPr lvl="1"/>
            <a:r>
              <a:rPr kumimoji="1" lang="zh-CN" altLang="en-US" dirty="0"/>
              <a:t>文档由</a:t>
            </a:r>
            <a:r>
              <a:rPr kumimoji="1" lang="en-US" altLang="zh-CN" dirty="0"/>
              <a:t>topic</a:t>
            </a:r>
            <a:r>
              <a:rPr kumimoji="1" lang="zh-CN" altLang="en-US" dirty="0"/>
              <a:t>构成</a:t>
            </a:r>
            <a:endParaRPr kumimoji="1" lang="en-US" altLang="zh-CN" dirty="0"/>
          </a:p>
          <a:p>
            <a:pPr lvl="1"/>
            <a:r>
              <a:rPr kumimoji="1" lang="en-US" altLang="zh-CN" dirty="0"/>
              <a:t>Topic</a:t>
            </a:r>
            <a:r>
              <a:rPr kumimoji="1" lang="zh-CN" altLang="en-US" dirty="0"/>
              <a:t>由</a:t>
            </a:r>
            <a:r>
              <a:rPr kumimoji="1" lang="en-US" altLang="zh-CN" dirty="0"/>
              <a:t>word</a:t>
            </a:r>
            <a:r>
              <a:rPr kumimoji="1" lang="zh-CN" altLang="en-US" dirty="0"/>
              <a:t>构成</a:t>
            </a:r>
            <a:endParaRPr kumimoji="1" lang="en-US" altLang="zh-CN" dirty="0"/>
          </a:p>
        </p:txBody>
      </p:sp>
      <p:pic>
        <p:nvPicPr>
          <p:cNvPr id="4" name="图片 3"/>
          <p:cNvPicPr>
            <a:picLocks noChangeAspect="1"/>
          </p:cNvPicPr>
          <p:nvPr/>
        </p:nvPicPr>
        <p:blipFill>
          <a:blip r:embed="rId2"/>
          <a:stretch>
            <a:fillRect/>
          </a:stretch>
        </p:blipFill>
        <p:spPr>
          <a:xfrm>
            <a:off x="3695441" y="987650"/>
            <a:ext cx="4945897" cy="3600000"/>
          </a:xfrm>
          <a:prstGeom prst="rect">
            <a:avLst/>
          </a:prstGeom>
        </p:spPr>
      </p:pic>
      <p:sp>
        <p:nvSpPr>
          <p:cNvPr id="5" name="圆角矩形 4"/>
          <p:cNvSpPr/>
          <p:nvPr/>
        </p:nvSpPr>
        <p:spPr>
          <a:xfrm>
            <a:off x="5993130" y="2072640"/>
            <a:ext cx="556260" cy="952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090410" y="2152650"/>
            <a:ext cx="1466850" cy="152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25062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485394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995935" y="157880"/>
            <a:ext cx="3787693"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提纲</a:t>
            </a:r>
          </a:p>
        </p:txBody>
      </p:sp>
      <p:sp>
        <p:nvSpPr>
          <p:cNvPr id="3" name="TextBox 2"/>
          <p:cNvSpPr txBox="1"/>
          <p:nvPr/>
        </p:nvSpPr>
        <p:spPr>
          <a:xfrm>
            <a:off x="492101" y="3053758"/>
            <a:ext cx="2697829"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文本表示</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NMF</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817418" y="581891"/>
            <a:ext cx="2178627" cy="1891145"/>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KSO_Shape"/>
            <p:cNvSpPr>
              <a:spLocks/>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latin typeface="微软雅黑" panose="020B0503020204020204" pitchFamily="34" charset="-122"/>
                <a:ea typeface="微软雅黑" panose="020B0503020204020204" pitchFamily="34" charset="-122"/>
              </a:endParaRPr>
            </a:p>
          </p:txBody>
        </p:sp>
      </p:grpSp>
      <p:sp>
        <p:nvSpPr>
          <p:cNvPr id="15" name="TextBox 14"/>
          <p:cNvSpPr txBox="1"/>
          <p:nvPr/>
        </p:nvSpPr>
        <p:spPr>
          <a:xfrm>
            <a:off x="3995935" y="1035978"/>
            <a:ext cx="4328915" cy="1668149"/>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NMF</a:t>
            </a:r>
            <a:r>
              <a:rPr lang="zh-CN" altLang="en-US" sz="1600" dirty="0">
                <a:latin typeface="微软雅黑" panose="020B0503020204020204" pitchFamily="34" charset="-122"/>
                <a:ea typeface="微软雅黑" panose="020B0503020204020204" pitchFamily="34" charset="-122"/>
              </a:rPr>
              <a:t>定义</a:t>
            </a:r>
          </a:p>
          <a:p>
            <a:pPr marL="285750" indent="-285750">
              <a:lnSpc>
                <a:spcPct val="16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NMF</a:t>
            </a:r>
            <a:r>
              <a:rPr lang="zh-CN" altLang="en-US" sz="1600" dirty="0">
                <a:latin typeface="微软雅黑" panose="020B0503020204020204" pitchFamily="34" charset="-122"/>
                <a:ea typeface="微软雅黑" panose="020B0503020204020204" pitchFamily="34" charset="-122"/>
              </a:rPr>
              <a:t>解法</a:t>
            </a:r>
            <a:endParaRPr lang="en-US" altLang="zh-CN" sz="1600" dirty="0">
              <a:latin typeface="微软雅黑" panose="020B0503020204020204" pitchFamily="34" charset="-122"/>
              <a:ea typeface="微软雅黑" panose="020B0503020204020204" pitchFamily="34" charset="-122"/>
            </a:endParaRPr>
          </a:p>
          <a:p>
            <a:pPr marL="285750" indent="-285750">
              <a:lnSpc>
                <a:spcPct val="16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NMF</a:t>
            </a:r>
            <a:r>
              <a:rPr lang="zh-CN" altLang="en-US" sz="1600" dirty="0">
                <a:latin typeface="微软雅黑" panose="020B0503020204020204" pitchFamily="34" charset="-122"/>
                <a:ea typeface="微软雅黑" panose="020B0503020204020204" pitchFamily="34" charset="-122"/>
              </a:rPr>
              <a:t>的结果的理解</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LSI</a:t>
            </a:r>
            <a:r>
              <a:rPr lang="zh-CN" altLang="en-US" sz="1600">
                <a:latin typeface="微软雅黑" panose="020B0503020204020204" pitchFamily="34" charset="-122"/>
                <a:ea typeface="微软雅黑" panose="020B0503020204020204" pitchFamily="34" charset="-122"/>
              </a:rPr>
              <a:t>对比</a:t>
            </a:r>
            <a:endParaRPr lang="zh-CN" altLang="en-US" sz="1600" dirty="0">
              <a:latin typeface="微软雅黑" panose="020B0503020204020204" pitchFamily="34" charset="-122"/>
              <a:ea typeface="微软雅黑" panose="020B0503020204020204" pitchFamily="34" charset="-122"/>
            </a:endParaRPr>
          </a:p>
          <a:p>
            <a:pPr marL="285750" indent="-285750">
              <a:lnSpc>
                <a:spcPct val="16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NMF</a:t>
            </a:r>
            <a:r>
              <a:rPr lang="zh-CN" altLang="en-US" sz="1600" dirty="0">
                <a:latin typeface="微软雅黑" panose="020B0503020204020204" pitchFamily="34" charset="-122"/>
                <a:ea typeface="微软雅黑" panose="020B0503020204020204" pitchFamily="34" charset="-122"/>
              </a:rPr>
              <a:t>实践</a:t>
            </a:r>
          </a:p>
        </p:txBody>
      </p:sp>
    </p:spTree>
    <p:extLst>
      <p:ext uri="{BB962C8B-B14F-4D97-AF65-F5344CB8AC3E}">
        <p14:creationId xmlns:p14="http://schemas.microsoft.com/office/powerpoint/2010/main" val="1819415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zh-CN" altLang="en-US" dirty="0"/>
                  <a:t>回顾：理解</a:t>
                </a:r>
                <a:r>
                  <a:rPr kumimoji="1" lang="en-US" altLang="zh-CN" dirty="0"/>
                  <a:t>LSI</a:t>
                </a:r>
                <a:r>
                  <a:rPr kumimoji="1" lang="zh-CN" altLang="en-US" dirty="0"/>
                  <a:t>的输出</a:t>
                </a:r>
                <a:endParaRPr kumimoji="1" lang="en-US" altLang="zh-CN" dirty="0"/>
              </a:p>
              <a:p>
                <a:pPr lvl="1"/>
                <a:r>
                  <a:rPr lang="zh-CN" altLang="en-US" sz="1600" dirty="0">
                    <a:latin typeface="Times New Roman" panose="02020603050405020304" pitchFamily="18" charset="0"/>
                    <a:cs typeface="Times New Roman" panose="02020603050405020304" pitchFamily="18" charset="0"/>
                  </a:rPr>
                  <a:t>矩阵</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m:rPr>
                            <m:sty m:val="p"/>
                          </m:rPr>
                          <a:rPr lang="en-US" altLang="zh-CN" sz="1600">
                            <a:latin typeface="Cambria Math" panose="02040503050406030204" pitchFamily="18" charset="0"/>
                          </a:rPr>
                          <m:t>M</m:t>
                        </m:r>
                        <m:r>
                          <a:rPr lang="en-US" altLang="zh-CN" sz="1600" i="1">
                            <a:latin typeface="Cambria Math" panose="02040503050406030204" pitchFamily="18" charset="0"/>
                          </a:rPr>
                          <m:t>×</m:t>
                        </m:r>
                        <m:r>
                          <a:rPr lang="en-US" altLang="zh-CN" sz="1600" i="1">
                            <a:latin typeface="Cambria Math" panose="02040503050406030204" pitchFamily="18" charset="0"/>
                          </a:rPr>
                          <m:t>𝐾</m:t>
                        </m:r>
                      </m:sub>
                    </m:sSub>
                    <m:r>
                      <a:rPr lang="en-US" altLang="zh-CN" sz="1600">
                        <a:latin typeface="Cambria Math" panose="02040503050406030204" pitchFamily="18" charset="0"/>
                      </a:rPr>
                      <m:t>=</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1">
                            <a:latin typeface="Cambria Math" panose="02040503050406030204" pitchFamily="18" charset="0"/>
                          </a:rPr>
                          <m:t>𝐮</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1">
                            <a:latin typeface="Cambria Math" panose="02040503050406030204" pitchFamily="18" charset="0"/>
                          </a:rPr>
                          <m:t>𝐮</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1">
                            <a:latin typeface="Cambria Math" panose="02040503050406030204" pitchFamily="18" charset="0"/>
                          </a:rPr>
                          <m:t>𝐮</m:t>
                        </m:r>
                      </m:e>
                      <m:sub>
                        <m:r>
                          <a:rPr lang="en-US" altLang="zh-CN" sz="1600" i="1">
                            <a:latin typeface="Cambria Math" panose="02040503050406030204" pitchFamily="18" charset="0"/>
                          </a:rPr>
                          <m:t>𝐾</m:t>
                        </m:r>
                      </m:sub>
                    </m:sSub>
                    <m:r>
                      <a:rPr lang="en-US" altLang="zh-CN" sz="1600" i="1">
                        <a:latin typeface="Cambria Math" panose="02040503050406030204" pitchFamily="18" charset="0"/>
                      </a:rPr>
                      <m:t>]</m:t>
                    </m:r>
                  </m:oMath>
                </a14:m>
                <a:endParaRPr lang="en-US" altLang="zh-CN" sz="1600"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altLang="zh-CN" sz="1600" i="1">
                            <a:latin typeface="Cambria Math" panose="02040503050406030204" pitchFamily="18" charset="0"/>
                          </a:rPr>
                        </m:ctrlPr>
                      </m:sSubPr>
                      <m:e>
                        <m:r>
                          <a:rPr lang="en-US" altLang="zh-CN" sz="1600" b="1">
                            <a:latin typeface="Cambria Math" panose="02040503050406030204" pitchFamily="18" charset="0"/>
                          </a:rPr>
                          <m:t>𝐮</m:t>
                        </m:r>
                      </m:e>
                      <m:sub>
                        <m:r>
                          <a:rPr lang="en-US" altLang="zh-CN" sz="1600" b="1" i="1">
                            <a:latin typeface="Cambria Math" panose="02040503050406030204" pitchFamily="18" charset="0"/>
                          </a:rPr>
                          <m:t>𝒌</m:t>
                        </m:r>
                      </m:sub>
                    </m:sSub>
                  </m:oMath>
                </a14:m>
                <a:r>
                  <a:rPr lang="en-US" altLang="zh-CN" sz="1600" dirty="0">
                    <a:latin typeface="Times New Roman" panose="02020603050405020304" pitchFamily="18" charset="0"/>
                    <a:cs typeface="Times New Roman" panose="02020603050405020304" pitchFamily="18" charset="0"/>
                  </a:rPr>
                  <a:t>:</a:t>
                </a:r>
                <a:r>
                  <a:rPr lang="zh-CN" altLang="en-US" sz="1600" dirty="0">
                    <a:solidFill>
                      <a:srgbClr val="C00000"/>
                    </a:solidFill>
                    <a:latin typeface="Times New Roman" panose="02020603050405020304" pitchFamily="18" charset="0"/>
                    <a:cs typeface="Times New Roman" panose="02020603050405020304" pitchFamily="18" charset="0"/>
                  </a:rPr>
                  <a:t>第</a:t>
                </a:r>
                <a:r>
                  <a:rPr lang="en-US" altLang="zh-CN" sz="1600" dirty="0">
                    <a:solidFill>
                      <a:srgbClr val="C00000"/>
                    </a:solidFill>
                    <a:latin typeface="Times New Roman" panose="02020603050405020304" pitchFamily="18" charset="0"/>
                    <a:cs typeface="Times New Roman" panose="02020603050405020304" pitchFamily="18" charset="0"/>
                  </a:rPr>
                  <a:t>k</a:t>
                </a:r>
                <a:r>
                  <a:rPr lang="zh-CN" altLang="en-US" sz="1600" dirty="0">
                    <a:solidFill>
                      <a:srgbClr val="C00000"/>
                    </a:solidFill>
                    <a:latin typeface="Times New Roman" panose="02020603050405020304" pitchFamily="18" charset="0"/>
                    <a:cs typeface="Times New Roman" panose="02020603050405020304" pitchFamily="18" charset="0"/>
                  </a:rPr>
                  <a:t>个话题，由带权的词向量组成</a:t>
                </a:r>
                <a:endParaRPr lang="en-US" altLang="zh-CN" sz="1600" dirty="0">
                  <a:solidFill>
                    <a:srgbClr val="C00000"/>
                  </a:solidFill>
                  <a:latin typeface="Times New Roman" panose="02020603050405020304" pitchFamily="18" charset="0"/>
                  <a:cs typeface="Times New Roman" panose="02020603050405020304" pitchFamily="18" charset="0"/>
                </a:endParaRPr>
              </a:p>
              <a:p>
                <a:pPr lvl="1"/>
                <a:r>
                  <a:rPr lang="zh-CN" altLang="en-US" sz="1600" dirty="0">
                    <a:latin typeface="Times New Roman" panose="02020603050405020304" pitchFamily="18" charset="0"/>
                    <a:cs typeface="Times New Roman" panose="02020603050405020304" pitchFamily="18" charset="0"/>
                  </a:rPr>
                  <a:t>由于对应的特征根</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𝜎</m:t>
                        </m:r>
                      </m:e>
                      <m:sub>
                        <m:r>
                          <a:rPr lang="en-US" altLang="zh-CN" sz="1600" i="1">
                            <a:latin typeface="Cambria Math" panose="02040503050406030204" pitchFamily="18" charset="0"/>
                          </a:rPr>
                          <m:t>𝑖</m:t>
                        </m:r>
                      </m:sub>
                    </m:sSub>
                  </m:oMath>
                </a14:m>
                <a:r>
                  <a:rPr lang="zh-CN" altLang="en-US" sz="1600" dirty="0">
                    <a:latin typeface="Times New Roman" panose="02020603050405020304" pitchFamily="18" charset="0"/>
                    <a:cs typeface="Times New Roman" panose="02020603050405020304" pitchFamily="18" charset="0"/>
                  </a:rPr>
                  <a:t>为</a:t>
                </a:r>
                <a:r>
                  <a:rPr lang="en-US" altLang="zh-CN" sz="1600" dirty="0">
                    <a:latin typeface="Times New Roman" panose="02020603050405020304" pitchFamily="18" charset="0"/>
                    <a:cs typeface="Times New Roman" panose="02020603050405020304" pitchFamily="18" charset="0"/>
                  </a:rPr>
                  <a:t>0</a:t>
                </a:r>
              </a:p>
              <a:p>
                <a:pPr lvl="1"/>
                <a:r>
                  <a:rPr lang="zh-CN" altLang="en-US" sz="1600" dirty="0">
                    <a:latin typeface="Times New Roman" panose="02020603050405020304" pitchFamily="18" charset="0"/>
                    <a:cs typeface="Times New Roman" panose="02020603050405020304" pitchFamily="18" charset="0"/>
                  </a:rPr>
                  <a:t>其余</a:t>
                </a:r>
                <a14:m>
                  <m:oMath xmlns:m="http://schemas.openxmlformats.org/officeDocument/2006/math">
                    <m:r>
                      <a:rPr lang="en-US" altLang="zh-CN" sz="1600" i="1" dirty="0">
                        <a:latin typeface="Cambria Math" panose="02040503050406030204" pitchFamily="18" charset="0"/>
                      </a:rPr>
                      <m:t>𝑁</m:t>
                    </m:r>
                    <m:r>
                      <a:rPr lang="en-US" altLang="zh-CN" sz="1600" i="1" dirty="0">
                        <a:latin typeface="Cambria Math" panose="02040503050406030204" pitchFamily="18" charset="0"/>
                      </a:rPr>
                      <m:t>−</m:t>
                    </m:r>
                    <m:r>
                      <a:rPr lang="en-US" altLang="zh-CN" sz="1600" i="1" dirty="0">
                        <a:latin typeface="Cambria Math" panose="02040503050406030204" pitchFamily="18" charset="0"/>
                      </a:rPr>
                      <m:t>𝐾</m:t>
                    </m:r>
                  </m:oMath>
                </a14:m>
                <a:r>
                  <a:rPr lang="zh-CN" altLang="en-US" sz="1600" dirty="0">
                    <a:latin typeface="Times New Roman" panose="02020603050405020304" pitchFamily="18" charset="0"/>
                    <a:cs typeface="Times New Roman" panose="02020603050405020304" pitchFamily="18" charset="0"/>
                  </a:rPr>
                  <a:t>个特征向量对计算不造成影响</a:t>
                </a:r>
                <a:endParaRPr lang="en-US" altLang="zh-CN" sz="1600" dirty="0">
                  <a:latin typeface="Times New Roman" panose="02020603050405020304" pitchFamily="18" charset="0"/>
                  <a:cs typeface="Times New Roman" panose="02020603050405020304" pitchFamily="18" charset="0"/>
                </a:endParaRPr>
              </a:p>
              <a:p>
                <a:pPr lvl="1"/>
                <a:endParaRPr lang="en-US" altLang="zh-CN" sz="1600"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矩阵</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V</m:t>
                        </m:r>
                      </m:e>
                      <m:sub>
                        <m:r>
                          <m:rPr>
                            <m:sty m:val="p"/>
                          </m:rPr>
                          <a:rPr lang="en-US" altLang="zh-CN">
                            <a:latin typeface="Cambria Math" panose="02040503050406030204" pitchFamily="18" charset="0"/>
                          </a:rPr>
                          <m:t>K</m:t>
                        </m:r>
                        <m:r>
                          <a:rPr lang="en-US" altLang="zh-CN" i="1">
                            <a:latin typeface="Cambria Math" panose="02040503050406030204" pitchFamily="18" charset="0"/>
                          </a:rPr>
                          <m:t>×</m:t>
                        </m:r>
                        <m:r>
                          <a:rPr lang="en-US" altLang="zh-CN" i="1">
                            <a:latin typeface="Cambria Math" panose="02040503050406030204" pitchFamily="18" charset="0"/>
                          </a:rPr>
                          <m:t>𝑁</m:t>
                        </m:r>
                      </m:sub>
                      <m:sup>
                        <m:r>
                          <a:rPr lang="en-US" altLang="zh-CN" b="0" i="1" smtClean="0">
                            <a:latin typeface="Cambria Math" panose="02040503050406030204" pitchFamily="18" charset="0"/>
                          </a:rPr>
                          <m:t>𝑇</m:t>
                        </m:r>
                      </m:sup>
                    </m:sSubSup>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4"/>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2</m:t>
                                  </m:r>
                                </m:sub>
                              </m:sSub>
                            </m:e>
                            <m:e>
                              <m: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a:latin typeface="Cambria Math" panose="02040503050406030204" pitchFamily="18" charset="0"/>
                                    </a:rPr>
                                    <m:t>N</m:t>
                                  </m:r>
                                </m:sub>
                              </m:sSub>
                            </m:e>
                          </m:mr>
                        </m:m>
                      </m:e>
                    </m:d>
                  </m:oMath>
                </a14:m>
                <a:endParaRPr lang="en-US" altLang="zh-CN" i="1" dirty="0">
                  <a:latin typeface="Cambria Math" panose="02040503050406030204" pitchFamily="18" charset="0"/>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a:latin typeface="Cambria Math" panose="02040503050406030204" pitchFamily="18" charset="0"/>
                          </a:rPr>
                          <m:t>n</m:t>
                        </m:r>
                      </m:sub>
                    </m:sSub>
                  </m:oMath>
                </a14:m>
                <a:r>
                  <a:rPr lang="en-US" altLang="zh-CN" dirty="0">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第</a:t>
                </a:r>
                <a:r>
                  <a:rPr lang="en-US" altLang="zh-CN" dirty="0">
                    <a:solidFill>
                      <a:srgbClr val="C00000"/>
                    </a:solidFill>
                    <a:latin typeface="Times New Roman" panose="02020603050405020304" pitchFamily="18" charset="0"/>
                    <a:cs typeface="Times New Roman" panose="02020603050405020304" pitchFamily="18" charset="0"/>
                  </a:rPr>
                  <a:t>n</a:t>
                </a:r>
                <a:r>
                  <a:rPr lang="zh-CN" altLang="en-US" dirty="0">
                    <a:solidFill>
                      <a:srgbClr val="C00000"/>
                    </a:solidFill>
                    <a:latin typeface="Times New Roman" panose="02020603050405020304" pitchFamily="18" charset="0"/>
                    <a:cs typeface="Times New Roman" panose="02020603050405020304" pitchFamily="18" charset="0"/>
                  </a:rPr>
                  <a:t>个文档，由</a:t>
                </a:r>
                <a:r>
                  <a:rPr lang="en-US" altLang="zh-CN" dirty="0">
                    <a:solidFill>
                      <a:srgbClr val="C00000"/>
                    </a:solidFill>
                    <a:latin typeface="Times New Roman" panose="02020603050405020304" pitchFamily="18" charset="0"/>
                    <a:cs typeface="Times New Roman" panose="02020603050405020304" pitchFamily="18" charset="0"/>
                  </a:rPr>
                  <a:t>k</a:t>
                </a:r>
                <a:r>
                  <a:rPr lang="zh-CN" altLang="en-US" dirty="0">
                    <a:solidFill>
                      <a:srgbClr val="C00000"/>
                    </a:solidFill>
                    <a:latin typeface="Times New Roman" panose="02020603050405020304" pitchFamily="18" charset="0"/>
                    <a:cs typeface="Times New Roman" panose="02020603050405020304" pitchFamily="18" charset="0"/>
                  </a:rPr>
                  <a:t>个话题表达</a:t>
                </a:r>
                <a:endParaRPr lang="en-US" altLang="zh-CN" dirty="0">
                  <a:solidFill>
                    <a:srgbClr val="C00000"/>
                  </a:solidFill>
                  <a:latin typeface="Times New Roman" panose="02020603050405020304" pitchFamily="18" charset="0"/>
                  <a:cs typeface="Times New Roman" panose="02020603050405020304" pitchFamily="18" charset="0"/>
                </a:endParaRPr>
              </a:p>
              <a:p>
                <a:pPr lvl="1"/>
                <a:endParaRPr lang="en-US" altLang="zh-CN" sz="1600" dirty="0">
                  <a:latin typeface="Times New Roman" panose="02020603050405020304" pitchFamily="18" charset="0"/>
                  <a:cs typeface="Times New Roman" panose="02020603050405020304" pitchFamily="18" charset="0"/>
                </a:endParaRPr>
              </a:p>
              <a:p>
                <a:endParaRPr kumimoji="1" lang="en-US" altLang="zh-CN" sz="1600" dirty="0"/>
              </a:p>
            </p:txBody>
          </p:sp>
        </mc:Choice>
        <mc:Fallback xmlns="">
          <p:sp>
            <p:nvSpPr>
              <p:cNvPr id="3" name="内容占位符 2">
                <a:extLst>
                  <a:ext uri="{FF2B5EF4-FFF2-40B4-BE49-F238E27FC236}">
                    <a16:creationId xmlns:a16="http://schemas.microsoft.com/office/drawing/2014/main" id="{0944FD81-1A31-D74C-BD6F-7F528045F51B}"/>
                  </a:ext>
                </a:extLst>
              </p:cNvPr>
              <p:cNvSpPr>
                <a:spLocks noGrp="1" noRot="1" noChangeAspect="1" noMove="1" noResize="1" noEditPoints="1" noAdjustHandles="1" noChangeArrowheads="1" noChangeShapeType="1" noTextEdit="1"/>
              </p:cNvSpPr>
              <p:nvPr>
                <p:ph idx="1"/>
              </p:nvPr>
            </p:nvSpPr>
            <p:spPr>
              <a:blipFill>
                <a:blip r:embed="rId2"/>
                <a:stretch>
                  <a:fillRect l="-667" t="-77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ACBB100-FDB6-DA4D-9698-E4E105A72C09}"/>
              </a:ext>
            </a:extLst>
          </p:cNvPr>
          <p:cNvPicPr>
            <a:picLocks noChangeAspect="1"/>
          </p:cNvPicPr>
          <p:nvPr/>
        </p:nvPicPr>
        <p:blipFill>
          <a:blip r:embed="rId3"/>
          <a:stretch>
            <a:fillRect/>
          </a:stretch>
        </p:blipFill>
        <p:spPr>
          <a:xfrm>
            <a:off x="5454185" y="1092662"/>
            <a:ext cx="3655902" cy="1325974"/>
          </a:xfrm>
          <a:prstGeom prst="rect">
            <a:avLst/>
          </a:prstGeom>
        </p:spPr>
      </p:pic>
      <p:sp>
        <p:nvSpPr>
          <p:cNvPr id="5" name="Rectangle 5">
            <a:extLst>
              <a:ext uri="{FF2B5EF4-FFF2-40B4-BE49-F238E27FC236}">
                <a16:creationId xmlns:a16="http://schemas.microsoft.com/office/drawing/2014/main" id="{F6B084FE-D246-2C49-9FDF-0388067D2A56}"/>
              </a:ext>
            </a:extLst>
          </p:cNvPr>
          <p:cNvSpPr/>
          <p:nvPr/>
        </p:nvSpPr>
        <p:spPr>
          <a:xfrm>
            <a:off x="4597985" y="1291523"/>
            <a:ext cx="942798" cy="369332"/>
          </a:xfrm>
          <a:prstGeom prst="rect">
            <a:avLst/>
          </a:prstGeom>
        </p:spPr>
        <p:txBody>
          <a:bodyPr wrap="square">
            <a:spAutoFit/>
          </a:bodyPr>
          <a:lstStyle/>
          <a:p>
            <a:r>
              <a:rPr lang="en-US" dirty="0">
                <a:latin typeface="Times" panose="02020603050405020304" pitchFamily="18" charset="0"/>
                <a:cs typeface="Times" panose="02020603050405020304" pitchFamily="18" charset="0"/>
              </a:rPr>
              <a:t>word</a:t>
            </a:r>
          </a:p>
        </p:txBody>
      </p:sp>
      <p:sp>
        <p:nvSpPr>
          <p:cNvPr id="6" name="Line 9">
            <a:extLst>
              <a:ext uri="{FF2B5EF4-FFF2-40B4-BE49-F238E27FC236}">
                <a16:creationId xmlns:a16="http://schemas.microsoft.com/office/drawing/2014/main" id="{E79BCC6E-7789-1C4A-A03E-E315FC690772}"/>
              </a:ext>
            </a:extLst>
          </p:cNvPr>
          <p:cNvSpPr>
            <a:spLocks noChangeShapeType="1"/>
          </p:cNvSpPr>
          <p:nvPr/>
        </p:nvSpPr>
        <p:spPr bwMode="auto">
          <a:xfrm>
            <a:off x="5229015" y="1480352"/>
            <a:ext cx="311768"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panose="02020603050405020304" pitchFamily="18" charset="0"/>
              <a:cs typeface="Times" panose="02020603050405020304" pitchFamily="18" charset="0"/>
            </a:endParaRPr>
          </a:p>
        </p:txBody>
      </p:sp>
      <p:sp>
        <p:nvSpPr>
          <p:cNvPr id="7" name="Rectangle 7">
            <a:extLst>
              <a:ext uri="{FF2B5EF4-FFF2-40B4-BE49-F238E27FC236}">
                <a16:creationId xmlns:a16="http://schemas.microsoft.com/office/drawing/2014/main" id="{CEC0D9A3-65FD-8F41-8D5E-4AEEB23E00CC}"/>
              </a:ext>
            </a:extLst>
          </p:cNvPr>
          <p:cNvSpPr/>
          <p:nvPr/>
        </p:nvSpPr>
        <p:spPr>
          <a:xfrm>
            <a:off x="5098389" y="704850"/>
            <a:ext cx="1368611" cy="369332"/>
          </a:xfrm>
          <a:prstGeom prst="rect">
            <a:avLst/>
          </a:prstGeom>
        </p:spPr>
        <p:txBody>
          <a:bodyPr wrap="square">
            <a:spAutoFit/>
          </a:bodyPr>
          <a:lstStyle/>
          <a:p>
            <a:r>
              <a:rPr lang="en-US" dirty="0">
                <a:latin typeface="Times" panose="02020603050405020304" pitchFamily="18" charset="0"/>
                <a:cs typeface="Times" panose="02020603050405020304" pitchFamily="18" charset="0"/>
              </a:rPr>
              <a:t>document</a:t>
            </a:r>
          </a:p>
        </p:txBody>
      </p:sp>
      <p:sp>
        <p:nvSpPr>
          <p:cNvPr id="8" name="Line 15">
            <a:extLst>
              <a:ext uri="{FF2B5EF4-FFF2-40B4-BE49-F238E27FC236}">
                <a16:creationId xmlns:a16="http://schemas.microsoft.com/office/drawing/2014/main" id="{CBB6703A-7898-214A-A116-F36AF31F21A1}"/>
              </a:ext>
            </a:extLst>
          </p:cNvPr>
          <p:cNvSpPr>
            <a:spLocks noChangeShapeType="1"/>
          </p:cNvSpPr>
          <p:nvPr/>
        </p:nvSpPr>
        <p:spPr bwMode="auto">
          <a:xfrm rot="5400000">
            <a:off x="5440440" y="1150708"/>
            <a:ext cx="372983"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panose="02020603050405020304" pitchFamily="18" charset="0"/>
              <a:cs typeface="Times" panose="02020603050405020304" pitchFamily="18" charset="0"/>
            </a:endParaRPr>
          </a:p>
        </p:txBody>
      </p:sp>
      <p:sp>
        <p:nvSpPr>
          <p:cNvPr id="9" name="圆角矩形 8"/>
          <p:cNvSpPr/>
          <p:nvPr/>
        </p:nvSpPr>
        <p:spPr>
          <a:xfrm>
            <a:off x="6628925" y="1207465"/>
            <a:ext cx="108425" cy="101876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774975" y="1207465"/>
            <a:ext cx="108425" cy="101876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921025" y="1207465"/>
            <a:ext cx="108425" cy="101876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315" y="1291523"/>
            <a:ext cx="169703" cy="5303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形标注 14"/>
          <p:cNvSpPr/>
          <p:nvPr/>
        </p:nvSpPr>
        <p:spPr>
          <a:xfrm>
            <a:off x="7029450" y="2959735"/>
            <a:ext cx="1737360" cy="914400"/>
          </a:xfrm>
          <a:prstGeom prst="wedgeEllipseCallout">
            <a:avLst>
              <a:gd name="adj1" fmla="val 29751"/>
              <a:gd name="adj2" fmla="val -1001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注意这里是</a:t>
            </a:r>
            <a:r>
              <a:rPr lang="en-US" altLang="zh-CN" dirty="0"/>
              <a:t>V</a:t>
            </a:r>
            <a:r>
              <a:rPr lang="zh-CN" altLang="en-US" dirty="0"/>
              <a:t>的转置</a:t>
            </a:r>
          </a:p>
        </p:txBody>
      </p:sp>
      <p:sp>
        <p:nvSpPr>
          <p:cNvPr id="17" name="圆角矩形 16"/>
          <p:cNvSpPr/>
          <p:nvPr/>
        </p:nvSpPr>
        <p:spPr>
          <a:xfrm>
            <a:off x="8316205" y="1291523"/>
            <a:ext cx="169703" cy="5303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8545512" y="1291523"/>
            <a:ext cx="169703" cy="5303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8775526" y="1291523"/>
            <a:ext cx="169703" cy="5303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38767" y="4031681"/>
            <a:ext cx="6223000" cy="646331"/>
          </a:xfrm>
          <a:prstGeom prst="rect">
            <a:avLst/>
          </a:prstGeom>
          <a:solidFill>
            <a:schemeClr val="accent3">
              <a:lumMod val="20000"/>
              <a:lumOff val="80000"/>
            </a:schemeClr>
          </a:solidFill>
          <a:ln>
            <a:solidFill>
              <a:srgbClr val="C00000"/>
            </a:solidFill>
          </a:ln>
        </p:spPr>
        <p:txBody>
          <a:bodyPr wrap="square">
            <a:spAutoFit/>
          </a:bodyPr>
          <a:lstStyle/>
          <a:p>
            <a:pPr marL="285750" indent="-285750">
              <a:buFont typeface="Arial" panose="020B0604020202020204" pitchFamily="34" charset="0"/>
              <a:buChar char="•"/>
            </a:pPr>
            <a:r>
              <a:rPr lang="zh-CN" altLang="en-US" dirty="0"/>
              <a:t>LSI的原理：发现词-文档矩阵中的低秩结构</a:t>
            </a:r>
          </a:p>
          <a:p>
            <a:pPr marL="285750" indent="-285750">
              <a:buFont typeface="Arial" panose="020B0604020202020204" pitchFamily="34" charset="0"/>
              <a:buChar char="•"/>
            </a:pPr>
            <a:r>
              <a:rPr lang="zh-CN" altLang="en-US" dirty="0"/>
              <a:t>分布式语义假设：语义相关的词倾向共现在同一个文档中</a:t>
            </a:r>
          </a:p>
        </p:txBody>
      </p:sp>
      <p:sp>
        <p:nvSpPr>
          <p:cNvPr id="14" name="矩形 13">
            <a:extLst>
              <a:ext uri="{FF2B5EF4-FFF2-40B4-BE49-F238E27FC236}">
                <a16:creationId xmlns:a16="http://schemas.microsoft.com/office/drawing/2014/main" id="{206D1112-2432-4DEF-949B-80655A5ED59E}"/>
              </a:ext>
            </a:extLst>
          </p:cNvPr>
          <p:cNvSpPr/>
          <p:nvPr/>
        </p:nvSpPr>
        <p:spPr>
          <a:xfrm>
            <a:off x="33913" y="2891455"/>
            <a:ext cx="905887" cy="646331"/>
          </a:xfrm>
          <a:prstGeom prst="rect">
            <a:avLst/>
          </a:prstGeom>
          <a:solidFill>
            <a:schemeClr val="accent3">
              <a:lumMod val="20000"/>
              <a:lumOff val="80000"/>
            </a:schemeClr>
          </a:solidFill>
          <a:ln>
            <a:solidFill>
              <a:schemeClr val="accent1"/>
            </a:solidFill>
          </a:ln>
        </p:spPr>
        <p:txBody>
          <a:bodyPr wrap="square">
            <a:spAutoFit/>
          </a:bodyPr>
          <a:lstStyle/>
          <a:p>
            <a:r>
              <a:rPr lang="zh-CN" altLang="en-US" dirty="0">
                <a:latin typeface="Times New Roman" panose="02020603050405020304" pitchFamily="18" charset="0"/>
                <a:cs typeface="Times New Roman" panose="02020603050405020304" pitchFamily="18" charset="0"/>
              </a:rPr>
              <a:t>从文档看话题</a:t>
            </a:r>
            <a:endParaRPr lang="zh-CN" altLang="en-US" dirty="0"/>
          </a:p>
        </p:txBody>
      </p:sp>
      <p:sp>
        <p:nvSpPr>
          <p:cNvPr id="20" name="矩形 19">
            <a:extLst>
              <a:ext uri="{FF2B5EF4-FFF2-40B4-BE49-F238E27FC236}">
                <a16:creationId xmlns:a16="http://schemas.microsoft.com/office/drawing/2014/main" id="{F080981F-F1E3-46A2-BDB3-91B7608D9E3C}"/>
              </a:ext>
            </a:extLst>
          </p:cNvPr>
          <p:cNvSpPr/>
          <p:nvPr/>
        </p:nvSpPr>
        <p:spPr>
          <a:xfrm>
            <a:off x="33912" y="1605714"/>
            <a:ext cx="905887" cy="646331"/>
          </a:xfrm>
          <a:prstGeom prst="rect">
            <a:avLst/>
          </a:prstGeom>
          <a:solidFill>
            <a:schemeClr val="accent3">
              <a:lumMod val="20000"/>
              <a:lumOff val="80000"/>
            </a:schemeClr>
          </a:solidFill>
          <a:ln>
            <a:solidFill>
              <a:schemeClr val="accent1"/>
            </a:solidFill>
          </a:ln>
        </p:spPr>
        <p:txBody>
          <a:bodyPr wrap="square">
            <a:spAutoFit/>
          </a:bodyPr>
          <a:lstStyle/>
          <a:p>
            <a:r>
              <a:rPr lang="zh-CN" altLang="en-US" dirty="0">
                <a:latin typeface="Times New Roman" panose="02020603050405020304" pitchFamily="18" charset="0"/>
                <a:cs typeface="Times New Roman" panose="02020603050405020304" pitchFamily="18" charset="0"/>
              </a:rPr>
              <a:t>从话题看词项</a:t>
            </a:r>
            <a:endParaRPr lang="zh-CN" altLang="en-US" dirty="0"/>
          </a:p>
        </p:txBody>
      </p:sp>
    </p:spTree>
    <p:extLst>
      <p:ext uri="{BB962C8B-B14F-4D97-AF65-F5344CB8AC3E}">
        <p14:creationId xmlns:p14="http://schemas.microsoft.com/office/powerpoint/2010/main" val="3798675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en-US" altLang="zh-CN" dirty="0" smtClean="0"/>
              <a:t>pause</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487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NMF</a:t>
            </a:r>
            <a:r>
              <a:rPr kumimoji="1" lang="zh-CN" altLang="en-US" dirty="0"/>
              <a:t>实践</a:t>
            </a:r>
            <a:endParaRPr kumimoji="1" lang="en-US" altLang="zh-CN" dirty="0"/>
          </a:p>
          <a:p>
            <a:pPr lvl="1"/>
            <a:r>
              <a:rPr kumimoji="1" lang="zh-CN" altLang="en-US" dirty="0"/>
              <a:t>装载数据集</a:t>
            </a:r>
            <a:endParaRPr kumimoji="1" lang="en-US" altLang="zh-CN" dirty="0"/>
          </a:p>
        </p:txBody>
      </p:sp>
      <p:pic>
        <p:nvPicPr>
          <p:cNvPr id="4" name="图片 3"/>
          <p:cNvPicPr>
            <a:picLocks noChangeAspect="1"/>
          </p:cNvPicPr>
          <p:nvPr/>
        </p:nvPicPr>
        <p:blipFill>
          <a:blip r:embed="rId2"/>
          <a:stretch>
            <a:fillRect/>
          </a:stretch>
        </p:blipFill>
        <p:spPr>
          <a:xfrm>
            <a:off x="1049655" y="1714500"/>
            <a:ext cx="6853194" cy="2880000"/>
          </a:xfrm>
          <a:prstGeom prst="rect">
            <a:avLst/>
          </a:prstGeom>
        </p:spPr>
      </p:pic>
    </p:spTree>
    <p:extLst>
      <p:ext uri="{BB962C8B-B14F-4D97-AF65-F5344CB8AC3E}">
        <p14:creationId xmlns:p14="http://schemas.microsoft.com/office/powerpoint/2010/main" val="2081822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NMF</a:t>
            </a:r>
            <a:r>
              <a:rPr kumimoji="1" lang="zh-CN" altLang="en-US" dirty="0"/>
              <a:t>实践</a:t>
            </a:r>
            <a:endParaRPr kumimoji="1" lang="en-US" altLang="zh-CN" dirty="0"/>
          </a:p>
          <a:p>
            <a:pPr lvl="1"/>
            <a:r>
              <a:rPr kumimoji="1" lang="en-US" altLang="zh-CN" dirty="0" err="1"/>
              <a:t>TfidfVectorizer</a:t>
            </a:r>
            <a:endParaRPr kumimoji="1" lang="en-US" altLang="zh-CN" dirty="0"/>
          </a:p>
        </p:txBody>
      </p:sp>
      <p:pic>
        <p:nvPicPr>
          <p:cNvPr id="4" name="图片 3"/>
          <p:cNvPicPr>
            <a:picLocks noChangeAspect="1"/>
          </p:cNvPicPr>
          <p:nvPr/>
        </p:nvPicPr>
        <p:blipFill>
          <a:blip r:embed="rId2"/>
          <a:stretch>
            <a:fillRect/>
          </a:stretch>
        </p:blipFill>
        <p:spPr>
          <a:xfrm>
            <a:off x="737236" y="1644967"/>
            <a:ext cx="7507917" cy="2520000"/>
          </a:xfrm>
          <a:prstGeom prst="rect">
            <a:avLst/>
          </a:prstGeom>
        </p:spPr>
      </p:pic>
      <p:sp>
        <p:nvSpPr>
          <p:cNvPr id="5" name="椭圆形标注 4"/>
          <p:cNvSpPr/>
          <p:nvPr/>
        </p:nvSpPr>
        <p:spPr>
          <a:xfrm>
            <a:off x="2388870" y="4530090"/>
            <a:ext cx="3890010" cy="521970"/>
          </a:xfrm>
          <a:prstGeom prst="wedgeEllipseCallout">
            <a:avLst>
              <a:gd name="adj1" fmla="val -2408"/>
              <a:gd name="adj2" fmla="val -1586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词汇表包含</a:t>
            </a:r>
            <a:r>
              <a:rPr lang="en-US" altLang="zh-CN" dirty="0"/>
              <a:t>26567</a:t>
            </a:r>
            <a:r>
              <a:rPr lang="zh-CN" altLang="en-US" dirty="0"/>
              <a:t>个词汇</a:t>
            </a:r>
          </a:p>
        </p:txBody>
      </p:sp>
    </p:spTree>
    <p:extLst>
      <p:ext uri="{BB962C8B-B14F-4D97-AF65-F5344CB8AC3E}">
        <p14:creationId xmlns:p14="http://schemas.microsoft.com/office/powerpoint/2010/main" val="3793690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NMF</a:t>
            </a:r>
            <a:r>
              <a:rPr kumimoji="1" lang="zh-CN" altLang="en-US" dirty="0"/>
              <a:t>实践</a:t>
            </a:r>
            <a:endParaRPr kumimoji="1" lang="en-US" altLang="zh-CN" dirty="0"/>
          </a:p>
          <a:p>
            <a:pPr lvl="1"/>
            <a:r>
              <a:rPr kumimoji="1" lang="zh-CN" altLang="en-US" dirty="0"/>
              <a:t>取得从大到小的</a:t>
            </a:r>
            <a:endParaRPr kumimoji="1" lang="en-US" altLang="zh-CN" dirty="0"/>
          </a:p>
          <a:p>
            <a:pPr lvl="1"/>
            <a:r>
              <a:rPr kumimoji="1" lang="en-US" altLang="zh-CN" dirty="0"/>
              <a:t>id list</a:t>
            </a:r>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zh-CN" altLang="en-US" dirty="0"/>
              <a:t>取得每个</a:t>
            </a:r>
            <a:r>
              <a:rPr kumimoji="1" lang="en-US" altLang="zh-CN" dirty="0"/>
              <a:t>topic</a:t>
            </a:r>
            <a:r>
              <a:rPr kumimoji="1" lang="zh-CN" altLang="en-US" dirty="0"/>
              <a:t>的</a:t>
            </a:r>
            <a:endParaRPr kumimoji="1" lang="en-US" altLang="zh-CN" dirty="0"/>
          </a:p>
          <a:p>
            <a:pPr lvl="1"/>
            <a:r>
              <a:rPr kumimoji="1" lang="en-US" altLang="zh-CN" dirty="0"/>
              <a:t>Top K words</a:t>
            </a:r>
          </a:p>
          <a:p>
            <a:pPr lvl="1"/>
            <a:endParaRPr kumimoji="1" lang="en-US" altLang="zh-CN" dirty="0"/>
          </a:p>
        </p:txBody>
      </p:sp>
      <p:pic>
        <p:nvPicPr>
          <p:cNvPr id="4" name="图片 3"/>
          <p:cNvPicPr>
            <a:picLocks noChangeAspect="1"/>
          </p:cNvPicPr>
          <p:nvPr/>
        </p:nvPicPr>
        <p:blipFill>
          <a:blip r:embed="rId2"/>
          <a:stretch>
            <a:fillRect/>
          </a:stretch>
        </p:blipFill>
        <p:spPr>
          <a:xfrm>
            <a:off x="3610927" y="1093946"/>
            <a:ext cx="5200405" cy="3455988"/>
          </a:xfrm>
          <a:prstGeom prst="rect">
            <a:avLst/>
          </a:prstGeom>
        </p:spPr>
      </p:pic>
      <p:sp>
        <p:nvSpPr>
          <p:cNvPr id="5" name="左大括号 4"/>
          <p:cNvSpPr/>
          <p:nvPr/>
        </p:nvSpPr>
        <p:spPr>
          <a:xfrm>
            <a:off x="3028950" y="1451610"/>
            <a:ext cx="636270" cy="76581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大括号 5"/>
          <p:cNvSpPr/>
          <p:nvPr/>
        </p:nvSpPr>
        <p:spPr>
          <a:xfrm>
            <a:off x="2974657" y="3208020"/>
            <a:ext cx="636270" cy="76581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08592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NMF</a:t>
            </a:r>
            <a:r>
              <a:rPr kumimoji="1" lang="zh-CN" altLang="en-US" dirty="0"/>
              <a:t>实践</a:t>
            </a:r>
            <a:endParaRPr kumimoji="1" lang="en-US" altLang="zh-CN" dirty="0"/>
          </a:p>
          <a:p>
            <a:pPr lvl="1"/>
            <a:r>
              <a:rPr kumimoji="1" lang="en-US" altLang="zh-CN" dirty="0"/>
              <a:t>Run NMF on doc-word matrix</a:t>
            </a:r>
          </a:p>
          <a:p>
            <a:pPr lvl="2"/>
            <a:r>
              <a:rPr kumimoji="1" lang="en-US" altLang="zh-CN" dirty="0"/>
              <a:t>2034doc, 4 topics, 26576 words</a:t>
            </a:r>
          </a:p>
        </p:txBody>
      </p:sp>
      <p:pic>
        <p:nvPicPr>
          <p:cNvPr id="5" name="图片 4"/>
          <p:cNvPicPr>
            <a:picLocks noChangeAspect="1"/>
          </p:cNvPicPr>
          <p:nvPr/>
        </p:nvPicPr>
        <p:blipFill>
          <a:blip r:embed="rId2"/>
          <a:stretch>
            <a:fillRect/>
          </a:stretch>
        </p:blipFill>
        <p:spPr>
          <a:xfrm>
            <a:off x="992506" y="1990450"/>
            <a:ext cx="6742703" cy="2880000"/>
          </a:xfrm>
          <a:prstGeom prst="rect">
            <a:avLst/>
          </a:prstGeom>
        </p:spPr>
      </p:pic>
    </p:spTree>
    <p:extLst>
      <p:ext uri="{BB962C8B-B14F-4D97-AF65-F5344CB8AC3E}">
        <p14:creationId xmlns:p14="http://schemas.microsoft.com/office/powerpoint/2010/main" val="924318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NMF</a:t>
            </a:r>
            <a:r>
              <a:rPr kumimoji="1" lang="zh-CN" altLang="en-US" dirty="0"/>
              <a:t>实践</a:t>
            </a:r>
            <a:endParaRPr kumimoji="1" lang="en-US" altLang="zh-CN" dirty="0"/>
          </a:p>
          <a:p>
            <a:pPr lvl="1"/>
            <a:r>
              <a:rPr kumimoji="1" lang="en-US" altLang="zh-CN" dirty="0"/>
              <a:t>Show topic </a:t>
            </a:r>
          </a:p>
          <a:p>
            <a:pPr lvl="1"/>
            <a:r>
              <a:rPr kumimoji="1" lang="en-US" altLang="zh-CN" dirty="0"/>
              <a:t>Top words</a:t>
            </a:r>
          </a:p>
        </p:txBody>
      </p:sp>
      <p:pic>
        <p:nvPicPr>
          <p:cNvPr id="4" name="图片 3"/>
          <p:cNvPicPr>
            <a:picLocks noChangeAspect="1"/>
          </p:cNvPicPr>
          <p:nvPr/>
        </p:nvPicPr>
        <p:blipFill>
          <a:blip r:embed="rId2"/>
          <a:stretch>
            <a:fillRect/>
          </a:stretch>
        </p:blipFill>
        <p:spPr>
          <a:xfrm>
            <a:off x="2697481" y="968692"/>
            <a:ext cx="6101794" cy="3751898"/>
          </a:xfrm>
          <a:prstGeom prst="rect">
            <a:avLst/>
          </a:prstGeom>
        </p:spPr>
      </p:pic>
      <p:sp>
        <p:nvSpPr>
          <p:cNvPr id="5" name="圆角矩形 4"/>
          <p:cNvSpPr/>
          <p:nvPr/>
        </p:nvSpPr>
        <p:spPr>
          <a:xfrm>
            <a:off x="1642110" y="4706620"/>
            <a:ext cx="5132070" cy="346710"/>
          </a:xfrm>
          <a:prstGeom prst="round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主题分别是：圣经、图形图像、空间</a:t>
            </a:r>
            <a:r>
              <a:rPr lang="en-US" altLang="zh-CN" dirty="0">
                <a:solidFill>
                  <a:sysClr val="windowText" lastClr="000000"/>
                </a:solidFill>
              </a:rPr>
              <a:t>NASA</a:t>
            </a:r>
            <a:r>
              <a:rPr lang="zh-CN" altLang="en-US" dirty="0">
                <a:solidFill>
                  <a:sysClr val="windowText" lastClr="000000"/>
                </a:solidFill>
              </a:rPr>
              <a:t>、杂项</a:t>
            </a:r>
          </a:p>
        </p:txBody>
      </p:sp>
    </p:spTree>
    <p:extLst>
      <p:ext uri="{BB962C8B-B14F-4D97-AF65-F5344CB8AC3E}">
        <p14:creationId xmlns:p14="http://schemas.microsoft.com/office/powerpoint/2010/main" val="3251310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en-US" altLang="zh-CN" dirty="0" smtClean="0"/>
              <a:t>pause</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262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zh-CN" altLang="en-US" dirty="0"/>
              <a:t>梯度计算的证明</a:t>
            </a:r>
            <a:endParaRPr kumimoji="1" lang="en-US" altLang="zh-CN" dirty="0"/>
          </a:p>
        </p:txBody>
      </p:sp>
      <p:pic>
        <p:nvPicPr>
          <p:cNvPr id="4" name="图片 3">
            <a:extLst>
              <a:ext uri="{FF2B5EF4-FFF2-40B4-BE49-F238E27FC236}">
                <a16:creationId xmlns:a16="http://schemas.microsoft.com/office/drawing/2014/main" id="{6905E2B3-D58D-4715-9C62-B00C0F0F2E30}"/>
              </a:ext>
            </a:extLst>
          </p:cNvPr>
          <p:cNvPicPr>
            <a:picLocks noChangeAspect="1"/>
          </p:cNvPicPr>
          <p:nvPr/>
        </p:nvPicPr>
        <p:blipFill>
          <a:blip r:embed="rId2"/>
          <a:stretch>
            <a:fillRect/>
          </a:stretch>
        </p:blipFill>
        <p:spPr>
          <a:xfrm>
            <a:off x="254000" y="2011404"/>
            <a:ext cx="8686800" cy="1052728"/>
          </a:xfrm>
          <a:prstGeom prst="rect">
            <a:avLst/>
          </a:prstGeom>
        </p:spPr>
      </p:pic>
      <p:sp>
        <p:nvSpPr>
          <p:cNvPr id="6" name="矩形: 圆角 5">
            <a:extLst>
              <a:ext uri="{FF2B5EF4-FFF2-40B4-BE49-F238E27FC236}">
                <a16:creationId xmlns:a16="http://schemas.microsoft.com/office/drawing/2014/main" id="{CD14153D-06AA-45C3-9AD5-A1813D7C4A4B}"/>
              </a:ext>
            </a:extLst>
          </p:cNvPr>
          <p:cNvSpPr/>
          <p:nvPr/>
        </p:nvSpPr>
        <p:spPr>
          <a:xfrm>
            <a:off x="174171" y="1727200"/>
            <a:ext cx="4724400" cy="68217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B9DCAE7F-CE37-4353-AA05-FBCC780B65E7}"/>
              </a:ext>
            </a:extLst>
          </p:cNvPr>
          <p:cNvSpPr/>
          <p:nvPr/>
        </p:nvSpPr>
        <p:spPr>
          <a:xfrm>
            <a:off x="2079171" y="2559539"/>
            <a:ext cx="2779486" cy="68217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对话气泡: 椭圆形 7">
            <a:extLst>
              <a:ext uri="{FF2B5EF4-FFF2-40B4-BE49-F238E27FC236}">
                <a16:creationId xmlns:a16="http://schemas.microsoft.com/office/drawing/2014/main" id="{BF5CABD7-8A58-4B1B-8085-AA49B92C1E08}"/>
              </a:ext>
            </a:extLst>
          </p:cNvPr>
          <p:cNvSpPr/>
          <p:nvPr/>
        </p:nvSpPr>
        <p:spPr>
          <a:xfrm>
            <a:off x="4259944" y="789710"/>
            <a:ext cx="3311565" cy="650834"/>
          </a:xfrm>
          <a:prstGeom prst="wedgeEllipseCallout">
            <a:avLst>
              <a:gd name="adj1" fmla="val -58998"/>
              <a:gd name="adj2" fmla="val 98920"/>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ysClr val="windowText" lastClr="000000"/>
                </a:solidFill>
              </a:rPr>
              <a:t>矩阵求导相关资料，在这个目录下</a:t>
            </a:r>
          </a:p>
        </p:txBody>
      </p:sp>
      <p:sp>
        <p:nvSpPr>
          <p:cNvPr id="5" name="矩形 4">
            <a:extLst>
              <a:ext uri="{FF2B5EF4-FFF2-40B4-BE49-F238E27FC236}">
                <a16:creationId xmlns:a16="http://schemas.microsoft.com/office/drawing/2014/main" id="{D1CE9AC6-4417-49C1-A916-9A706AAA486A}"/>
              </a:ext>
            </a:extLst>
          </p:cNvPr>
          <p:cNvSpPr/>
          <p:nvPr/>
        </p:nvSpPr>
        <p:spPr>
          <a:xfrm>
            <a:off x="254000" y="4120589"/>
            <a:ext cx="3637534" cy="369332"/>
          </a:xfrm>
          <a:prstGeom prst="rect">
            <a:avLst/>
          </a:prstGeom>
          <a:solidFill>
            <a:schemeClr val="accent3">
              <a:lumMod val="20000"/>
              <a:lumOff val="80000"/>
            </a:schemeClr>
          </a:solidFill>
          <a:ln>
            <a:solidFill>
              <a:schemeClr val="accent1"/>
            </a:solidFill>
          </a:ln>
        </p:spPr>
        <p:txBody>
          <a:bodyPr wrap="none">
            <a:spAutoFit/>
          </a:bodyPr>
          <a:lstStyle/>
          <a:p>
            <a:r>
              <a:rPr lang="zh-CN" altLang="en-US" dirty="0">
                <a:solidFill>
                  <a:sysClr val="windowText" lastClr="000000"/>
                </a:solidFill>
              </a:rPr>
              <a:t>针对</a:t>
            </a:r>
            <a:r>
              <a:rPr lang="en-US" altLang="zh-CN" dirty="0">
                <a:solidFill>
                  <a:sysClr val="windowText" lastClr="000000"/>
                </a:solidFill>
              </a:rPr>
              <a:t>NMF</a:t>
            </a:r>
            <a:r>
              <a:rPr lang="zh-CN" altLang="en-US" dirty="0">
                <a:solidFill>
                  <a:sysClr val="windowText" lastClr="000000"/>
                </a:solidFill>
              </a:rPr>
              <a:t>的矩阵求导，在本目录下</a:t>
            </a:r>
            <a:endParaRPr lang="zh-CN" altLang="en-US" dirty="0"/>
          </a:p>
        </p:txBody>
      </p:sp>
      <p:pic>
        <p:nvPicPr>
          <p:cNvPr id="9" name="图片 8">
            <a:extLst>
              <a:ext uri="{FF2B5EF4-FFF2-40B4-BE49-F238E27FC236}">
                <a16:creationId xmlns:a16="http://schemas.microsoft.com/office/drawing/2014/main" id="{FF9D06DB-756E-45CC-B3F4-330B4F8174A7}"/>
              </a:ext>
            </a:extLst>
          </p:cNvPr>
          <p:cNvPicPr>
            <a:picLocks noChangeAspect="1"/>
          </p:cNvPicPr>
          <p:nvPr/>
        </p:nvPicPr>
        <p:blipFill>
          <a:blip r:embed="rId3"/>
          <a:stretch>
            <a:fillRect/>
          </a:stretch>
        </p:blipFill>
        <p:spPr>
          <a:xfrm>
            <a:off x="4033171" y="3715925"/>
            <a:ext cx="4046018" cy="1178660"/>
          </a:xfrm>
          <a:prstGeom prst="rect">
            <a:avLst/>
          </a:prstGeom>
        </p:spPr>
      </p:pic>
    </p:spTree>
    <p:extLst>
      <p:ext uri="{BB962C8B-B14F-4D97-AF65-F5344CB8AC3E}">
        <p14:creationId xmlns:p14="http://schemas.microsoft.com/office/powerpoint/2010/main" val="921633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r>
              <a:rPr lang="zh-CN" altLang="zh-CN" dirty="0"/>
              <a:t>《自然》杂志于</a:t>
            </a:r>
            <a:r>
              <a:rPr lang="en-US" altLang="zh-CN" dirty="0"/>
              <a:t>1999</a:t>
            </a:r>
            <a:r>
              <a:rPr lang="zh-CN" altLang="zh-CN" dirty="0"/>
              <a:t>年刊登了</a:t>
            </a:r>
            <a:r>
              <a:rPr lang="en-US" altLang="zh-CN" dirty="0"/>
              <a:t>D. D. Lee</a:t>
            </a:r>
            <a:r>
              <a:rPr lang="zh-CN" altLang="zh-CN" dirty="0"/>
              <a:t>和</a:t>
            </a:r>
            <a:r>
              <a:rPr lang="en-US" altLang="zh-CN" dirty="0"/>
              <a:t>H. S. Seung</a:t>
            </a:r>
            <a:r>
              <a:rPr lang="zh-CN" altLang="zh-CN" dirty="0"/>
              <a:t>非负矩阵分解研究的突出成果</a:t>
            </a:r>
            <a:endParaRPr lang="en-US" altLang="zh-CN" dirty="0"/>
          </a:p>
          <a:p>
            <a:pPr lvl="1" algn="just"/>
            <a:r>
              <a:rPr lang="zh-CN" altLang="zh-CN" dirty="0"/>
              <a:t>论文提出了一种</a:t>
            </a:r>
            <a:r>
              <a:rPr lang="zh-CN" altLang="zh-CN" dirty="0">
                <a:solidFill>
                  <a:srgbClr val="C00000"/>
                </a:solidFill>
              </a:rPr>
              <a:t>新的矩阵分解思想</a:t>
            </a:r>
            <a:r>
              <a:rPr lang="zh-CN" altLang="zh-CN" dirty="0"/>
              <a:t>，即非负矩阵分解</a:t>
            </a:r>
            <a:r>
              <a:rPr lang="en-US" altLang="zh-CN" dirty="0"/>
              <a:t>(Non-negative Matrix Factorization</a:t>
            </a:r>
            <a:r>
              <a:rPr lang="zh-CN" altLang="zh-CN" dirty="0"/>
              <a:t>，</a:t>
            </a:r>
            <a:r>
              <a:rPr lang="en-US" altLang="zh-CN" dirty="0"/>
              <a:t>NMF)</a:t>
            </a:r>
            <a:r>
              <a:rPr lang="zh-CN" altLang="zh-CN" dirty="0"/>
              <a:t>算法，</a:t>
            </a:r>
            <a:r>
              <a:rPr lang="en-US" altLang="zh-CN" dirty="0"/>
              <a:t>NMF</a:t>
            </a:r>
            <a:r>
              <a:rPr lang="zh-CN" altLang="zh-CN" dirty="0"/>
              <a:t>是在矩阵中所有元素均为非负数约束条件之下的矩阵分解方法</a:t>
            </a:r>
            <a:endParaRPr kumimoji="1" lang="en-US" altLang="zh-CN" dirty="0"/>
          </a:p>
        </p:txBody>
      </p:sp>
      <p:sp>
        <p:nvSpPr>
          <p:cNvPr id="6" name="矩形 5"/>
          <p:cNvSpPr/>
          <p:nvPr/>
        </p:nvSpPr>
        <p:spPr>
          <a:xfrm>
            <a:off x="364143" y="3271987"/>
            <a:ext cx="3736804" cy="1077218"/>
          </a:xfrm>
          <a:prstGeom prst="rect">
            <a:avLst/>
          </a:prstGeom>
          <a:solidFill>
            <a:schemeClr val="accent3">
              <a:lumMod val="20000"/>
              <a:lumOff val="80000"/>
            </a:schemeClr>
          </a:solidFill>
          <a:ln>
            <a:solidFill>
              <a:schemeClr val="accent1"/>
            </a:solidFill>
          </a:ln>
        </p:spPr>
        <p:txBody>
          <a:bodyPr wrap="square">
            <a:spAutoFit/>
          </a:bodyPr>
          <a:lstStyle/>
          <a:p>
            <a:pPr marL="342900" lvl="1" indent="0" algn="just">
              <a:buNone/>
            </a:pPr>
            <a:r>
              <a:rPr lang="en-US" altLang="zh-CN" sz="1600" dirty="0">
                <a:latin typeface="Times New Roman" panose="02020603050405020304" pitchFamily="18" charset="0"/>
                <a:cs typeface="Times New Roman" panose="02020603050405020304" pitchFamily="18" charset="0"/>
              </a:rPr>
              <a:t>D. D. Lee and H. S. Seung. Learning the parts of objects by </a:t>
            </a:r>
            <a:r>
              <a:rPr lang="en-US" altLang="zh-CN" sz="1600" dirty="0">
                <a:solidFill>
                  <a:srgbClr val="C00000"/>
                </a:solidFill>
                <a:latin typeface="Times New Roman" panose="02020603050405020304" pitchFamily="18" charset="0"/>
                <a:cs typeface="Times New Roman" panose="02020603050405020304" pitchFamily="18" charset="0"/>
              </a:rPr>
              <a:t>non-negative matrix factorization.</a:t>
            </a: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C00000"/>
                </a:solidFill>
                <a:latin typeface="Times New Roman" panose="02020603050405020304" pitchFamily="18" charset="0"/>
                <a:cs typeface="Times New Roman" panose="02020603050405020304" pitchFamily="18" charset="0"/>
              </a:rPr>
              <a:t>Nature</a:t>
            </a:r>
            <a:r>
              <a:rPr lang="en-US" altLang="zh-CN" sz="1600" dirty="0">
                <a:latin typeface="Times New Roman" panose="02020603050405020304" pitchFamily="18" charset="0"/>
                <a:cs typeface="Times New Roman" panose="02020603050405020304" pitchFamily="18" charset="0"/>
              </a:rPr>
              <a:t>, 401(6755):788-791, October 1999</a:t>
            </a:r>
          </a:p>
        </p:txBody>
      </p:sp>
      <p:pic>
        <p:nvPicPr>
          <p:cNvPr id="7" name="图片 6"/>
          <p:cNvPicPr>
            <a:picLocks noChangeAspect="1"/>
          </p:cNvPicPr>
          <p:nvPr/>
        </p:nvPicPr>
        <p:blipFill>
          <a:blip r:embed="rId2"/>
          <a:stretch>
            <a:fillRect/>
          </a:stretch>
        </p:blipFill>
        <p:spPr>
          <a:xfrm>
            <a:off x="4578148" y="2266213"/>
            <a:ext cx="4369830" cy="2329213"/>
          </a:xfrm>
          <a:prstGeom prst="rect">
            <a:avLst/>
          </a:prstGeom>
        </p:spPr>
      </p:pic>
    </p:spTree>
    <p:extLst>
      <p:ext uri="{BB962C8B-B14F-4D97-AF65-F5344CB8AC3E}">
        <p14:creationId xmlns:p14="http://schemas.microsoft.com/office/powerpoint/2010/main" val="1719865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NMF</a:t>
                </a:r>
                <a:r>
                  <a:rPr kumimoji="1" lang="zh-CN" altLang="en-US" dirty="0"/>
                  <a:t>定义</a:t>
                </a:r>
                <a:endParaRPr kumimoji="1" lang="en-US" altLang="zh-CN" dirty="0"/>
              </a:p>
              <a:p>
                <a:r>
                  <a:rPr lang="zh-CN" altLang="en-US" dirty="0">
                    <a:latin typeface="Times New Roman" panose="02020603050405020304" pitchFamily="18" charset="0"/>
                    <a:cs typeface="Times New Roman" panose="02020603050405020304" pitchFamily="18" charset="0"/>
                  </a:rPr>
                  <a:t>非负矩阵分解</a:t>
                </a:r>
                <a:r>
                  <a:rPr lang="en-US" altLang="zh-CN" dirty="0">
                    <a:latin typeface="Times New Roman" panose="02020603050405020304" pitchFamily="18" charset="0"/>
                    <a:cs typeface="Times New Roman" panose="02020603050405020304" pitchFamily="18" charset="0"/>
                  </a:rPr>
                  <a:t>(nonnegative matrix factorization, NMF)</a:t>
                </a:r>
                <a:endParaRPr lang="en-US" altLang="zh-CN" i="1" dirty="0">
                  <a:latin typeface="Cambria Math" panose="02040503050406030204" pitchFamily="18" charset="0"/>
                </a:endParaRPr>
              </a:p>
              <a:p>
                <a:pPr lvl="1"/>
                <a14:m>
                  <m:oMath xmlns:m="http://schemas.openxmlformats.org/officeDocument/2006/math">
                    <m:r>
                      <a:rPr lang="en-US" altLang="zh-CN" i="1" dirty="0">
                        <a:latin typeface="Cambria Math" panose="02040503050406030204" pitchFamily="18" charset="0"/>
                      </a:rPr>
                      <m:t>𝐷</m:t>
                    </m:r>
                    <m:r>
                      <a:rPr lang="en-US" altLang="zh-CN" i="1" dirty="0">
                        <a:latin typeface="Cambria Math" panose="02040503050406030204" pitchFamily="18" charset="0"/>
                      </a:rPr>
                      <m:t>≈</m:t>
                    </m:r>
                    <m:r>
                      <a:rPr lang="en-US" altLang="zh-CN" i="1" dirty="0">
                        <a:latin typeface="Cambria Math" panose="02040503050406030204" pitchFamily="18" charset="0"/>
                      </a:rPr>
                      <m:t>𝑈</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𝑉</m:t>
                        </m:r>
                      </m:e>
                      <m:sup>
                        <m:r>
                          <a:rPr lang="en-US" altLang="zh-CN" i="1" dirty="0">
                            <a:latin typeface="Cambria Math" panose="02040503050406030204" pitchFamily="18" charset="0"/>
                          </a:rPr>
                          <m:t>𝑇</m:t>
                        </m:r>
                      </m:sup>
                    </m:sSup>
                  </m:oMath>
                </a14:m>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输入矩阵</a:t>
                </a:r>
                <a14:m>
                  <m:oMath xmlns:m="http://schemas.openxmlformats.org/officeDocument/2006/math">
                    <m:r>
                      <a:rPr lang="en-US" altLang="zh-CN" i="1" dirty="0">
                        <a:latin typeface="Cambria Math" panose="02040503050406030204" pitchFamily="18" charset="0"/>
                      </a:rPr>
                      <m:t>𝐷</m:t>
                    </m:r>
                  </m:oMath>
                </a14:m>
                <a:r>
                  <a:rPr lang="zh-CN" altLang="en-US" dirty="0">
                    <a:latin typeface="Times New Roman" panose="02020603050405020304" pitchFamily="18" charset="0"/>
                    <a:cs typeface="Times New Roman" panose="02020603050405020304" pitchFamily="18" charset="0"/>
                  </a:rPr>
                  <a:t>所有的数值</a:t>
                </a:r>
                <a:r>
                  <a:rPr lang="zh-CN" altLang="en-US" dirty="0">
                    <a:solidFill>
                      <a:srgbClr val="C00000"/>
                    </a:solidFill>
                    <a:latin typeface="Times New Roman" panose="02020603050405020304" pitchFamily="18" charset="0"/>
                    <a:cs typeface="Times New Roman" panose="02020603050405020304" pitchFamily="18" charset="0"/>
                  </a:rPr>
                  <a:t>非负</a:t>
                </a:r>
                <a:endParaRPr lang="en-US" altLang="zh-CN" dirty="0">
                  <a:solidFill>
                    <a:srgbClr val="C0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输出矩阵</a:t>
                </a:r>
                <a:r>
                  <a:rPr lang="en-US" altLang="zh-CN" dirty="0">
                    <a:solidFill>
                      <a:srgbClr val="C00000"/>
                    </a:solidFill>
                    <a:latin typeface="Times New Roman" panose="02020603050405020304" pitchFamily="18" charset="0"/>
                    <a:cs typeface="Times New Roman" panose="02020603050405020304" pitchFamily="18" charset="0"/>
                  </a:rPr>
                  <a:t>U</a:t>
                </a:r>
                <a:r>
                  <a:rPr lang="zh-CN" altLang="en-US" dirty="0">
                    <a:solidFill>
                      <a:srgbClr val="C00000"/>
                    </a:solidFill>
                    <a:latin typeface="Times New Roman" panose="02020603050405020304" pitchFamily="18" charset="0"/>
                    <a:cs typeface="Times New Roman" panose="02020603050405020304" pitchFamily="18" charset="0"/>
                  </a:rPr>
                  <a:t>和</a:t>
                </a:r>
                <a:r>
                  <a:rPr lang="en-US" altLang="zh-CN" dirty="0">
                    <a:solidFill>
                      <a:srgbClr val="C00000"/>
                    </a:solidFill>
                    <a:latin typeface="Times New Roman" panose="02020603050405020304" pitchFamily="18" charset="0"/>
                    <a:cs typeface="Times New Roman" panose="02020603050405020304" pitchFamily="18" charset="0"/>
                  </a:rPr>
                  <a:t>V</a:t>
                </a:r>
                <a:r>
                  <a:rPr lang="zh-CN" altLang="en-US" dirty="0">
                    <a:solidFill>
                      <a:srgbClr val="C00000"/>
                    </a:solidFill>
                    <a:latin typeface="Times New Roman" panose="02020603050405020304" pitchFamily="18" charset="0"/>
                    <a:cs typeface="Times New Roman" panose="02020603050405020304" pitchFamily="18" charset="0"/>
                  </a:rPr>
                  <a:t>的值也非负</a:t>
                </a:r>
                <a:endParaRPr lang="en-US" altLang="zh-CN" dirty="0">
                  <a:solidFill>
                    <a:srgbClr val="C00000"/>
                  </a:solidFill>
                  <a:latin typeface="Times New Roman" panose="02020603050405020304" pitchFamily="18" charset="0"/>
                  <a:cs typeface="Times New Roman" panose="02020603050405020304" pitchFamily="18" charset="0"/>
                </a:endParaRPr>
              </a:p>
              <a:p>
                <a:pPr lvl="1"/>
                <a:r>
                  <a:rPr lang="zh-CN" altLang="en-US" dirty="0">
                    <a:solidFill>
                      <a:srgbClr val="C00000"/>
                    </a:solidFill>
                    <a:latin typeface="Times New Roman" panose="02020603050405020304" pitchFamily="18" charset="0"/>
                    <a:cs typeface="Times New Roman" panose="02020603050405020304" pitchFamily="18" charset="0"/>
                  </a:rPr>
                  <a:t>不再要求</a:t>
                </a:r>
                <a:r>
                  <a:rPr lang="en-US" altLang="zh-CN" dirty="0">
                    <a:solidFill>
                      <a:srgbClr val="C00000"/>
                    </a:solidFill>
                    <a:latin typeface="Times New Roman" panose="02020603050405020304" pitchFamily="18" charset="0"/>
                    <a:cs typeface="Times New Roman" panose="02020603050405020304" pitchFamily="18" charset="0"/>
                  </a:rPr>
                  <a:t>U</a:t>
                </a:r>
                <a:r>
                  <a:rPr lang="zh-CN" altLang="en-US" dirty="0">
                    <a:solidFill>
                      <a:srgbClr val="C00000"/>
                    </a:solidFill>
                    <a:latin typeface="Times New Roman" panose="02020603050405020304" pitchFamily="18" charset="0"/>
                    <a:cs typeface="Times New Roman" panose="02020603050405020304" pitchFamily="18" charset="0"/>
                  </a:rPr>
                  <a:t>（和</a:t>
                </a:r>
                <a:r>
                  <a:rPr lang="en-US" altLang="zh-CN" dirty="0">
                    <a:solidFill>
                      <a:srgbClr val="C00000"/>
                    </a:solidFill>
                    <a:latin typeface="Times New Roman" panose="02020603050405020304" pitchFamily="18" charset="0"/>
                    <a:cs typeface="Times New Roman" panose="02020603050405020304" pitchFamily="18" charset="0"/>
                  </a:rPr>
                  <a:t>V</a:t>
                </a:r>
                <a:r>
                  <a:rPr lang="zh-CN" altLang="en-US" dirty="0">
                    <a:solidFill>
                      <a:srgbClr val="C00000"/>
                    </a:solidFill>
                    <a:latin typeface="Times New Roman" panose="02020603050405020304" pitchFamily="18" charset="0"/>
                    <a:cs typeface="Times New Roman" panose="02020603050405020304" pitchFamily="18" charset="0"/>
                  </a:rPr>
                  <a:t>）为正交矩阵</a:t>
                </a:r>
                <a:endParaRPr lang="en-US" altLang="zh-CN" dirty="0">
                  <a:solidFill>
                    <a:srgbClr val="C00000"/>
                  </a:solidFill>
                  <a:latin typeface="Times New Roman" panose="02020603050405020304" pitchFamily="18" charset="0"/>
                  <a:cs typeface="Times New Roman" panose="02020603050405020304" pitchFamily="18" charset="0"/>
                </a:endParaRPr>
              </a:p>
              <a:p>
                <a:endParaRPr kumimoji="1" lang="en-US" altLang="zh-CN" dirty="0"/>
              </a:p>
            </p:txBody>
          </p:sp>
        </mc:Choice>
        <mc:Fallback xmlns="">
          <p:sp>
            <p:nvSpPr>
              <p:cNvPr id="3" name="内容占位符 2">
                <a:extLst>
                  <a:ext uri="{FF2B5EF4-FFF2-40B4-BE49-F238E27FC236}">
                    <a16:creationId xmlns:a16="http://schemas.microsoft.com/office/drawing/2014/main" id="{0944FD81-1A31-D74C-BD6F-7F528045F51B}"/>
                  </a:ext>
                </a:extLst>
              </p:cNvPr>
              <p:cNvSpPr>
                <a:spLocks noGrp="1" noRot="1" noChangeAspect="1" noMove="1" noResize="1" noEditPoints="1" noAdjustHandles="1" noChangeArrowheads="1" noChangeShapeType="1" noTextEdit="1"/>
              </p:cNvSpPr>
              <p:nvPr>
                <p:ph idx="1"/>
              </p:nvPr>
            </p:nvSpPr>
            <p:spPr>
              <a:blipFill>
                <a:blip r:embed="rId2"/>
                <a:stretch>
                  <a:fillRect l="-667" t="-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9071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fontScale="92500" lnSpcReduction="20000"/>
          </a:bodyPr>
          <a:lstStyle/>
          <a:p>
            <a:pPr algn="just">
              <a:lnSpc>
                <a:spcPct val="110000"/>
              </a:lnSpc>
            </a:pPr>
            <a:r>
              <a:rPr lang="zh-CN" altLang="zh-CN" dirty="0"/>
              <a:t>该论文的发表，迅速引起了各个领域中的科研人员的重视</a:t>
            </a:r>
            <a:endParaRPr lang="en-US" altLang="zh-CN" dirty="0"/>
          </a:p>
          <a:p>
            <a:pPr lvl="1" algn="just">
              <a:lnSpc>
                <a:spcPct val="110000"/>
              </a:lnSpc>
            </a:pPr>
            <a:r>
              <a:rPr lang="zh-CN" altLang="zh-CN" dirty="0">
                <a:solidFill>
                  <a:srgbClr val="C00000"/>
                </a:solidFill>
              </a:rPr>
              <a:t>首先，</a:t>
            </a:r>
            <a:r>
              <a:rPr lang="zh-CN" altLang="zh-CN" dirty="0"/>
              <a:t>科学研究中的很多大规模数据的分析方法需要通过矩阵形式进行有效处理，</a:t>
            </a:r>
            <a:r>
              <a:rPr lang="en-US" altLang="zh-CN" dirty="0"/>
              <a:t>NMF</a:t>
            </a:r>
            <a:r>
              <a:rPr lang="zh-CN" altLang="zh-CN" dirty="0"/>
              <a:t>则为人们处理大规模数据提供了一种新的途径</a:t>
            </a:r>
            <a:endParaRPr lang="en-US" altLang="zh-CN" dirty="0"/>
          </a:p>
          <a:p>
            <a:pPr lvl="2" algn="just">
              <a:lnSpc>
                <a:spcPct val="110000"/>
              </a:lnSpc>
            </a:pPr>
            <a:r>
              <a:rPr lang="zh-CN" altLang="zh-CN" dirty="0"/>
              <a:t>通过矩阵分解，一方面将描述问题的矩阵的</a:t>
            </a:r>
            <a:r>
              <a:rPr lang="zh-CN" altLang="zh-CN" dirty="0">
                <a:solidFill>
                  <a:srgbClr val="C00000"/>
                </a:solidFill>
              </a:rPr>
              <a:t>维数进行削减</a:t>
            </a:r>
            <a:r>
              <a:rPr lang="zh-CN" altLang="zh-CN" dirty="0"/>
              <a:t>，另一方面也可以对大量的</a:t>
            </a:r>
            <a:r>
              <a:rPr lang="zh-CN" altLang="zh-CN" dirty="0">
                <a:solidFill>
                  <a:srgbClr val="C00000"/>
                </a:solidFill>
              </a:rPr>
              <a:t>数据进行压缩和概括</a:t>
            </a:r>
            <a:endParaRPr lang="en-US" altLang="zh-CN" dirty="0">
              <a:solidFill>
                <a:srgbClr val="C00000"/>
              </a:solidFill>
            </a:endParaRPr>
          </a:p>
          <a:p>
            <a:pPr lvl="1" algn="just">
              <a:lnSpc>
                <a:spcPct val="110000"/>
              </a:lnSpc>
            </a:pPr>
            <a:r>
              <a:rPr lang="zh-CN" altLang="zh-CN" dirty="0">
                <a:solidFill>
                  <a:srgbClr val="C00000"/>
                </a:solidFill>
              </a:rPr>
              <a:t>其次，</a:t>
            </a:r>
            <a:r>
              <a:rPr lang="en-US" altLang="zh-CN" dirty="0"/>
              <a:t>NMF</a:t>
            </a:r>
            <a:r>
              <a:rPr lang="zh-CN" altLang="zh-CN" dirty="0"/>
              <a:t>分解算法相较于传统的一些算法而言，具有若干</a:t>
            </a:r>
            <a:r>
              <a:rPr lang="zh-CN" altLang="en-US" dirty="0"/>
              <a:t>优点</a:t>
            </a:r>
            <a:r>
              <a:rPr lang="zh-CN" altLang="zh-CN" dirty="0"/>
              <a:t>，包括实现上的简便性、分解形式和分解结果上的</a:t>
            </a:r>
            <a:r>
              <a:rPr lang="zh-CN" altLang="zh-CN" dirty="0">
                <a:solidFill>
                  <a:srgbClr val="C00000"/>
                </a:solidFill>
              </a:rPr>
              <a:t>可解释性</a:t>
            </a:r>
            <a:r>
              <a:rPr lang="zh-CN" altLang="zh-CN" dirty="0"/>
              <a:t>、以及占用存储空间少等</a:t>
            </a:r>
            <a:endParaRPr lang="en-US" altLang="zh-CN" dirty="0"/>
          </a:p>
          <a:p>
            <a:pPr lvl="2" algn="just">
              <a:lnSpc>
                <a:spcPct val="110000"/>
              </a:lnSpc>
            </a:pPr>
            <a:r>
              <a:rPr lang="zh-CN" altLang="zh-CN" dirty="0"/>
              <a:t>以前，利用矩阵分解来解决实际问题的分析方法很多，比如</a:t>
            </a:r>
            <a:r>
              <a:rPr lang="en-US" altLang="zh-CN" dirty="0"/>
              <a:t>PCA(</a:t>
            </a:r>
            <a:r>
              <a:rPr lang="zh-CN" altLang="zh-CN" dirty="0"/>
              <a:t>主成分分析</a:t>
            </a:r>
            <a:r>
              <a:rPr lang="en-US" altLang="zh-CN" dirty="0"/>
              <a:t>)</a:t>
            </a:r>
            <a:r>
              <a:rPr lang="zh-CN" altLang="zh-CN" dirty="0"/>
              <a:t>、</a:t>
            </a:r>
            <a:r>
              <a:rPr lang="en-US" altLang="zh-CN" dirty="0"/>
              <a:t>ICA(</a:t>
            </a:r>
            <a:r>
              <a:rPr lang="zh-CN" altLang="zh-CN" dirty="0"/>
              <a:t>独立成分分析</a:t>
            </a:r>
            <a:r>
              <a:rPr lang="en-US" altLang="zh-CN" dirty="0"/>
              <a:t>)</a:t>
            </a:r>
            <a:r>
              <a:rPr lang="zh-CN" altLang="zh-CN" dirty="0"/>
              <a:t>、</a:t>
            </a:r>
            <a:r>
              <a:rPr lang="en-US" altLang="zh-CN" dirty="0"/>
              <a:t>SVD(</a:t>
            </a:r>
            <a:r>
              <a:rPr lang="zh-CN" altLang="zh-CN" dirty="0"/>
              <a:t>奇异值分解</a:t>
            </a:r>
            <a:r>
              <a:rPr lang="en-US" altLang="zh-CN" dirty="0"/>
              <a:t>)</a:t>
            </a:r>
            <a:r>
              <a:rPr lang="zh-CN" altLang="zh-CN" dirty="0"/>
              <a:t>、</a:t>
            </a:r>
            <a:r>
              <a:rPr lang="en-US" altLang="zh-CN" dirty="0"/>
              <a:t>VQ(</a:t>
            </a:r>
            <a:r>
              <a:rPr lang="zh-CN" altLang="zh-CN" dirty="0"/>
              <a:t>矢量量化</a:t>
            </a:r>
            <a:r>
              <a:rPr lang="en-US" altLang="zh-CN" dirty="0"/>
              <a:t>)</a:t>
            </a:r>
            <a:r>
              <a:rPr lang="zh-CN" altLang="zh-CN" dirty="0"/>
              <a:t>等</a:t>
            </a:r>
            <a:endParaRPr lang="en-US" altLang="zh-CN" dirty="0"/>
          </a:p>
          <a:p>
            <a:pPr lvl="2" algn="just">
              <a:lnSpc>
                <a:spcPct val="110000"/>
              </a:lnSpc>
            </a:pPr>
            <a:r>
              <a:rPr lang="zh-CN" altLang="zh-CN" dirty="0"/>
              <a:t>在这些方法中，原始的大矩阵</a:t>
            </a:r>
            <a:r>
              <a:rPr lang="en-US" altLang="zh-CN" dirty="0"/>
              <a:t>V</a:t>
            </a:r>
            <a:r>
              <a:rPr lang="zh-CN" altLang="zh-CN" dirty="0"/>
              <a:t>被近似分解为低秩的</a:t>
            </a:r>
            <a:r>
              <a:rPr lang="en-US" altLang="zh-CN" dirty="0"/>
              <a:t>V=WH</a:t>
            </a:r>
            <a:r>
              <a:rPr lang="zh-CN" altLang="zh-CN" dirty="0"/>
              <a:t>形式</a:t>
            </a:r>
            <a:r>
              <a:rPr lang="zh-CN" altLang="en-US" dirty="0"/>
              <a:t>；</a:t>
            </a:r>
            <a:r>
              <a:rPr lang="zh-CN" altLang="zh-CN" dirty="0"/>
              <a:t>这些方法的共同特点是，因子</a:t>
            </a:r>
            <a:r>
              <a:rPr lang="en-US" altLang="zh-CN" dirty="0"/>
              <a:t>W</a:t>
            </a:r>
            <a:r>
              <a:rPr lang="zh-CN" altLang="zh-CN" dirty="0"/>
              <a:t>和</a:t>
            </a:r>
            <a:r>
              <a:rPr lang="en-US" altLang="zh-CN" dirty="0"/>
              <a:t>H</a:t>
            </a:r>
            <a:r>
              <a:rPr lang="zh-CN" altLang="zh-CN" dirty="0"/>
              <a:t>中的元素可</a:t>
            </a:r>
            <a:r>
              <a:rPr lang="zh-CN" altLang="zh-CN" dirty="0">
                <a:solidFill>
                  <a:srgbClr val="C00000"/>
                </a:solidFill>
              </a:rPr>
              <a:t>为正或负</a:t>
            </a:r>
            <a:endParaRPr lang="en-US" altLang="zh-CN" dirty="0"/>
          </a:p>
          <a:p>
            <a:pPr lvl="3" algn="just">
              <a:lnSpc>
                <a:spcPct val="110000"/>
              </a:lnSpc>
            </a:pPr>
            <a:r>
              <a:rPr lang="zh-CN" altLang="zh-CN" sz="1500" dirty="0"/>
              <a:t>在数学上，分解结果中存在负值是正确的</a:t>
            </a:r>
            <a:endParaRPr lang="en-US" altLang="zh-CN" sz="1500" dirty="0"/>
          </a:p>
          <a:p>
            <a:pPr lvl="3" algn="just">
              <a:lnSpc>
                <a:spcPct val="110000"/>
              </a:lnSpc>
            </a:pPr>
            <a:r>
              <a:rPr lang="zh-CN" altLang="zh-CN" sz="1500" dirty="0"/>
              <a:t>但是在实际问题的分析中，负值往往是没有意义的</a:t>
            </a:r>
            <a:endParaRPr lang="en-US" altLang="zh-CN" sz="1500" dirty="0"/>
          </a:p>
          <a:p>
            <a:pPr lvl="4" algn="just">
              <a:lnSpc>
                <a:spcPct val="110000"/>
              </a:lnSpc>
            </a:pPr>
            <a:r>
              <a:rPr lang="zh-CN" altLang="zh-CN" sz="1500" dirty="0"/>
              <a:t>比如，图像数据中不可能有负值的像素点；</a:t>
            </a:r>
            <a:r>
              <a:rPr lang="zh-CN" altLang="zh-CN" sz="1500" dirty="0">
                <a:solidFill>
                  <a:srgbClr val="C00000"/>
                </a:solidFill>
              </a:rPr>
              <a:t>在文档统计中，负值也是无法解释的</a:t>
            </a:r>
            <a:endParaRPr lang="zh-CN" altLang="zh-CN" sz="1500" dirty="0"/>
          </a:p>
          <a:p>
            <a:pPr algn="just">
              <a:lnSpc>
                <a:spcPct val="110000"/>
              </a:lnSpc>
            </a:pPr>
            <a:endParaRPr kumimoji="1" lang="en-US" altLang="zh-CN" dirty="0"/>
          </a:p>
        </p:txBody>
      </p:sp>
    </p:spTree>
    <p:extLst>
      <p:ext uri="{BB962C8B-B14F-4D97-AF65-F5344CB8AC3E}">
        <p14:creationId xmlns:p14="http://schemas.microsoft.com/office/powerpoint/2010/main" val="2867316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en-US" altLang="zh-CN" dirty="0" smtClean="0"/>
              <a:t>pause</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880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NMF</a:t>
                </a:r>
                <a:r>
                  <a:rPr kumimoji="1" lang="zh-CN" altLang="en-US" dirty="0"/>
                  <a:t>解法</a:t>
                </a:r>
                <a:endParaRPr kumimoji="1" lang="en-US" altLang="zh-CN" dirty="0"/>
              </a:p>
              <a:p>
                <a:r>
                  <a:rPr kumimoji="1" lang="zh-CN" altLang="en-US" dirty="0"/>
                  <a:t>非负矩阵分解</a:t>
                </a:r>
                <a:r>
                  <a:rPr kumimoji="1" lang="en-US" altLang="zh-CN" dirty="0"/>
                  <a:t>NMF</a:t>
                </a:r>
                <a:r>
                  <a:rPr lang="zh-CN" altLang="en-US" dirty="0">
                    <a:latin typeface="Times New Roman" panose="02020603050405020304" pitchFamily="18" charset="0"/>
                    <a:cs typeface="Times New Roman" panose="02020603050405020304" pitchFamily="18" charset="0"/>
                  </a:rPr>
                  <a:t>优化目标</a:t>
                </a:r>
                <a:endParaRPr lang="en-US" altLang="zh-CN" i="1" dirty="0">
                  <a:latin typeface="Cambria Math" panose="02040503050406030204" pitchFamily="18" charset="0"/>
                </a:endParaRPr>
              </a:p>
              <a:p>
                <a:pPr lvl="1"/>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m:t>
                            </m:r>
                            <m:r>
                              <m:rPr>
                                <m:sty m:val="p"/>
                              </m:rPr>
                              <a:rPr lang="en-US" altLang="zh-CN" i="1">
                                <a:latin typeface="Cambria Math" panose="02040503050406030204" pitchFamily="18" charset="0"/>
                              </a:rPr>
                              <m:t>in</m:t>
                            </m:r>
                          </m:e>
                          <m:lim>
                            <m:r>
                              <a:rPr lang="en-US" altLang="zh-CN" i="1">
                                <a:latin typeface="Cambria Math" panose="02040503050406030204" pitchFamily="18" charset="0"/>
                              </a:rPr>
                              <m:t>𝑈</m:t>
                            </m:r>
                            <m:r>
                              <a:rPr lang="en-US" altLang="zh-CN" i="1">
                                <a:latin typeface="Cambria Math" panose="02040503050406030204" pitchFamily="18" charset="0"/>
                              </a:rPr>
                              <m:t>, </m:t>
                            </m:r>
                            <m:r>
                              <a:rPr lang="en-US" altLang="zh-CN" i="1">
                                <a:latin typeface="Cambria Math" panose="02040503050406030204" pitchFamily="18" charset="0"/>
                              </a:rPr>
                              <m:t>𝑉</m:t>
                            </m:r>
                          </m:lim>
                        </m:limLow>
                      </m:fName>
                      <m:e>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𝑇</m:t>
                                    </m:r>
                                  </m:sup>
                                </m:sSup>
                              </m:e>
                            </m:d>
                          </m:e>
                          <m:sup>
                            <m:r>
                              <a:rPr lang="en-US" altLang="zh-CN" i="1">
                                <a:latin typeface="Cambria Math" panose="02040503050406030204" pitchFamily="18" charset="0"/>
                              </a:rPr>
                              <m:t>2</m:t>
                            </m:r>
                          </m:sup>
                        </m:sSup>
                      </m:e>
                    </m:func>
                  </m:oMath>
                </a14:m>
                <a:r>
                  <a:rPr lang="en-US" altLang="zh-CN" dirty="0">
                    <a:latin typeface="Times New Roman" panose="02020603050405020304" pitchFamily="18" charset="0"/>
                    <a:cs typeface="Times New Roman" panose="02020603050405020304" pitchFamily="18" charset="0"/>
                  </a:rPr>
                  <a:t> </a:t>
                </a:r>
              </a:p>
              <a:p>
                <a:pPr lvl="1"/>
                <a:r>
                  <a:rPr lang="en-US" altLang="zh-CN" dirty="0" err="1">
                    <a:latin typeface="Times New Roman" panose="02020603050405020304" pitchFamily="18" charset="0"/>
                    <a:cs typeface="Times New Roman" panose="02020603050405020304" pitchFamily="18" charset="0"/>
                  </a:rPr>
                  <a:t>s.t.</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𝑖𝑗</m:t>
                        </m:r>
                      </m:sub>
                    </m:sSub>
                    <m:r>
                      <a:rPr lang="en-US" altLang="zh-CN" i="1">
                        <a:latin typeface="Cambria Math" panose="02040503050406030204" pitchFamily="18" charset="0"/>
                      </a:rPr>
                      <m:t>≥0;</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𝑖𝑗</m:t>
                        </m:r>
                      </m:sub>
                    </m:sSub>
                    <m:r>
                      <a:rPr lang="en-US" altLang="zh-CN" i="1">
                        <a:latin typeface="Cambria Math" panose="02040503050406030204" pitchFamily="18" charset="0"/>
                      </a:rPr>
                      <m:t>≥0</m:t>
                    </m:r>
                  </m:oMath>
                </a14:m>
                <a:r>
                  <a:rPr lang="en-US" altLang="zh-CN" dirty="0">
                    <a:latin typeface="Times New Roman" panose="02020603050405020304" pitchFamily="18" charset="0"/>
                    <a:cs typeface="Times New Roman" panose="02020603050405020304" pitchFamily="18" charset="0"/>
                  </a:rPr>
                  <a:t> </a:t>
                </a:r>
              </a:p>
              <a:p>
                <a:endParaRPr kumimoji="1" lang="en-US" altLang="zh-CN" dirty="0"/>
              </a:p>
            </p:txBody>
          </p:sp>
        </mc:Choice>
        <mc:Fallback xmlns="">
          <p:sp>
            <p:nvSpPr>
              <p:cNvPr id="3" name="内容占位符 2">
                <a:extLst>
                  <a:ext uri="{FF2B5EF4-FFF2-40B4-BE49-F238E27FC236}">
                    <a16:creationId xmlns:a16="http://schemas.microsoft.com/office/drawing/2014/main" id="{0944FD81-1A31-D74C-BD6F-7F528045F51B}"/>
                  </a:ext>
                </a:extLst>
              </p:cNvPr>
              <p:cNvSpPr>
                <a:spLocks noGrp="1" noRot="1" noChangeAspect="1" noMove="1" noResize="1" noEditPoints="1" noAdjustHandles="1" noChangeArrowheads="1" noChangeShapeType="1" noTextEdit="1"/>
              </p:cNvSpPr>
              <p:nvPr>
                <p:ph idx="1"/>
              </p:nvPr>
            </p:nvSpPr>
            <p:spPr>
              <a:blipFill>
                <a:blip r:embed="rId2"/>
                <a:stretch>
                  <a:fillRect l="-667" t="-774"/>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1215695" y="2678971"/>
            <a:ext cx="6850147" cy="1805399"/>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3579647" y="1430173"/>
                <a:ext cx="4545026" cy="6905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𝑇</m:t>
                                  </m:r>
                                </m:sup>
                              </m:sSup>
                            </m:e>
                          </m:d>
                        </m:e>
                        <m:sup>
                          <m:r>
                            <a:rPr lang="en-US" altLang="zh-CN" i="1">
                              <a:latin typeface="Cambria Math" panose="02040503050406030204" pitchFamily="18" charset="0"/>
                            </a:rPr>
                            <m:t>2</m:t>
                          </m:r>
                        </m:sup>
                      </m:sSup>
                      <m:r>
                        <a:rPr lang="en-US" altLang="zh-CN" i="1">
                          <a:latin typeface="Cambria Math" panose="02040503050406030204" pitchFamily="18" charset="0"/>
                        </a:rPr>
                        <m:t>=</m:t>
                      </m:r>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𝑀</m:t>
                          </m:r>
                        </m:sup>
                        <m:e>
                          <m:nary>
                            <m:naryPr>
                              <m:chr m:val="∑"/>
                              <m:limLoc m:val="subSup"/>
                              <m:ctrlPr>
                                <a:rPr lang="en-US" altLang="zh-CN" i="1">
                                  <a:latin typeface="Cambria Math" panose="02040503050406030204" pitchFamily="18" charset="0"/>
                                </a:rPr>
                              </m:ctrlPr>
                            </m:naryPr>
                            <m:sub>
                              <m:r>
                                <m:rPr>
                                  <m:brk m:alnAt="1"/>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𝑁</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𝐮</m:t>
                                          </m:r>
                                        </m:e>
                                        <m:sub>
                                          <m:r>
                                            <a:rPr lang="en-US" altLang="zh-CN" i="1">
                                              <a:latin typeface="Cambria Math" panose="02040503050406030204" pitchFamily="18" charset="0"/>
                                            </a:rPr>
                                            <m:t>𝑖</m:t>
                                          </m:r>
                                        </m:sub>
                                      </m:sSub>
                                      <m:sSubSup>
                                        <m:sSubSupPr>
                                          <m:ctrlPr>
                                            <a:rPr lang="en-US" altLang="zh-CN" i="1">
                                              <a:latin typeface="Cambria Math" panose="02040503050406030204" pitchFamily="18" charset="0"/>
                                            </a:rPr>
                                          </m:ctrlPr>
                                        </m:sSubSupPr>
                                        <m:e>
                                          <m:r>
                                            <a:rPr lang="en-US" altLang="zh-CN" b="1">
                                              <a:latin typeface="Cambria Math" panose="02040503050406030204" pitchFamily="18" charset="0"/>
                                            </a:rPr>
                                            <m:t>𝐯</m:t>
                                          </m:r>
                                        </m:e>
                                        <m:sub>
                                          <m:r>
                                            <a:rPr lang="en-US" altLang="zh-CN" i="1">
                                              <a:latin typeface="Cambria Math" panose="02040503050406030204" pitchFamily="18" charset="0"/>
                                            </a:rPr>
                                            <m:t>𝑗</m:t>
                                          </m:r>
                                        </m:sub>
                                        <m:sup>
                                          <m:r>
                                            <a:rPr lang="en-US" altLang="zh-CN" i="1">
                                              <a:latin typeface="Cambria Math" panose="02040503050406030204" pitchFamily="18" charset="0"/>
                                            </a:rPr>
                                            <m:t>𝑇</m:t>
                                          </m:r>
                                        </m:sup>
                                      </m:sSubSup>
                                    </m:e>
                                  </m:d>
                                </m:e>
                                <m:sup>
                                  <m:r>
                                    <a:rPr lang="en-US" altLang="zh-CN" i="1">
                                      <a:latin typeface="Cambria Math" panose="02040503050406030204" pitchFamily="18" charset="0"/>
                                    </a:rPr>
                                    <m:t>2</m:t>
                                  </m:r>
                                </m:sup>
                              </m:sSup>
                            </m:e>
                          </m:nary>
                        </m:e>
                      </m:nary>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3579647" y="1430173"/>
                <a:ext cx="4545026" cy="69057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9328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文本表示</a:t>
            </a:r>
            <a:r>
              <a:rPr lang="en-US" altLang="zh-CN" dirty="0"/>
              <a:t>1</a:t>
            </a:r>
            <a:r>
              <a:rPr lang="zh-CN" altLang="en-US" dirty="0"/>
              <a:t>：</a:t>
            </a:r>
            <a:r>
              <a:rPr lang="en-US" altLang="zh-CN" dirty="0"/>
              <a:t>TF-IDF</a:t>
            </a:r>
            <a:r>
              <a:rPr lang="zh-CN" altLang="en-US" dirty="0"/>
              <a:t>、</a:t>
            </a:r>
            <a:r>
              <a:rPr lang="en-US" altLang="zh-CN" dirty="0"/>
              <a:t>SVD</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NMF</a:t>
            </a:r>
            <a:r>
              <a:rPr kumimoji="1" lang="zh-CN" altLang="en-US" dirty="0"/>
              <a:t>解法：一般策略</a:t>
            </a:r>
            <a:endParaRPr kumimoji="1" lang="en-US" altLang="zh-CN" dirty="0"/>
          </a:p>
          <a:p>
            <a:pPr lvl="1"/>
            <a:r>
              <a:rPr lang="zh-CN" altLang="en-US" dirty="0">
                <a:latin typeface="Times New Roman" panose="02020603050405020304" pitchFamily="18" charset="0"/>
                <a:cs typeface="Times New Roman" panose="02020603050405020304" pitchFamily="18" charset="0"/>
              </a:rPr>
              <a:t>目标函数</a:t>
            </a:r>
            <a:r>
              <a:rPr lang="zh-CN" altLang="en-US" dirty="0">
                <a:solidFill>
                  <a:srgbClr val="C00000"/>
                </a:solidFill>
                <a:latin typeface="Times New Roman" panose="02020603050405020304" pitchFamily="18" charset="0"/>
                <a:cs typeface="Times New Roman" panose="02020603050405020304" pitchFamily="18" charset="0"/>
              </a:rPr>
              <a:t>非凸</a:t>
            </a:r>
            <a:r>
              <a:rPr lang="zh-CN" altLang="en-US" dirty="0">
                <a:latin typeface="Times New Roman" panose="02020603050405020304" pitchFamily="18" charset="0"/>
                <a:cs typeface="Times New Roman" panose="02020603050405020304" pitchFamily="18" charset="0"/>
              </a:rPr>
              <a:t>，无全局最优解</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在</a:t>
            </a:r>
            <a:r>
              <a:rPr lang="zh-CN" altLang="en-US" dirty="0">
                <a:solidFill>
                  <a:srgbClr val="C00000"/>
                </a:solidFill>
                <a:latin typeface="Times New Roman" panose="02020603050405020304" pitchFamily="18" charset="0"/>
                <a:cs typeface="Times New Roman" panose="02020603050405020304" pitchFamily="18" charset="0"/>
              </a:rPr>
              <a:t>固定</a:t>
            </a:r>
            <a:r>
              <a:rPr lang="en-US" altLang="zh-CN" dirty="0">
                <a:solidFill>
                  <a:srgbClr val="C00000"/>
                </a:solidFill>
                <a:latin typeface="Times New Roman" panose="02020603050405020304" pitchFamily="18" charset="0"/>
                <a:cs typeface="Times New Roman" panose="02020603050405020304" pitchFamily="18" charset="0"/>
              </a:rPr>
              <a:t>U</a:t>
            </a:r>
            <a:r>
              <a:rPr lang="zh-CN" altLang="en-US" dirty="0">
                <a:solidFill>
                  <a:srgbClr val="C00000"/>
                </a:solidFill>
                <a:latin typeface="Times New Roman" panose="02020603050405020304" pitchFamily="18" charset="0"/>
                <a:cs typeface="Times New Roman" panose="02020603050405020304" pitchFamily="18" charset="0"/>
              </a:rPr>
              <a:t>（或者</a:t>
            </a:r>
            <a:r>
              <a:rPr lang="en-US" altLang="zh-CN" dirty="0">
                <a:solidFill>
                  <a:srgbClr val="C00000"/>
                </a:solidFill>
                <a:latin typeface="Times New Roman" panose="02020603050405020304" pitchFamily="18" charset="0"/>
                <a:cs typeface="Times New Roman" panose="02020603050405020304" pitchFamily="18" charset="0"/>
              </a:rPr>
              <a:t>V</a:t>
            </a:r>
            <a:r>
              <a:rPr lang="zh-CN" altLang="en-US" dirty="0">
                <a:solidFill>
                  <a:srgbClr val="C0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后，目标函数对</a:t>
            </a:r>
            <a:r>
              <a:rPr lang="en-US" altLang="zh-CN" dirty="0">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（或者</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）是凸函数</a:t>
            </a:r>
            <a:endParaRPr lang="en-US" altLang="zh-CN" dirty="0">
              <a:latin typeface="Times New Roman" panose="02020603050405020304" pitchFamily="18" charset="0"/>
              <a:cs typeface="Times New Roman" panose="02020603050405020304" pitchFamily="18" charset="0"/>
            </a:endParaRPr>
          </a:p>
          <a:p>
            <a:pPr lvl="1"/>
            <a:r>
              <a:rPr lang="zh-CN" altLang="en-US" dirty="0">
                <a:solidFill>
                  <a:srgbClr val="C00000"/>
                </a:solidFill>
                <a:latin typeface="Times New Roman" panose="02020603050405020304" pitchFamily="18" charset="0"/>
                <a:cs typeface="Times New Roman" panose="02020603050405020304" pitchFamily="18" charset="0"/>
              </a:rPr>
              <a:t>交替优化</a:t>
            </a:r>
            <a:endParaRPr lang="en-US" altLang="zh-CN" dirty="0">
              <a:solidFill>
                <a:srgbClr val="C00000"/>
              </a:solidFill>
              <a:latin typeface="Times New Roman" panose="02020603050405020304" pitchFamily="18" charset="0"/>
              <a:cs typeface="Times New Roman" panose="02020603050405020304" pitchFamily="18" charset="0"/>
            </a:endParaRPr>
          </a:p>
          <a:p>
            <a:pPr lvl="2"/>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随机对</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赋值</a:t>
            </a:r>
            <a:endParaRPr lang="en-US" altLang="zh-CN" dirty="0">
              <a:latin typeface="Times New Roman" panose="02020603050405020304" pitchFamily="18" charset="0"/>
              <a:cs typeface="Times New Roman" panose="02020603050405020304" pitchFamily="18" charset="0"/>
            </a:endParaRPr>
          </a:p>
          <a:p>
            <a:pPr lvl="2"/>
            <a:r>
              <a:rPr lang="en-US" altLang="zh-CN" dirty="0">
                <a:latin typeface="Times New Roman" panose="02020603050405020304" pitchFamily="18" charset="0"/>
                <a:cs typeface="Times New Roman" panose="02020603050405020304" pitchFamily="18" charset="0"/>
              </a:rPr>
              <a:t>2. </a:t>
            </a:r>
            <a:r>
              <a:rPr lang="zh-CN" altLang="en-US" dirty="0">
                <a:solidFill>
                  <a:srgbClr val="C00000"/>
                </a:solidFill>
                <a:latin typeface="Times New Roman" panose="02020603050405020304" pitchFamily="18" charset="0"/>
                <a:cs typeface="Times New Roman" panose="02020603050405020304" pitchFamily="18" charset="0"/>
              </a:rPr>
              <a:t>固定</a:t>
            </a:r>
            <a:r>
              <a:rPr lang="en-US" altLang="zh-CN" dirty="0">
                <a:solidFill>
                  <a:srgbClr val="C00000"/>
                </a:solidFill>
                <a:latin typeface="Times New Roman" panose="02020603050405020304" pitchFamily="18" charset="0"/>
                <a:cs typeface="Times New Roman" panose="02020603050405020304" pitchFamily="18" charset="0"/>
              </a:rPr>
              <a:t>U</a:t>
            </a:r>
            <a:r>
              <a:rPr lang="zh-CN" altLang="en-US" dirty="0">
                <a:solidFill>
                  <a:srgbClr val="C00000"/>
                </a:solidFill>
                <a:latin typeface="Times New Roman" panose="02020603050405020304" pitchFamily="18" charset="0"/>
                <a:cs typeface="Times New Roman" panose="02020603050405020304" pitchFamily="18" charset="0"/>
              </a:rPr>
              <a:t>，最优化</a:t>
            </a:r>
            <a:r>
              <a:rPr lang="en-US" altLang="zh-CN" dirty="0">
                <a:solidFill>
                  <a:srgbClr val="C00000"/>
                </a:solidFill>
                <a:latin typeface="Times New Roman" panose="02020603050405020304" pitchFamily="18" charset="0"/>
                <a:cs typeface="Times New Roman" panose="02020603050405020304" pitchFamily="18" charset="0"/>
              </a:rPr>
              <a:t>V</a:t>
            </a:r>
          </a:p>
          <a:p>
            <a:pPr lvl="2"/>
            <a:r>
              <a:rPr lang="en-US" altLang="zh-CN" dirty="0">
                <a:latin typeface="Times New Roman" panose="02020603050405020304" pitchFamily="18" charset="0"/>
                <a:cs typeface="Times New Roman" panose="02020603050405020304" pitchFamily="18" charset="0"/>
              </a:rPr>
              <a:t>3. </a:t>
            </a:r>
            <a:r>
              <a:rPr lang="zh-CN" altLang="en-US" dirty="0">
                <a:solidFill>
                  <a:srgbClr val="C00000"/>
                </a:solidFill>
                <a:latin typeface="Times New Roman" panose="02020603050405020304" pitchFamily="18" charset="0"/>
                <a:cs typeface="Times New Roman" panose="02020603050405020304" pitchFamily="18" charset="0"/>
              </a:rPr>
              <a:t>固定</a:t>
            </a:r>
            <a:r>
              <a:rPr lang="en-US" altLang="zh-CN" dirty="0">
                <a:solidFill>
                  <a:srgbClr val="C00000"/>
                </a:solidFill>
                <a:latin typeface="Times New Roman" panose="02020603050405020304" pitchFamily="18" charset="0"/>
                <a:cs typeface="Times New Roman" panose="02020603050405020304" pitchFamily="18" charset="0"/>
              </a:rPr>
              <a:t>V</a:t>
            </a:r>
            <a:r>
              <a:rPr lang="zh-CN" altLang="en-US" dirty="0">
                <a:solidFill>
                  <a:srgbClr val="C00000"/>
                </a:solidFill>
                <a:latin typeface="Times New Roman" panose="02020603050405020304" pitchFamily="18" charset="0"/>
                <a:cs typeface="Times New Roman" panose="02020603050405020304" pitchFamily="18" charset="0"/>
              </a:rPr>
              <a:t>，最优化</a:t>
            </a:r>
            <a:r>
              <a:rPr lang="en-US" altLang="zh-CN" dirty="0">
                <a:solidFill>
                  <a:srgbClr val="C00000"/>
                </a:solidFill>
                <a:latin typeface="Times New Roman" panose="02020603050405020304" pitchFamily="18" charset="0"/>
                <a:cs typeface="Times New Roman" panose="02020603050405020304" pitchFamily="18" charset="0"/>
              </a:rPr>
              <a:t>U</a:t>
            </a:r>
          </a:p>
          <a:p>
            <a:pPr lvl="2"/>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重复</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，直至收敛</a:t>
            </a:r>
          </a:p>
          <a:p>
            <a:endParaRPr kumimoji="1" lang="en-US" altLang="zh-CN" dirty="0"/>
          </a:p>
        </p:txBody>
      </p:sp>
    </p:spTree>
    <p:extLst>
      <p:ext uri="{BB962C8B-B14F-4D97-AF65-F5344CB8AC3E}">
        <p14:creationId xmlns:p14="http://schemas.microsoft.com/office/powerpoint/2010/main" val="904834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NMF</a:t>
            </a:r>
            <a:r>
              <a:rPr lang="zh-CN" altLang="en-US" dirty="0">
                <a:latin typeface="Times New Roman" panose="02020603050405020304" pitchFamily="18" charset="0"/>
                <a:cs typeface="Times New Roman" panose="02020603050405020304" pitchFamily="18" charset="0"/>
              </a:rPr>
              <a:t>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输入：</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sub>
                    </m:sSub>
                  </m:oMath>
                </a14:m>
                <a:r>
                  <a:rPr lang="en-US" altLang="zh-CN" dirty="0">
                    <a:latin typeface="Times New Roman" panose="02020603050405020304" pitchFamily="18" charset="0"/>
                    <a:cs typeface="Times New Roman" panose="02020603050405020304" pitchFamily="18" charset="0"/>
                  </a:rPr>
                  <a:t>, </a:t>
                </a:r>
                <a:r>
                  <a:rPr lang="zh-CN" altLang="en-US" dirty="0">
                    <a:solidFill>
                      <a:srgbClr val="C00000"/>
                    </a:solidFill>
                    <a:latin typeface="Times New Roman" panose="02020603050405020304" pitchFamily="18" charset="0"/>
                    <a:cs typeface="Times New Roman" panose="02020603050405020304" pitchFamily="18" charset="0"/>
                  </a:rPr>
                  <a:t>隐空间维度</a:t>
                </a:r>
                <a:r>
                  <a:rPr lang="en-US" altLang="zh-CN" dirty="0">
                    <a:solidFill>
                      <a:srgbClr val="C00000"/>
                    </a:solidFill>
                    <a:latin typeface="Times New Roman" panose="02020603050405020304" pitchFamily="18" charset="0"/>
                    <a:cs typeface="Times New Roman" panose="02020603050405020304" pitchFamily="18" charset="0"/>
                  </a:rPr>
                  <a:t>K</a:t>
                </a:r>
              </a:p>
              <a:p>
                <a:r>
                  <a:rPr lang="zh-CN" altLang="en-US" dirty="0">
                    <a:latin typeface="Times New Roman" panose="02020603050405020304" pitchFamily="18" charset="0"/>
                    <a:cs typeface="Times New Roman" panose="02020603050405020304" pitchFamily="18" charset="0"/>
                  </a:rPr>
                  <a:t>输出：</a:t>
                </a:r>
                <a:r>
                  <a:rPr lang="en-US" altLang="zh-CN" dirty="0">
                    <a:latin typeface="Times New Roman" panose="02020603050405020304" pitchFamily="18" charset="0"/>
                    <a:cs typeface="Times New Roman" panose="02020603050405020304" pitchFamily="18" charset="0"/>
                  </a:rPr>
                  <a:t>U,V</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67" t="-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631195" y="1574946"/>
                <a:ext cx="5459730" cy="3032240"/>
              </a:xfrm>
              <a:prstGeom prst="rect">
                <a:avLst/>
              </a:prstGeom>
              <a:solidFill>
                <a:schemeClr val="accent3">
                  <a:lumMod val="20000"/>
                  <a:lumOff val="80000"/>
                </a:schemeClr>
              </a:solidFill>
              <a:ln>
                <a:solidFill>
                  <a:srgbClr val="C00000"/>
                </a:solidFill>
              </a:ln>
            </p:spPr>
            <p:txBody>
              <a:bodyPr wrap="square">
                <a:spAutoFit/>
              </a:bodyPr>
              <a:lstStyle/>
              <a:p>
                <a:r>
                  <a:rPr lang="zh-CN" altLang="en-US" sz="1600" dirty="0"/>
                  <a:t>1. U←random nonnegative values</a:t>
                </a:r>
              </a:p>
              <a:p>
                <a:r>
                  <a:rPr lang="zh-CN" altLang="en-US" sz="1600" dirty="0"/>
                  <a:t>2. repeat</a:t>
                </a:r>
              </a:p>
              <a:p>
                <a:r>
                  <a:rPr lang="zh-CN" altLang="en-US" sz="1600" dirty="0"/>
                  <a:t>3. 	  for each </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b="0" i="0" smtClean="0">
                            <a:latin typeface="Cambria Math" panose="02040503050406030204" pitchFamily="18" charset="0"/>
                          </a:rPr>
                          <m:t>v</m:t>
                        </m:r>
                      </m:e>
                      <m:sub>
                        <m:r>
                          <a:rPr lang="en-US" altLang="zh-CN" sz="1600" i="1">
                            <a:latin typeface="Cambria Math" panose="02040503050406030204" pitchFamily="18" charset="0"/>
                          </a:rPr>
                          <m:t>𝑘𝑗</m:t>
                        </m:r>
                      </m:sub>
                    </m:sSub>
                  </m:oMath>
                </a14:m>
                <a:r>
                  <a:rPr lang="zh-CN" altLang="en-US" sz="1600" dirty="0"/>
                  <a:t>∈𝑉</a:t>
                </a:r>
              </a:p>
              <a:p>
                <a:r>
                  <a:rPr lang="zh-CN" altLang="en-US" sz="1600" dirty="0"/>
                  <a:t>4. 		</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b="0" i="0" smtClean="0">
                            <a:latin typeface="Cambria Math" panose="02040503050406030204" pitchFamily="18" charset="0"/>
                          </a:rPr>
                          <m:t>v</m:t>
                        </m:r>
                      </m:e>
                      <m:sub>
                        <m:r>
                          <a:rPr lang="en-US" altLang="zh-CN" sz="1600" i="1">
                            <a:latin typeface="Cambria Math" panose="02040503050406030204" pitchFamily="18" charset="0"/>
                          </a:rPr>
                          <m:t>𝑘𝑗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m:rPr>
                            <m:sty m:val="p"/>
                          </m:rPr>
                          <a:rPr lang="en-US" altLang="zh-CN" sz="1600" b="0" i="0" smtClean="0">
                            <a:latin typeface="Cambria Math" panose="02040503050406030204" pitchFamily="18" charset="0"/>
                          </a:rPr>
                          <m:t>v</m:t>
                        </m:r>
                      </m:e>
                      <m:sub>
                        <m:r>
                          <a:rPr lang="en-US" altLang="zh-CN" sz="1600" i="1">
                            <a:latin typeface="Cambria Math" panose="02040503050406030204" pitchFamily="18" charset="0"/>
                          </a:rPr>
                          <m:t>𝑘𝑗</m:t>
                        </m:r>
                      </m:sub>
                    </m:sSub>
                    <m:f>
                      <m:fPr>
                        <m:ctrlPr>
                          <a:rPr lang="zh-CN" altLang="zh-CN" sz="1600" i="1">
                            <a:latin typeface="Cambria Math" panose="02040503050406030204" pitchFamily="18" charset="0"/>
                          </a:rPr>
                        </m:ctrlPr>
                      </m:fPr>
                      <m:num>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b="0" i="1" smtClean="0">
                                    <a:latin typeface="Cambria Math" panose="02040503050406030204" pitchFamily="18" charset="0"/>
                                  </a:rPr>
                                  <m:t>𝑈</m:t>
                                </m:r>
                              </m:e>
                              <m:sup>
                                <m:r>
                                  <a:rPr lang="en-US" altLang="zh-CN" sz="1600" i="1">
                                    <a:latin typeface="Cambria Math" panose="02040503050406030204" pitchFamily="18" charset="0"/>
                                  </a:rPr>
                                  <m:t>𝑇</m:t>
                                </m:r>
                              </m:sup>
                            </m:sSup>
                            <m:r>
                              <a:rPr lang="en-US" altLang="zh-CN" sz="1600" b="0" i="1" smtClean="0">
                                <a:latin typeface="Cambria Math" panose="02040503050406030204" pitchFamily="18" charset="0"/>
                              </a:rPr>
                              <m:t>𝐷</m:t>
                            </m:r>
                            <m:r>
                              <a:rPr lang="en-US" altLang="zh-CN" sz="1600" i="1">
                                <a:latin typeface="Cambria Math" panose="02040503050406030204" pitchFamily="18" charset="0"/>
                              </a:rPr>
                              <m:t>]</m:t>
                            </m:r>
                          </m:e>
                          <m:sub>
                            <m:r>
                              <a:rPr lang="en-US" altLang="zh-CN" sz="1600" i="1">
                                <a:latin typeface="Cambria Math" panose="02040503050406030204" pitchFamily="18" charset="0"/>
                              </a:rPr>
                              <m:t>𝑘𝑗</m:t>
                            </m:r>
                          </m:sub>
                        </m:sSub>
                      </m:num>
                      <m:den>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m:rPr>
                                    <m:sty m:val="p"/>
                                  </m:rPr>
                                  <a:rPr lang="en-US" altLang="zh-CN" sz="1600" i="1">
                                    <a:latin typeface="Cambria Math" panose="02040503050406030204" pitchFamily="18" charset="0"/>
                                  </a:rPr>
                                  <m:t>U</m:t>
                                </m:r>
                              </m:e>
                              <m:sup>
                                <m:r>
                                  <a:rPr lang="en-US" altLang="zh-CN" sz="1600" i="1">
                                    <a:latin typeface="Cambria Math" panose="02040503050406030204" pitchFamily="18" charset="0"/>
                                  </a:rPr>
                                  <m:t>𝑇</m:t>
                                </m:r>
                              </m:sup>
                            </m:sSup>
                            <m:r>
                              <m:rPr>
                                <m:sty m:val="p"/>
                              </m:rPr>
                              <a:rPr lang="en-US" altLang="zh-CN" sz="1600" i="1">
                                <a:latin typeface="Cambria Math" panose="02040503050406030204" pitchFamily="18" charset="0"/>
                              </a:rPr>
                              <m:t>UV</m:t>
                            </m:r>
                            <m:r>
                              <a:rPr lang="en-US" altLang="zh-CN" sz="1600" i="1">
                                <a:latin typeface="Cambria Math" panose="02040503050406030204" pitchFamily="18" charset="0"/>
                              </a:rPr>
                              <m:t>]</m:t>
                            </m:r>
                          </m:e>
                          <m:sub>
                            <m:r>
                              <a:rPr lang="en-US" altLang="zh-CN" sz="1600" i="1">
                                <a:latin typeface="Cambria Math" panose="02040503050406030204" pitchFamily="18" charset="0"/>
                              </a:rPr>
                              <m:t>𝑘𝑗</m:t>
                            </m:r>
                          </m:sub>
                        </m:sSub>
                      </m:den>
                    </m:f>
                  </m:oMath>
                </a14:m>
                <a:endParaRPr lang="zh-CN" altLang="en-US" sz="1600" dirty="0"/>
              </a:p>
              <a:p>
                <a:r>
                  <a:rPr lang="zh-CN" altLang="en-US" sz="1600" dirty="0"/>
                  <a:t>5. 	  end for</a:t>
                </a:r>
              </a:p>
              <a:p>
                <a:r>
                  <a:rPr lang="zh-CN" altLang="en-US" sz="1600" dirty="0"/>
                  <a:t>6. 	  for each </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b="0" i="0" smtClean="0">
                            <a:latin typeface="Cambria Math" panose="02040503050406030204" pitchFamily="18" charset="0"/>
                          </a:rPr>
                          <m:t>u</m:t>
                        </m:r>
                      </m:e>
                      <m:sub>
                        <m:r>
                          <a:rPr lang="en-US" altLang="zh-CN" sz="1600" i="1">
                            <a:latin typeface="Cambria Math" panose="02040503050406030204" pitchFamily="18" charset="0"/>
                          </a:rPr>
                          <m:t>𝑖𝑘</m:t>
                        </m:r>
                      </m:sub>
                    </m:sSub>
                  </m:oMath>
                </a14:m>
                <a:r>
                  <a:rPr lang="zh-CN" altLang="en-US" sz="1600" dirty="0"/>
                  <a:t>∈𝑈</a:t>
                </a:r>
              </a:p>
              <a:p>
                <a:r>
                  <a:rPr lang="zh-CN" altLang="en-US" sz="1600" dirty="0"/>
                  <a:t>7. 		</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b="0" i="0" smtClean="0">
                            <a:latin typeface="Cambria Math" panose="02040503050406030204" pitchFamily="18" charset="0"/>
                          </a:rPr>
                          <m:t>u</m:t>
                        </m:r>
                      </m:e>
                      <m:sub>
                        <m:r>
                          <a:rPr lang="en-US" altLang="zh-CN" sz="1600" i="1">
                            <a:latin typeface="Cambria Math" panose="02040503050406030204" pitchFamily="18" charset="0"/>
                          </a:rPr>
                          <m:t>𝑖𝑘</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m:rPr>
                            <m:sty m:val="p"/>
                          </m:rPr>
                          <a:rPr lang="en-US" altLang="zh-CN" sz="1600" b="0" i="0" smtClean="0">
                            <a:latin typeface="Cambria Math" panose="02040503050406030204" pitchFamily="18" charset="0"/>
                          </a:rPr>
                          <m:t>u</m:t>
                        </m:r>
                      </m:e>
                      <m:sub>
                        <m:r>
                          <a:rPr lang="en-US" altLang="zh-CN" sz="1600" i="1">
                            <a:latin typeface="Cambria Math" panose="02040503050406030204" pitchFamily="18" charset="0"/>
                          </a:rPr>
                          <m:t>𝑖𝑘</m:t>
                        </m:r>
                      </m:sub>
                    </m:sSub>
                    <m:f>
                      <m:fPr>
                        <m:ctrlPr>
                          <a:rPr lang="zh-CN" altLang="zh-CN" sz="1600" i="1">
                            <a:latin typeface="Cambria Math" panose="02040503050406030204" pitchFamily="18" charset="0"/>
                          </a:rPr>
                        </m:ctrlPr>
                      </m:fPr>
                      <m:num>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r>
                              <a:rPr lang="en-US" altLang="zh-CN" sz="1600" b="0" i="1" smtClean="0">
                                <a:latin typeface="Cambria Math" panose="02040503050406030204" pitchFamily="18" charset="0"/>
                              </a:rPr>
                              <m:t>𝐷</m:t>
                            </m:r>
                            <m:sSup>
                              <m:sSupPr>
                                <m:ctrlPr>
                                  <a:rPr lang="zh-CN" altLang="zh-CN" sz="1600" i="1">
                                    <a:latin typeface="Cambria Math" panose="02040503050406030204" pitchFamily="18" charset="0"/>
                                  </a:rPr>
                                </m:ctrlPr>
                              </m:sSupPr>
                              <m:e>
                                <m:r>
                                  <a:rPr lang="en-US" altLang="zh-CN" sz="1600" b="0" i="1" smtClean="0">
                                    <a:latin typeface="Cambria Math" panose="02040503050406030204" pitchFamily="18" charset="0"/>
                                  </a:rPr>
                                  <m:t>𝑉</m:t>
                                </m:r>
                              </m:e>
                              <m:sup>
                                <m:r>
                                  <a:rPr lang="en-US" altLang="zh-CN" sz="1600" i="1">
                                    <a:latin typeface="Cambria Math" panose="02040503050406030204" pitchFamily="18" charset="0"/>
                                  </a:rPr>
                                  <m:t>𝑇</m:t>
                                </m:r>
                              </m:sup>
                            </m:sSup>
                            <m:r>
                              <a:rPr lang="en-US" altLang="zh-CN" sz="1600" i="1">
                                <a:latin typeface="Cambria Math" panose="02040503050406030204" pitchFamily="18" charset="0"/>
                              </a:rPr>
                              <m:t>]</m:t>
                            </m:r>
                          </m:e>
                          <m:sub>
                            <m:r>
                              <a:rPr lang="en-US" altLang="zh-CN" sz="1600" i="1">
                                <a:latin typeface="Cambria Math" panose="02040503050406030204" pitchFamily="18" charset="0"/>
                              </a:rPr>
                              <m:t>𝑖𝑘</m:t>
                            </m:r>
                          </m:sub>
                        </m:sSub>
                      </m:num>
                      <m:den>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r>
                              <a:rPr lang="en-US" altLang="zh-CN" sz="1600" b="0" i="1" smtClean="0">
                                <a:latin typeface="Cambria Math" panose="02040503050406030204" pitchFamily="18" charset="0"/>
                              </a:rPr>
                              <m:t>𝑈𝑉</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𝑉</m:t>
                                </m:r>
                              </m:e>
                              <m:sup>
                                <m:r>
                                  <a:rPr lang="en-US" altLang="zh-CN" sz="1600" i="1">
                                    <a:latin typeface="Cambria Math" panose="02040503050406030204" pitchFamily="18" charset="0"/>
                                  </a:rPr>
                                  <m:t>𝑇</m:t>
                                </m:r>
                              </m:sup>
                            </m:sSup>
                            <m:r>
                              <a:rPr lang="en-US" altLang="zh-CN" sz="1600" i="1">
                                <a:latin typeface="Cambria Math" panose="02040503050406030204" pitchFamily="18" charset="0"/>
                              </a:rPr>
                              <m:t>]</m:t>
                            </m:r>
                          </m:e>
                          <m:sub>
                            <m:r>
                              <a:rPr lang="en-US" altLang="zh-CN" sz="1600" i="1">
                                <a:latin typeface="Cambria Math" panose="02040503050406030204" pitchFamily="18" charset="0"/>
                              </a:rPr>
                              <m:t>𝑖𝑘</m:t>
                            </m:r>
                          </m:sub>
                        </m:sSub>
                      </m:den>
                    </m:f>
                  </m:oMath>
                </a14:m>
                <a:r>
                  <a:rPr lang="zh-CN" altLang="en-US" sz="1600" dirty="0"/>
                  <a:t>  </a:t>
                </a:r>
              </a:p>
              <a:p>
                <a:r>
                  <a:rPr lang="zh-CN" altLang="en-US" sz="1600" dirty="0"/>
                  <a:t>8. 	  end for</a:t>
                </a:r>
              </a:p>
              <a:p>
                <a:r>
                  <a:rPr lang="zh-CN" altLang="en-US" sz="1600" dirty="0"/>
                  <a:t>9. until converge</a:t>
                </a:r>
              </a:p>
              <a:p>
                <a:r>
                  <a:rPr lang="zh-CN" altLang="en-US" sz="1600" dirty="0"/>
                  <a:t>10. return U, V</a:t>
                </a:r>
              </a:p>
            </p:txBody>
          </p:sp>
        </mc:Choice>
        <mc:Fallback xmlns="">
          <p:sp>
            <p:nvSpPr>
              <p:cNvPr id="4" name="矩形 3"/>
              <p:cNvSpPr>
                <a:spLocks noRot="1" noChangeAspect="1" noMove="1" noResize="1" noEditPoints="1" noAdjustHandles="1" noChangeArrowheads="1" noChangeShapeType="1" noTextEdit="1"/>
              </p:cNvSpPr>
              <p:nvPr/>
            </p:nvSpPr>
            <p:spPr>
              <a:xfrm>
                <a:off x="631195" y="1574946"/>
                <a:ext cx="5459730" cy="3032240"/>
              </a:xfrm>
              <a:prstGeom prst="rect">
                <a:avLst/>
              </a:prstGeom>
              <a:blipFill>
                <a:blip r:embed="rId3"/>
                <a:stretch>
                  <a:fillRect l="-557" t="-400"/>
                </a:stretch>
              </a:blipFill>
              <a:ln>
                <a:solidFill>
                  <a:srgbClr val="C00000"/>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6442233" y="1742311"/>
                <a:ext cx="2512547" cy="2786276"/>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𝑀</m:t>
                          </m:r>
                          <m:r>
                            <a:rPr lang="en-US" altLang="zh-CN" i="1">
                              <a:latin typeface="Cambria Math" panose="02040503050406030204" pitchFamily="18" charset="0"/>
                            </a:rPr>
                            <m:t>×</m:t>
                          </m:r>
                          <m:r>
                            <a:rPr lang="en-US" altLang="zh-CN" i="1">
                              <a:latin typeface="Cambria Math" panose="02040503050406030204" pitchFamily="18" charset="0"/>
                            </a:rPr>
                            <m:t>𝑁</m:t>
                          </m:r>
                        </m:sub>
                      </m:sSub>
                    </m:oMath>
                  </m:oMathPara>
                </a14:m>
                <a:endParaRPr lang="en-US" altLang="zh-CN"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i="1">
                              <a:latin typeface="Cambria Math" panose="02040503050406030204" pitchFamily="18" charset="0"/>
                            </a:rPr>
                            <m:t>𝑀</m:t>
                          </m:r>
                          <m:r>
                            <a:rPr lang="en-US" altLang="zh-CN" i="1">
                              <a:latin typeface="Cambria Math" panose="02040503050406030204" pitchFamily="18" charset="0"/>
                            </a:rPr>
                            <m:t>×</m:t>
                          </m:r>
                          <m:r>
                            <a:rPr lang="en-US" altLang="zh-CN" b="0" i="1" smtClean="0">
                              <a:latin typeface="Cambria Math" panose="02040503050406030204" pitchFamily="18" charset="0"/>
                            </a:rPr>
                            <m:t>𝐾</m:t>
                          </m:r>
                        </m:sub>
                      </m:sSub>
                    </m:oMath>
                  </m:oMathPara>
                </a14:m>
                <a:endParaRPr lang="en-US" altLang="zh-CN" dirty="0">
                  <a:latin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𝑁</m:t>
                          </m:r>
                        </m:sub>
                      </m:sSub>
                    </m:oMath>
                  </m:oMathPara>
                </a14:m>
                <a:endParaRPr lang="en-US" altLang="zh-CN" dirty="0"/>
              </a:p>
              <a:p>
                <a:pPr algn="just"/>
                <a:endParaRPr lang="en-US" altLang="zh-CN" dirty="0"/>
              </a:p>
              <a:p>
                <a:pPr algn="just"/>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nor/>
                            </m:rPr>
                            <a:rPr lang="en-US" altLang="zh-CN" dirty="0"/>
                            <m:t>K</m:t>
                          </m:r>
                          <m:r>
                            <m:rPr>
                              <m:nor/>
                            </m:rPr>
                            <a:rPr lang="en-US" altLang="zh-CN" dirty="0"/>
                            <m:t>∗</m:t>
                          </m:r>
                          <m:r>
                            <m:rPr>
                              <m:nor/>
                            </m:rPr>
                            <a:rPr lang="en-US" altLang="zh-CN" dirty="0"/>
                            <m:t>M</m:t>
                          </m:r>
                          <m:r>
                            <m:rPr>
                              <m:nor/>
                            </m:rPr>
                            <a:rPr lang="en-US" altLang="zh-CN" dirty="0"/>
                            <m:t> </m:t>
                          </m:r>
                          <m:r>
                            <a:rPr lang="en-US" altLang="zh-CN" i="1" dirty="0" smtClean="0">
                              <a:latin typeface="Cambria Math" panose="02040503050406030204" pitchFamily="18" charset="0"/>
                            </a:rPr>
                            <m:t>×</m:t>
                          </m:r>
                          <m:r>
                            <m:rPr>
                              <m:nor/>
                            </m:rPr>
                            <a:rPr lang="en-US" altLang="zh-CN" dirty="0"/>
                            <m:t>M</m:t>
                          </m:r>
                          <m:r>
                            <m:rPr>
                              <m:nor/>
                            </m:rPr>
                            <a:rPr lang="en-US" altLang="zh-CN" dirty="0"/>
                            <m:t>∗</m:t>
                          </m:r>
                          <m:r>
                            <m:rPr>
                              <m:nor/>
                            </m:rPr>
                            <a:rPr lang="en-US" altLang="zh-CN" dirty="0"/>
                            <m:t>N</m:t>
                          </m:r>
                        </m:num>
                        <m:den>
                          <m:r>
                            <m:rPr>
                              <m:sty m:val="p"/>
                            </m:rPr>
                            <a:rPr lang="en-US" altLang="zh-CN" i="1">
                              <a:latin typeface="Cambria Math" panose="02040503050406030204" pitchFamily="18" charset="0"/>
                            </a:rPr>
                            <m:t>K</m:t>
                          </m:r>
                          <m:r>
                            <a:rPr lang="en-US" altLang="zh-CN" i="1">
                              <a:latin typeface="Cambria Math" panose="02040503050406030204" pitchFamily="18" charset="0"/>
                            </a:rPr>
                            <m:t>∗</m:t>
                          </m:r>
                          <m:r>
                            <m:rPr>
                              <m:sty m:val="p"/>
                            </m:rPr>
                            <a:rPr lang="en-US" altLang="zh-CN" i="1">
                              <a:latin typeface="Cambria Math" panose="02040503050406030204" pitchFamily="18" charset="0"/>
                            </a:rPr>
                            <m:t>M</m:t>
                          </m:r>
                          <m:r>
                            <a:rPr lang="en-US" altLang="zh-CN" i="1" smtClean="0">
                              <a:latin typeface="Cambria Math" panose="02040503050406030204" pitchFamily="18" charset="0"/>
                            </a:rPr>
                            <m:t>×</m:t>
                          </m:r>
                          <m:r>
                            <m:rPr>
                              <m:sty m:val="p"/>
                            </m:rPr>
                            <a:rPr lang="en-US" altLang="zh-CN" i="1">
                              <a:latin typeface="Cambria Math" panose="02040503050406030204" pitchFamily="18" charset="0"/>
                            </a:rPr>
                            <m:t>M</m:t>
                          </m:r>
                          <m:r>
                            <a:rPr lang="en-US" altLang="zh-CN" i="1">
                              <a:latin typeface="Cambria Math" panose="02040503050406030204" pitchFamily="18" charset="0"/>
                            </a:rPr>
                            <m:t>∗</m:t>
                          </m:r>
                          <m:r>
                            <m:rPr>
                              <m:sty m:val="p"/>
                            </m:rPr>
                            <a:rPr lang="en-US" altLang="zh-CN" i="1">
                              <a:latin typeface="Cambria Math" panose="02040503050406030204" pitchFamily="18" charset="0"/>
                            </a:rPr>
                            <m:t>K</m:t>
                          </m:r>
                          <m:r>
                            <a:rPr lang="en-US" altLang="zh-CN"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den>
                      </m:f>
                    </m:oMath>
                  </m:oMathPara>
                </a14:m>
                <a:endParaRPr lang="en-US" altLang="zh-CN" dirty="0"/>
              </a:p>
              <a:p>
                <a:pPr algn="just"/>
                <a:endParaRPr lang="en-US" altLang="zh-CN" dirty="0"/>
              </a:p>
              <a:p>
                <a:pPr algn="just"/>
                <a:endParaRPr lang="en-US" altLang="zh-CN" dirty="0"/>
              </a:p>
              <a:p>
                <a:pPr algn="just"/>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m:rPr>
                              <m:nor/>
                            </m:rPr>
                            <a:rPr lang="en-US" altLang="zh-CN" b="0" i="0" dirty="0" smtClean="0"/>
                            <m:t>M</m:t>
                          </m:r>
                          <m:r>
                            <m:rPr>
                              <m:nor/>
                            </m:rPr>
                            <a:rPr lang="en-US" altLang="zh-CN" dirty="0"/>
                            <m:t>∗</m:t>
                          </m:r>
                          <m:r>
                            <m:rPr>
                              <m:nor/>
                            </m:rPr>
                            <a:rPr lang="en-US" altLang="zh-CN" b="0" i="0" dirty="0" smtClean="0"/>
                            <m:t>N</m:t>
                          </m:r>
                          <m:r>
                            <m:rPr>
                              <m:nor/>
                            </m:rPr>
                            <a:rPr lang="en-US" altLang="zh-CN" dirty="0"/>
                            <m:t> </m:t>
                          </m:r>
                          <m:r>
                            <a:rPr lang="en-US" altLang="zh-CN" i="1" dirty="0">
                              <a:latin typeface="Cambria Math" panose="02040503050406030204" pitchFamily="18" charset="0"/>
                            </a:rPr>
                            <m:t>×</m:t>
                          </m:r>
                          <m:r>
                            <m:rPr>
                              <m:nor/>
                            </m:rPr>
                            <a:rPr lang="en-US" altLang="zh-CN" b="0" i="0" dirty="0" smtClean="0"/>
                            <m:t>N</m:t>
                          </m:r>
                          <m:r>
                            <m:rPr>
                              <m:nor/>
                            </m:rPr>
                            <a:rPr lang="en-US" altLang="zh-CN" dirty="0"/>
                            <m:t>∗</m:t>
                          </m:r>
                          <m:r>
                            <m:rPr>
                              <m:nor/>
                            </m:rPr>
                            <a:rPr lang="en-US" altLang="zh-CN" b="0" i="0" dirty="0" smtClean="0"/>
                            <m:t>K</m:t>
                          </m:r>
                        </m:num>
                        <m:den>
                          <m:r>
                            <a:rPr lang="en-US" altLang="zh-CN" b="0" i="1" dirty="0" smtClean="0">
                              <a:latin typeface="Cambria Math" panose="02040503050406030204" pitchFamily="18" charset="0"/>
                            </a:rPr>
                            <m:t>𝑀</m:t>
                          </m:r>
                          <m:r>
                            <a:rPr lang="en-US" altLang="zh-CN" i="1">
                              <a:latin typeface="Cambria Math" panose="02040503050406030204" pitchFamily="18" charset="0"/>
                            </a:rPr>
                            <m:t>∗</m:t>
                          </m:r>
                          <m:r>
                            <a:rPr lang="en-US" altLang="zh-CN" b="0" i="1" smtClean="0">
                              <a:latin typeface="Cambria Math" panose="02040503050406030204" pitchFamily="18" charset="0"/>
                            </a:rPr>
                            <m:t>𝐾</m:t>
                          </m:r>
                          <m:r>
                            <a:rPr lang="en-US" altLang="zh-CN" i="1">
                              <a:latin typeface="Cambria Math" panose="02040503050406030204" pitchFamily="18" charset="0"/>
                            </a:rPr>
                            <m:t>×</m:t>
                          </m:r>
                          <m:r>
                            <a:rPr lang="en-US" altLang="zh-CN" b="0" i="1" smtClean="0">
                              <a:latin typeface="Cambria Math" panose="02040503050406030204" pitchFamily="18" charset="0"/>
                            </a:rPr>
                            <m:t>𝐾</m:t>
                          </m:r>
                          <m:r>
                            <a:rPr lang="en-US" altLang="zh-CN" i="1">
                              <a:latin typeface="Cambria Math" panose="02040503050406030204" pitchFamily="18" charset="0"/>
                            </a:rPr>
                            <m:t>∗</m:t>
                          </m:r>
                          <m:r>
                            <a:rPr lang="en-US" altLang="zh-CN" b="0" i="1" smtClean="0">
                              <a:latin typeface="Cambria Math" panose="02040503050406030204" pitchFamily="18" charset="0"/>
                            </a:rPr>
                            <m:t>𝑁</m:t>
                          </m:r>
                          <m:r>
                            <a:rPr lang="en-US" altLang="zh-CN" i="1">
                              <a:latin typeface="Cambria Math" panose="02040503050406030204" pitchFamily="18" charset="0"/>
                            </a:rPr>
                            <m:t>×</m:t>
                          </m:r>
                          <m:r>
                            <a:rPr lang="en-US" altLang="zh-CN" b="0" i="1" smtClean="0">
                              <a:latin typeface="Cambria Math" panose="02040503050406030204" pitchFamily="18" charset="0"/>
                            </a:rPr>
                            <m:t>𝑁</m:t>
                          </m:r>
                          <m:r>
                            <a:rPr lang="en-US" altLang="zh-CN" i="1">
                              <a:latin typeface="Cambria Math" panose="02040503050406030204" pitchFamily="18" charset="0"/>
                            </a:rPr>
                            <m:t>∗</m:t>
                          </m:r>
                          <m:r>
                            <a:rPr lang="en-US" altLang="zh-CN" b="0" i="1" smtClean="0">
                              <a:latin typeface="Cambria Math" panose="02040503050406030204" pitchFamily="18" charset="0"/>
                            </a:rPr>
                            <m:t>𝐾</m:t>
                          </m:r>
                        </m:den>
                      </m:f>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6442233" y="1742311"/>
                <a:ext cx="2512547" cy="2786276"/>
              </a:xfrm>
              <a:prstGeom prst="rect">
                <a:avLst/>
              </a:prstGeom>
              <a:blipFill>
                <a:blip r:embed="rId4"/>
                <a:stretch>
                  <a:fillRect/>
                </a:stretch>
              </a:blipFill>
            </p:spPr>
            <p:txBody>
              <a:bodyPr/>
              <a:lstStyle/>
              <a:p>
                <a:r>
                  <a:rPr lang="zh-CN" altLang="en-US">
                    <a:noFill/>
                  </a:rPr>
                  <a:t> </a:t>
                </a:r>
              </a:p>
            </p:txBody>
          </p:sp>
        </mc:Fallback>
      </mc:AlternateContent>
      <p:sp>
        <p:nvSpPr>
          <p:cNvPr id="9" name="矩形 8"/>
          <p:cNvSpPr/>
          <p:nvPr/>
        </p:nvSpPr>
        <p:spPr>
          <a:xfrm>
            <a:off x="457200" y="4685784"/>
            <a:ext cx="7981950" cy="369332"/>
          </a:xfrm>
          <a:prstGeom prst="rect">
            <a:avLst/>
          </a:prstGeom>
          <a:solidFill>
            <a:schemeClr val="accent3">
              <a:lumMod val="20000"/>
              <a:lumOff val="80000"/>
            </a:schemeClr>
          </a:solidFill>
          <a:ln>
            <a:solidFill>
              <a:srgbClr val="C00000"/>
            </a:solidFill>
          </a:ln>
        </p:spPr>
        <p:txBody>
          <a:bodyPr wrap="square">
            <a:spAutoFit/>
          </a:bodyPr>
          <a:lstStyle/>
          <a:p>
            <a:r>
              <a:rPr lang="zh-CN" altLang="en-US" dirty="0">
                <a:hlinkClick r:id="rId5"/>
              </a:rPr>
              <a:t>http://www.cs.cornell.edu/~bindel/class/sjtu-summer18/lec/2018-06-21.pdf</a:t>
            </a:r>
            <a:endParaRPr lang="zh-CN" altLang="en-US" dirty="0"/>
          </a:p>
        </p:txBody>
      </p:sp>
      <p:sp>
        <p:nvSpPr>
          <p:cNvPr id="10" name="圆角矩形 9"/>
          <p:cNvSpPr/>
          <p:nvPr/>
        </p:nvSpPr>
        <p:spPr>
          <a:xfrm>
            <a:off x="5880100" y="428127"/>
            <a:ext cx="2857500" cy="957426"/>
          </a:xfrm>
          <a:prstGeom prst="roundRect">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dirty="0">
                <a:solidFill>
                  <a:sysClr val="windowText" lastClr="000000"/>
                </a:solidFill>
              </a:rPr>
              <a:t>NMF</a:t>
            </a:r>
            <a:r>
              <a:rPr lang="zh-CN" altLang="en-US" sz="1600" dirty="0">
                <a:solidFill>
                  <a:sysClr val="windowText" lastClr="000000"/>
                </a:solidFill>
              </a:rPr>
              <a:t>有不同解法；这里介绍</a:t>
            </a:r>
            <a:r>
              <a:rPr lang="en-US" altLang="zh-CN" sz="1600" dirty="0">
                <a:solidFill>
                  <a:sysClr val="windowText" lastClr="000000"/>
                </a:solidFill>
              </a:rPr>
              <a:t>Multiplicative update</a:t>
            </a:r>
            <a:r>
              <a:rPr lang="zh-CN" altLang="en-US" sz="1600" dirty="0">
                <a:solidFill>
                  <a:sysClr val="windowText" lastClr="000000"/>
                </a:solidFill>
              </a:rPr>
              <a:t>算法；</a:t>
            </a:r>
            <a:endParaRPr lang="en-US" altLang="zh-CN" sz="1600" dirty="0">
              <a:solidFill>
                <a:sysClr val="windowText" lastClr="000000"/>
              </a:solidFill>
            </a:endParaRPr>
          </a:p>
          <a:p>
            <a:pPr marL="285750" indent="-285750" algn="just">
              <a:buFont typeface="Arial" panose="020B0604020202020204" pitchFamily="34" charset="0"/>
              <a:buChar char="•"/>
            </a:pPr>
            <a:r>
              <a:rPr lang="zh-CN" altLang="en-US" sz="1600" dirty="0">
                <a:solidFill>
                  <a:sysClr val="windowText" lastClr="000000"/>
                </a:solidFill>
              </a:rPr>
              <a:t>可以与</a:t>
            </a:r>
            <a:r>
              <a:rPr lang="en-US" altLang="zh-CN" sz="1600" dirty="0">
                <a:solidFill>
                  <a:sysClr val="windowText" lastClr="000000"/>
                </a:solidFill>
              </a:rPr>
              <a:t>PPT P14</a:t>
            </a:r>
            <a:r>
              <a:rPr lang="zh-CN" altLang="en-US" sz="1600" dirty="0">
                <a:solidFill>
                  <a:sysClr val="windowText" lastClr="000000"/>
                </a:solidFill>
              </a:rPr>
              <a:t>比对</a:t>
            </a:r>
            <a:endParaRPr lang="en-US" altLang="zh-CN" sz="1600" dirty="0">
              <a:solidFill>
                <a:sysClr val="windowText" lastClr="000000"/>
              </a:solidFill>
            </a:endParaRPr>
          </a:p>
          <a:p>
            <a:pPr marL="285750" indent="-285750" algn="just">
              <a:buFont typeface="Arial" panose="020B0604020202020204" pitchFamily="34" charset="0"/>
              <a:buChar char="•"/>
            </a:pPr>
            <a:r>
              <a:rPr lang="zh-CN" altLang="en-US" sz="1600" dirty="0">
                <a:solidFill>
                  <a:srgbClr val="C00000"/>
                </a:solidFill>
              </a:rPr>
              <a:t>具体推导看</a:t>
            </a:r>
            <a:r>
              <a:rPr lang="en-US" altLang="zh-CN" sz="1600" dirty="0">
                <a:solidFill>
                  <a:srgbClr val="C00000"/>
                </a:solidFill>
              </a:rPr>
              <a:t>PPT</a:t>
            </a:r>
            <a:r>
              <a:rPr lang="zh-CN" altLang="en-US" sz="1600" dirty="0">
                <a:solidFill>
                  <a:srgbClr val="C00000"/>
                </a:solidFill>
              </a:rPr>
              <a:t>末尾</a:t>
            </a:r>
          </a:p>
        </p:txBody>
      </p:sp>
      <p:cxnSp>
        <p:nvCxnSpPr>
          <p:cNvPr id="6" name="直接箭头连接符 5">
            <a:extLst>
              <a:ext uri="{FF2B5EF4-FFF2-40B4-BE49-F238E27FC236}">
                <a16:creationId xmlns:a16="http://schemas.microsoft.com/office/drawing/2014/main" id="{E2BB1AFA-698A-4A38-896B-C15D804D7BFA}"/>
              </a:ext>
            </a:extLst>
          </p:cNvPr>
          <p:cNvCxnSpPr>
            <a:stCxn id="8" idx="1"/>
          </p:cNvCxnSpPr>
          <p:nvPr/>
        </p:nvCxnSpPr>
        <p:spPr>
          <a:xfrm flipH="1" flipV="1">
            <a:off x="4122057" y="2612571"/>
            <a:ext cx="2320176" cy="52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2BB05AA-109B-41FC-82E1-01321EBF730D}"/>
              </a:ext>
            </a:extLst>
          </p:cNvPr>
          <p:cNvCxnSpPr/>
          <p:nvPr/>
        </p:nvCxnSpPr>
        <p:spPr>
          <a:xfrm flipH="1" flipV="1">
            <a:off x="4093029" y="3606800"/>
            <a:ext cx="2409371" cy="591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119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11111111"/>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7002</TotalTime>
  <Words>966</Words>
  <Application>Microsoft Office PowerPoint</Application>
  <PresentationFormat>全屏显示(16:9)</PresentationFormat>
  <Paragraphs>203</Paragraphs>
  <Slides>28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Mangal</vt:lpstr>
      <vt:lpstr>宋体</vt:lpstr>
      <vt:lpstr>微软雅黑</vt:lpstr>
      <vt:lpstr>Arial</vt:lpstr>
      <vt:lpstr>Calibri</vt:lpstr>
      <vt:lpstr>Cambria Math</vt:lpstr>
      <vt:lpstr>Times</vt:lpstr>
      <vt:lpstr>Times New Roman</vt:lpstr>
      <vt:lpstr>清风素材 https://12sc.taobao.com/</vt:lpstr>
      <vt:lpstr>PowerPoint 演示文稿</vt:lpstr>
      <vt:lpstr>PowerPoint 演示文稿</vt:lpstr>
      <vt:lpstr>文本表示1：TF-IDF、SVD</vt:lpstr>
      <vt:lpstr>文本表示1：TF-IDF、SVD</vt:lpstr>
      <vt:lpstr>文本表示1：TF-IDF、SVD</vt:lpstr>
      <vt:lpstr>pause</vt:lpstr>
      <vt:lpstr>文本表示1：TF-IDF、SVD</vt:lpstr>
      <vt:lpstr>文本表示1：TF-IDF、SVD</vt:lpstr>
      <vt:lpstr>NMF算法</vt:lpstr>
      <vt:lpstr>pause</vt:lpstr>
      <vt:lpstr>文本表示1：TF-IDF、SVD</vt:lpstr>
      <vt:lpstr>文本表示1：TF-IDF、SVD</vt:lpstr>
      <vt:lpstr>文本表示1：TF-IDF、SVD</vt:lpstr>
      <vt:lpstr>文本表示1：TF-IDF、SVD</vt:lpstr>
      <vt:lpstr>pause</vt:lpstr>
      <vt:lpstr>文本表示1：TF-IDF、SVD</vt:lpstr>
      <vt:lpstr>pause</vt:lpstr>
      <vt:lpstr>文本表示1：TF-IDF、SVD</vt:lpstr>
      <vt:lpstr>文本表示1：TF-IDF、SVD</vt:lpstr>
      <vt:lpstr>文本表示1：TF-IDF、SVD</vt:lpstr>
      <vt:lpstr>pause</vt:lpstr>
      <vt:lpstr>文本表示1：TF-IDF、SVD</vt:lpstr>
      <vt:lpstr>文本表示1：TF-IDF、SVD</vt:lpstr>
      <vt:lpstr>文本表示1：TF-IDF、SVD</vt:lpstr>
      <vt:lpstr>文本表示1：TF-IDF、SVD</vt:lpstr>
      <vt:lpstr>文本表示1：TF-IDF、SVD</vt:lpstr>
      <vt:lpstr>pause</vt:lpstr>
      <vt:lpstr>文本表示1：TF-IDF、SVD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Administrator</dc:creator>
  <cp:keywords/>
  <dc:description/>
  <cp:lastModifiedBy>Administrator</cp:lastModifiedBy>
  <cp:revision>397</cp:revision>
  <cp:lastPrinted>2020-03-27T09:34:47Z</cp:lastPrinted>
  <dcterms:created xsi:type="dcterms:W3CDTF">2015-01-23T04:02:45Z</dcterms:created>
  <dcterms:modified xsi:type="dcterms:W3CDTF">2024-09-05T05:42:14Z</dcterms:modified>
  <cp:category/>
  <cp:contentStatus>12sc.taobao.com</cp:contentStatus>
</cp:coreProperties>
</file>