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19" d="100"/>
          <a:sy n="119" d="100"/>
        </p:scale>
        <p:origin x="60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el.midoriparadise.com/public_html/svd-lsi-tutorial.pdf" TargetMode="External"/><Relationship Id="rId2" Type="http://schemas.openxmlformats.org/officeDocument/2006/relationships/hyperlink" Target="https://www.engr.uvic.ca/~seng474/sv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文本表示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进行奇异值分解，选择</a:t>
            </a:r>
            <a:r>
              <a:rPr lang="en-US" altLang="zh-CN" dirty="0" smtClean="0"/>
              <a:t>K=2</a:t>
            </a:r>
            <a:r>
              <a:rPr lang="zh-CN" altLang="en-US" dirty="0" smtClean="0"/>
              <a:t>进行降维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7891" y="1527208"/>
            <a:ext cx="1103696" cy="17453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12606" y="1568918"/>
            <a:ext cx="1161449" cy="4620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76362" y="3327133"/>
            <a:ext cx="4212657" cy="5454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013" y="1526598"/>
            <a:ext cx="1881287" cy="17233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877" y="2566038"/>
            <a:ext cx="2697930" cy="6838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844" y="4170982"/>
            <a:ext cx="4298582" cy="61015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65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进行奇异值分解，选择</a:t>
            </a:r>
            <a:r>
              <a:rPr lang="en-US" altLang="zh-CN" dirty="0" smtClean="0"/>
              <a:t>K=2</a:t>
            </a:r>
            <a:r>
              <a:rPr lang="zh-CN" altLang="en-US" dirty="0" smtClean="0"/>
              <a:t>进行降维</a:t>
            </a:r>
            <a:endParaRPr lang="en-US" altLang="zh-CN" dirty="0"/>
          </a:p>
          <a:p>
            <a:pPr lvl="1"/>
            <a:r>
              <a:rPr kumimoji="1" lang="zh-CN" altLang="en-US" dirty="0" smtClean="0">
                <a:solidFill>
                  <a:srgbClr val="C00000"/>
                </a:solidFill>
              </a:rPr>
              <a:t>单词的低维表示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63" y="2018096"/>
            <a:ext cx="2471517" cy="19177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3" y="2245285"/>
            <a:ext cx="1881287" cy="17233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84" y="2695984"/>
            <a:ext cx="1808946" cy="4585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右箭头 15"/>
          <p:cNvSpPr/>
          <p:nvPr/>
        </p:nvSpPr>
        <p:spPr>
          <a:xfrm>
            <a:off x="4653011" y="2710663"/>
            <a:ext cx="670560" cy="53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508908" y="3689969"/>
                <a:ext cx="3253415" cy="10772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algn="just"/>
                <a:r>
                  <a:rPr lang="en-US" altLang="zh-CN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，词项表示</a:t>
                </a:r>
                <a14:m>
                  <m:oMath xmlns:m="http://schemas.openxmlformats.org/officeDocument/2006/math">
                    <m:r>
                      <a:rPr lang="zh-CN" altLang="en-US" sz="16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的各个行向量</a:t>
                </a:r>
                <a:endPara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，文档表示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的各个列向量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08" y="3689969"/>
                <a:ext cx="3253415" cy="1077218"/>
              </a:xfrm>
              <a:prstGeom prst="rect">
                <a:avLst/>
              </a:prstGeom>
              <a:blipFill>
                <a:blip r:embed="rId5"/>
                <a:stretch>
                  <a:fillRect l="-935" b="-55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r="55382"/>
          <a:stretch/>
        </p:blipFill>
        <p:spPr>
          <a:xfrm>
            <a:off x="5663291" y="2018097"/>
            <a:ext cx="877504" cy="19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进行奇异值分解，选择</a:t>
            </a:r>
            <a:r>
              <a:rPr lang="en-US" altLang="zh-CN" dirty="0" smtClean="0"/>
              <a:t>K=2</a:t>
            </a:r>
            <a:r>
              <a:rPr lang="zh-CN" altLang="en-US" dirty="0" smtClean="0"/>
              <a:t>进行降维</a:t>
            </a:r>
            <a:endParaRPr lang="en-US" altLang="zh-CN" dirty="0"/>
          </a:p>
          <a:p>
            <a:pPr lvl="1"/>
            <a:r>
              <a:rPr kumimoji="1" lang="zh-CN" altLang="en-US" dirty="0" smtClean="0"/>
              <a:t>单词的低维表示，</a:t>
            </a:r>
            <a:r>
              <a:rPr kumimoji="1" lang="zh-CN" altLang="en-US" dirty="0" smtClean="0">
                <a:solidFill>
                  <a:srgbClr val="C00000"/>
                </a:solidFill>
              </a:rPr>
              <a:t>文档的低维表示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3" y="2621035"/>
            <a:ext cx="2076775" cy="526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右箭头 15"/>
          <p:cNvSpPr/>
          <p:nvPr/>
        </p:nvSpPr>
        <p:spPr>
          <a:xfrm>
            <a:off x="5370897" y="2829827"/>
            <a:ext cx="670560" cy="53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508908" y="3689969"/>
                <a:ext cx="3253415" cy="10772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algn="just"/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，词项表示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的各个行向量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，文档表示</a:t>
                </a:r>
                <a14:m>
                  <m:oMath xmlns:m="http://schemas.openxmlformats.org/officeDocument/2006/math">
                    <m:r>
                      <a:rPr lang="zh-CN" altLang="en-US" sz="16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的各个列向量</a:t>
                </a:r>
                <a:endPara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08" y="3689969"/>
                <a:ext cx="3253415" cy="1077218"/>
              </a:xfrm>
              <a:prstGeom prst="rect">
                <a:avLst/>
              </a:prstGeom>
              <a:blipFill>
                <a:blip r:embed="rId3"/>
                <a:stretch>
                  <a:fillRect l="-935" b="-614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22" y="2829827"/>
            <a:ext cx="2600425" cy="377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188" y="2921312"/>
            <a:ext cx="2463144" cy="3496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580554" y="244945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d1    d2    d3    d4    d5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假设有</a:t>
                </a:r>
                <a:r>
                  <a:rPr kumimoji="1" lang="en-US" altLang="zh-CN" dirty="0"/>
                  <a:t>5</a:t>
                </a:r>
                <a:r>
                  <a:rPr kumimoji="1" lang="zh-CN" altLang="en-US" dirty="0"/>
                  <a:t>个文档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新来一个查询，包含两个单词</a:t>
                </a:r>
                <a:r>
                  <a:rPr kumimoji="1" lang="en-US" altLang="zh-CN" dirty="0"/>
                  <a:t>dagger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die</a:t>
                </a:r>
              </a:p>
              <a:p>
                <a:pPr lvl="1"/>
                <a:r>
                  <a:rPr kumimoji="1" lang="zh-CN" altLang="en-US" dirty="0"/>
                  <a:t>如何对其进行降维？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Fold In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kumimoji="1" lang="en-US" altLang="zh-CN" i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kumimoji="1" lang="en-US" altLang="zh-CN" dirty="0" smtClean="0"/>
                  <a:t>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kumimoji="1" lang="en-US" altLang="zh-CN" dirty="0" smtClean="0"/>
                  <a:t> </a:t>
                </a:r>
                <a:r>
                  <a:rPr kumimoji="1" lang="zh-CN" altLang="en-US" dirty="0" smtClean="0"/>
                  <a:t>低维空间的坐标</a:t>
                </a:r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acc>
                      <m:accPr>
                        <m:chr m:val="̂"/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acc>
                      <m:accPr>
                        <m:chr m:val="̂"/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kumimoji="1" lang="zh-CN" altLang="en-US" dirty="0" smtClean="0"/>
                  <a:t>为低维空间向量表示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2476500" y="4206240"/>
            <a:ext cx="510540" cy="407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4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新来一个查询，包含两个单词</a:t>
            </a:r>
            <a:r>
              <a:rPr kumimoji="1" lang="en-US" altLang="zh-CN" dirty="0" smtClean="0"/>
              <a:t>dagger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die</a:t>
            </a:r>
          </a:p>
          <a:p>
            <a:pPr lvl="1"/>
            <a:r>
              <a:rPr kumimoji="1" lang="zh-CN" altLang="en-US" dirty="0" smtClean="0"/>
              <a:t>如何对其进行降维？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Fold In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64" y="2396079"/>
            <a:ext cx="1909012" cy="22012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21" y="3342857"/>
            <a:ext cx="2295525" cy="971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38043" y="1779128"/>
                <a:ext cx="788869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𝐪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43" y="1779128"/>
                <a:ext cx="788869" cy="391710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5521642" y="3550625"/>
            <a:ext cx="519764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26" y="2396079"/>
            <a:ext cx="1983025" cy="23138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5753132" y="938392"/>
            <a:ext cx="315023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新来的查询，可以看作一个文档，用此公式进行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Folding 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与原有文档进行相似度计算，找出相似文档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768359" y="228513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59" y="2285138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9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的低维表示，和</a:t>
            </a:r>
            <a:r>
              <a:rPr kumimoji="1" lang="en-US" altLang="zh-CN" dirty="0" smtClean="0"/>
              <a:t>d1,d2,d3,d4,d5</a:t>
            </a:r>
            <a:r>
              <a:rPr kumimoji="1" lang="zh-CN" altLang="en-US" dirty="0" smtClean="0"/>
              <a:t>的低维表示的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夹角余弦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夹角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5" y="3171231"/>
            <a:ext cx="7302968" cy="5845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92" y="2285138"/>
            <a:ext cx="6651608" cy="6784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33" y="3956042"/>
            <a:ext cx="6596163" cy="9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进行可视化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的低维表示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d1,d2,d3,d4,d5</a:t>
            </a:r>
            <a:r>
              <a:rPr kumimoji="1" lang="zh-CN" altLang="en-US" dirty="0" smtClean="0"/>
              <a:t>的低维表示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各个单词的低维表示</a:t>
            </a:r>
            <a:endParaRPr kumimoji="1" lang="en-US" altLang="zh-CN" dirty="0" smtClean="0"/>
          </a:p>
          <a:p>
            <a:pPr lvl="2"/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11" y="1692399"/>
            <a:ext cx="4876800" cy="3126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3" y="1084698"/>
            <a:ext cx="3436220" cy="4763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0063" y="704850"/>
            <a:ext cx="29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最相似的文档为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963" y="2427166"/>
            <a:ext cx="381160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 : Romeo and Juliet.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 : Juliet: O happy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 : Romeo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died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d4 : “Live free or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 that’s the New-Hampshire’s motto.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d5 : Did you know, New-Hampshire is in New-England.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一个新的查询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dies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dagger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进行可视化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的低维表示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d1,d2,d3,d4,d5</a:t>
            </a:r>
            <a:r>
              <a:rPr kumimoji="1" lang="zh-CN" altLang="en-US" dirty="0" smtClean="0"/>
              <a:t>的低维表示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各个单词的低维表示</a:t>
            </a:r>
            <a:endParaRPr kumimoji="1" lang="en-US" altLang="zh-CN" dirty="0" smtClean="0"/>
          </a:p>
          <a:p>
            <a:pPr lvl="2"/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11" y="1692399"/>
            <a:ext cx="4876800" cy="3126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3" y="1084698"/>
            <a:ext cx="3436220" cy="4763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0063" y="704850"/>
            <a:ext cx="29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最相似的文档为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963" y="2396291"/>
            <a:ext cx="381160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 : Romeo and Juliet.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 : Juliet: O happy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 : Romeo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died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d4 : “Live free or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 that’s the New-Hampshire’s motto.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d5 : Did you know, New-Hampshire is in New-England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zh-CN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一个新的查询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dies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963" y="4004051"/>
            <a:ext cx="4811227" cy="109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</a:t>
            </a:r>
            <a:r>
              <a:rPr lang="zh-CN" altLang="en-US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之外，</a:t>
            </a:r>
            <a:r>
              <a:rPr lang="en-US" altLang="zh-CN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</a:t>
            </a:r>
            <a:r>
              <a:rPr lang="zh-CN" altLang="en-US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为什么和</a:t>
            </a:r>
            <a:r>
              <a:rPr lang="en-US" altLang="zh-CN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也很相似呢？甚至比</a:t>
            </a:r>
            <a:r>
              <a:rPr lang="en-US" altLang="zh-CN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</a:t>
            </a:r>
            <a:r>
              <a:rPr lang="zh-CN" altLang="en-US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还要相似？</a:t>
            </a:r>
            <a:endParaRPr lang="en-US" altLang="zh-CN" sz="13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这里我们看到的降维把语义相关的文档和单词聚拢在一起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可以针对每个文档，看看文档由哪些单词构成，对照右图进行理解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9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文本表示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为什么要</a:t>
            </a:r>
            <a:r>
              <a:rPr lang="en-US" altLang="zh-CN" dirty="0"/>
              <a:t>Fold </a:t>
            </a:r>
            <a:r>
              <a:rPr lang="en-US" altLang="zh-CN" dirty="0" smtClean="0"/>
              <a:t>in</a:t>
            </a:r>
          </a:p>
          <a:p>
            <a:pPr marL="685800" lvl="1"/>
            <a:r>
              <a:rPr lang="zh-CN" altLang="en-US" dirty="0" smtClean="0"/>
              <a:t>假设我们有一个文集，已经进行</a:t>
            </a:r>
            <a:r>
              <a:rPr lang="en-US" altLang="zh-CN" dirty="0" smtClean="0"/>
              <a:t>SVD</a:t>
            </a:r>
            <a:r>
              <a:rPr lang="zh-CN" altLang="en-US" dirty="0" smtClean="0"/>
              <a:t>分解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得到文档的降维表示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也得到单词的降维表示</a:t>
            </a:r>
            <a:endParaRPr lang="en-US" altLang="zh-CN" dirty="0" smtClean="0"/>
          </a:p>
          <a:p>
            <a:pPr marL="685800" lvl="1"/>
            <a:endParaRPr lang="en-US" altLang="zh-CN" dirty="0"/>
          </a:p>
          <a:p>
            <a:pPr marL="685800" lvl="1"/>
            <a:r>
              <a:rPr lang="zh-CN" altLang="en-US" dirty="0" smtClean="0"/>
              <a:t>现在有一个新的查询，可以把该查询看作一个新文档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如何对这个查询进行降维？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如何计算和这个查询相似的文档？</a:t>
            </a:r>
            <a:endParaRPr lang="en-US" altLang="zh-CN" dirty="0" smtClean="0"/>
          </a:p>
          <a:p>
            <a:pPr marL="685800" lvl="1"/>
            <a:r>
              <a:rPr lang="zh-CN" altLang="en-US" dirty="0" smtClean="0"/>
              <a:t>办法有</a:t>
            </a:r>
            <a:endParaRPr lang="en-US" altLang="zh-CN" dirty="0"/>
          </a:p>
          <a:p>
            <a:pPr marL="1085850" lvl="2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）新查询加入文档集，重新进行</a:t>
            </a:r>
            <a:r>
              <a:rPr lang="en-US" altLang="zh-CN" dirty="0" smtClean="0"/>
              <a:t>SVD</a:t>
            </a:r>
            <a:r>
              <a:rPr lang="zh-CN" altLang="en-US" dirty="0" smtClean="0"/>
              <a:t>，重新对所有文档、单词进行降维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Fold in</a:t>
            </a:r>
            <a:r>
              <a:rPr lang="zh-CN" altLang="en-US" dirty="0" smtClean="0"/>
              <a:t>这个新查询</a:t>
            </a:r>
            <a:endParaRPr lang="en-US" altLang="zh-CN" dirty="0" smtClean="0"/>
          </a:p>
          <a:p>
            <a:pPr marL="285750" indent="-28575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68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d1 : Romeo and Juliet.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d2 </a:t>
            </a:r>
            <a:r>
              <a:rPr lang="en-US" altLang="zh-CN" dirty="0"/>
              <a:t>: Juliet: O happy dagger!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d3 </a:t>
            </a:r>
            <a:r>
              <a:rPr lang="en-US" altLang="zh-CN" dirty="0"/>
              <a:t>: Romeo died by dagger.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d4 </a:t>
            </a:r>
            <a:r>
              <a:rPr lang="en-US" altLang="zh-CN" dirty="0"/>
              <a:t>: “Live free or die”, that’s the New-Hampshire’s motto.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d5 </a:t>
            </a:r>
            <a:r>
              <a:rPr lang="en-US" altLang="zh-CN" dirty="0"/>
              <a:t>: Did you know, New-Hampshire is in New-England</a:t>
            </a:r>
            <a:r>
              <a:rPr lang="en-US" altLang="zh-CN" dirty="0" smtClean="0"/>
              <a:t>.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有一个新的查询</a:t>
            </a:r>
            <a:r>
              <a:rPr lang="en-US" altLang="zh-CN" dirty="0"/>
              <a:t>search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dies</a:t>
            </a:r>
            <a:r>
              <a:rPr lang="en-US" altLang="zh-CN" dirty="0"/>
              <a:t>, dagger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58765" y="4196318"/>
            <a:ext cx="759945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://www.engr.uvic.ca/~seng474/svd.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pdf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manuel.midoriparadise.com/public_html/svd-lsi-tutorial.pdf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2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构造词项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文档矩阵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注意，已经去掉停用词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红色为词汇表的词汇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46" y="1780673"/>
            <a:ext cx="3964427" cy="2733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130" y="2430583"/>
            <a:ext cx="4034589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 :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Romeo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d2 :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happy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 :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Romeo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d4 : “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that’s the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New-Hampshire’s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motto.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d5 : Did you know,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New-Hampshire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in New-England.</a:t>
            </a:r>
          </a:p>
        </p:txBody>
      </p:sp>
    </p:spTree>
    <p:extLst>
      <p:ext uri="{BB962C8B-B14F-4D97-AF65-F5344CB8AC3E}">
        <p14:creationId xmlns:p14="http://schemas.microsoft.com/office/powerpoint/2010/main" val="342856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请用</a:t>
            </a:r>
            <a:r>
              <a:rPr kumimoji="1" lang="en-US" altLang="zh-CN" dirty="0" smtClean="0"/>
              <a:t>jupyter</a:t>
            </a:r>
            <a:r>
              <a:rPr kumimoji="1" lang="zh-CN" altLang="en-US" dirty="0" smtClean="0"/>
              <a:t>打开如下</a:t>
            </a:r>
            <a:r>
              <a:rPr kumimoji="1" lang="en-US" altLang="zh-CN" dirty="0" smtClean="0"/>
              <a:t>python notebook</a:t>
            </a:r>
            <a:r>
              <a:rPr kumimoji="1" lang="zh-CN" altLang="en-US" dirty="0" smtClean="0"/>
              <a:t>进行实验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1" y="2208630"/>
            <a:ext cx="8594696" cy="7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进行奇异值分解，选择</a:t>
            </a:r>
            <a:r>
              <a:rPr lang="en-US" altLang="zh-CN" dirty="0" smtClean="0"/>
              <a:t>K=2</a:t>
            </a:r>
            <a:r>
              <a:rPr lang="zh-CN" altLang="en-US" dirty="0" smtClean="0"/>
              <a:t>进行降维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7891" y="1527208"/>
            <a:ext cx="1103696" cy="17453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12606" y="1568918"/>
            <a:ext cx="1161449" cy="4620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76362" y="3327133"/>
            <a:ext cx="4212657" cy="5454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6735</TotalTime>
  <Words>898</Words>
  <Application>Microsoft Office PowerPoint</Application>
  <PresentationFormat>全屏显示(16:9)</PresentationFormat>
  <Paragraphs>130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Mangal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清风素材 https://12sc.taobao.com/</vt:lpstr>
      <vt:lpstr>PowerPoint 演示文稿</vt:lpstr>
      <vt:lpstr>PowerPoint 演示文稿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374</cp:revision>
  <cp:lastPrinted>2020-03-27T09:34:47Z</cp:lastPrinted>
  <dcterms:created xsi:type="dcterms:W3CDTF">2015-01-23T04:02:45Z</dcterms:created>
  <dcterms:modified xsi:type="dcterms:W3CDTF">2021-12-01T11:21:49Z</dcterms:modified>
  <cp:category/>
  <cp:contentStatus>12sc.taobao.com</cp:contentStatus>
</cp:coreProperties>
</file>