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1" r:id="rId2"/>
    <p:sldId id="521" r:id="rId3"/>
    <p:sldId id="570" r:id="rId4"/>
    <p:sldId id="653" r:id="rId5"/>
    <p:sldId id="654" r:id="rId6"/>
    <p:sldId id="655" r:id="rId7"/>
    <p:sldId id="656" r:id="rId8"/>
    <p:sldId id="657" r:id="rId9"/>
    <p:sldId id="658" r:id="rId10"/>
    <p:sldId id="659" r:id="rId11"/>
    <p:sldId id="660" r:id="rId12"/>
    <p:sldId id="661" r:id="rId13"/>
    <p:sldId id="666" r:id="rId14"/>
    <p:sldId id="662" r:id="rId15"/>
    <p:sldId id="663" r:id="rId16"/>
    <p:sldId id="664" r:id="rId17"/>
    <p:sldId id="665" r:id="rId18"/>
    <p:sldId id="667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00" autoAdjust="0"/>
    <p:restoredTop sz="95160" autoAdjust="0"/>
  </p:normalViewPr>
  <p:slideViewPr>
    <p:cSldViewPr snapToGrid="0">
      <p:cViewPr>
        <p:scale>
          <a:sx n="100" d="100"/>
          <a:sy n="100" d="100"/>
        </p:scale>
        <p:origin x="1140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nuel.midoriparadise.com/public_html/svd-lsi-tutorial.pdf" TargetMode="External"/><Relationship Id="rId2" Type="http://schemas.openxmlformats.org/officeDocument/2006/relationships/hyperlink" Target="https://www.engr.uvic.ca/~seng474/svd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7891" y="1527208"/>
            <a:ext cx="1103696" cy="17453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12606" y="1568918"/>
            <a:ext cx="1161449" cy="462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76362" y="3327133"/>
            <a:ext cx="4212657" cy="545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013" y="1526598"/>
            <a:ext cx="1881287" cy="17233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877" y="2566038"/>
            <a:ext cx="2697930" cy="68387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0844" y="4170982"/>
            <a:ext cx="4298582" cy="61015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0504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lang="en-US" altLang="zh-CN" dirty="0"/>
          </a:p>
          <a:p>
            <a:pPr lvl="1"/>
            <a:r>
              <a:rPr kumimoji="1" lang="zh-CN" altLang="en-US" dirty="0" smtClean="0">
                <a:solidFill>
                  <a:srgbClr val="C00000"/>
                </a:solidFill>
              </a:rPr>
              <a:t>单词的低维表示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63" y="2018096"/>
            <a:ext cx="2471517" cy="191773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53" y="2245285"/>
            <a:ext cx="1881287" cy="172331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484" y="2695984"/>
            <a:ext cx="1808946" cy="45853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右箭头 15"/>
          <p:cNvSpPr/>
          <p:nvPr/>
        </p:nvSpPr>
        <p:spPr>
          <a:xfrm>
            <a:off x="4653011" y="2710663"/>
            <a:ext cx="67056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/>
                <a:r>
                  <a:rPr lang="en-US" altLang="zh-CN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，词项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16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的各个行向量</a:t>
                </a:r>
                <a:endPara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，文档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的各个列向量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blipFill>
                <a:blip r:embed="rId5"/>
                <a:stretch>
                  <a:fillRect l="-935" b="-55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/>
          <a:srcRect r="55382"/>
          <a:stretch/>
        </p:blipFill>
        <p:spPr>
          <a:xfrm>
            <a:off x="5663291" y="2018097"/>
            <a:ext cx="877504" cy="19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lang="en-US" altLang="zh-CN" dirty="0"/>
          </a:p>
          <a:p>
            <a:pPr lvl="1"/>
            <a:r>
              <a:rPr kumimoji="1" lang="zh-CN" altLang="en-US" dirty="0" smtClean="0"/>
              <a:t>单词的低维表示，</a:t>
            </a:r>
            <a:r>
              <a:rPr kumimoji="1" lang="zh-CN" altLang="en-US" dirty="0" smtClean="0">
                <a:solidFill>
                  <a:srgbClr val="C00000"/>
                </a:solidFill>
              </a:rPr>
              <a:t>文档的低维表示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33" y="2621035"/>
            <a:ext cx="2076775" cy="5264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" name="右箭头 15"/>
          <p:cNvSpPr/>
          <p:nvPr/>
        </p:nvSpPr>
        <p:spPr>
          <a:xfrm>
            <a:off x="5370897" y="2829827"/>
            <a:ext cx="670560" cy="532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当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 algn="just"/>
                <a:r>
                  <a:rPr lang="en-US" altLang="zh-CN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，词项</a:t>
                </a:r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1600" dirty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sz="16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的各个行向量</a:t>
                </a:r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endPara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/>
                <a:r>
                  <a:rPr lang="en-US" altLang="zh-CN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，文档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16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16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的各个列向量</a:t>
                </a:r>
                <a:endPara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908" y="3689969"/>
                <a:ext cx="3253415" cy="1077218"/>
              </a:xfrm>
              <a:prstGeom prst="rect">
                <a:avLst/>
              </a:prstGeom>
              <a:blipFill>
                <a:blip r:embed="rId3"/>
                <a:stretch>
                  <a:fillRect l="-935" b="-61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022" y="2829827"/>
            <a:ext cx="2600425" cy="377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188" y="2921312"/>
            <a:ext cx="2463144" cy="34962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580554" y="2449458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d1    d2    d3    d4    d5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093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22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标题 1"><a:extLst><a:ext uri="{FF2B5EF4-FFF2-40B4-BE49-F238E27FC236}"><a16:creationId xmlns:a16="http://schemas.microsoft.com/office/drawing/2014/main" id="{9B9CA0FF-46DB-1644-8BCE-C7A91BD90A1D}"/></a:ext></a:extLst></p:cNvPr><p:cNvSpPr><a:spLocks noGrp="1"/></p:cNvSpPr><p:nvPr><p:ph type="title"/></p:nvPr></p:nvSpPr><p:spPr/><p:txBody><a:bodyPr/><a:lstStyle/><a:p><a:r><a:rPr lang="zh-CN" altLang="en-US" dirty="0"/><a:t>文本表示</a:t></a:r><a:r><a:rPr lang="en-US" altLang="zh-CN" dirty="0"/><a:t>1</a:t></a:r><a:r><a:rPr lang="zh-CN" altLang="en-US" dirty="0"/><a:t>：</a:t></a:r><a:r><a:rPr lang="en-US" altLang="zh-CN" dirty="0"/><a:t>TF-IDF</a:t></a:r><a:r><a:rPr lang="zh-CN" altLang="en-US" dirty="0"/><a:t>、</a:t></a:r><a:r><a:rPr lang="en-US" altLang="zh-CN" dirty="0"/><a:t>SVD</a:t></a:r><a:r><a:rPr lang="zh-CN" altLang="en-US" dirty="0"/><a:t>（</a:t></a:r><a:r><a:rPr lang="en-US" altLang="zh-CN" dirty="0"/><a:t>Fold in</a:t></a:r><a:r><a:rPr lang="zh-CN" altLang="en-US" dirty="0"/><a:t>）</a:t></a:r><a:endParaRPr kumimoji="1" lang="zh-CN" altLang="en-US" dirty="0"/></a:p></p:txBody></p:sp><p:sp><p:nvSpPr><p:cNvPr id="3" name="内容占位符 2"><a:extLst><a:ext uri="{FF2B5EF4-FFF2-40B4-BE49-F238E27FC236}"><a16:creationId xmlns:a16="http://schemas.microsoft.com/office/drawing/2014/main" id="{0944FD81-1A31-D74C-BD6F-7F528045F51B}"/></a:ext></a:extLst></p:cNvPr><p:cNvSpPr><a:spLocks noGrp="1"/></p:cNvSpPr><p:nvPr><p:ph idx="1"/></p:nvPr></p:nvSpPr><p:spPr/><p:txBody><a:bodyPr><a:normAutofit/></a:bodyPr><a:lstStyle/><a:p><a:r><a:rPr kumimoji="1" lang="zh-CN" altLang="en-US" dirty="0" smtClean="0"/><a:t>假设有</a:t></a:r><a:r><a:rPr kumimoji="1" lang="en-US" altLang="zh-CN" dirty="0" smtClean="0"/><a:t>5</a:t></a:r><a:r><a:rPr kumimoji="1" lang="zh-CN" altLang="en-US" dirty="0" smtClean="0"/><a:t>个文档</a:t></a:r><a:endParaRPr kumimoji="1" lang="en-US" altLang="zh-CN" dirty="0" smtClean="0"/></a:p><a:p><a:pPr lvl="1"/><a:r><a:rPr kumimoji="1" lang="zh-CN" altLang="en-US" dirty="0" smtClean="0"/><a:t>新来一个查询，包含两个单词</a:t></a:r><a:r><a:rPr kumimoji="1" lang="en-US" altLang="zh-CN" dirty="0" smtClean="0"/><a:t>dagger</a:t></a:r><a:r><a:rPr kumimoji="1" lang="zh-CN" altLang="en-US" dirty="0" smtClean="0"/><a:t>，</a:t></a:r><a:r><a:rPr kumimoji="1" lang="en-US" altLang="zh-CN" dirty="0" smtClean="0"/><a:t>die</a:t></a:r></a:p><a:p><a:pPr lvl="1"/><a:r><a:rPr kumimoji="1" lang="zh-CN" altLang="en-US" dirty="0" smtClean="0"/><a:t>如何对其进行降维？</a:t></a:r><a:endParaRPr kumimoji="1" lang="en-US" altLang="zh-CN" dirty="0" smtClean="0"/></a:p><a:p><a:pPr lvl="2"/><a:r><a:rPr kumimoji="1" lang="en-US" altLang="zh-CN" dirty="0" smtClean="0"/><a:t>Fold In</a:t></a:r><a:endParaRPr kumimoji="1" lang="en-US" altLang="zh-CN" dirty="0"/></a:p></p:txBody></p:sp><p:pic><p:nvPicPr><p:cNvPr id="5" name="图片 4"/><p:cNvPicPr><a:picLocks noChangeAspect="1"/></p:cNvPicPr><p:nvPr/></p:nvPicPr><p:blipFill><a:blip r:embed="rId2"/><a:stretch><a:fillRect/></a:stretch></p:blipFill><p:spPr><a:xfrm><a:off x="6702391" y="1400654"/><a:ext cx="2090938" cy="2411049"/></a:xfrm><a:prstGeom prst="rect"><a:avLst/></a:prstGeom></p:spPr></p:pic><mc:AlternateContent xmlns:mc="http://schemas.openxmlformats.org/markup-compatibility/2006"><mc:Choice xmlns:a14="http://schemas.microsoft.com/office/drawing/2010/main" Requires="a14"><p:sp><p:nvSpPr><p:cNvPr id="6" name="矩形 5"/><p:cNvSpPr/><p:nvPr/></p:nvSpPr><p:spPr><a:xfrm><a:off x="293371" y="2195403"/><a:ext cx="5707380" cy="2722925"/></a:xfrm><a:prstGeom prst="rect"><a:avLst/></a:prstGeom><a:solidFill><a:schemeClr val="accent3"><a:lumMod val="20000"/><a:lumOff val="80000"/></a:schemeClr></a:solidFill><a:ln><a:solidFill><a:srgbClr val="C00000"/></a:solidFill></a:ln></p:spPr><p:txBody><a:bodyPr wrap="square"><a:spAutoFit/></a:bodyPr><a:lstStyle/><a:p><a:pPr marL="285750" indent="-285750" algn="just"><a:spcAft><a:spcPts val="0"/></a:spcAft><a:buFont typeface="Arial" panose="020B0604020202020204" pitchFamily="34" charset="0"/><a:buChar char="•"/></a:pPr><a14:m><m:oMath xmlns:m="http://schemas.openxmlformats.org/officeDocument/2006/math"><m: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1.</m:t></m:r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A</m:t></m:r><m: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≈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U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V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𝑇</m:t></m:r></m:sup></m:sSup></m:oMath></a14:m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，可以改写成</a:t></a:r><a14:m><m:oMath xmlns:m="http://schemas.openxmlformats.org/officeDocument/2006/math"><m:d><m:dPr><m:begChr m:val="["/><m:endChr m:val="]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d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0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2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3</m:t></m:r></m:sub></m:sSub></m:e></m:d><m: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≈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𝑈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m:d><m:dPr><m:begChr m:val="["/><m:endChr m:val="]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d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0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2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3</m:t></m:r></m:sub></m:sSub></m:e></m:d></m:oMath></a14:m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（假设</a:t></a:r><a14:m><m:oMath xmlns:m="http://schemas.openxmlformats.org/officeDocument/2006/math"><m:r><a:rPr lang="zh-CN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有四个文档）</m:t></m:r></m:oMath></a14:m><a:endPara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a:p><a:pPr marL="742950" lvl="1" indent="-285750" algn="just"><a:buFont typeface="Arial" panose="020B0604020202020204" pitchFamily="34" charset="0"/><a:buChar char="•"/></a:pPr><a14:m><m:oMath xmlns:m="http://schemas.openxmlformats.org/officeDocument/2006/math"><m: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[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0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2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3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]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zh-CN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即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𝐴</m:t></m:r><m:r><a:rPr lang="zh-CN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，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𝑖</m:t></m:r></m:sub></m:sSub></m:oMath></a14:m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为原</a:t></a:r><a:r><a:rPr lang="zh-CN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文档</a:t></a:r><a:r><a:rPr lang="zh-CN" altLang="en-US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在高维稀疏空间的坐标（表示）</a:t></a:r><a:endPara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a:p><a:pPr marL="742950" lvl="1" indent="-285750" algn="just"><a:buFont typeface="Arial" panose="020B0604020202020204" pitchFamily="34" charset="0"/><a:buChar char="•"/></a:pPr><a14:m><m:oMath xmlns:m="http://schemas.openxmlformats.org/officeDocument/2006/math"><m:d><m:dPr><m:begChr m:val="["/><m:endChr m:val="]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d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0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2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3</m:t></m:r></m:sub></m:sSub></m:e></m:d></m:oMath></a14:m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即</a:t></a:r><a14:m><m:oMath xmlns:m="http://schemas.openxmlformats.org/officeDocument/2006/math"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V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𝑇</m:t></m:r></m:sup></m:sSup></m:oMath></a14:m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，</a:t></a:r><a14:m><m:oMath xmlns:m="http://schemas.openxmlformats.org/officeDocument/2006/math"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𝑖</m:t></m:r></m:sub></m:sSub></m:oMath></a14:m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为文档在低维空间的坐标</a:t></a:r></a:p><a:p><a:pPr marL="285750" indent="-285750" algn="just"><a:spcAft><a:spcPts val="0"/></a:spcAft><a:buFont typeface="Arial" panose="020B0604020202020204" pitchFamily="34" charset="0"/><a:buChar char="•"/></a:pPr><a:r><a:rPr lang="en-US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2.</a:t></a:r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由此，有</a:t></a:r><a14:m><m:oMath xmlns:m="http://schemas.openxmlformats.org/officeDocument/2006/math"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zh-CN" altLang="en-US" sz="1600" i="1" kern="100"><a:latin typeface="Cambria Math" panose="02040503050406030204" pitchFamily="18" charset="0"/><a:ea typeface="微软雅黑" panose="020B0503020204020204" pitchFamily="34" charset="-122"/><a:cs typeface="微软雅黑" panose="020B0503020204020204" pitchFamily="34" charset="-122"/></a:rPr><m:t>−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p></m:sSup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𝑈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𝑇</m:t></m:r></m:sup></m:sSup><m:d><m:dPr><m:begChr m:val="["/><m:endChr m:val="]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d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0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2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3</m:t></m:r></m:sub></m:sSub></m:e></m:d><m: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≈</m:t></m:r><m:d><m:dPr><m:begChr m:val="["/><m:endChr m:val="]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d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0</m:t></m:r></m:sub></m:sSub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2</m:t></m:r></m:sub></m:s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 </m:t></m:r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𝑑</m:t></m:r></m:e></m:acc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3</m:t></m:r></m:sub></m:sSub></m:e></m:d></m:oMath></a14:m><a:endPara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a:p><a:pPr marL="742950" lvl="1" indent="-285750" algn="just"><a:buFont typeface="Arial" panose="020B0604020202020204" pitchFamily="34" charset="0"/><a:buChar char="•"/></a:pPr><a14:m><m:oMath xmlns:m="http://schemas.openxmlformats.org/officeDocument/2006/math"><m:sSub><m:sSubPr><m:ctrlPr><a:rPr lang="zh-CN" altLang="zh-CN" sz="1600" i="1"><a:solidFill><a:srgbClr val="0000FF"/></a:solidFill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><a:solidFill><a:srgbClr val="0000FF"/></a:solidFill><a:latin typeface="Cambria Math" panose="02040503050406030204" pitchFamily="18" charset="0"/><a:cs typeface="Times New Roman" panose="02020603050405020304" pitchFamily="18" charset="0"/></a:rPr><m:t>𝑈</m:t></m:r></m:e><m:sub><m:r><a:rPr lang="en-US" altLang="zh-CN" sz="1600" i="1"><a:solidFill><a:srgbClr val="0000FF"/></a:solidFill><a:latin typeface="Cambria Math" panose="02040503050406030204" pitchFamily="18" charset="0"/><a:cs typeface="Times New Roman" panose="02020603050405020304" pitchFamily="18" charset="0"/></a:rPr><m:t>𝑘</m:t></m:r></m:sub></m:sSub></m:oMath></a14:m><a:r><a:rPr lang="zh-CN" altLang="zh-CN" sz="1600" dirty="0"><a:solidFill><a:srgbClr val="0000FF"/></a:solidFill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为正交矩阵</a:t></a:r><a:endPara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a:p><a:pPr marL="285750" indent="-285750" algn="just"><a:spcAft><a:spcPts val="0"/></a:spcAft><a:buFont typeface="Arial" panose="020B0604020202020204" pitchFamily="34" charset="0"/><a:buChar char="•"/></a:pPr><a:r><a:rPr lang="en-US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3.</a:t></a:r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于是有</a:t></a:r><a14:m><m:oMath xmlns:m="http://schemas.openxmlformats.org/officeDocument/2006/math"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zh-CN" altLang="en-US" sz="1600" i="1" kern="100"><a:latin typeface="Cambria Math" panose="02040503050406030204" pitchFamily="18" charset="0"/><a:ea typeface="微软雅黑" panose="020B0503020204020204" pitchFamily="34" charset="-122"/><a:cs typeface="微软雅黑" panose="020B0503020204020204" pitchFamily="34" charset="-122"/></a:rPr><m:t>−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p></m:sSup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𝑈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𝑇</m:t></m:r></m:sup></m:sSup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q</m:t></m:r><m: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≈</m:t></m:r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q</m:t></m:r></m:e></m:acc></m:oMath></a14:m><a:endPara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a:p><a:pPr marL="285750" indent="-285750" algn="just"><a:spcAft><a:spcPts val="0"/></a:spcAft><a:buFont typeface="Arial" panose="020B0604020202020204" pitchFamily="34" charset="0"/><a:buChar char="•"/></a:pPr><a:r><a: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4.</a:t></a:r><a:r><a:rPr lang="zh-CN" altLang="en-US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由前文有，</a:t></a:r><a:r><a: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q</a:t></a:r><a:r><a:rPr lang="zh-CN" altLang="en-US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的低维空间的表示</a:t></a:r><a14:m><m:oMath xmlns:m="http://schemas.openxmlformats.org/officeDocument/2006/math"><m:r><a:rPr lang="zh-CN" altLang="en-US" sz="1600" i="1" kern="100" smtClean="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m:t>，</m:t></m:r><m:r><a:rPr lang="zh-CN" altLang="en-US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m:t>为</m:t></m:r><m:mrow><m:mrow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mrowPr></m:mrow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oMath><span><m:r><m:t>𝑘</m:t></m:r></span></a14:m><a:r><a:rPr lang="zh-CN" altLang="en-US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乘上坐标</a:t></a:r><a:endPara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a:p><a:pPr marL="742950" lvl="1" indent="-285750" algn="just"><a:buFont typeface="Arial" panose="020B0604020202020204" pitchFamily="34" charset="0"/><a:buChar char="•"/></a:pPr><a14:m><m:oMath xmlns:m="http://schemas.openxmlformats.org/officeDocument/2006/math"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m:acc><m:accPr><m:chr m:val="̂"/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acc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q</m:t></m:r></m:e></m:acc></m:oMath></a14:m><a:r><a: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=</a:t></a:r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 </a:t></a:r><a14:m><m:oMath xmlns:m="http://schemas.openxmlformats.org/officeDocument/2006/math"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S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zh-CN" altLang="en-US" sz="1600" i="1" kern="100"><a:latin typeface="Cambria Math" panose="02040503050406030204" pitchFamily="18" charset="0"/><a:ea typeface="微软雅黑" panose="020B0503020204020204" pitchFamily="34" charset="-122"/><a:cs typeface="微软雅黑" panose="020B0503020204020204" pitchFamily="34" charset="-122"/></a:rPr><m:t>−</m:t></m:r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1</m:t></m:r></m:sup></m:sSup><m:sSup><m:sSup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i="1" kern="100"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𝑈</m:t></m:r></m:e><m:sub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𝑘</m:t></m:r></m:sub></m:sSub></m:e><m:sup><m:r><a:rPr lang="en-US" altLang="zh-CN" sz="1600" i="1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𝑇</m:t></m:r></m:sup></m:sSup><m:r><m:rPr><m:sty m:val="p"/></m:rPr><a:rPr lang="en-US" altLang="zh-CN" sz="1600" kern="100"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q</m:t></m:r></m:oMath></a14:m><a:r><a:rPr lang="en-US" altLang="zh-CN" sz="1600" kern="100" dirty="0" smtClean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=</a:t></a:r><a:r><a:rPr lang="zh-CN" altLang="zh-CN" sz="1600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rPr><a:t> </a:t></a:r><a14:m><m:oMath xmlns:m="http://schemas.openxmlformats.org/officeDocument/2006/math"><m:sSup><m:sSupPr><m:ctrlPr><a:rPr lang="zh-CN" altLang="zh-CN" sz="1600" b="1" i="1" kern="100" smtClean="0"><a:solidFill><a:srgbClr val="C00000"/></a:solidFill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pPr><m:e><m:sSub><m:sSubPr><m:ctrlPr><a:rPr lang="zh-CN" altLang="zh-CN" sz="1600" b="1" i="1" kern="100"><a:solidFill><a:srgbClr val="C00000"/></a:solidFill><a:latin typeface="Cambria Math" panose="02040503050406030204" pitchFamily="18" charset="0"/><a:ea typeface="Cambria Math" panose="02040503050406030204" pitchFamily="18" charset="0"/><a:cs typeface="Times New Roman" panose="02020603050405020304" pitchFamily="18" charset="0"/></a:rPr></m:ctrlPr></m:sSubPr><m:e><m:r><a:rPr lang="en-US" altLang="zh-CN" sz="1600" b="1" i="1" kern="100"><a:solidFill><a:srgbClr val="C00000"/></a:solidFill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𝑼</m:t></m:r></m:e><m:sub><m:r><a:rPr lang="en-US" altLang="zh-CN" sz="1600" b="1" i="1" kern="100"><a:solidFill><a:srgbClr val="C00000"/></a:solidFill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𝒌</m:t></m:r></m:sub></m:sSub></m:e><m:sup><m:r><a:rPr lang="en-US" altLang="zh-CN" sz="1600" b="1" i="1" kern="100"><a:solidFill><a:srgbClr val="C00000"/></a:solidFill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𝑻</m:t></m:r></m:sup></m:sSup><m:r><a:rPr lang="en-US" altLang="zh-CN" sz="1600" b="1" i="1" kern="100"><a:solidFill><a:srgbClr val="C00000"/></a:solidFill><a:latin typeface="Cambria Math" panose="02040503050406030204" pitchFamily="18" charset="0"/><a:ea typeface="等线" panose="02010600030101010101" pitchFamily="2" charset="-122"/><a:cs typeface="Times New Roman" panose="02020603050405020304" pitchFamily="18" charset="0"/></a:rPr><m:t>𝐪</m:t></m:r></m:oMath></a14:m><a:endParaRPr lang="zh-CN" altLang="zh-CN" sz="1600" b="1" kern="100" dirty="0"><a:latin typeface="微软雅黑" panose="020B0503020204020204" pitchFamily="34" charset="-122"/><a:ea typeface="微软雅黑" panose="020B0503020204020204" pitchFamily="34" charset="-122"/><a:cs typeface="Times New Roman" panose="02020603050405020304" pitchFamily="18" charset="0"/></a:endParaRPr></a:p></p:txBody></p:sp></mc:Choice><mc:Fallback><p:sp><p:nvSpPr><p:cNvPr id="6" name="矩形 5"/><p:cNvSpPr><a:spLocks noRot="1" noChangeAspect="1" noMove="1" noResize="1" noEditPoints="1" noAdjustHandles="1" noChangeArrowheads="1" noChangeShapeType="1" noTextEdit="1"/></p:cNvSpPr><p:nvPr/></p:nvSpPr><p:spPr><a:xfrm><a:off x="293371" y="2195403"/><a:ext cx="5707380" cy="2722925"/></a:xfrm><a:prstGeom prst="rect"><a:avLst/></a:prstGeom><a:blipFill><a:blip r:embed="rId3"/><a:stretch><a:fillRect l="-320" r="-533" b="-1114"/></a:stretch></a:blipFill><a:ln><a:solidFill><a:srgbClr val="C00000"/></a:solidFill></a:ln></p:spPr><p:txBody><a:bodyPr/><a:lstStyle/><a:p><a:r><a:rPr lang="zh-CN" altLang="en-US"><a:noFill/></a:rPr><a:t> </a:t></a:r></a:p></p:txBody></p:sp></mc:Fallback></mc:AlternateContent></p:spTree><p:extLst><p:ext uri="{BB962C8B-B14F-4D97-AF65-F5344CB8AC3E}"><p14:creationId xmlns:p14="http://schemas.microsoft.com/office/powerpoint/2010/main" val="2443697968"/></p:ext></p:extLst></p:cSld><p:clrMapOvr><a:masterClrMapping/></p:clrMapOvr><mc:AlternateContent xmlns:mc="http://schemas.openxmlformats.org/markup-compatibility/2006" xmlns:p14="http://schemas.microsoft.com/office/powerpoint/2010/main"><mc:Choice Requires="p14"><p:transition p14:dur="0"/></mc:Choice><mc:Fallback xmlns=""><p:transition/></mc:Fallback></mc:AlternateContent><p:timing><p:tnLst><p:par><p:cTn id="1" dur="indefinite" restart="never" nodeType="tmRoot"/></p:par></p:tnLst></p:timing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新来一个查询，包含两个单词</a:t>
            </a:r>
            <a:r>
              <a:rPr kumimoji="1" lang="en-US" altLang="zh-CN" dirty="0" smtClean="0"/>
              <a:t>dagger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die</a:t>
            </a:r>
          </a:p>
          <a:p>
            <a:pPr lvl="1"/>
            <a:r>
              <a:rPr kumimoji="1" lang="zh-CN" altLang="en-US" dirty="0" smtClean="0"/>
              <a:t>如何对其进行降维？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Fold In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64" y="2396079"/>
            <a:ext cx="1909012" cy="22012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21" y="3342857"/>
            <a:ext cx="2295525" cy="971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838043" y="1779128"/>
                <a:ext cx="788869" cy="391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b="1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  <m:sup>
                          <m:r>
                            <a:rPr lang="en-US" altLang="zh-CN" b="1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𝐪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43" y="1779128"/>
                <a:ext cx="788869" cy="391710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箭头 7"/>
          <p:cNvSpPr/>
          <p:nvPr/>
        </p:nvSpPr>
        <p:spPr>
          <a:xfrm>
            <a:off x="5521642" y="3550625"/>
            <a:ext cx="519764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26" y="2396079"/>
            <a:ext cx="1983025" cy="231388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5753132" y="938392"/>
            <a:ext cx="3150236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新来的查询，可以看作一个文档，用此公式进行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Folding 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与原有文档进行相似度计算，找出相似文档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2768359" y="228513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359" y="2285138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计算</a:t>
            </a:r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的低维表示，和</a:t>
            </a:r>
            <a:r>
              <a:rPr kumimoji="1" lang="en-US" altLang="zh-CN" dirty="0" smtClean="0"/>
              <a:t>d1,d2,d3,d4,d5</a:t>
            </a:r>
            <a:r>
              <a:rPr kumimoji="1" lang="zh-CN" altLang="en-US" dirty="0" smtClean="0"/>
              <a:t>的低维表示的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夹角余弦</a:t>
            </a:r>
            <a:endParaRPr kumimoji="1" lang="en-US" altLang="zh-CN" dirty="0" smtClean="0"/>
          </a:p>
          <a:p>
            <a:pPr lvl="2"/>
            <a:r>
              <a:rPr kumimoji="1" lang="zh-CN" altLang="en-US" dirty="0"/>
              <a:t>夹角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5" y="3171231"/>
            <a:ext cx="7302968" cy="58452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92" y="2285138"/>
            <a:ext cx="6651608" cy="6784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33" y="3956042"/>
            <a:ext cx="6596163" cy="91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8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进行可视化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d1,d2,d3,d4,d5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各个单词的低维表示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11" y="1692399"/>
            <a:ext cx="4876800" cy="312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3" y="1084698"/>
            <a:ext cx="3436220" cy="476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0063" y="704850"/>
            <a:ext cx="29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最相似的文档为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963" y="2427166"/>
            <a:ext cx="3811604" cy="19389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 : Romeo and Juliet.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 : Juliet: O happy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 : Romeo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died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d4 : “Live free or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 that’s the New-Hampshire’s motto.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d5 : Did you know, New-Hampshire is in New-England.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endParaRPr lang="en-US" altLang="zh-CN" sz="12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一个新的查询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dies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dagger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1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进行可视化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q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d1,d2,d3,d4,d5</a:t>
            </a:r>
            <a:r>
              <a:rPr kumimoji="1" lang="zh-CN" altLang="en-US" dirty="0" smtClean="0"/>
              <a:t>的低维表示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各个单词的低维表示</a:t>
            </a:r>
            <a:endParaRPr kumimoji="1" lang="en-US" altLang="zh-CN" dirty="0" smtClean="0"/>
          </a:p>
          <a:p>
            <a:pPr lvl="2"/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11" y="1692399"/>
            <a:ext cx="4876800" cy="31265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93" y="1084698"/>
            <a:ext cx="3436220" cy="47635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70063" y="704850"/>
            <a:ext cx="2955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query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最相似的文档为</a:t>
            </a:r>
            <a:r>
              <a:rPr kumimoji="1"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7963" y="2396291"/>
            <a:ext cx="3811604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 : Romeo and Juliet.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 : Juliet: O happy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 : Romeo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died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by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d4 : “Live free or </a:t>
            </a:r>
            <a:r>
              <a:rPr lang="en-US" altLang="zh-CN" sz="12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”, that’s the New-Hampshire’s motto. 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d5 : Did you know, New-Hampshire is in New-England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zh-CN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一个新的查询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dies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dagger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963" y="4004051"/>
            <a:ext cx="4811227" cy="1092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D3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之外，</a:t>
            </a: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d1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为什么和</a:t>
            </a: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query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也很相似呢？甚至比</a:t>
            </a:r>
            <a:r>
              <a:rPr lang="en-US" altLang="zh-CN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d2</a:t>
            </a:r>
            <a:r>
              <a:rPr lang="zh-CN" altLang="en-US" sz="13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还要相似？</a:t>
            </a:r>
            <a:endParaRPr lang="en-US" altLang="zh-CN" sz="13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这里我们看到的降维把语义相关的文档和单词聚拢在一起</a:t>
            </a:r>
            <a:endParaRPr lang="en-US" altLang="zh-CN" sz="13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可以针对每个文档，看看文档由哪些单词构成，对照右图进行理解</a:t>
            </a:r>
            <a:endParaRPr lang="zh-CN" altLang="en-US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2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Fold in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Fold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Fold in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r>
              <a:rPr lang="zh-CN" altLang="en-US" dirty="0"/>
              <a:t>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marL="285750" indent="-285750"/>
            <a:r>
              <a:rPr lang="zh-CN" altLang="en-US" dirty="0"/>
              <a:t>为什么要</a:t>
            </a:r>
            <a:r>
              <a:rPr lang="en-US" altLang="zh-CN" dirty="0"/>
              <a:t>Fold </a:t>
            </a:r>
            <a:r>
              <a:rPr lang="en-US" altLang="zh-CN" dirty="0" smtClean="0"/>
              <a:t>in</a:t>
            </a:r>
          </a:p>
          <a:p>
            <a:pPr marL="685800" lvl="1"/>
            <a:r>
              <a:rPr lang="zh-CN" altLang="en-US" dirty="0" smtClean="0"/>
              <a:t>假设我们有一个文集，已经进行</a:t>
            </a:r>
            <a:r>
              <a:rPr lang="en-US" altLang="zh-CN" dirty="0" smtClean="0"/>
              <a:t>SVD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得到文档的降维表示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也得到单词的降维表示</a:t>
            </a:r>
            <a:endParaRPr lang="en-US" altLang="zh-CN" dirty="0" smtClean="0"/>
          </a:p>
          <a:p>
            <a:pPr marL="685800" lvl="1"/>
            <a:endParaRPr lang="en-US" altLang="zh-CN" dirty="0"/>
          </a:p>
          <a:p>
            <a:pPr marL="685800" lvl="1"/>
            <a:r>
              <a:rPr lang="zh-CN" altLang="en-US" dirty="0" smtClean="0"/>
              <a:t>现在有一个新的查询，可以把该查询看作一个新文档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如何对这个查询进行降维？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如何计算和这个查询相似的文档？</a:t>
            </a:r>
            <a:endParaRPr lang="en-US" altLang="zh-CN" dirty="0" smtClean="0"/>
          </a:p>
          <a:p>
            <a:pPr marL="685800" lvl="1"/>
            <a:r>
              <a:rPr lang="zh-CN" altLang="en-US" dirty="0" smtClean="0"/>
              <a:t>办法有</a:t>
            </a:r>
            <a:endParaRPr lang="en-US" altLang="zh-CN" dirty="0"/>
          </a:p>
          <a:p>
            <a:pPr marL="1085850" lvl="2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）新查询加入文档集，重新进行</a:t>
            </a:r>
            <a:r>
              <a:rPr lang="en-US" altLang="zh-CN" dirty="0" smtClean="0"/>
              <a:t>SVD</a:t>
            </a:r>
            <a:r>
              <a:rPr lang="zh-CN" altLang="en-US" dirty="0" smtClean="0"/>
              <a:t>，重新对所有文档、单词进行降维</a:t>
            </a:r>
            <a:endParaRPr lang="en-US" altLang="zh-CN" dirty="0" smtClean="0"/>
          </a:p>
          <a:p>
            <a:pPr marL="1085850" lvl="2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Fold in</a:t>
            </a:r>
            <a:r>
              <a:rPr lang="zh-CN" altLang="en-US" dirty="0" smtClean="0"/>
              <a:t>这个新查询</a:t>
            </a:r>
            <a:endParaRPr lang="en-US" altLang="zh-CN" dirty="0" smtClean="0"/>
          </a:p>
          <a:p>
            <a:pPr marL="285750" indent="-28575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2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en-US" altLang="zh-CN" dirty="0"/>
              <a:t>d1 : Romeo and Juliet.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d2 </a:t>
            </a:r>
            <a:r>
              <a:rPr lang="en-US" altLang="zh-CN" dirty="0"/>
              <a:t>: Juliet: O happy dagger!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d3 </a:t>
            </a:r>
            <a:r>
              <a:rPr lang="en-US" altLang="zh-CN" dirty="0"/>
              <a:t>: Romeo died by dagger.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d4 </a:t>
            </a:r>
            <a:r>
              <a:rPr lang="en-US" altLang="zh-CN" dirty="0"/>
              <a:t>: “Live free or die”, that’s the New-Hampshire’s motto.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d5 </a:t>
            </a:r>
            <a:r>
              <a:rPr lang="en-US" altLang="zh-CN" dirty="0"/>
              <a:t>: Did you know, New-Hampshire is in New-England</a:t>
            </a:r>
            <a:r>
              <a:rPr lang="en-US" altLang="zh-CN" dirty="0" smtClean="0"/>
              <a:t>.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有一个新的查询</a:t>
            </a:r>
            <a:r>
              <a:rPr lang="en-US" altLang="zh-CN" dirty="0"/>
              <a:t>search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dies</a:t>
            </a:r>
            <a:r>
              <a:rPr lang="en-US" altLang="zh-CN" dirty="0"/>
              <a:t>, dagger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58765" y="4196318"/>
            <a:ext cx="759945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://www.engr.uvic.ca/~seng474/svd.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pdf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manuel.midoriparadise.com/public_html/svd-lsi-tutorial.pdf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7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构造词项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文档矩阵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注意，已经去掉停用词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红色为词汇表的词汇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46" y="1780673"/>
            <a:ext cx="3964427" cy="273364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2130" y="2430583"/>
            <a:ext cx="4034589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 :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Romeo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d2 :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O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d3 :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Romeo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by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dagger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d4 : “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”, that’s the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New-Hampshire’s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motto. 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d5 : Did you know,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New-Hampshire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in New-England.</a:t>
            </a:r>
          </a:p>
        </p:txBody>
      </p:sp>
    </p:spTree>
    <p:extLst>
      <p:ext uri="{BB962C8B-B14F-4D97-AF65-F5344CB8AC3E}">
        <p14:creationId xmlns:p14="http://schemas.microsoft.com/office/powerpoint/2010/main" val="4259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</a:t>
            </a:r>
            <a:endParaRPr lang="en-US" altLang="zh-CN" dirty="0" smtClean="0"/>
          </a:p>
          <a:p>
            <a:pPr lvl="1"/>
            <a:r>
              <a:rPr kumimoji="1" lang="zh-CN" altLang="en-US" dirty="0" smtClean="0"/>
              <a:t>请用</a:t>
            </a:r>
            <a:r>
              <a:rPr kumimoji="1" lang="en-US" altLang="zh-CN" dirty="0" smtClean="0"/>
              <a:t>jupyter</a:t>
            </a:r>
            <a:r>
              <a:rPr kumimoji="1" lang="zh-CN" altLang="en-US" dirty="0" smtClean="0"/>
              <a:t>打开如下</a:t>
            </a:r>
            <a:r>
              <a:rPr kumimoji="1" lang="en-US" altLang="zh-CN" dirty="0" smtClean="0"/>
              <a:t>python notebook</a:t>
            </a:r>
            <a:r>
              <a:rPr kumimoji="1" lang="zh-CN" altLang="en-US" dirty="0" smtClean="0"/>
              <a:t>进行实验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91" y="2208630"/>
            <a:ext cx="8594696" cy="78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9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8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文本表示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TF-IDF</a:t>
            </a:r>
            <a:r>
              <a:rPr lang="zh-CN" altLang="en-US" dirty="0"/>
              <a:t>、</a:t>
            </a:r>
            <a:r>
              <a:rPr lang="en-US" altLang="zh-CN" dirty="0"/>
              <a:t>SVD</a:t>
            </a:r>
            <a:r>
              <a:rPr lang="zh-CN" altLang="en-US" dirty="0"/>
              <a:t>（</a:t>
            </a:r>
            <a:r>
              <a:rPr lang="en-US" altLang="zh-CN" dirty="0"/>
              <a:t>Fold in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假设有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个文档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进行奇异值分解，选择</a:t>
            </a:r>
            <a:r>
              <a:rPr lang="en-US" altLang="zh-CN" dirty="0" smtClean="0"/>
              <a:t>K=2</a:t>
            </a:r>
            <a:r>
              <a:rPr lang="zh-CN" altLang="en-US" dirty="0" smtClean="0"/>
              <a:t>进行降维</a:t>
            </a:r>
            <a:endParaRPr kumimoji="1"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0" y="1615368"/>
            <a:ext cx="4499638" cy="14650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920" y="1615368"/>
            <a:ext cx="3026186" cy="14650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033" y="3355023"/>
            <a:ext cx="4501933" cy="142611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67891" y="1527208"/>
            <a:ext cx="1103696" cy="17453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12606" y="1568918"/>
            <a:ext cx="1161449" cy="46201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76362" y="3327133"/>
            <a:ext cx="4212657" cy="54543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32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6799</TotalTime>
  <Words>901</Words>
  <Application>Microsoft Office PowerPoint</Application>
  <PresentationFormat>全屏显示(16:9)</PresentationFormat>
  <Paragraphs>131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Mangal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  <vt:lpstr>文本表示1：TF-IDF、SVD（Fold in）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380</cp:revision>
  <cp:lastPrinted>2020-03-27T09:34:47Z</cp:lastPrinted>
  <dcterms:created xsi:type="dcterms:W3CDTF">2015-01-23T04:02:45Z</dcterms:created>
  <dcterms:modified xsi:type="dcterms:W3CDTF">2021-11-30T09:46:34Z</dcterms:modified>
  <cp:category/>
  <cp:contentStatus>12sc.taobao.com</cp:contentStatus>
</cp:coreProperties>
</file>