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01" r:id="rId2"/>
    <p:sldId id="521" r:id="rId3"/>
    <p:sldId id="522" r:id="rId4"/>
    <p:sldId id="523" r:id="rId5"/>
    <p:sldId id="524" r:id="rId6"/>
    <p:sldId id="525" r:id="rId7"/>
    <p:sldId id="526" r:id="rId8"/>
    <p:sldId id="527" r:id="rId9"/>
    <p:sldId id="528" r:id="rId10"/>
    <p:sldId id="529" r:id="rId11"/>
    <p:sldId id="530" r:id="rId12"/>
    <p:sldId id="531" r:id="rId13"/>
    <p:sldId id="532" r:id="rId14"/>
    <p:sldId id="533" r:id="rId15"/>
    <p:sldId id="534" r:id="rId16"/>
    <p:sldId id="535" r:id="rId17"/>
    <p:sldId id="536" r:id="rId18"/>
    <p:sldId id="537" r:id="rId19"/>
  </p:sldIdLst>
  <p:sldSz cx="9144000" cy="5143500" type="screen16x9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F6C"/>
    <a:srgbClr val="46BCDE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08" autoAdjust="0"/>
    <p:restoredTop sz="95160" autoAdjust="0"/>
  </p:normalViewPr>
  <p:slideViewPr>
    <p:cSldViewPr snapToGrid="0">
      <p:cViewPr varScale="1">
        <p:scale>
          <a:sx n="105" d="100"/>
          <a:sy n="105" d="100"/>
        </p:scale>
        <p:origin x="887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70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3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450"/>
            <a:ext cx="8229600" cy="353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8441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B133451-4163-4C06-B844-3C1EE95F8FCF}"/>
              </a:ext>
            </a:extLst>
          </p:cNvPr>
          <p:cNvSpPr txBox="1">
            <a:spLocks/>
          </p:cNvSpPr>
          <p:nvPr userDrawn="1"/>
        </p:nvSpPr>
        <p:spPr>
          <a:xfrm>
            <a:off x="8639175" y="4838441"/>
            <a:ext cx="457199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EBC7A-FD02-486B-81B5-A845787C689C}" type="slidenum">
              <a:rPr lang="zh-CN" altLang="en-US" sz="16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9" r:id="rId13"/>
  </p:sldLayoutIdLst>
  <p:transition spd="slow">
    <p:pull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12.png"/><Relationship Id="rId4" Type="http://schemas.openxmlformats.org/officeDocument/2006/relationships/image" Target="../media/image2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nuel.midoriparadise.com/public_html/svd-lsi-tutorial.pdf" TargetMode="External"/><Relationship Id="rId2" Type="http://schemas.openxmlformats.org/officeDocument/2006/relationships/hyperlink" Target="https://www.engr.uvic.ca/~seng474/svd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文本表示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TF-IDF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SVD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Fold in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覃雄派</a:t>
            </a:r>
            <a:endParaRPr lang="mr-I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>
                  <a:solidFill>
                    <a:srgbClr val="CA00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文本表示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TF-IDF</a:t>
            </a:r>
            <a:r>
              <a:rPr lang="zh-CN" altLang="en-US" dirty="0"/>
              <a:t>、</a:t>
            </a:r>
            <a:r>
              <a:rPr lang="en-US" altLang="zh-CN" dirty="0"/>
              <a:t>SVD</a:t>
            </a:r>
            <a:r>
              <a:rPr lang="zh-CN" altLang="en-US" dirty="0"/>
              <a:t>（</a:t>
            </a:r>
            <a:r>
              <a:rPr lang="en-US" altLang="zh-CN" dirty="0"/>
              <a:t>Fold in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假设有</a:t>
            </a:r>
            <a:r>
              <a:rPr kumimoji="1" lang="en-US" altLang="zh-CN" dirty="0"/>
              <a:t>5</a:t>
            </a:r>
            <a:r>
              <a:rPr kumimoji="1" lang="zh-CN" altLang="en-US" dirty="0"/>
              <a:t>个文档</a:t>
            </a:r>
            <a:endParaRPr kumimoji="1" lang="en-US" altLang="zh-CN" dirty="0"/>
          </a:p>
          <a:p>
            <a:pPr lvl="1"/>
            <a:r>
              <a:rPr lang="zh-CN" altLang="en-US" dirty="0"/>
              <a:t>进行奇异值分解，选择</a:t>
            </a:r>
            <a:r>
              <a:rPr lang="en-US" altLang="zh-CN" dirty="0"/>
              <a:t>K=2</a:t>
            </a:r>
            <a:r>
              <a:rPr lang="zh-CN" altLang="en-US" dirty="0"/>
              <a:t>进行降维</a:t>
            </a:r>
            <a:endParaRPr kumimoji="1"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1680" y="1615368"/>
            <a:ext cx="4499638" cy="14650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74920" y="1615368"/>
            <a:ext cx="3026186" cy="146509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21033" y="3355023"/>
            <a:ext cx="4501933" cy="1426116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67891" y="1527208"/>
            <a:ext cx="1103696" cy="1745381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412606" y="1568918"/>
            <a:ext cx="1161449" cy="462013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576362" y="3327133"/>
            <a:ext cx="4212657" cy="545431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6013" y="1526598"/>
            <a:ext cx="1881287" cy="172331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4877" y="2566038"/>
            <a:ext cx="2697930" cy="68387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0844" y="4170982"/>
            <a:ext cx="4298582" cy="610157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9654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文本表示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TF-IDF</a:t>
            </a:r>
            <a:r>
              <a:rPr lang="zh-CN" altLang="en-US" dirty="0"/>
              <a:t>、</a:t>
            </a:r>
            <a:r>
              <a:rPr lang="en-US" altLang="zh-CN" dirty="0"/>
              <a:t>SVD</a:t>
            </a:r>
            <a:r>
              <a:rPr lang="zh-CN" altLang="en-US" dirty="0"/>
              <a:t>（</a:t>
            </a:r>
            <a:r>
              <a:rPr lang="en-US" altLang="zh-CN" dirty="0"/>
              <a:t>Fold in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假设有</a:t>
            </a:r>
            <a:r>
              <a:rPr kumimoji="1" lang="en-US" altLang="zh-CN" dirty="0"/>
              <a:t>5</a:t>
            </a:r>
            <a:r>
              <a:rPr kumimoji="1" lang="zh-CN" altLang="en-US" dirty="0"/>
              <a:t>个文档</a:t>
            </a:r>
            <a:endParaRPr kumimoji="1" lang="en-US" altLang="zh-CN" dirty="0"/>
          </a:p>
          <a:p>
            <a:pPr lvl="1"/>
            <a:r>
              <a:rPr lang="zh-CN" altLang="en-US" dirty="0"/>
              <a:t>进行奇异值分解，选择</a:t>
            </a:r>
            <a:r>
              <a:rPr lang="en-US" altLang="zh-CN" dirty="0"/>
              <a:t>K=2</a:t>
            </a:r>
            <a:r>
              <a:rPr lang="zh-CN" altLang="en-US" dirty="0"/>
              <a:t>进行降维</a:t>
            </a:r>
            <a:endParaRPr lang="en-US" altLang="zh-CN" dirty="0"/>
          </a:p>
          <a:p>
            <a:pPr lvl="1"/>
            <a:r>
              <a:rPr kumimoji="1" lang="zh-CN" altLang="en-US" dirty="0">
                <a:solidFill>
                  <a:srgbClr val="C00000"/>
                </a:solidFill>
              </a:rPr>
              <a:t>单词的低维表示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323" y="2278218"/>
            <a:ext cx="2471517" cy="191773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67" y="2472635"/>
            <a:ext cx="1881287" cy="172331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621" y="2467206"/>
            <a:ext cx="1808946" cy="45853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右箭头 15"/>
          <p:cNvSpPr/>
          <p:nvPr/>
        </p:nvSpPr>
        <p:spPr>
          <a:xfrm>
            <a:off x="4654693" y="2894236"/>
            <a:ext cx="670560" cy="532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2292390" y="3959076"/>
                <a:ext cx="3253415" cy="83099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当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algn="just"/>
                <a:r>
                  <a:rPr lang="en-US" altLang="zh-CN" sz="16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，词项表示</a:t>
                </a:r>
                <a14:m>
                  <m:oMath xmlns:m="http://schemas.openxmlformats.org/officeDocument/2006/math">
                    <m:r>
                      <a:rPr lang="zh-CN" altLang="en-US" sz="16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zh-CN" altLang="en-US" sz="16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的各个行向量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，文档表示</a:t>
                </a:r>
                <a14:m>
                  <m:oMath xmlns:m="http://schemas.openxmlformats.org/officeDocument/2006/math">
                    <m:r>
                      <a:rPr lang="zh-CN" altLang="en-US" sz="1600" dirty="0">
                        <a:latin typeface="Cambria Math" panose="02040503050406030204" pitchFamily="18" charset="0"/>
                      </a:rPr>
                      <m:t>：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的各个列向量</a:t>
                </a: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390" y="3959076"/>
                <a:ext cx="3253415" cy="830997"/>
              </a:xfrm>
              <a:prstGeom prst="rect">
                <a:avLst/>
              </a:prstGeom>
              <a:blipFill>
                <a:blip r:embed="rId5"/>
                <a:stretch>
                  <a:fillRect l="-746" b="-719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6"/>
          <a:srcRect r="55382"/>
          <a:stretch/>
        </p:blipFill>
        <p:spPr>
          <a:xfrm>
            <a:off x="5695819" y="2269219"/>
            <a:ext cx="877504" cy="191773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5A17A1A-4AFC-43B6-A0B5-3DA76F42F3C4}"/>
              </a:ext>
            </a:extLst>
          </p:cNvPr>
          <p:cNvSpPr/>
          <p:nvPr/>
        </p:nvSpPr>
        <p:spPr>
          <a:xfrm>
            <a:off x="370582" y="1878501"/>
            <a:ext cx="1975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概念空间的坐标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F153D05-08D7-46B2-80CE-166163378F90}"/>
              </a:ext>
            </a:extLst>
          </p:cNvPr>
          <p:cNvSpPr/>
          <p:nvPr/>
        </p:nvSpPr>
        <p:spPr>
          <a:xfrm>
            <a:off x="2393484" y="1878501"/>
            <a:ext cx="1975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概念空间的强度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607ED2-67F2-4F70-8208-CB2F6B0D27DE}"/>
              </a:ext>
            </a:extLst>
          </p:cNvPr>
          <p:cNvSpPr/>
          <p:nvPr/>
        </p:nvSpPr>
        <p:spPr>
          <a:xfrm>
            <a:off x="6290578" y="1878501"/>
            <a:ext cx="2436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kumimoji="1" lang="en-US" altLang="zh-CN" dirty="0">
                <a:solidFill>
                  <a:srgbClr val="C00000"/>
                </a:solidFill>
              </a:rPr>
              <a:t>3.</a:t>
            </a:r>
            <a:r>
              <a:rPr kumimoji="1" lang="zh-CN" altLang="en-US" dirty="0">
                <a:solidFill>
                  <a:srgbClr val="C00000"/>
                </a:solidFill>
              </a:rPr>
              <a:t>单词的低维表示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66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文本表示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TF-IDF</a:t>
            </a:r>
            <a:r>
              <a:rPr lang="zh-CN" altLang="en-US" dirty="0"/>
              <a:t>、</a:t>
            </a:r>
            <a:r>
              <a:rPr lang="en-US" altLang="zh-CN" dirty="0"/>
              <a:t>SVD</a:t>
            </a:r>
            <a:r>
              <a:rPr lang="zh-CN" altLang="en-US" dirty="0"/>
              <a:t>（</a:t>
            </a:r>
            <a:r>
              <a:rPr lang="en-US" altLang="zh-CN" dirty="0"/>
              <a:t>Fold in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假设有</a:t>
            </a:r>
            <a:r>
              <a:rPr kumimoji="1" lang="en-US" altLang="zh-CN" dirty="0"/>
              <a:t>5</a:t>
            </a:r>
            <a:r>
              <a:rPr kumimoji="1" lang="zh-CN" altLang="en-US" dirty="0"/>
              <a:t>个文档</a:t>
            </a:r>
            <a:endParaRPr kumimoji="1" lang="en-US" altLang="zh-CN" dirty="0"/>
          </a:p>
          <a:p>
            <a:pPr lvl="1"/>
            <a:r>
              <a:rPr lang="zh-CN" altLang="en-US" dirty="0"/>
              <a:t>进行奇异值分解，选择</a:t>
            </a:r>
            <a:r>
              <a:rPr lang="en-US" altLang="zh-CN" dirty="0"/>
              <a:t>K=2</a:t>
            </a:r>
            <a:r>
              <a:rPr lang="zh-CN" altLang="en-US" dirty="0"/>
              <a:t>进行降维</a:t>
            </a:r>
            <a:endParaRPr lang="en-US" altLang="zh-CN" dirty="0"/>
          </a:p>
          <a:p>
            <a:pPr lvl="1"/>
            <a:r>
              <a:rPr kumimoji="1" lang="zh-CN" altLang="en-US" dirty="0"/>
              <a:t>单词的低维表示，</a:t>
            </a:r>
            <a:r>
              <a:rPr kumimoji="1" lang="zh-CN" altLang="en-US" dirty="0">
                <a:solidFill>
                  <a:srgbClr val="C00000"/>
                </a:solidFill>
              </a:rPr>
              <a:t>文档的低维表示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33" y="2836000"/>
            <a:ext cx="2076775" cy="5264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右箭头 15"/>
          <p:cNvSpPr/>
          <p:nvPr/>
        </p:nvSpPr>
        <p:spPr>
          <a:xfrm>
            <a:off x="5370897" y="2829827"/>
            <a:ext cx="670560" cy="532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820966" y="3740769"/>
                <a:ext cx="3253415" cy="8354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当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algn="just"/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，词项表示</a:t>
                </a:r>
                <a14:m>
                  <m:oMath xmlns:m="http://schemas.openxmlformats.org/officeDocument/2006/math">
                    <m:r>
                      <a:rPr lang="zh-CN" altLang="en-US" sz="1600" dirty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的各个行向量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r>
                  <a:rPr lang="en-US" altLang="zh-CN" sz="16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16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，文档表示</a:t>
                </a:r>
                <a14:m>
                  <m:oMath xmlns:m="http://schemas.openxmlformats.org/officeDocument/2006/math">
                    <m:r>
                      <a:rPr lang="zh-CN" altLang="en-US" sz="16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𝚺</m:t>
                    </m:r>
                    <m:sSup>
                      <m:sSupPr>
                        <m:ctrlP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16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的各个列向量</a:t>
                </a: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966" y="3740769"/>
                <a:ext cx="3253415" cy="835422"/>
              </a:xfrm>
              <a:prstGeom prst="rect">
                <a:avLst/>
              </a:prstGeom>
              <a:blipFill>
                <a:blip r:embed="rId3"/>
                <a:stretch>
                  <a:fillRect l="-935" b="-791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022" y="2984475"/>
            <a:ext cx="2600425" cy="377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8188" y="3012797"/>
            <a:ext cx="2463144" cy="34962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5" name="矩形 4"/>
          <p:cNvSpPr/>
          <p:nvPr/>
        </p:nvSpPr>
        <p:spPr>
          <a:xfrm>
            <a:off x="6421227" y="2599660"/>
            <a:ext cx="2549096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d1    d2    d3    d4    d5</a:t>
            </a:r>
            <a:endParaRPr lang="zh-CN" altLang="en-US" sz="16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C70368-0C4A-4E0C-A5D2-5B15BC116731}"/>
              </a:ext>
            </a:extLst>
          </p:cNvPr>
          <p:cNvSpPr/>
          <p:nvPr/>
        </p:nvSpPr>
        <p:spPr>
          <a:xfrm>
            <a:off x="3039656" y="2230328"/>
            <a:ext cx="1975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概念空间的坐标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4CF8842-CBF5-4424-98A2-258983FDCFD4}"/>
              </a:ext>
            </a:extLst>
          </p:cNvPr>
          <p:cNvSpPr/>
          <p:nvPr/>
        </p:nvSpPr>
        <p:spPr>
          <a:xfrm>
            <a:off x="708415" y="2230328"/>
            <a:ext cx="1975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概念空间的强度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51B4C7-528C-4063-BDD3-D1F13B195E46}"/>
              </a:ext>
            </a:extLst>
          </p:cNvPr>
          <p:cNvSpPr/>
          <p:nvPr/>
        </p:nvSpPr>
        <p:spPr>
          <a:xfrm>
            <a:off x="6668953" y="2230328"/>
            <a:ext cx="1975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3.</a:t>
            </a:r>
            <a:r>
              <a:rPr kumimoji="1" lang="zh-CN" altLang="en-US" dirty="0">
                <a:solidFill>
                  <a:srgbClr val="C00000"/>
                </a:solidFill>
              </a:rPr>
              <a:t>文档的低维表示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6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36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文本表示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TF-IDF</a:t>
            </a:r>
            <a:r>
              <a:rPr lang="zh-CN" altLang="en-US" dirty="0"/>
              <a:t>、</a:t>
            </a:r>
            <a:r>
              <a:rPr lang="en-US" altLang="zh-CN" dirty="0"/>
              <a:t>SVD</a:t>
            </a:r>
            <a:r>
              <a:rPr lang="zh-CN" altLang="en-US" dirty="0"/>
              <a:t>（</a:t>
            </a:r>
            <a:r>
              <a:rPr lang="en-US" altLang="zh-CN" dirty="0"/>
              <a:t>Fold in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假设有</a:t>
                </a:r>
                <a:r>
                  <a:rPr kumimoji="1" lang="en-US" altLang="zh-CN" dirty="0"/>
                  <a:t>5</a:t>
                </a:r>
                <a:r>
                  <a:rPr kumimoji="1" lang="zh-CN" altLang="en-US" dirty="0"/>
                  <a:t>个文档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/>
                  <a:t>现在，新来一个查询，包含两个单词</a:t>
                </a:r>
                <a:r>
                  <a:rPr kumimoji="1" lang="en-US" altLang="zh-CN" dirty="0"/>
                  <a:t>die, dagger</a:t>
                </a:r>
              </a:p>
              <a:p>
                <a:pPr lvl="1"/>
                <a:r>
                  <a:rPr kumimoji="1" lang="zh-CN" altLang="en-US" dirty="0"/>
                  <a:t>如何对其进行降维？</a:t>
                </a:r>
                <a:endParaRPr kumimoji="1" lang="en-US" altLang="zh-CN" dirty="0"/>
              </a:p>
              <a:p>
                <a:pPr lvl="2"/>
                <a:r>
                  <a:rPr kumimoji="1" lang="en-US" altLang="zh-CN" dirty="0"/>
                  <a:t>Fold In</a:t>
                </a:r>
              </a:p>
              <a:p>
                <a:pPr lvl="1"/>
                <a:r>
                  <a:rPr kumimoji="1" lang="zh-CN" altLang="en-US" dirty="0"/>
                  <a:t>推导</a:t>
                </a:r>
                <a:endParaRPr kumimoji="1"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sSub>
                      <m:sSub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kumimoji="1" lang="en-US" altLang="zh-CN" i="1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zh-CN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CN" b="0" i="1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acc>
                      <m:accPr>
                        <m:chr m:val="̂"/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/>
        </p:nvSpPr>
        <p:spPr>
          <a:xfrm>
            <a:off x="3189514" y="4324350"/>
            <a:ext cx="689428" cy="40767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E9ADE6D2-223D-4AFD-B152-350CC28E418A}"/>
                  </a:ext>
                </a:extLst>
              </p:cNvPr>
              <p:cNvSpPr/>
              <p:nvPr/>
            </p:nvSpPr>
            <p:spPr>
              <a:xfrm>
                <a:off x="3189514" y="3695700"/>
                <a:ext cx="2148114" cy="38100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kumimoji="1" lang="en-US" altLang="zh-CN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zh-CN" altLang="en-US" dirty="0">
                    <a:solidFill>
                      <a:sysClr val="windowText" lastClr="000000"/>
                    </a:solidFill>
                  </a:rPr>
                  <a:t>低维空间的</a:t>
                </a:r>
                <a:r>
                  <a:rPr kumimoji="1" lang="zh-CN" altLang="en-US" b="1" dirty="0">
                    <a:solidFill>
                      <a:srgbClr val="C00000"/>
                    </a:solidFill>
                  </a:rPr>
                  <a:t>坐标</a:t>
                </a:r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E9ADE6D2-223D-4AFD-B152-350CC28E41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514" y="3695700"/>
                <a:ext cx="2148114" cy="381000"/>
              </a:xfrm>
              <a:prstGeom prst="roundRect">
                <a:avLst/>
              </a:prstGeom>
              <a:blipFill>
                <a:blip r:embed="rId3"/>
                <a:stretch>
                  <a:fillRect t="-7463" b="-13433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020D9C14-A1EA-4623-BFD3-766395EEADE6}"/>
                  </a:ext>
                </a:extLst>
              </p:cNvPr>
              <p:cNvSpPr/>
              <p:nvPr/>
            </p:nvSpPr>
            <p:spPr>
              <a:xfrm>
                <a:off x="4277592" y="4196652"/>
                <a:ext cx="2476500" cy="66306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kumimoji="1" lang="zh-CN" altLang="en-US" sz="1600" i="1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乘上低维空间强度</a:t>
                </a:r>
                <a:r>
                  <a:rPr kumimoji="1" lang="zh-CN" altLang="en-US" sz="1600" i="1" dirty="0" smtClean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sz="16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acc>
                      <m:accPr>
                        <m:chr m:val="̂"/>
                        <m:ctrlPr>
                          <a:rPr kumimoji="1" lang="en-US" altLang="zh-CN" sz="16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kumimoji="1" lang="en-US" altLang="zh-CN" sz="16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kumimoji="1" lang="zh-CN" altLang="en-US" sz="1600" dirty="0">
                    <a:solidFill>
                      <a:sysClr val="windowText" lastClr="000000"/>
                    </a:solidFill>
                  </a:rPr>
                  <a:t>为低维空间</a:t>
                </a:r>
                <a:r>
                  <a:rPr kumimoji="1" lang="zh-CN" altLang="en-US" sz="1600" b="1" dirty="0">
                    <a:solidFill>
                      <a:srgbClr val="C00000"/>
                    </a:solidFill>
                  </a:rPr>
                  <a:t>向量表示</a:t>
                </a:r>
                <a:endParaRPr kumimoji="1" lang="en-US" altLang="zh-CN" sz="16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020D9C14-A1EA-4623-BFD3-766395EEAD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592" y="4196652"/>
                <a:ext cx="2476500" cy="663065"/>
              </a:xfrm>
              <a:prstGeom prst="roundRect">
                <a:avLst/>
              </a:prstGeom>
              <a:blipFill>
                <a:blip r:embed="rId4"/>
                <a:stretch>
                  <a:fillRect r="-7805" b="-1770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45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文本表示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TF-IDF</a:t>
            </a:r>
            <a:r>
              <a:rPr lang="zh-CN" altLang="en-US" dirty="0"/>
              <a:t>、</a:t>
            </a:r>
            <a:r>
              <a:rPr lang="en-US" altLang="zh-CN" dirty="0"/>
              <a:t>SVD</a:t>
            </a:r>
            <a:r>
              <a:rPr lang="zh-CN" altLang="en-US" dirty="0"/>
              <a:t>（</a:t>
            </a:r>
            <a:r>
              <a:rPr lang="en-US" altLang="zh-CN" dirty="0"/>
              <a:t>Fold in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假设有</a:t>
            </a:r>
            <a:r>
              <a:rPr kumimoji="1" lang="en-US" altLang="zh-CN" dirty="0"/>
              <a:t>5</a:t>
            </a:r>
            <a:r>
              <a:rPr kumimoji="1" lang="zh-CN" altLang="en-US" dirty="0"/>
              <a:t>个文档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新来一个查询，包含两个单词</a:t>
            </a:r>
            <a:r>
              <a:rPr kumimoji="1" lang="en-US" altLang="zh-CN" dirty="0"/>
              <a:t>dagger</a:t>
            </a:r>
            <a:r>
              <a:rPr kumimoji="1" lang="zh-CN" altLang="en-US" dirty="0"/>
              <a:t>，</a:t>
            </a:r>
            <a:r>
              <a:rPr kumimoji="1" lang="en-US" altLang="zh-CN" dirty="0"/>
              <a:t>die</a:t>
            </a:r>
          </a:p>
          <a:p>
            <a:pPr lvl="1"/>
            <a:r>
              <a:rPr kumimoji="1" lang="zh-CN" altLang="en-US" dirty="0"/>
              <a:t>如何对其进行降维？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Fold In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464" y="2396079"/>
            <a:ext cx="1909012" cy="22012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021" y="3342857"/>
            <a:ext cx="2295525" cy="971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838043" y="1779128"/>
                <a:ext cx="788869" cy="3917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b="1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b="1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altLang="zh-CN" b="1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  <m:sup>
                          <m:r>
                            <a:rPr lang="en-US" altLang="zh-CN" b="1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b="1" i="1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𝐪</m:t>
                      </m:r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043" y="1779128"/>
                <a:ext cx="788869" cy="391710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/>
          <p:cNvSpPr/>
          <p:nvPr/>
        </p:nvSpPr>
        <p:spPr>
          <a:xfrm>
            <a:off x="5521642" y="3550625"/>
            <a:ext cx="519764" cy="442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26" y="2396079"/>
            <a:ext cx="1983025" cy="231388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矩形 9"/>
          <p:cNvSpPr/>
          <p:nvPr/>
        </p:nvSpPr>
        <p:spPr>
          <a:xfrm>
            <a:off x="5781524" y="1085043"/>
            <a:ext cx="3150236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新来的查询，可以看作一个文档，用此公式进行</a:t>
            </a:r>
            <a:r>
              <a:rPr lang="en-US" altLang="zh-CN" sz="14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Folding in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与原有文档进行相似度计算，找出相似文档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768359" y="2285138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𝑻</m:t>
                      </m:r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359" y="2285138"/>
                <a:ext cx="3978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090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文本表示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TF-IDF</a:t>
            </a:r>
            <a:r>
              <a:rPr lang="zh-CN" altLang="en-US" dirty="0"/>
              <a:t>、</a:t>
            </a:r>
            <a:r>
              <a:rPr lang="en-US" altLang="zh-CN" dirty="0"/>
              <a:t>SVD</a:t>
            </a:r>
            <a:r>
              <a:rPr lang="zh-CN" altLang="en-US" dirty="0"/>
              <a:t>（</a:t>
            </a:r>
            <a:r>
              <a:rPr lang="en-US" altLang="zh-CN" dirty="0"/>
              <a:t>Fold in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假设有</a:t>
            </a:r>
            <a:r>
              <a:rPr kumimoji="1" lang="en-US" altLang="zh-CN" dirty="0"/>
              <a:t>5</a:t>
            </a:r>
            <a:r>
              <a:rPr kumimoji="1" lang="zh-CN" altLang="en-US" dirty="0"/>
              <a:t>个文档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计算</a:t>
            </a:r>
            <a:r>
              <a:rPr kumimoji="1" lang="en-US" altLang="zh-CN" dirty="0"/>
              <a:t>q</a:t>
            </a:r>
            <a:r>
              <a:rPr kumimoji="1" lang="zh-CN" altLang="en-US" dirty="0"/>
              <a:t>的低维表示，和</a:t>
            </a:r>
            <a:r>
              <a:rPr kumimoji="1" lang="en-US" altLang="zh-CN" dirty="0"/>
              <a:t>d1,d2,d3,d4,d5</a:t>
            </a:r>
            <a:r>
              <a:rPr kumimoji="1" lang="zh-CN" altLang="en-US" dirty="0"/>
              <a:t>的低维表示的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夹角余弦</a:t>
            </a:r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2"/>
            <a:r>
              <a:rPr kumimoji="1" lang="zh-CN" altLang="en-US" dirty="0"/>
              <a:t>夹角</a:t>
            </a:r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2"/>
            <a:r>
              <a:rPr kumimoji="1" lang="zh-CN" altLang="en-US" dirty="0"/>
              <a:t>相似文档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437" y="2539035"/>
            <a:ext cx="6212305" cy="4972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437" y="1897336"/>
            <a:ext cx="6078872" cy="58452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4550" y="3242367"/>
            <a:ext cx="6292134" cy="87226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878225" y="1548233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Doc1        doc2         doc3       doc4       doc5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747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文本表示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TF-IDF</a:t>
            </a:r>
            <a:r>
              <a:rPr lang="zh-CN" altLang="en-US" dirty="0"/>
              <a:t>、</a:t>
            </a:r>
            <a:r>
              <a:rPr lang="en-US" altLang="zh-CN" dirty="0"/>
              <a:t>SVD</a:t>
            </a:r>
            <a:r>
              <a:rPr lang="zh-CN" altLang="en-US" dirty="0"/>
              <a:t>（</a:t>
            </a:r>
            <a:r>
              <a:rPr lang="en-US" altLang="zh-CN" dirty="0"/>
              <a:t>Fold in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假设有</a:t>
            </a:r>
            <a:r>
              <a:rPr kumimoji="1" lang="en-US" altLang="zh-CN" dirty="0"/>
              <a:t>5</a:t>
            </a:r>
            <a:r>
              <a:rPr kumimoji="1" lang="zh-CN" altLang="en-US" dirty="0"/>
              <a:t>个文档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进行可视化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q</a:t>
            </a:r>
            <a:r>
              <a:rPr kumimoji="1" lang="zh-CN" altLang="en-US" dirty="0"/>
              <a:t>的低维表示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d1,d2,d3,d4,d5</a:t>
            </a:r>
            <a:r>
              <a:rPr kumimoji="1" lang="zh-CN" altLang="en-US" dirty="0"/>
              <a:t>的低维表示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各个单词的低维表示</a:t>
            </a:r>
            <a:endParaRPr kumimoji="1" lang="en-US" altLang="zh-CN" dirty="0"/>
          </a:p>
          <a:p>
            <a:pPr lvl="2"/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160" y="1671182"/>
            <a:ext cx="4876800" cy="312651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028" y="704850"/>
            <a:ext cx="2977870" cy="41281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59740" y="1176754"/>
            <a:ext cx="476963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最相似的文档依次为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d3,d1,d2,d4,d5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5048" y="2805924"/>
            <a:ext cx="3811604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d1 : Romeo and Juliet. 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d2 : Juliet: O happy </a:t>
            </a:r>
            <a:r>
              <a:rPr lang="en-US" altLang="zh-CN" sz="1200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dagger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! 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d3 : Romeo </a:t>
            </a:r>
            <a:r>
              <a:rPr lang="en-US" altLang="zh-CN" sz="1200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died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by </a:t>
            </a:r>
            <a:r>
              <a:rPr lang="en-US" altLang="zh-CN" sz="1200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dagger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d4 : “Live free or </a:t>
            </a:r>
            <a:r>
              <a:rPr lang="en-US" altLang="zh-CN" sz="1200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die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”, that’s the New-Hampshire’s motto. 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d5 : Did you know, New-Hampshire is in New-England.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有一个新的查询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search query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dies, dagger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52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5CE05BB1-CF44-4BA8-B438-4F09886F9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070" y="1671182"/>
            <a:ext cx="4688890" cy="300604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E301002-20C4-47F5-9B05-D252A7A40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734625"/>
            <a:ext cx="3257270" cy="45154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4CF2983-C775-49BA-8127-AA3553478596}"/>
              </a:ext>
            </a:extLst>
          </p:cNvPr>
          <p:cNvSpPr/>
          <p:nvPr/>
        </p:nvSpPr>
        <p:spPr>
          <a:xfrm>
            <a:off x="4372429" y="1233497"/>
            <a:ext cx="4656951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最相似的文档依次为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d3,d1,d2,d4,d5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文本表示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TF-IDF</a:t>
            </a:r>
            <a:r>
              <a:rPr lang="zh-CN" altLang="en-US" dirty="0"/>
              <a:t>、</a:t>
            </a:r>
            <a:r>
              <a:rPr lang="en-US" altLang="zh-CN" dirty="0"/>
              <a:t>SVD</a:t>
            </a:r>
            <a:r>
              <a:rPr lang="zh-CN" altLang="en-US" dirty="0"/>
              <a:t>（</a:t>
            </a:r>
            <a:r>
              <a:rPr lang="en-US" altLang="zh-CN" dirty="0"/>
              <a:t>Fold in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假设有</a:t>
            </a:r>
            <a:r>
              <a:rPr kumimoji="1" lang="en-US" altLang="zh-CN" dirty="0"/>
              <a:t>5</a:t>
            </a:r>
            <a:r>
              <a:rPr kumimoji="1" lang="zh-CN" altLang="en-US" dirty="0"/>
              <a:t>个文档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进行可视化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q</a:t>
            </a:r>
            <a:r>
              <a:rPr kumimoji="1" lang="zh-CN" altLang="en-US" dirty="0"/>
              <a:t>的低维表示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d1,d2,d3,d4,d5</a:t>
            </a:r>
            <a:r>
              <a:rPr kumimoji="1" lang="zh-CN" altLang="en-US" dirty="0"/>
              <a:t>的低维表示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各个单词的低维表示</a:t>
            </a:r>
            <a:endParaRPr kumimoji="1" lang="en-US" altLang="zh-CN" dirty="0"/>
          </a:p>
          <a:p>
            <a:pPr lvl="2"/>
            <a:endParaRPr kumimoji="1"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61039" y="2413035"/>
            <a:ext cx="4244259" cy="13203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14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d1 : Romeo and Juliet. </a:t>
            </a:r>
            <a:endParaRPr lang="zh-CN" altLang="zh-CN" sz="114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4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d2 : Juliet: O happy </a:t>
            </a:r>
            <a:r>
              <a:rPr lang="en-US" altLang="zh-CN" sz="1140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dagger</a:t>
            </a:r>
            <a:r>
              <a:rPr lang="en-US" altLang="zh-CN" sz="114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! </a:t>
            </a:r>
            <a:endParaRPr lang="zh-CN" altLang="zh-CN" sz="114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4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d3 : Romeo </a:t>
            </a:r>
            <a:r>
              <a:rPr lang="en-US" altLang="zh-CN" sz="1140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died</a:t>
            </a:r>
            <a:r>
              <a:rPr lang="en-US" altLang="zh-CN" sz="114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by </a:t>
            </a:r>
            <a:r>
              <a:rPr lang="en-US" altLang="zh-CN" sz="1140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dagger</a:t>
            </a:r>
            <a:r>
              <a:rPr lang="en-US" altLang="zh-CN" sz="114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endParaRPr lang="zh-CN" altLang="zh-CN" sz="114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4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d4 : “Live free or </a:t>
            </a:r>
            <a:r>
              <a:rPr lang="en-US" altLang="zh-CN" sz="1140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die</a:t>
            </a:r>
            <a:r>
              <a:rPr lang="en-US" altLang="zh-CN" sz="114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”, that’s the New-Hampshire’s motto. </a:t>
            </a:r>
            <a:endParaRPr lang="zh-CN" altLang="zh-CN" sz="114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4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d5 : Did you know, New-Hampshire is in New-England.</a:t>
            </a:r>
          </a:p>
          <a:p>
            <a:pPr algn="just">
              <a:spcAft>
                <a:spcPts val="0"/>
              </a:spcAft>
            </a:pPr>
            <a:r>
              <a:rPr lang="zh-CN" altLang="zh-CN" sz="114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有一个新的查询</a:t>
            </a:r>
            <a:r>
              <a:rPr lang="en-US" altLang="zh-CN" sz="114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search query</a:t>
            </a:r>
            <a:r>
              <a:rPr lang="zh-CN" altLang="en-US" sz="114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14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dies, dagger </a:t>
            </a:r>
            <a:endParaRPr lang="zh-CN" altLang="zh-CN" sz="114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040" y="3931731"/>
            <a:ext cx="4244260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d3</a:t>
            </a:r>
            <a:r>
              <a:rPr lang="zh-CN" altLang="en-US" sz="1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之外，</a:t>
            </a:r>
            <a:r>
              <a:rPr lang="en-US" altLang="zh-CN" sz="11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d1</a:t>
            </a:r>
            <a:r>
              <a:rPr lang="zh-CN" altLang="en-US" sz="11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为什么和</a:t>
            </a:r>
            <a:r>
              <a:rPr lang="en-US" altLang="zh-CN" sz="11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query</a:t>
            </a:r>
            <a:r>
              <a:rPr lang="zh-CN" altLang="en-US" sz="11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也很相似呢？</a:t>
            </a:r>
            <a:r>
              <a:rPr lang="zh-CN" altLang="en-US" sz="1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甚至比</a:t>
            </a:r>
            <a:r>
              <a:rPr lang="en-US" altLang="zh-CN" sz="1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d2</a:t>
            </a:r>
            <a:r>
              <a:rPr lang="zh-CN" altLang="en-US" sz="11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还要相似？</a:t>
            </a:r>
            <a:endParaRPr lang="en-US" altLang="zh-CN" sz="11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、这里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我们看到的降维把语义相关的文档和单词聚拢在一起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、可以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针对每个文档，看看文档由哪些单词构成，对照右图进行理解</a:t>
            </a:r>
          </a:p>
        </p:txBody>
      </p:sp>
    </p:spTree>
    <p:extLst>
      <p:ext uri="{BB962C8B-B14F-4D97-AF65-F5344CB8AC3E}">
        <p14:creationId xmlns:p14="http://schemas.microsoft.com/office/powerpoint/2010/main" val="294291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485394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5" y="157880"/>
            <a:ext cx="378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101" y="3053758"/>
            <a:ext cx="269782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文本表示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TF-IDF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SVD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Fold in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817418" y="581891"/>
            <a:ext cx="2178627" cy="1891145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95935" y="1035978"/>
            <a:ext cx="4328915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Fold in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Fold in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94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文本表示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TF-IDF</a:t>
            </a:r>
            <a:r>
              <a:rPr lang="zh-CN" altLang="en-US" dirty="0"/>
              <a:t>、</a:t>
            </a:r>
            <a:r>
              <a:rPr lang="en-US" altLang="zh-CN" dirty="0"/>
              <a:t>SVD</a:t>
            </a:r>
            <a:r>
              <a:rPr lang="zh-CN" altLang="en-US" dirty="0"/>
              <a:t>（</a:t>
            </a:r>
            <a:r>
              <a:rPr lang="en-US" altLang="zh-CN" dirty="0"/>
              <a:t>Fold in</a:t>
            </a:r>
            <a:r>
              <a:rPr lang="zh-CN" altLang="en-US" dirty="0"/>
              <a:t>）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marL="285750" indent="-285750"/>
            <a:r>
              <a:rPr lang="zh-CN" altLang="en-US" dirty="0"/>
              <a:t>为什么要</a:t>
            </a:r>
            <a:r>
              <a:rPr lang="en-US" altLang="zh-CN" dirty="0"/>
              <a:t>Fold in</a:t>
            </a:r>
          </a:p>
          <a:p>
            <a:pPr marL="685800" lvl="1"/>
            <a:r>
              <a:rPr lang="zh-CN" altLang="en-US" dirty="0"/>
              <a:t>假设我们有一个文集，已经进行</a:t>
            </a:r>
            <a:r>
              <a:rPr lang="en-US" altLang="zh-CN" dirty="0"/>
              <a:t>SVD</a:t>
            </a:r>
            <a:r>
              <a:rPr lang="zh-CN" altLang="en-US" dirty="0"/>
              <a:t>分解</a:t>
            </a:r>
            <a:endParaRPr lang="en-US" altLang="zh-CN" dirty="0"/>
          </a:p>
          <a:p>
            <a:pPr marL="1085850" lvl="2"/>
            <a:r>
              <a:rPr lang="zh-CN" altLang="en-US" dirty="0"/>
              <a:t>得到</a:t>
            </a:r>
            <a:r>
              <a:rPr lang="zh-CN" altLang="en-US" b="1" dirty="0"/>
              <a:t>文档的</a:t>
            </a:r>
            <a:r>
              <a:rPr lang="zh-CN" altLang="en-US" dirty="0"/>
              <a:t>降维表示</a:t>
            </a:r>
            <a:endParaRPr lang="en-US" altLang="zh-CN" dirty="0"/>
          </a:p>
          <a:p>
            <a:pPr marL="1085850" lvl="2"/>
            <a:r>
              <a:rPr lang="zh-CN" altLang="en-US" dirty="0"/>
              <a:t>也得到</a:t>
            </a:r>
            <a:r>
              <a:rPr lang="zh-CN" altLang="en-US" b="1" dirty="0"/>
              <a:t>单词的</a:t>
            </a:r>
            <a:r>
              <a:rPr lang="zh-CN" altLang="en-US" dirty="0"/>
              <a:t>降维表示</a:t>
            </a:r>
            <a:endParaRPr lang="en-US" altLang="zh-CN" dirty="0"/>
          </a:p>
          <a:p>
            <a:pPr marL="685800" lvl="1"/>
            <a:endParaRPr lang="en-US" altLang="zh-CN" dirty="0"/>
          </a:p>
          <a:p>
            <a:pPr marL="685800" lvl="1"/>
            <a:r>
              <a:rPr lang="zh-CN" altLang="en-US" dirty="0"/>
              <a:t>现在有一个新的查询，可以把该查询看作一个新文档</a:t>
            </a:r>
            <a:endParaRPr lang="en-US" altLang="zh-CN" dirty="0"/>
          </a:p>
          <a:p>
            <a:pPr marL="1085850" lvl="2"/>
            <a:r>
              <a:rPr lang="zh-CN" altLang="en-US" dirty="0">
                <a:solidFill>
                  <a:srgbClr val="C00000"/>
                </a:solidFill>
              </a:rPr>
              <a:t>如何对这个查询进行降维？</a:t>
            </a:r>
            <a:endParaRPr lang="en-US" altLang="zh-CN" dirty="0">
              <a:solidFill>
                <a:srgbClr val="C00000"/>
              </a:solidFill>
            </a:endParaRPr>
          </a:p>
          <a:p>
            <a:pPr marL="1085850" lvl="2"/>
            <a:r>
              <a:rPr lang="zh-CN" altLang="en-US" dirty="0">
                <a:solidFill>
                  <a:srgbClr val="C00000"/>
                </a:solidFill>
              </a:rPr>
              <a:t>如何计算和这个查询相似的文档？</a:t>
            </a:r>
            <a:endParaRPr lang="en-US" altLang="zh-CN" dirty="0">
              <a:solidFill>
                <a:srgbClr val="C00000"/>
              </a:solidFill>
            </a:endParaRPr>
          </a:p>
          <a:p>
            <a:pPr marL="685800" lvl="1"/>
            <a:r>
              <a:rPr lang="zh-CN" altLang="en-US" dirty="0"/>
              <a:t>办法有</a:t>
            </a:r>
            <a:endParaRPr lang="en-US" altLang="zh-CN" dirty="0"/>
          </a:p>
          <a:p>
            <a:pPr marL="1085850" lvl="2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）新查询加入文档集，重新进行</a:t>
            </a:r>
            <a:r>
              <a:rPr lang="en-US" altLang="zh-CN" dirty="0"/>
              <a:t>SVD</a:t>
            </a:r>
            <a:r>
              <a:rPr lang="zh-CN" altLang="en-US" dirty="0"/>
              <a:t>，重新对所有文档、单词进行降维</a:t>
            </a:r>
            <a:endParaRPr lang="en-US" altLang="zh-CN" dirty="0"/>
          </a:p>
          <a:p>
            <a:pPr marL="1085850" lvl="2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Fold in</a:t>
            </a:r>
            <a:r>
              <a:rPr lang="zh-CN" altLang="en-US" dirty="0"/>
              <a:t>这个新查询</a:t>
            </a:r>
            <a:endParaRPr lang="en-US" altLang="zh-CN" dirty="0"/>
          </a:p>
          <a:p>
            <a:pPr marL="285750" indent="-28575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683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28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文本表示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TF-IDF</a:t>
            </a:r>
            <a:r>
              <a:rPr lang="zh-CN" altLang="en-US" dirty="0"/>
              <a:t>、</a:t>
            </a:r>
            <a:r>
              <a:rPr lang="en-US" altLang="zh-CN" dirty="0"/>
              <a:t>SVD</a:t>
            </a:r>
            <a:r>
              <a:rPr lang="zh-CN" altLang="en-US" dirty="0"/>
              <a:t>（</a:t>
            </a:r>
            <a:r>
              <a:rPr lang="en-US" altLang="zh-CN" dirty="0"/>
              <a:t>Fold in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假设有</a:t>
            </a:r>
            <a:r>
              <a:rPr kumimoji="1" lang="en-US" altLang="zh-CN" dirty="0"/>
              <a:t>5</a:t>
            </a:r>
            <a:r>
              <a:rPr kumimoji="1" lang="zh-CN" altLang="en-US" dirty="0"/>
              <a:t>个文档</a:t>
            </a:r>
            <a:endParaRPr kumimoji="1" lang="en-US" altLang="zh-CN" dirty="0"/>
          </a:p>
          <a:p>
            <a:pPr lvl="1"/>
            <a:r>
              <a:rPr lang="en-US" altLang="zh-CN" dirty="0"/>
              <a:t>d1 : Romeo and Juliet. </a:t>
            </a:r>
          </a:p>
          <a:p>
            <a:pPr lvl="1"/>
            <a:r>
              <a:rPr lang="en-US" altLang="zh-CN" dirty="0"/>
              <a:t>d2 : Juliet: O happy dagger! </a:t>
            </a:r>
          </a:p>
          <a:p>
            <a:pPr lvl="1"/>
            <a:r>
              <a:rPr lang="en-US" altLang="zh-CN" dirty="0"/>
              <a:t>d3 : Romeo died by dagger. </a:t>
            </a:r>
          </a:p>
          <a:p>
            <a:pPr lvl="1"/>
            <a:r>
              <a:rPr lang="en-US" altLang="zh-CN" dirty="0"/>
              <a:t>d4 : “Live free or die”, that’s the New-Hampshire’s motto. </a:t>
            </a:r>
          </a:p>
          <a:p>
            <a:pPr lvl="1"/>
            <a:r>
              <a:rPr lang="en-US" altLang="zh-CN" dirty="0"/>
              <a:t>d5 : Did you know, New-Hampshire is in New-England.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有一个新的查询</a:t>
            </a:r>
            <a:r>
              <a:rPr lang="en-US" altLang="zh-CN" dirty="0"/>
              <a:t>search query</a:t>
            </a:r>
            <a:r>
              <a:rPr lang="zh-CN" altLang="en-US" dirty="0"/>
              <a:t>：</a:t>
            </a:r>
            <a:r>
              <a:rPr lang="en-US" altLang="zh-CN" dirty="0"/>
              <a:t>dies, dagger</a:t>
            </a:r>
            <a:endParaRPr kumimoji="1"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058765" y="4196318"/>
            <a:ext cx="7599453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https://www.engr.uvic.ca/~seng474/svd.pdf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https://manuel.midoriparadise.com/public_html/svd-lsi-tutorial.pdf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222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文本表示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TF-IDF</a:t>
            </a:r>
            <a:r>
              <a:rPr lang="zh-CN" altLang="en-US" dirty="0"/>
              <a:t>、</a:t>
            </a:r>
            <a:r>
              <a:rPr lang="en-US" altLang="zh-CN" dirty="0"/>
              <a:t>SVD</a:t>
            </a:r>
            <a:r>
              <a:rPr lang="zh-CN" altLang="en-US" dirty="0"/>
              <a:t>（</a:t>
            </a:r>
            <a:r>
              <a:rPr lang="en-US" altLang="zh-CN" dirty="0"/>
              <a:t>Fold in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假设有</a:t>
            </a:r>
            <a:r>
              <a:rPr kumimoji="1" lang="en-US" altLang="zh-CN" dirty="0"/>
              <a:t>5</a:t>
            </a:r>
            <a:r>
              <a:rPr kumimoji="1" lang="zh-CN" altLang="en-US" dirty="0"/>
              <a:t>个文档</a:t>
            </a:r>
            <a:endParaRPr kumimoji="1" lang="en-US" altLang="zh-CN" dirty="0"/>
          </a:p>
          <a:p>
            <a:pPr lvl="1"/>
            <a:r>
              <a:rPr lang="zh-CN" altLang="en-US" dirty="0"/>
              <a:t>构造词项</a:t>
            </a:r>
            <a:r>
              <a:rPr lang="en-US" altLang="zh-CN" dirty="0"/>
              <a:t>-</a:t>
            </a:r>
            <a:r>
              <a:rPr lang="zh-CN" altLang="en-US" dirty="0"/>
              <a:t>文档矩阵</a:t>
            </a:r>
            <a:endParaRPr lang="en-US" altLang="zh-CN" dirty="0"/>
          </a:p>
          <a:p>
            <a:pPr lvl="1"/>
            <a:r>
              <a:rPr kumimoji="1" lang="zh-CN" altLang="en-US" dirty="0"/>
              <a:t>注意，已经去掉停用词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红色为词汇表的词汇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746" y="1728267"/>
            <a:ext cx="3964427" cy="27336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7701" y="2365268"/>
            <a:ext cx="4034589" cy="1815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d1 : 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Romeo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Juliet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  <a:p>
            <a:pPr algn="just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d2 : 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Juliet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O 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happy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dagger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 </a:t>
            </a:r>
          </a:p>
          <a:p>
            <a:pPr algn="just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d3 : 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Romeo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died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by 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dagger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  <a:p>
            <a:pPr algn="just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d4 : “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Live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or 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”, that’s the 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New-Hampshire’s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motto. </a:t>
            </a:r>
          </a:p>
          <a:p>
            <a:pPr algn="just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d5 : Did you know, 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New-Hampshire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is in New-England.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6FB939E7-6AD4-4747-9507-379CF73C6C38}"/>
              </a:ext>
            </a:extLst>
          </p:cNvPr>
          <p:cNvSpPr/>
          <p:nvPr/>
        </p:nvSpPr>
        <p:spPr>
          <a:xfrm>
            <a:off x="4245429" y="3095087"/>
            <a:ext cx="397690" cy="402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56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文本表示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TF-IDF</a:t>
            </a:r>
            <a:r>
              <a:rPr lang="zh-CN" altLang="en-US" dirty="0"/>
              <a:t>、</a:t>
            </a:r>
            <a:r>
              <a:rPr lang="en-US" altLang="zh-CN" dirty="0"/>
              <a:t>SVD</a:t>
            </a:r>
            <a:r>
              <a:rPr lang="zh-CN" altLang="en-US" dirty="0"/>
              <a:t>（</a:t>
            </a:r>
            <a:r>
              <a:rPr lang="en-US" altLang="zh-CN" dirty="0"/>
              <a:t>Fold in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假设有</a:t>
            </a:r>
            <a:r>
              <a:rPr kumimoji="1" lang="en-US" altLang="zh-CN" dirty="0"/>
              <a:t>5</a:t>
            </a:r>
            <a:r>
              <a:rPr kumimoji="1" lang="zh-CN" altLang="en-US" dirty="0"/>
              <a:t>个文档</a:t>
            </a:r>
            <a:endParaRPr kumimoji="1" lang="en-US" altLang="zh-CN" dirty="0"/>
          </a:p>
          <a:p>
            <a:pPr lvl="1"/>
            <a:r>
              <a:rPr lang="zh-CN" altLang="en-US" dirty="0"/>
              <a:t>进行奇异值分解</a:t>
            </a:r>
            <a:endParaRPr lang="en-US" altLang="zh-CN" dirty="0"/>
          </a:p>
          <a:p>
            <a:pPr lvl="1"/>
            <a:r>
              <a:rPr kumimoji="1" lang="zh-CN" altLang="en-US" dirty="0"/>
              <a:t>请用</a:t>
            </a:r>
            <a:r>
              <a:rPr kumimoji="1" lang="en-US" altLang="zh-CN" dirty="0"/>
              <a:t>jupyter</a:t>
            </a:r>
            <a:r>
              <a:rPr kumimoji="1" lang="zh-CN" altLang="en-US" dirty="0"/>
              <a:t>打开如下</a:t>
            </a:r>
            <a:r>
              <a:rPr kumimoji="1" lang="en-US" altLang="zh-CN" dirty="0"/>
              <a:t>python notebook</a:t>
            </a:r>
            <a:r>
              <a:rPr kumimoji="1" lang="zh-CN" altLang="en-US" dirty="0"/>
              <a:t>进行实验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91" y="2208630"/>
            <a:ext cx="8594696" cy="78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文本表示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TF-IDF</a:t>
            </a:r>
            <a:r>
              <a:rPr lang="zh-CN" altLang="en-US" dirty="0"/>
              <a:t>、</a:t>
            </a:r>
            <a:r>
              <a:rPr lang="en-US" altLang="zh-CN" dirty="0"/>
              <a:t>SVD</a:t>
            </a:r>
            <a:r>
              <a:rPr lang="zh-CN" altLang="en-US" dirty="0"/>
              <a:t>（</a:t>
            </a:r>
            <a:r>
              <a:rPr lang="en-US" altLang="zh-CN" dirty="0"/>
              <a:t>Fold in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假设有</a:t>
            </a:r>
            <a:r>
              <a:rPr kumimoji="1" lang="en-US" altLang="zh-CN" dirty="0"/>
              <a:t>5</a:t>
            </a:r>
            <a:r>
              <a:rPr kumimoji="1" lang="zh-CN" altLang="en-US" dirty="0"/>
              <a:t>个文档</a:t>
            </a:r>
            <a:endParaRPr kumimoji="1" lang="en-US" altLang="zh-CN" dirty="0"/>
          </a:p>
          <a:p>
            <a:pPr lvl="1"/>
            <a:r>
              <a:rPr lang="zh-CN" altLang="en-US" dirty="0"/>
              <a:t>进行奇异值分解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80" y="1615368"/>
            <a:ext cx="4499638" cy="14650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920" y="1615368"/>
            <a:ext cx="3026186" cy="14650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033" y="3355023"/>
            <a:ext cx="4501933" cy="142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9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文本表示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TF-IDF</a:t>
            </a:r>
            <a:r>
              <a:rPr lang="zh-CN" altLang="en-US" dirty="0"/>
              <a:t>、</a:t>
            </a:r>
            <a:r>
              <a:rPr lang="en-US" altLang="zh-CN" dirty="0"/>
              <a:t>SVD</a:t>
            </a:r>
            <a:r>
              <a:rPr lang="zh-CN" altLang="en-US" dirty="0"/>
              <a:t>（</a:t>
            </a:r>
            <a:r>
              <a:rPr lang="en-US" altLang="zh-CN" dirty="0"/>
              <a:t>Fold in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假设有</a:t>
            </a:r>
            <a:r>
              <a:rPr kumimoji="1" lang="en-US" altLang="zh-CN" dirty="0"/>
              <a:t>5</a:t>
            </a:r>
            <a:r>
              <a:rPr kumimoji="1" lang="zh-CN" altLang="en-US" dirty="0"/>
              <a:t>个文档</a:t>
            </a:r>
            <a:endParaRPr kumimoji="1" lang="en-US" altLang="zh-CN" dirty="0"/>
          </a:p>
          <a:p>
            <a:pPr lvl="1"/>
            <a:r>
              <a:rPr lang="zh-CN" altLang="en-US" dirty="0"/>
              <a:t>进行奇异值分解，选择</a:t>
            </a:r>
            <a:r>
              <a:rPr lang="en-US" altLang="zh-CN" dirty="0"/>
              <a:t>K=2</a:t>
            </a:r>
            <a:r>
              <a:rPr lang="zh-CN" altLang="en-US" dirty="0"/>
              <a:t>进行降维</a:t>
            </a:r>
            <a:endParaRPr kumimoji="1"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80" y="1615368"/>
            <a:ext cx="4499638" cy="14650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920" y="1615368"/>
            <a:ext cx="3026186" cy="146509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033" y="3355023"/>
            <a:ext cx="4501933" cy="1426116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67891" y="1527208"/>
            <a:ext cx="1103696" cy="174538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412606" y="1568918"/>
            <a:ext cx="1161449" cy="46201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576362" y="3327133"/>
            <a:ext cx="4212657" cy="54543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965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6878</TotalTime>
  <Words>935</Words>
  <Application>Microsoft Office PowerPoint</Application>
  <PresentationFormat>全屏显示(16:9)</PresentationFormat>
  <Paragraphs>143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Mangal</vt:lpstr>
      <vt:lpstr>等线</vt:lpstr>
      <vt:lpstr>宋体</vt:lpstr>
      <vt:lpstr>微软雅黑</vt:lpstr>
      <vt:lpstr>Arial</vt:lpstr>
      <vt:lpstr>Calibri</vt:lpstr>
      <vt:lpstr>Cambria Math</vt:lpstr>
      <vt:lpstr>Times New Roman</vt:lpstr>
      <vt:lpstr>清风素材 https://12sc.taobao.com/</vt:lpstr>
      <vt:lpstr>PowerPoint 演示文稿</vt:lpstr>
      <vt:lpstr>PowerPoint 演示文稿</vt:lpstr>
      <vt:lpstr>文本表示1：TF-IDF、SVD（Fold in）</vt:lpstr>
      <vt:lpstr>pause</vt:lpstr>
      <vt:lpstr>文本表示1：TF-IDF、SVD（Fold in）</vt:lpstr>
      <vt:lpstr>文本表示1：TF-IDF、SVD（Fold in）</vt:lpstr>
      <vt:lpstr>文本表示1：TF-IDF、SVD（Fold in）</vt:lpstr>
      <vt:lpstr>文本表示1：TF-IDF、SVD（Fold in）</vt:lpstr>
      <vt:lpstr>文本表示1：TF-IDF、SVD（Fold in）</vt:lpstr>
      <vt:lpstr>文本表示1：TF-IDF、SVD（Fold in）</vt:lpstr>
      <vt:lpstr>文本表示1：TF-IDF、SVD（Fold in）</vt:lpstr>
      <vt:lpstr>文本表示1：TF-IDF、SVD（Fold in）</vt:lpstr>
      <vt:lpstr>pause</vt:lpstr>
      <vt:lpstr>文本表示1：TF-IDF、SVD（Fold in）</vt:lpstr>
      <vt:lpstr>文本表示1：TF-IDF、SVD（Fold in）</vt:lpstr>
      <vt:lpstr>文本表示1：TF-IDF、SVD（Fold in）</vt:lpstr>
      <vt:lpstr>文本表示1：TF-IDF、SVD（Fold in）</vt:lpstr>
      <vt:lpstr>文本表示1：TF-IDF、SVD（Fold in）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Administrator</cp:lastModifiedBy>
  <cp:revision>379</cp:revision>
  <cp:lastPrinted>2020-03-27T09:34:47Z</cp:lastPrinted>
  <dcterms:created xsi:type="dcterms:W3CDTF">2015-01-23T04:02:45Z</dcterms:created>
  <dcterms:modified xsi:type="dcterms:W3CDTF">2024-09-04T11:03:24Z</dcterms:modified>
  <cp:category/>
  <cp:contentStatus>12sc.taobao.com</cp:contentStatus>
</cp:coreProperties>
</file>