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01" r:id="rId2"/>
    <p:sldId id="521" r:id="rId3"/>
    <p:sldId id="570" r:id="rId4"/>
    <p:sldId id="641" r:id="rId5"/>
    <p:sldId id="642" r:id="rId6"/>
    <p:sldId id="640" r:id="rId7"/>
    <p:sldId id="643" r:id="rId8"/>
    <p:sldId id="644" r:id="rId9"/>
    <p:sldId id="645" r:id="rId10"/>
    <p:sldId id="646" r:id="rId11"/>
  </p:sldIdLst>
  <p:sldSz cx="9144000" cy="5143500" type="screen16x9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F6C"/>
    <a:srgbClr val="46BCDE"/>
    <a:srgbClr val="0E2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00" autoAdjust="0"/>
    <p:restoredTop sz="95160" autoAdjust="0"/>
  </p:normalViewPr>
  <p:slideViewPr>
    <p:cSldViewPr snapToGrid="0">
      <p:cViewPr>
        <p:scale>
          <a:sx n="100" d="100"/>
          <a:sy n="100" d="100"/>
        </p:scale>
        <p:origin x="953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994" y="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19C575C-0021-4828-A7E9-C59CF69450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830754-66A2-4637-AB08-5E81E11D0D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F7FEF-3E61-4FCB-BA10-F567F0CD6662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310471-26A4-415B-AAA8-870B82A871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4C6F3D-5D3F-412A-B556-23411F80BB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8D688-D778-49D3-AFB7-FD4052B68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3507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3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2202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709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CF4CA7-7AAC-4C45-88E6-57EAF6DA16C9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1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6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4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095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bg>
      <p:bgPr>
        <a:pattFill prst="ltUpDiag">
          <a:fgClr>
            <a:schemeClr val="accent6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B1EA47-AA99-4F55-AEF3-3DA66267A0C2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470B42-93C0-4049-B9CB-A8EBAAC780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>
            <a:no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EDCEBCB-EE73-45D6-92CE-B2AE1D434CFB}"/>
              </a:ext>
            </a:extLst>
          </p:cNvPr>
          <p:cNvSpPr/>
          <p:nvPr userDrawn="1"/>
        </p:nvSpPr>
        <p:spPr>
          <a:xfrm>
            <a:off x="646880" y="268997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7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1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85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86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34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71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8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4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30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60450"/>
            <a:ext cx="8229600" cy="3534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1F63DC-E866-4077-8215-C471E38E7305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FFCFCD4-6DCF-4A23-AD20-AF62BB293DA8}"/>
              </a:ext>
            </a:extLst>
          </p:cNvPr>
          <p:cNvSpPr/>
          <p:nvPr userDrawn="1"/>
        </p:nvSpPr>
        <p:spPr>
          <a:xfrm>
            <a:off x="0" y="4838441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EB133451-4163-4C06-B844-3C1EE95F8FCF}"/>
              </a:ext>
            </a:extLst>
          </p:cNvPr>
          <p:cNvSpPr txBox="1">
            <a:spLocks/>
          </p:cNvSpPr>
          <p:nvPr userDrawn="1"/>
        </p:nvSpPr>
        <p:spPr>
          <a:xfrm>
            <a:off x="8639175" y="4838441"/>
            <a:ext cx="457199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BEBC7A-FD02-486B-81B5-A845787C689C}" type="slidenum">
              <a:rPr lang="zh-CN" altLang="en-US" sz="1600" smtClean="0">
                <a:solidFill>
                  <a:schemeClr val="bg1">
                    <a:lumMod val="95000"/>
                  </a:schemeClr>
                </a:solidFill>
              </a:rPr>
              <a:pPr/>
              <a:t>‹#›</a:t>
            </a:fld>
            <a:endParaRPr lang="zh-CN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 userDrawn="1"/>
            </p:nvSpPr>
            <p:spPr>
              <a:xfrm>
                <a:off x="8730114" y="1549667"/>
                <a:ext cx="366260" cy="22587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altLang="zh-CN" dirty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:pPr algn="ctr"/>
                <a:r>
                  <a:rPr lang="en-US" altLang="zh-CN" dirty="0">
                    <a:solidFill>
                      <a:schemeClr val="bg1">
                        <a:lumMod val="85000"/>
                      </a:schemeClr>
                    </a:solidFill>
                  </a:rPr>
                  <a:t>@</a:t>
                </a:r>
              </a:p>
              <a:p>
                <a:pPr algn="ctr"/>
                <a:r>
                  <a:rPr lang="en-US" altLang="zh-CN" dirty="0">
                    <a:solidFill>
                      <a:schemeClr val="bg1">
                        <a:lumMod val="85000"/>
                      </a:schemeClr>
                    </a:solidFill>
                  </a:rPr>
                  <a:t>R</a:t>
                </a:r>
              </a:p>
              <a:p>
                <a:pPr algn="ctr"/>
                <a:r>
                  <a:rPr lang="en-US" altLang="zh-CN" dirty="0">
                    <a:solidFill>
                      <a:schemeClr val="bg1">
                        <a:lumMod val="85000"/>
                      </a:schemeClr>
                    </a:solidFill>
                  </a:rPr>
                  <a:t>U</a:t>
                </a:r>
              </a:p>
              <a:p>
                <a:pPr algn="ctr"/>
                <a:r>
                  <a:rPr lang="en-US" altLang="zh-CN" dirty="0">
                    <a:solidFill>
                      <a:schemeClr val="bg1">
                        <a:lumMod val="85000"/>
                      </a:schemeClr>
                    </a:solidFill>
                  </a:rPr>
                  <a:t>C</a:t>
                </a:r>
                <a:endParaRPr lang="zh-CN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8730114" y="1549667"/>
                <a:ext cx="366260" cy="2258729"/>
              </a:xfrm>
              <a:prstGeom prst="rect">
                <a:avLst/>
              </a:prstGeom>
              <a:blipFill>
                <a:blip r:embed="rId17"/>
                <a:stretch>
                  <a:fillRect l="-13846" r="-1076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78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  <p:sldLayoutId id="2147483669" r:id="rId1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 Math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059145"/>
            <a:ext cx="9144000" cy="854123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SVD LSI dimension reduction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3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25941" y="158700"/>
            <a:ext cx="1967244" cy="196697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91057" y="27073"/>
            <a:ext cx="2230535" cy="223023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圆角矩形 22"/>
          <p:cNvSpPr/>
          <p:nvPr/>
        </p:nvSpPr>
        <p:spPr>
          <a:xfrm>
            <a:off x="2349114" y="3309842"/>
            <a:ext cx="2611144" cy="40913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覃雄派</a:t>
            </a:r>
            <a:endParaRPr lang="mr-I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Group 91"/>
          <p:cNvGrpSpPr>
            <a:grpSpLocks/>
          </p:cNvGrpSpPr>
          <p:nvPr/>
        </p:nvGrpSpPr>
        <p:grpSpPr bwMode="auto">
          <a:xfrm>
            <a:off x="1822357" y="3309841"/>
            <a:ext cx="390552" cy="616758"/>
            <a:chOff x="936" y="1480"/>
            <a:chExt cx="1589" cy="2510"/>
          </a:xfrm>
        </p:grpSpPr>
        <p:grpSp>
          <p:nvGrpSpPr>
            <p:cNvPr id="26" name="组合 33"/>
            <p:cNvGrpSpPr>
              <a:grpSpLocks/>
            </p:cNvGrpSpPr>
            <p:nvPr/>
          </p:nvGrpSpPr>
          <p:grpSpPr bwMode="auto">
            <a:xfrm>
              <a:off x="985" y="1583"/>
              <a:ext cx="1441" cy="2407"/>
              <a:chOff x="1754168" y="3653262"/>
              <a:chExt cx="1857599" cy="3107815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754168" y="3653262"/>
                <a:ext cx="1857599" cy="185759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911556" y="3810650"/>
                <a:ext cx="1542822" cy="1542820"/>
              </a:xfrm>
              <a:prstGeom prst="ellipse">
                <a:avLst/>
              </a:prstGeom>
              <a:solidFill>
                <a:srgbClr val="C20100"/>
              </a:solidFill>
              <a:ln w="28575">
                <a:gradFill flip="none" rotWithShape="1">
                  <a:gsLst>
                    <a:gs pos="100000">
                      <a:srgbClr val="FFFFFF"/>
                    </a:gs>
                    <a:gs pos="0">
                      <a:srgbClr val="CECED0"/>
                    </a:gs>
                  </a:gsLst>
                  <a:lin ang="13500000" scaled="1"/>
                  <a:tileRect/>
                </a:gradFill>
              </a:ln>
              <a:effectLst>
                <a:outerShdw blurRad="190500" dist="88900" dir="2700000" algn="tl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890879" y="3789973"/>
                <a:ext cx="1584176" cy="1584174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solidFill>
                    <a:srgbClr val="0087C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196990" y="4093185"/>
                <a:ext cx="968886" cy="26678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/>
                <a:endParaRPr lang="zh-CN" altLang="zh-CN" sz="2700">
                  <a:solidFill>
                    <a:srgbClr val="CA009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4"/>
            <p:cNvGrpSpPr>
              <a:grpSpLocks/>
            </p:cNvGrpSpPr>
            <p:nvPr/>
          </p:nvGrpSpPr>
          <p:grpSpPr bwMode="auto">
            <a:xfrm>
              <a:off x="936" y="1480"/>
              <a:ext cx="1589" cy="1588"/>
              <a:chOff x="3733576" y="3930057"/>
              <a:chExt cx="1801556" cy="1800152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4003576" y="4200057"/>
                <a:ext cx="1260000" cy="126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任意多边形 6"/>
              <p:cNvSpPr/>
              <p:nvPr/>
            </p:nvSpPr>
            <p:spPr>
              <a:xfrm>
                <a:off x="3734710" y="3930057"/>
                <a:ext cx="1800422" cy="1800152"/>
              </a:xfrm>
              <a:custGeom>
                <a:avLst/>
                <a:gdLst>
                  <a:gd name="connsiteX0" fmla="*/ 900000 w 1800000"/>
                  <a:gd name="connsiteY0" fmla="*/ 0 h 1800000"/>
                  <a:gd name="connsiteX1" fmla="*/ 1800000 w 1800000"/>
                  <a:gd name="connsiteY1" fmla="*/ 900000 h 1800000"/>
                  <a:gd name="connsiteX2" fmla="*/ 900000 w 1800000"/>
                  <a:gd name="connsiteY2" fmla="*/ 1800000 h 1800000"/>
                  <a:gd name="connsiteX3" fmla="*/ 0 w 1800000"/>
                  <a:gd name="connsiteY3" fmla="*/ 900000 h 1800000"/>
                  <a:gd name="connsiteX4" fmla="*/ 900000 w 1800000"/>
                  <a:gd name="connsiteY4" fmla="*/ 0 h 1800000"/>
                  <a:gd name="connsiteX5" fmla="*/ 900000 w 1800000"/>
                  <a:gd name="connsiteY5" fmla="*/ 270000 h 1800000"/>
                  <a:gd name="connsiteX6" fmla="*/ 270000 w 1800000"/>
                  <a:gd name="connsiteY6" fmla="*/ 900000 h 1800000"/>
                  <a:gd name="connsiteX7" fmla="*/ 900000 w 1800000"/>
                  <a:gd name="connsiteY7" fmla="*/ 1530000 h 1800000"/>
                  <a:gd name="connsiteX8" fmla="*/ 1530000 w 1800000"/>
                  <a:gd name="connsiteY8" fmla="*/ 900000 h 1800000"/>
                  <a:gd name="connsiteX9" fmla="*/ 900000 w 1800000"/>
                  <a:gd name="connsiteY9" fmla="*/ 270000 h 180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0" h="1800000">
                    <a:moveTo>
                      <a:pt x="900000" y="0"/>
                    </a:moveTo>
                    <a:cubicBezTo>
                      <a:pt x="1397056" y="0"/>
                      <a:pt x="1800000" y="402944"/>
                      <a:pt x="1800000" y="900000"/>
                    </a:cubicBezTo>
                    <a:cubicBezTo>
                      <a:pt x="1800000" y="1397056"/>
                      <a:pt x="1397056" y="1800000"/>
                      <a:pt x="900000" y="1800000"/>
                    </a:cubicBezTo>
                    <a:cubicBezTo>
                      <a:pt x="402944" y="1800000"/>
                      <a:pt x="0" y="1397056"/>
                      <a:pt x="0" y="900000"/>
                    </a:cubicBezTo>
                    <a:cubicBezTo>
                      <a:pt x="0" y="402944"/>
                      <a:pt x="402944" y="0"/>
                      <a:pt x="900000" y="0"/>
                    </a:cubicBezTo>
                    <a:close/>
                    <a:moveTo>
                      <a:pt x="900000" y="270000"/>
                    </a:moveTo>
                    <a:cubicBezTo>
                      <a:pt x="552061" y="270000"/>
                      <a:pt x="270000" y="552061"/>
                      <a:pt x="270000" y="900000"/>
                    </a:cubicBezTo>
                    <a:cubicBezTo>
                      <a:pt x="270000" y="1247939"/>
                      <a:pt x="552061" y="1530000"/>
                      <a:pt x="900000" y="1530000"/>
                    </a:cubicBezTo>
                    <a:cubicBezTo>
                      <a:pt x="1247939" y="1530000"/>
                      <a:pt x="1530000" y="1247939"/>
                      <a:pt x="1530000" y="900000"/>
                    </a:cubicBezTo>
                    <a:cubicBezTo>
                      <a:pt x="1530000" y="552061"/>
                      <a:pt x="1247939" y="270000"/>
                      <a:pt x="900000" y="270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F0F0"/>
                  </a:gs>
                  <a:gs pos="100000">
                    <a:srgbClr val="DBDBDB"/>
                  </a:gs>
                </a:gsLst>
                <a:lin ang="2700000" scaled="1"/>
              </a:gradFill>
              <a:ln>
                <a:noFill/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椭圆 7"/>
              <p:cNvSpPr/>
              <p:nvPr/>
            </p:nvSpPr>
            <p:spPr>
              <a:xfrm>
                <a:off x="3733576" y="3930057"/>
                <a:ext cx="1800000" cy="180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73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SVD LSI dimension reduction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45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779912" cy="485394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95935" y="157880"/>
            <a:ext cx="3787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2101" y="3053758"/>
            <a:ext cx="269782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SVD LSI dimension reduction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817418" y="581891"/>
            <a:ext cx="2178627" cy="1891145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KSO_Shape"/>
            <p:cNvSpPr>
              <a:spLocks/>
            </p:cNvSpPr>
            <p:nvPr/>
          </p:nvSpPr>
          <p:spPr bwMode="auto">
            <a:xfrm>
              <a:off x="2523120" y="1821416"/>
              <a:ext cx="836342" cy="574285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995935" y="1035978"/>
            <a:ext cx="4328915" cy="1224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Singular Value Decomposition(SVD)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Latent Semantic Index (LSI)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Dimension Reduction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941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SVD LSI dimension reduction</a:t>
            </a:r>
            <a:endParaRPr lang="zh-CN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r>
              <a:rPr lang="en-US" altLang="zh-CN" dirty="0"/>
              <a:t>Word document co- occurrence matrix</a:t>
            </a:r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58F7727-866D-4084-BCB2-BA03793C2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778" y="1800225"/>
            <a:ext cx="5229225" cy="2524125"/>
          </a:xfrm>
          <a:prstGeom prst="rect">
            <a:avLst/>
          </a:prstGeom>
        </p:spPr>
      </p:pic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DF2034C8-897E-43B7-98C5-76ED5B607B6A}"/>
              </a:ext>
            </a:extLst>
          </p:cNvPr>
          <p:cNvSpPr/>
          <p:nvPr/>
        </p:nvSpPr>
        <p:spPr>
          <a:xfrm>
            <a:off x="1167246" y="3872345"/>
            <a:ext cx="1075212" cy="452005"/>
          </a:xfrm>
          <a:prstGeom prst="wedgeRoundRectCallout">
            <a:avLst>
              <a:gd name="adj1" fmla="val 115538"/>
              <a:gd name="adj2" fmla="val -1042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word</a:t>
            </a:r>
            <a:endParaRPr lang="zh-CN" altLang="en-US" dirty="0"/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D09B0848-7BC9-4B92-9C10-B9EDEC613C2F}"/>
              </a:ext>
            </a:extLst>
          </p:cNvPr>
          <p:cNvSpPr/>
          <p:nvPr/>
        </p:nvSpPr>
        <p:spPr>
          <a:xfrm>
            <a:off x="5309755" y="1172029"/>
            <a:ext cx="1105560" cy="453282"/>
          </a:xfrm>
          <a:prstGeom prst="wedgeRoundRectCallout">
            <a:avLst>
              <a:gd name="adj1" fmla="val -675"/>
              <a:gd name="adj2" fmla="val 765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661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SVD LSI dimension reduction</a:t>
            </a:r>
            <a:endParaRPr lang="zh-CN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r>
              <a:rPr lang="en-US" altLang="zh-CN" dirty="0"/>
              <a:t>Word document co- occurrence matrix </a:t>
            </a:r>
            <a:r>
              <a:rPr lang="en-US" altLang="zh-CN" dirty="0">
                <a:sym typeface="Wingdings" panose="05000000000000000000" pitchFamily="2" charset="2"/>
              </a:rPr>
              <a:t>SVD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58F7727-866D-4084-BCB2-BA03793C2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8" y="1232188"/>
            <a:ext cx="2545340" cy="12286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65EE7C2-C6A4-4E78-9D12-58ABDA5E5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225" y="1397577"/>
            <a:ext cx="2800350" cy="990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5BF11FE-10AA-4CDD-8B1D-8F686B075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774" y="2873851"/>
            <a:ext cx="2777634" cy="134042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0AFDB37-BE60-4A80-82D2-DA273C6925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4844" y="2875367"/>
            <a:ext cx="2144907" cy="10763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7133947-8A11-40AD-B303-0E27B73A3C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1756" y="2878831"/>
            <a:ext cx="3291637" cy="141186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EA5A1EC-C74E-4295-947F-F4065B62FE83}"/>
              </a:ext>
            </a:extLst>
          </p:cNvPr>
          <p:cNvSpPr/>
          <p:nvPr/>
        </p:nvSpPr>
        <p:spPr>
          <a:xfrm>
            <a:off x="1372647" y="4354994"/>
            <a:ext cx="53412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/>
              <a:t>4*4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3A28E6A-1EAF-4BB9-BBB9-A293352EA0C2}"/>
              </a:ext>
            </a:extLst>
          </p:cNvPr>
          <p:cNvSpPr/>
          <p:nvPr/>
        </p:nvSpPr>
        <p:spPr>
          <a:xfrm>
            <a:off x="3999733" y="4354994"/>
            <a:ext cx="53412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/>
              <a:t>4*5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B25E216-EC85-4215-84BD-4F147B11D3B5}"/>
              </a:ext>
            </a:extLst>
          </p:cNvPr>
          <p:cNvSpPr/>
          <p:nvPr/>
        </p:nvSpPr>
        <p:spPr>
          <a:xfrm>
            <a:off x="6833647" y="4354994"/>
            <a:ext cx="53412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/>
              <a:t>5*5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248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SVD LSI dimension reduction</a:t>
            </a:r>
            <a:endParaRPr lang="zh-CN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r>
              <a:rPr lang="en-US" altLang="zh-CN" dirty="0"/>
              <a:t>Word document co- occurrence matrix </a:t>
            </a:r>
            <a:r>
              <a:rPr lang="en-US" altLang="zh-CN" dirty="0">
                <a:sym typeface="Wingdings" panose="05000000000000000000" pitchFamily="2" charset="2"/>
              </a:rPr>
              <a:t>SVD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65EE7C2-C6A4-4E78-9D12-58ABDA5E5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230060"/>
            <a:ext cx="2297257" cy="81263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B7B3A9E-3ACF-4D51-95B4-0CF723BD2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427" y="2099845"/>
            <a:ext cx="7152409" cy="174005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745D457-0F34-4BDA-B42F-26AD8FAE26A1}"/>
              </a:ext>
            </a:extLst>
          </p:cNvPr>
          <p:cNvSpPr/>
          <p:nvPr/>
        </p:nvSpPr>
        <p:spPr>
          <a:xfrm>
            <a:off x="3195283" y="3985662"/>
            <a:ext cx="53412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/>
              <a:t>4*4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CB9CDF8-CF96-42C1-83CC-2B0BC04B9258}"/>
              </a:ext>
            </a:extLst>
          </p:cNvPr>
          <p:cNvSpPr/>
          <p:nvPr/>
        </p:nvSpPr>
        <p:spPr>
          <a:xfrm>
            <a:off x="4801647" y="3985662"/>
            <a:ext cx="53412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/>
              <a:t>4*5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5D9C70D-66A4-4851-B8D6-C2A51A0C4DDB}"/>
              </a:ext>
            </a:extLst>
          </p:cNvPr>
          <p:cNvSpPr/>
          <p:nvPr/>
        </p:nvSpPr>
        <p:spPr>
          <a:xfrm>
            <a:off x="6946133" y="3975485"/>
            <a:ext cx="53412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/>
              <a:t>5*5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652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SVD LSI dimension reduction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51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SVD LSI dimension reduction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Latent Semantic index</a:t>
            </a:r>
          </a:p>
          <a:p>
            <a:pPr lvl="1"/>
            <a:r>
              <a:rPr kumimoji="1" lang="zh-CN" altLang="en-US" dirty="0"/>
              <a:t>仅保留非</a:t>
            </a:r>
            <a:r>
              <a:rPr kumimoji="1" lang="en-US" altLang="zh-CN" dirty="0"/>
              <a:t>0</a:t>
            </a:r>
            <a:r>
              <a:rPr kumimoji="1" lang="zh-CN" altLang="en-US" dirty="0"/>
              <a:t>特征根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及其解读</a:t>
            </a:r>
            <a:endParaRPr kumimoji="1"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FA06BF7-7984-442F-A94C-428A2D6A9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680" y="1189759"/>
            <a:ext cx="2297257" cy="8126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5B94ECB-34D9-4180-BAD4-6B6368720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63" y="2470454"/>
            <a:ext cx="7152409" cy="1740053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368B79B7-8369-4006-A5DE-31A4DEB4C260}"/>
              </a:ext>
            </a:extLst>
          </p:cNvPr>
          <p:cNvSpPr/>
          <p:nvPr/>
        </p:nvSpPr>
        <p:spPr>
          <a:xfrm>
            <a:off x="2157845" y="3054927"/>
            <a:ext cx="1136073" cy="102523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4B8B8C5-99AA-4503-B90B-3D7241CC1445}"/>
              </a:ext>
            </a:extLst>
          </p:cNvPr>
          <p:cNvSpPr/>
          <p:nvPr/>
        </p:nvSpPr>
        <p:spPr>
          <a:xfrm>
            <a:off x="3855027" y="3093027"/>
            <a:ext cx="865909" cy="6511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573F982-BBD2-413D-AD45-66F347D61969}"/>
              </a:ext>
            </a:extLst>
          </p:cNvPr>
          <p:cNvSpPr/>
          <p:nvPr/>
        </p:nvSpPr>
        <p:spPr>
          <a:xfrm>
            <a:off x="5340927" y="2951018"/>
            <a:ext cx="2348345" cy="70268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383C548B-860D-4038-B511-2CAB5BFE5195}"/>
              </a:ext>
            </a:extLst>
          </p:cNvPr>
          <p:cNvSpPr/>
          <p:nvPr/>
        </p:nvSpPr>
        <p:spPr>
          <a:xfrm>
            <a:off x="509155" y="4149436"/>
            <a:ext cx="810490" cy="401782"/>
          </a:xfrm>
          <a:prstGeom prst="wedgeRoundRectCallout">
            <a:avLst>
              <a:gd name="adj1" fmla="val 149257"/>
              <a:gd name="adj2" fmla="val -2021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word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DCF8D82-EB0E-462E-8C6F-403D32102145}"/>
              </a:ext>
            </a:extLst>
          </p:cNvPr>
          <p:cNvSpPr/>
          <p:nvPr/>
        </p:nvSpPr>
        <p:spPr>
          <a:xfrm>
            <a:off x="3792682" y="2220191"/>
            <a:ext cx="928254" cy="404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latent</a:t>
            </a:r>
            <a:endParaRPr lang="zh-CN" altLang="en-US" dirty="0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EDC57064-ADAE-4139-A57E-4A457ACCD396}"/>
              </a:ext>
            </a:extLst>
          </p:cNvPr>
          <p:cNvSpPr/>
          <p:nvPr/>
        </p:nvSpPr>
        <p:spPr>
          <a:xfrm>
            <a:off x="4239491" y="2660073"/>
            <a:ext cx="6927" cy="356754"/>
          </a:xfrm>
          <a:custGeom>
            <a:avLst/>
            <a:gdLst>
              <a:gd name="connsiteX0" fmla="*/ 0 w 6927"/>
              <a:gd name="connsiteY0" fmla="*/ 0 h 356754"/>
              <a:gd name="connsiteX1" fmla="*/ 6927 w 6927"/>
              <a:gd name="connsiteY1" fmla="*/ 356754 h 356754"/>
              <a:gd name="connsiteX2" fmla="*/ 6927 w 6927"/>
              <a:gd name="connsiteY2" fmla="*/ 356754 h 356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27" h="356754">
                <a:moveTo>
                  <a:pt x="0" y="0"/>
                </a:moveTo>
                <a:lnTo>
                  <a:pt x="6927" y="356754"/>
                </a:lnTo>
                <a:lnTo>
                  <a:pt x="6927" y="356754"/>
                </a:ln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FB70E7B9-8986-4A62-8FB6-5EB8502550C4}"/>
              </a:ext>
            </a:extLst>
          </p:cNvPr>
          <p:cNvSpPr/>
          <p:nvPr/>
        </p:nvSpPr>
        <p:spPr>
          <a:xfrm>
            <a:off x="3494866" y="2670464"/>
            <a:ext cx="706525" cy="797417"/>
          </a:xfrm>
          <a:custGeom>
            <a:avLst/>
            <a:gdLst>
              <a:gd name="connsiteX0" fmla="*/ 706525 w 706525"/>
              <a:gd name="connsiteY0" fmla="*/ 0 h 797417"/>
              <a:gd name="connsiteX1" fmla="*/ 62289 w 706525"/>
              <a:gd name="connsiteY1" fmla="*/ 304800 h 797417"/>
              <a:gd name="connsiteX2" fmla="*/ 55361 w 706525"/>
              <a:gd name="connsiteY2" fmla="*/ 737754 h 797417"/>
              <a:gd name="connsiteX3" fmla="*/ 328989 w 706525"/>
              <a:gd name="connsiteY3" fmla="*/ 782781 h 797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525" h="797417">
                <a:moveTo>
                  <a:pt x="706525" y="0"/>
                </a:moveTo>
                <a:cubicBezTo>
                  <a:pt x="438670" y="90920"/>
                  <a:pt x="170816" y="181841"/>
                  <a:pt x="62289" y="304800"/>
                </a:cubicBezTo>
                <a:cubicBezTo>
                  <a:pt x="-46238" y="427759"/>
                  <a:pt x="10911" y="658091"/>
                  <a:pt x="55361" y="737754"/>
                </a:cubicBezTo>
                <a:cubicBezTo>
                  <a:pt x="99811" y="817417"/>
                  <a:pt x="214400" y="800099"/>
                  <a:pt x="328989" y="782781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对话气泡: 圆角矩形 14">
            <a:extLst>
              <a:ext uri="{FF2B5EF4-FFF2-40B4-BE49-F238E27FC236}">
                <a16:creationId xmlns:a16="http://schemas.microsoft.com/office/drawing/2014/main" id="{F3A095B2-FD9C-4397-AAF1-0C4B431AB491}"/>
              </a:ext>
            </a:extLst>
          </p:cNvPr>
          <p:cNvSpPr/>
          <p:nvPr/>
        </p:nvSpPr>
        <p:spPr>
          <a:xfrm>
            <a:off x="6341919" y="2051766"/>
            <a:ext cx="810490" cy="401782"/>
          </a:xfrm>
          <a:prstGeom prst="wedgeRoundRectCallout">
            <a:avLst>
              <a:gd name="adj1" fmla="val -13991"/>
              <a:gd name="adj2" fmla="val 1564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</a:t>
            </a:r>
            <a:endParaRPr lang="zh-CN" altLang="en-US" dirty="0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486F6E30-67EC-41FB-B9B4-E70C8BC1F9D8}"/>
              </a:ext>
            </a:extLst>
          </p:cNvPr>
          <p:cNvSpPr/>
          <p:nvPr/>
        </p:nvSpPr>
        <p:spPr>
          <a:xfrm>
            <a:off x="2850107" y="2441864"/>
            <a:ext cx="897548" cy="619991"/>
          </a:xfrm>
          <a:custGeom>
            <a:avLst/>
            <a:gdLst>
              <a:gd name="connsiteX0" fmla="*/ 897548 w 897548"/>
              <a:gd name="connsiteY0" fmla="*/ 0 h 619991"/>
              <a:gd name="connsiteX1" fmla="*/ 145938 w 897548"/>
              <a:gd name="connsiteY1" fmla="*/ 200891 h 619991"/>
              <a:gd name="connsiteX2" fmla="*/ 466 w 897548"/>
              <a:gd name="connsiteY2" fmla="*/ 619991 h 619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7548" h="619991">
                <a:moveTo>
                  <a:pt x="897548" y="0"/>
                </a:moveTo>
                <a:cubicBezTo>
                  <a:pt x="596500" y="48779"/>
                  <a:pt x="295452" y="97559"/>
                  <a:pt x="145938" y="200891"/>
                </a:cubicBezTo>
                <a:cubicBezTo>
                  <a:pt x="-3576" y="304223"/>
                  <a:pt x="-1555" y="462107"/>
                  <a:pt x="466" y="619991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FE724FDC-08CC-4B6B-9186-69B83566685D}"/>
              </a:ext>
            </a:extLst>
          </p:cNvPr>
          <p:cNvSpPr/>
          <p:nvPr/>
        </p:nvSpPr>
        <p:spPr>
          <a:xfrm>
            <a:off x="4731327" y="2424545"/>
            <a:ext cx="606137" cy="853934"/>
          </a:xfrm>
          <a:custGeom>
            <a:avLst/>
            <a:gdLst>
              <a:gd name="connsiteX0" fmla="*/ 0 w 606137"/>
              <a:gd name="connsiteY0" fmla="*/ 0 h 853934"/>
              <a:gd name="connsiteX1" fmla="*/ 232064 w 606137"/>
              <a:gd name="connsiteY1" fmla="*/ 245919 h 853934"/>
              <a:gd name="connsiteX2" fmla="*/ 315191 w 606137"/>
              <a:gd name="connsiteY2" fmla="*/ 786246 h 853934"/>
              <a:gd name="connsiteX3" fmla="*/ 606137 w 606137"/>
              <a:gd name="connsiteY3" fmla="*/ 827810 h 853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6137" h="853934">
                <a:moveTo>
                  <a:pt x="0" y="0"/>
                </a:moveTo>
                <a:cubicBezTo>
                  <a:pt x="89766" y="57439"/>
                  <a:pt x="179532" y="114878"/>
                  <a:pt x="232064" y="245919"/>
                </a:cubicBezTo>
                <a:cubicBezTo>
                  <a:pt x="284596" y="376960"/>
                  <a:pt x="252846" y="689264"/>
                  <a:pt x="315191" y="786246"/>
                </a:cubicBezTo>
                <a:cubicBezTo>
                  <a:pt x="377536" y="883228"/>
                  <a:pt x="491836" y="855519"/>
                  <a:pt x="606137" y="82781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55DAD2-F599-44E2-9CD5-E4F8E6B3EA1E}"/>
              </a:ext>
            </a:extLst>
          </p:cNvPr>
          <p:cNvSpPr/>
          <p:nvPr/>
        </p:nvSpPr>
        <p:spPr>
          <a:xfrm>
            <a:off x="2361977" y="4276104"/>
            <a:ext cx="53412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kumimoji="1" lang="en-US" altLang="zh-CN" dirty="0"/>
              <a:t>4*3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ED85C4F-C20D-416B-AFE3-EE778AEB9198}"/>
              </a:ext>
            </a:extLst>
          </p:cNvPr>
          <p:cNvSpPr/>
          <p:nvPr/>
        </p:nvSpPr>
        <p:spPr>
          <a:xfrm>
            <a:off x="3989748" y="4276104"/>
            <a:ext cx="53412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kumimoji="1" lang="en-US" altLang="zh-CN" dirty="0"/>
              <a:t>3*3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8CECCE9-DBDF-4504-A097-B0608A973CDA}"/>
              </a:ext>
            </a:extLst>
          </p:cNvPr>
          <p:cNvSpPr/>
          <p:nvPr/>
        </p:nvSpPr>
        <p:spPr>
          <a:xfrm>
            <a:off x="6275748" y="4276104"/>
            <a:ext cx="53412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kumimoji="1" lang="en-US" altLang="zh-CN" dirty="0"/>
              <a:t>3*5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040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SVD LSI dimension reduction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09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SVD LSI dimension reduction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dimension reduction</a:t>
            </a:r>
          </a:p>
          <a:p>
            <a:pPr lvl="1"/>
            <a:r>
              <a:rPr kumimoji="1" lang="zh-CN" altLang="en-US" dirty="0"/>
              <a:t>保留</a:t>
            </a:r>
            <a:r>
              <a:rPr kumimoji="1" lang="en-US" altLang="zh-CN" dirty="0"/>
              <a:t>K=2</a:t>
            </a:r>
            <a:r>
              <a:rPr kumimoji="1" lang="zh-CN" altLang="en-US" dirty="0"/>
              <a:t>个维度</a:t>
            </a:r>
            <a:endParaRPr kumimoji="1"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CB701E3-2ED8-4A40-B12D-AB2185A90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680" y="1189759"/>
            <a:ext cx="2297257" cy="8126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2FE1514-756F-4BB4-B31E-80C95BB1E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63" y="2470454"/>
            <a:ext cx="7152409" cy="1740053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25018B9C-0E08-4C34-821E-30612DC4B2AF}"/>
              </a:ext>
            </a:extLst>
          </p:cNvPr>
          <p:cNvSpPr/>
          <p:nvPr/>
        </p:nvSpPr>
        <p:spPr>
          <a:xfrm>
            <a:off x="2251364" y="3023755"/>
            <a:ext cx="685800" cy="106333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ACE32C8-55D4-4844-8CB4-93C7AF8142FE}"/>
              </a:ext>
            </a:extLst>
          </p:cNvPr>
          <p:cNvSpPr/>
          <p:nvPr/>
        </p:nvSpPr>
        <p:spPr>
          <a:xfrm>
            <a:off x="3820391" y="3054927"/>
            <a:ext cx="685800" cy="4953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8438159-822D-4A46-9557-70EA360E9652}"/>
              </a:ext>
            </a:extLst>
          </p:cNvPr>
          <p:cNvSpPr/>
          <p:nvPr/>
        </p:nvSpPr>
        <p:spPr>
          <a:xfrm>
            <a:off x="5361709" y="2944091"/>
            <a:ext cx="2292927" cy="4953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5831D3D-6E35-42B8-B97C-87ECC936FAD8}"/>
                  </a:ext>
                </a:extLst>
              </p:cNvPr>
              <p:cNvSpPr/>
              <p:nvPr/>
            </p:nvSpPr>
            <p:spPr>
              <a:xfrm>
                <a:off x="1478973" y="2654423"/>
                <a:ext cx="41069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5831D3D-6E35-42B8-B97C-87ECC936FA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973" y="2654423"/>
                <a:ext cx="41069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144E147E-8842-4639-88DC-5168F5964F28}"/>
              </a:ext>
            </a:extLst>
          </p:cNvPr>
          <p:cNvSpPr/>
          <p:nvPr/>
        </p:nvSpPr>
        <p:spPr>
          <a:xfrm>
            <a:off x="1397000" y="1875971"/>
            <a:ext cx="1382486" cy="301172"/>
          </a:xfrm>
          <a:prstGeom prst="wedgeRoundRectCallout">
            <a:avLst>
              <a:gd name="adj1" fmla="val -25820"/>
              <a:gd name="adj2" fmla="val 2323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约等于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45EF2D5-E884-4DF4-91B6-BCA7B600F09D}"/>
              </a:ext>
            </a:extLst>
          </p:cNvPr>
          <p:cNvSpPr/>
          <p:nvPr/>
        </p:nvSpPr>
        <p:spPr>
          <a:xfrm>
            <a:off x="2361977" y="4276104"/>
            <a:ext cx="53412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kumimoji="1" lang="en-US" altLang="zh-CN" dirty="0"/>
              <a:t>4*2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2F63D20-4FE0-446B-BCBD-607C20F96EB5}"/>
              </a:ext>
            </a:extLst>
          </p:cNvPr>
          <p:cNvSpPr/>
          <p:nvPr/>
        </p:nvSpPr>
        <p:spPr>
          <a:xfrm>
            <a:off x="3989748" y="4276104"/>
            <a:ext cx="53412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kumimoji="1" lang="en-US" altLang="zh-CN" dirty="0"/>
              <a:t>2*2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55E43BB-D2FC-4750-BC96-AADB64C3276A}"/>
              </a:ext>
            </a:extLst>
          </p:cNvPr>
          <p:cNvSpPr/>
          <p:nvPr/>
        </p:nvSpPr>
        <p:spPr>
          <a:xfrm>
            <a:off x="6275748" y="4276104"/>
            <a:ext cx="53412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kumimoji="1" lang="en-US" altLang="zh-CN" dirty="0"/>
              <a:t>2*5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47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111111111"/>
</p:tagLst>
</file>

<file path=ppt/theme/theme1.xml><?xml version="1.0" encoding="utf-8"?>
<a:theme xmlns:a="http://schemas.openxmlformats.org/drawingml/2006/main" name="清风素材 https://12sc.taobao.com/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6780</TotalTime>
  <Words>118</Words>
  <Application>Microsoft Office PowerPoint</Application>
  <PresentationFormat>全屏显示(16:9)</PresentationFormat>
  <Paragraphs>44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等线</vt:lpstr>
      <vt:lpstr>宋体</vt:lpstr>
      <vt:lpstr>微软雅黑</vt:lpstr>
      <vt:lpstr>Arial</vt:lpstr>
      <vt:lpstr>Calibri</vt:lpstr>
      <vt:lpstr>Cambria Math</vt:lpstr>
      <vt:lpstr>Mangal</vt:lpstr>
      <vt:lpstr>Wingdings</vt:lpstr>
      <vt:lpstr>清风素材 https://12sc.taobao.com/</vt:lpstr>
      <vt:lpstr>PowerPoint 演示文稿</vt:lpstr>
      <vt:lpstr>PowerPoint 演示文稿</vt:lpstr>
      <vt:lpstr>SVD LSI dimension reduction</vt:lpstr>
      <vt:lpstr>SVD LSI dimension reduction</vt:lpstr>
      <vt:lpstr>SVD LSI dimension reduction</vt:lpstr>
      <vt:lpstr>SVD LSI dimension reduction</vt:lpstr>
      <vt:lpstr>SVD LSI dimension reduction</vt:lpstr>
      <vt:lpstr>SVD LSI dimension reduction</vt:lpstr>
      <vt:lpstr>SVD LSI dimension reduction</vt:lpstr>
      <vt:lpstr>SVD LSI dimension reduction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雄派 覃</cp:lastModifiedBy>
  <cp:revision>382</cp:revision>
  <cp:lastPrinted>2020-03-27T09:34:47Z</cp:lastPrinted>
  <dcterms:created xsi:type="dcterms:W3CDTF">2015-01-23T04:02:45Z</dcterms:created>
  <dcterms:modified xsi:type="dcterms:W3CDTF">2022-05-11T12:56:39Z</dcterms:modified>
  <cp:category/>
  <cp:contentStatus>12sc.taobao.com</cp:contentStatus>
</cp:coreProperties>
</file>