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01" r:id="rId2"/>
    <p:sldId id="521" r:id="rId3"/>
    <p:sldId id="649" r:id="rId4"/>
    <p:sldId id="669" r:id="rId5"/>
    <p:sldId id="570" r:id="rId6"/>
    <p:sldId id="641" r:id="rId7"/>
    <p:sldId id="643" r:id="rId8"/>
    <p:sldId id="650" r:id="rId9"/>
    <p:sldId id="651" r:id="rId10"/>
    <p:sldId id="653" r:id="rId11"/>
    <p:sldId id="648" r:id="rId12"/>
    <p:sldId id="654" r:id="rId13"/>
    <p:sldId id="656" r:id="rId14"/>
    <p:sldId id="657" r:id="rId15"/>
    <p:sldId id="658" r:id="rId16"/>
    <p:sldId id="659" r:id="rId17"/>
    <p:sldId id="661" r:id="rId18"/>
    <p:sldId id="662" r:id="rId19"/>
    <p:sldId id="663" r:id="rId20"/>
    <p:sldId id="664" r:id="rId21"/>
    <p:sldId id="665" r:id="rId22"/>
    <p:sldId id="655" r:id="rId23"/>
    <p:sldId id="667" r:id="rId24"/>
    <p:sldId id="668" r:id="rId25"/>
    <p:sldId id="666" r:id="rId26"/>
    <p:sldId id="670" r:id="rId27"/>
    <p:sldId id="673" r:id="rId28"/>
    <p:sldId id="674" r:id="rId29"/>
    <p:sldId id="675" r:id="rId30"/>
    <p:sldId id="671" r:id="rId31"/>
    <p:sldId id="645" r:id="rId32"/>
    <p:sldId id="660" r:id="rId33"/>
    <p:sldId id="640" r:id="rId34"/>
    <p:sldId id="642" r:id="rId35"/>
    <p:sldId id="672" r:id="rId36"/>
    <p:sldId id="676" r:id="rId37"/>
    <p:sldId id="677" r:id="rId38"/>
  </p:sldIdLst>
  <p:sldSz cx="9144000" cy="5143500" type="screen16x9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F6C"/>
    <a:srgbClr val="46BCDE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00" autoAdjust="0"/>
    <p:restoredTop sz="95160" autoAdjust="0"/>
  </p:normalViewPr>
  <p:slideViewPr>
    <p:cSldViewPr snapToGrid="0">
      <p:cViewPr>
        <p:scale>
          <a:sx n="90" d="100"/>
          <a:sy n="90" d="100"/>
        </p:scale>
        <p:origin x="1248" y="2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20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70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F4CA7-7AAC-4C45-88E6-57EAF6DA16C9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11272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65753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47810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95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B1EA47-AA99-4F55-AEF3-3DA66267A0C2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470B42-93C0-4049-B9CB-A8EBAAC780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7429"/>
      </p:ext>
    </p:extLst>
  </p:cSld>
  <p:clrMapOvr>
    <a:masterClrMapping/>
  </p:clrMapOvr>
  <p:transition spd="slow">
    <p:cover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>
            <a:no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DCEBCB-EE73-45D6-92CE-B2AE1D434CFB}"/>
              </a:ext>
            </a:extLst>
          </p:cNvPr>
          <p:cNvSpPr/>
          <p:nvPr userDrawn="1"/>
        </p:nvSpPr>
        <p:spPr>
          <a:xfrm>
            <a:off x="646880" y="26899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77444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18166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0969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61265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43882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12181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82833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44713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30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0450"/>
            <a:ext cx="8229600" cy="3534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1F63DC-E866-4077-8215-C471E38E7305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FFCFCD4-6DCF-4A23-AD20-AF62BB293DA8}"/>
              </a:ext>
            </a:extLst>
          </p:cNvPr>
          <p:cNvSpPr/>
          <p:nvPr userDrawn="1"/>
        </p:nvSpPr>
        <p:spPr>
          <a:xfrm>
            <a:off x="0" y="4838441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B133451-4163-4C06-B844-3C1EE95F8FCF}"/>
              </a:ext>
            </a:extLst>
          </p:cNvPr>
          <p:cNvSpPr txBox="1">
            <a:spLocks/>
          </p:cNvSpPr>
          <p:nvPr userDrawn="1"/>
        </p:nvSpPr>
        <p:spPr>
          <a:xfrm>
            <a:off x="8639175" y="4838441"/>
            <a:ext cx="457199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BEBC7A-FD02-486B-81B5-A845787C689C}" type="slidenum">
              <a:rPr lang="zh-CN" altLang="en-US" sz="1600" smtClean="0">
                <a:solidFill>
                  <a:schemeClr val="bg1">
                    <a:lumMod val="95000"/>
                  </a:schemeClr>
                </a:solidFill>
              </a:rPr>
              <a:pPr/>
              <a:t>‹#›</a:t>
            </a:fld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 userDrawn="1"/>
            </p:nvSpPr>
            <p:spPr>
              <a:xfrm>
                <a:off x="-41276" y="4774168"/>
                <a:ext cx="3787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-41276" y="4774168"/>
                <a:ext cx="37875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7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9" r:id="rId13"/>
  </p:sldLayoutIdLst>
  <p:transition spd="slow">
    <p:pull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 Math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59145"/>
            <a:ext cx="9144000" cy="854123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PLSA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</a:p>
        </p:txBody>
      </p:sp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25941" y="158700"/>
            <a:ext cx="1967244" cy="1966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91057" y="27073"/>
            <a:ext cx="2230535" cy="223023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圆角矩形 22"/>
          <p:cNvSpPr/>
          <p:nvPr/>
        </p:nvSpPr>
        <p:spPr>
          <a:xfrm>
            <a:off x="2349113" y="3309842"/>
            <a:ext cx="3919063" cy="40913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覃雄派</a:t>
            </a:r>
            <a:endParaRPr lang="mr-I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Group 91"/>
          <p:cNvGrpSpPr>
            <a:grpSpLocks/>
          </p:cNvGrpSpPr>
          <p:nvPr/>
        </p:nvGrpSpPr>
        <p:grpSpPr bwMode="auto">
          <a:xfrm>
            <a:off x="1822357" y="3309841"/>
            <a:ext cx="390552" cy="616758"/>
            <a:chOff x="936" y="1480"/>
            <a:chExt cx="1589" cy="2510"/>
          </a:xfrm>
        </p:grpSpPr>
        <p:grpSp>
          <p:nvGrpSpPr>
            <p:cNvPr id="26" name="组合 33"/>
            <p:cNvGrpSpPr>
              <a:grpSpLocks/>
            </p:cNvGrpSpPr>
            <p:nvPr/>
          </p:nvGrpSpPr>
          <p:grpSpPr bwMode="auto">
            <a:xfrm>
              <a:off x="985" y="1583"/>
              <a:ext cx="1441" cy="2407"/>
              <a:chOff x="1754168" y="3653262"/>
              <a:chExt cx="1857599" cy="3107815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754168" y="3653262"/>
                <a:ext cx="1857599" cy="185759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911556" y="3810650"/>
                <a:ext cx="1542822" cy="1542820"/>
              </a:xfrm>
              <a:prstGeom prst="ellipse">
                <a:avLst/>
              </a:prstGeom>
              <a:solidFill>
                <a:srgbClr val="C20100"/>
              </a:soli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890879" y="3789973"/>
                <a:ext cx="1584176" cy="1584174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solidFill>
                    <a:srgbClr val="0087C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196990" y="4093185"/>
                <a:ext cx="968886" cy="2667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zh-CN" sz="2700">
                  <a:solidFill>
                    <a:srgbClr val="CA009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4"/>
            <p:cNvGrpSpPr>
              <a:grpSpLocks/>
            </p:cNvGrpSpPr>
            <p:nvPr/>
          </p:nvGrpSpPr>
          <p:grpSpPr bwMode="auto">
            <a:xfrm>
              <a:off x="936" y="1480"/>
              <a:ext cx="1589" cy="1588"/>
              <a:chOff x="3733576" y="3930057"/>
              <a:chExt cx="1801556" cy="1800152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003576" y="4200057"/>
                <a:ext cx="1260000" cy="126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任意多边形 6"/>
              <p:cNvSpPr/>
              <p:nvPr/>
            </p:nvSpPr>
            <p:spPr>
              <a:xfrm>
                <a:off x="3734710" y="3930057"/>
                <a:ext cx="1800422" cy="1800152"/>
              </a:xfrm>
              <a:custGeom>
                <a:avLst/>
                <a:gdLst>
                  <a:gd name="connsiteX0" fmla="*/ 900000 w 1800000"/>
                  <a:gd name="connsiteY0" fmla="*/ 0 h 1800000"/>
                  <a:gd name="connsiteX1" fmla="*/ 1800000 w 1800000"/>
                  <a:gd name="connsiteY1" fmla="*/ 900000 h 1800000"/>
                  <a:gd name="connsiteX2" fmla="*/ 900000 w 1800000"/>
                  <a:gd name="connsiteY2" fmla="*/ 1800000 h 1800000"/>
                  <a:gd name="connsiteX3" fmla="*/ 0 w 1800000"/>
                  <a:gd name="connsiteY3" fmla="*/ 900000 h 1800000"/>
                  <a:gd name="connsiteX4" fmla="*/ 900000 w 1800000"/>
                  <a:gd name="connsiteY4" fmla="*/ 0 h 1800000"/>
                  <a:gd name="connsiteX5" fmla="*/ 900000 w 1800000"/>
                  <a:gd name="connsiteY5" fmla="*/ 270000 h 1800000"/>
                  <a:gd name="connsiteX6" fmla="*/ 270000 w 1800000"/>
                  <a:gd name="connsiteY6" fmla="*/ 900000 h 1800000"/>
                  <a:gd name="connsiteX7" fmla="*/ 900000 w 1800000"/>
                  <a:gd name="connsiteY7" fmla="*/ 1530000 h 1800000"/>
                  <a:gd name="connsiteX8" fmla="*/ 1530000 w 1800000"/>
                  <a:gd name="connsiteY8" fmla="*/ 900000 h 1800000"/>
                  <a:gd name="connsiteX9" fmla="*/ 900000 w 1800000"/>
                  <a:gd name="connsiteY9" fmla="*/ 270000 h 18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1800000">
                    <a:moveTo>
                      <a:pt x="900000" y="0"/>
                    </a:moveTo>
                    <a:cubicBezTo>
                      <a:pt x="1397056" y="0"/>
                      <a:pt x="1800000" y="402944"/>
                      <a:pt x="1800000" y="900000"/>
                    </a:cubicBezTo>
                    <a:cubicBezTo>
                      <a:pt x="1800000" y="1397056"/>
                      <a:pt x="1397056" y="1800000"/>
                      <a:pt x="900000" y="1800000"/>
                    </a:cubicBezTo>
                    <a:cubicBezTo>
                      <a:pt x="402944" y="1800000"/>
                      <a:pt x="0" y="1397056"/>
                      <a:pt x="0" y="900000"/>
                    </a:cubicBezTo>
                    <a:cubicBezTo>
                      <a:pt x="0" y="402944"/>
                      <a:pt x="402944" y="0"/>
                      <a:pt x="900000" y="0"/>
                    </a:cubicBezTo>
                    <a:close/>
                    <a:moveTo>
                      <a:pt x="900000" y="270000"/>
                    </a:moveTo>
                    <a:cubicBezTo>
                      <a:pt x="552061" y="270000"/>
                      <a:pt x="270000" y="552061"/>
                      <a:pt x="270000" y="900000"/>
                    </a:cubicBezTo>
                    <a:cubicBezTo>
                      <a:pt x="270000" y="1247939"/>
                      <a:pt x="552061" y="1530000"/>
                      <a:pt x="900000" y="1530000"/>
                    </a:cubicBezTo>
                    <a:cubicBezTo>
                      <a:pt x="1247939" y="1530000"/>
                      <a:pt x="1530000" y="1247939"/>
                      <a:pt x="1530000" y="900000"/>
                    </a:cubicBezTo>
                    <a:cubicBezTo>
                      <a:pt x="1530000" y="552061"/>
                      <a:pt x="1247939" y="270000"/>
                      <a:pt x="900000" y="27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椭圆 7"/>
              <p:cNvSpPr/>
              <p:nvPr/>
            </p:nvSpPr>
            <p:spPr>
              <a:xfrm>
                <a:off x="3733576" y="3930057"/>
                <a:ext cx="1800000" cy="180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73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PLSA</a:t>
            </a:r>
            <a:r>
              <a:rPr lang="zh-CN" altLang="en-US" dirty="0"/>
              <a:t>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4838700" cy="39370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PLSA</a:t>
                </a:r>
                <a:r>
                  <a:rPr lang="zh-CN" altLang="en-US" dirty="0"/>
                  <a:t>模型及</a:t>
                </a:r>
                <a:r>
                  <a:rPr lang="en-US" altLang="zh-CN" dirty="0"/>
                  <a:t>EM</a:t>
                </a:r>
                <a:r>
                  <a:rPr lang="zh-CN" altLang="en-US" dirty="0"/>
                  <a:t>算法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现在已知文档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词项矩阵，如何对上述两个分布进行求解，寻找话题？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EM</a:t>
                </a:r>
                <a:r>
                  <a:rPr lang="zh-CN" altLang="en-US" dirty="0"/>
                  <a:t>算法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 M-Step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M-Step</a:t>
                </a:r>
                <a:r>
                  <a:rPr lang="zh-CN" altLang="zh-CN" dirty="0"/>
                  <a:t>更新参数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zh-CN" altLang="zh-CN" dirty="0"/>
                  <a:t>，具体为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en-US" altLang="zh-CN" sz="15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5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zh-CN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zh-CN" altLang="zh-CN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15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sz="15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50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5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sz="15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5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15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150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sz="150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5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5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zh-CN" altLang="zh-CN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5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sz="15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5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15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150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sz="15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15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zh-CN" altLang="zh-CN" sz="15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15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5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15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r>
                                  <a:rPr lang="en-US" altLang="zh-CN" sz="15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50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zh-CN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5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5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15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zh-CN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5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5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altLang="zh-CN" sz="150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altLang="zh-CN" sz="15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zh-CN" sz="150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zh-CN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5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5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sz="15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zh-CN" altLang="zh-CN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5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5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15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zh-CN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5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5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altLang="zh-CN" sz="150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den>
                    </m:f>
                  </m:oMath>
                </a14:m>
                <a:endParaRPr lang="zh-CN" altLang="zh-CN" sz="1500" dirty="0"/>
              </a:p>
              <a:p>
                <a:pPr lvl="2"/>
                <a:r>
                  <a:rPr lang="zh-CN" altLang="zh-CN" dirty="0"/>
                  <a:t>该公式表示，在给定</a:t>
                </a:r>
                <a:r>
                  <a:rPr lang="en-US" altLang="zh-CN" dirty="0" err="1"/>
                  <a:t>z</a:t>
                </a:r>
                <a:r>
                  <a:rPr lang="en-US" altLang="zh-CN" baseline="-25000" dirty="0" err="1"/>
                  <a:t>k</a:t>
                </a:r>
                <a:r>
                  <a:rPr lang="zh-CN" altLang="zh-CN" dirty="0"/>
                  <a:t>的情况下，</a:t>
                </a:r>
                <a:r>
                  <a:rPr lang="en-US" altLang="zh-CN" dirty="0" err="1"/>
                  <a:t>w</a:t>
                </a:r>
                <a:r>
                  <a:rPr lang="en-US" altLang="zh-CN" baseline="-25000" dirty="0" err="1"/>
                  <a:t>j</a:t>
                </a:r>
                <a:r>
                  <a:rPr lang="zh-CN" altLang="zh-CN" dirty="0"/>
                  <a:t>的条件概率是多少，即主题</a:t>
                </a:r>
                <a:r>
                  <a:rPr lang="en-US" altLang="zh-CN" dirty="0" err="1"/>
                  <a:t>z</a:t>
                </a:r>
                <a:r>
                  <a:rPr lang="en-US" altLang="zh-CN" baseline="-25000" dirty="0" err="1"/>
                  <a:t>k</a:t>
                </a:r>
                <a:r>
                  <a:rPr lang="zh-CN" altLang="zh-CN" dirty="0"/>
                  <a:t>在各个</a:t>
                </a:r>
                <a:r>
                  <a:rPr lang="en-US" altLang="zh-CN" dirty="0" err="1"/>
                  <a:t>w</a:t>
                </a:r>
                <a:r>
                  <a:rPr lang="en-US" altLang="zh-CN" baseline="-25000" dirty="0" err="1"/>
                  <a:t>j</a:t>
                </a:r>
                <a:r>
                  <a:rPr lang="zh-CN" altLang="zh-CN" dirty="0"/>
                  <a:t>上的分配比例是多少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4838700" cy="3937000"/>
              </a:xfrm>
              <a:blipFill>
                <a:blip r:embed="rId2"/>
                <a:stretch>
                  <a:fillRect l="-1134" t="-774" r="-5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5476011" y="1917486"/>
            <a:ext cx="3210789" cy="18158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zh-CN" sz="1600" dirty="0"/>
              <a:t>分子表示，</a:t>
            </a:r>
            <a:r>
              <a:rPr lang="en-US" altLang="zh-CN" sz="1600" dirty="0" err="1"/>
              <a:t>z</a:t>
            </a:r>
            <a:r>
              <a:rPr lang="en-US" altLang="zh-CN" sz="1600" baseline="-25000" dirty="0" err="1"/>
              <a:t>k</a:t>
            </a:r>
            <a:r>
              <a:rPr lang="zh-CN" altLang="zh-CN" sz="1600" dirty="0"/>
              <a:t>和</a:t>
            </a:r>
            <a:r>
              <a:rPr lang="en-US" altLang="zh-CN" sz="1600" dirty="0" err="1"/>
              <a:t>w</a:t>
            </a:r>
            <a:r>
              <a:rPr lang="en-US" altLang="zh-CN" sz="1600" baseline="-25000" dirty="0" err="1"/>
              <a:t>j</a:t>
            </a:r>
            <a:r>
              <a:rPr lang="zh-CN" altLang="zh-CN" sz="1600" dirty="0"/>
              <a:t>都指定了，于是所有的数量分配里面，所有的数量分配项只能通过对文档</a:t>
            </a:r>
            <a:r>
              <a:rPr lang="en-US" altLang="zh-CN" sz="1600" dirty="0"/>
              <a:t>d</a:t>
            </a:r>
            <a:r>
              <a:rPr lang="en-US" altLang="zh-CN" sz="1600" baseline="-25000" dirty="0"/>
              <a:t>i</a:t>
            </a:r>
            <a:r>
              <a:rPr lang="zh-CN" altLang="zh-CN" sz="1600" dirty="0"/>
              <a:t>进行汇总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zh-CN" sz="1600" dirty="0"/>
              <a:t>而分母里面，只有</a:t>
            </a:r>
            <a:r>
              <a:rPr lang="en-US" altLang="zh-CN" sz="1600" dirty="0" err="1"/>
              <a:t>z</a:t>
            </a:r>
            <a:r>
              <a:rPr lang="en-US" altLang="zh-CN" sz="1600" baseline="-25000" dirty="0" err="1"/>
              <a:t>k</a:t>
            </a:r>
            <a:r>
              <a:rPr lang="zh-CN" altLang="zh-CN" sz="1600" dirty="0"/>
              <a:t>指定了，那么所有的数量分配项，可以通过</a:t>
            </a:r>
            <a:r>
              <a:rPr lang="en-US" altLang="zh-CN" sz="1600" dirty="0"/>
              <a:t>d</a:t>
            </a:r>
            <a:r>
              <a:rPr lang="en-US" altLang="zh-CN" sz="1600" baseline="-25000" dirty="0"/>
              <a:t>i</a:t>
            </a:r>
            <a:r>
              <a:rPr lang="zh-CN" altLang="zh-CN" sz="1600" dirty="0"/>
              <a:t>和</a:t>
            </a:r>
            <a:r>
              <a:rPr lang="en-US" altLang="zh-CN" sz="1600" dirty="0" err="1"/>
              <a:t>w</a:t>
            </a:r>
            <a:r>
              <a:rPr lang="en-US" altLang="zh-CN" sz="1600" baseline="-25000" dirty="0" err="1"/>
              <a:t>m</a:t>
            </a:r>
            <a:r>
              <a:rPr lang="zh-CN" altLang="zh-CN" sz="1600" dirty="0"/>
              <a:t>进行汇总</a:t>
            </a:r>
          </a:p>
        </p:txBody>
      </p:sp>
      <p:sp>
        <p:nvSpPr>
          <p:cNvPr id="7" name="圆角矩形 7">
            <a:extLst>
              <a:ext uri="{FF2B5EF4-FFF2-40B4-BE49-F238E27FC236}">
                <a16:creationId xmlns:a16="http://schemas.microsoft.com/office/drawing/2014/main" id="{F40258E7-6BE8-4B46-B3C3-42FB6BC01267}"/>
              </a:ext>
            </a:extLst>
          </p:cNvPr>
          <p:cNvSpPr/>
          <p:nvPr/>
        </p:nvSpPr>
        <p:spPr>
          <a:xfrm>
            <a:off x="5979968" y="1017485"/>
            <a:ext cx="2202873" cy="654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dirty="0"/>
              <a:t>这里暂且以直观方式理解，后面再推导公式</a:t>
            </a:r>
          </a:p>
        </p:txBody>
      </p:sp>
    </p:spTree>
    <p:extLst>
      <p:ext uri="{BB962C8B-B14F-4D97-AF65-F5344CB8AC3E}">
        <p14:creationId xmlns:p14="http://schemas.microsoft.com/office/powerpoint/2010/main" val="400557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52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PLSA</a:t>
            </a:r>
            <a:r>
              <a:rPr lang="zh-CN" altLang="en-US" dirty="0"/>
              <a:t>模型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PLSA</a:t>
            </a:r>
            <a:r>
              <a:rPr lang="zh-CN" altLang="en-US" dirty="0"/>
              <a:t>模型实例</a:t>
            </a:r>
            <a:endParaRPr lang="en-US" altLang="zh-CN" dirty="0"/>
          </a:p>
          <a:p>
            <a:pPr lvl="1"/>
            <a:r>
              <a:rPr kumimoji="1" lang="zh-CN" altLang="en-US" dirty="0"/>
              <a:t>假设有如下文档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(</a:t>
            </a:r>
            <a:r>
              <a:rPr kumimoji="1" lang="zh-CN" altLang="en-US" dirty="0"/>
              <a:t>为了说明问题人工造的文档集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zh-CN" altLang="en-US" dirty="0"/>
              <a:t>文档数量为</a:t>
            </a:r>
            <a:r>
              <a:rPr kumimoji="1" lang="en-US" altLang="zh-CN" dirty="0"/>
              <a:t>N=5</a:t>
            </a:r>
            <a:r>
              <a:rPr kumimoji="1" lang="zh-CN" altLang="en-US" dirty="0"/>
              <a:t>个</a:t>
            </a:r>
            <a:endParaRPr kumimoji="1"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218209" y="2190070"/>
            <a:ext cx="8631382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1.</a:t>
            </a:r>
            <a:r>
              <a:rPr lang="zh-CN" altLang="en-US" sz="1600" dirty="0"/>
              <a:t>apple apple apple apple apple apple apple apple apple banana  banana  grape</a:t>
            </a:r>
          </a:p>
          <a:p>
            <a:r>
              <a:rPr lang="en-US" altLang="zh-CN" sz="1600" dirty="0"/>
              <a:t>2.</a:t>
            </a:r>
            <a:r>
              <a:rPr lang="zh-CN" altLang="en-US" sz="1600" dirty="0"/>
              <a:t>apple apple apple apple apple apple apple apple banana  banana  grape grape car</a:t>
            </a:r>
          </a:p>
          <a:p>
            <a:r>
              <a:rPr lang="en-US" altLang="zh-CN" sz="1600" dirty="0"/>
              <a:t>3.</a:t>
            </a:r>
            <a:r>
              <a:rPr lang="zh-CN" altLang="en-US" sz="1600" dirty="0"/>
              <a:t>grape grape grape car car car truck  truck  truck  truck train  train  train  train  train  train  train  train  </a:t>
            </a:r>
          </a:p>
          <a:p>
            <a:r>
              <a:rPr lang="en-US" altLang="zh-CN" sz="1600" dirty="0"/>
              <a:t>4.</a:t>
            </a:r>
            <a:r>
              <a:rPr lang="zh-CN" altLang="en-US" sz="1600" dirty="0"/>
              <a:t>banana  banana  car car truck  truck  truck  truck  train  train  train  train  train  train  train  </a:t>
            </a:r>
          </a:p>
          <a:p>
            <a:r>
              <a:rPr lang="en-US" altLang="zh-CN" sz="1600" dirty="0"/>
              <a:t>5.</a:t>
            </a:r>
            <a:r>
              <a:rPr lang="zh-CN" altLang="en-US" sz="1600" dirty="0"/>
              <a:t>apple apple grape grape train  train  train</a:t>
            </a:r>
          </a:p>
        </p:txBody>
      </p:sp>
    </p:spTree>
    <p:extLst>
      <p:ext uri="{BB962C8B-B14F-4D97-AF65-F5344CB8AC3E}">
        <p14:creationId xmlns:p14="http://schemas.microsoft.com/office/powerpoint/2010/main" val="337275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PLSA</a:t>
            </a:r>
            <a:r>
              <a:rPr lang="zh-CN" altLang="en-US" dirty="0"/>
              <a:t>模型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PLSA</a:t>
            </a:r>
            <a:r>
              <a:rPr lang="zh-CN" altLang="en-US" dirty="0"/>
              <a:t>模型实例</a:t>
            </a:r>
            <a:endParaRPr lang="en-US" altLang="zh-CN" dirty="0"/>
          </a:p>
          <a:p>
            <a:pPr lvl="1"/>
            <a:r>
              <a:rPr kumimoji="1" lang="zh-CN" altLang="en-US" dirty="0"/>
              <a:t>假设有如下文档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(</a:t>
            </a:r>
            <a:r>
              <a:rPr kumimoji="1" lang="zh-CN" altLang="en-US" dirty="0"/>
              <a:t>为了说明问题人工造的文档集</a:t>
            </a:r>
            <a:r>
              <a:rPr kumimoji="1" lang="en-US" altLang="zh-CN" dirty="0"/>
              <a:t>)</a:t>
            </a: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/>
              <a:t>单词数量</a:t>
            </a:r>
            <a:r>
              <a:rPr kumimoji="1" lang="en-US" altLang="zh-CN" dirty="0"/>
              <a:t>(</a:t>
            </a:r>
            <a:r>
              <a:rPr kumimoji="1" lang="zh-CN" altLang="en-US" dirty="0"/>
              <a:t>即字典大小为</a:t>
            </a:r>
            <a:r>
              <a:rPr kumimoji="1" lang="en-US" altLang="zh-CN" dirty="0"/>
              <a:t>M=6</a:t>
            </a:r>
            <a:r>
              <a:rPr kumimoji="1" lang="zh-CN" altLang="en-US" dirty="0"/>
              <a:t>个</a:t>
            </a:r>
            <a:r>
              <a:rPr kumimoji="1" lang="en-US" altLang="zh-CN" dirty="0"/>
              <a:t>)</a:t>
            </a: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pple banana grape car truck train</a:t>
            </a:r>
            <a:endParaRPr kumimoji="1"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256309" y="1930298"/>
            <a:ext cx="8631382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1.</a:t>
            </a:r>
            <a:r>
              <a:rPr lang="zh-CN" altLang="en-US" sz="1600" dirty="0"/>
              <a:t>apple apple apple apple apple apple apple apple apple banana  banana  grape</a:t>
            </a:r>
          </a:p>
          <a:p>
            <a:r>
              <a:rPr lang="en-US" altLang="zh-CN" sz="1600" dirty="0"/>
              <a:t>2.</a:t>
            </a:r>
            <a:r>
              <a:rPr lang="zh-CN" altLang="en-US" sz="1600" dirty="0"/>
              <a:t>apple apple apple apple apple apple apple apple banana  banana  grape grape car</a:t>
            </a:r>
          </a:p>
          <a:p>
            <a:r>
              <a:rPr lang="en-US" altLang="zh-CN" sz="1600" dirty="0"/>
              <a:t>3.</a:t>
            </a:r>
            <a:r>
              <a:rPr lang="zh-CN" altLang="en-US" sz="1600" dirty="0"/>
              <a:t>grape grape grape car car car truck  truck  truck  truck train  train  train  train  train  train  train  train  </a:t>
            </a:r>
          </a:p>
          <a:p>
            <a:r>
              <a:rPr lang="en-US" altLang="zh-CN" sz="1600" dirty="0"/>
              <a:t>4.</a:t>
            </a:r>
            <a:r>
              <a:rPr lang="zh-CN" altLang="en-US" sz="1600" dirty="0"/>
              <a:t>banana  banana  car car truck  truck  truck  truck  train  train  train  train  train  train  train  </a:t>
            </a:r>
          </a:p>
          <a:p>
            <a:r>
              <a:rPr lang="en-US" altLang="zh-CN" sz="1600" dirty="0"/>
              <a:t>5.</a:t>
            </a:r>
            <a:r>
              <a:rPr lang="zh-CN" altLang="en-US" sz="1600" dirty="0"/>
              <a:t>apple apple grape grape train  train  train</a:t>
            </a:r>
          </a:p>
        </p:txBody>
      </p:sp>
    </p:spTree>
    <p:extLst>
      <p:ext uri="{BB962C8B-B14F-4D97-AF65-F5344CB8AC3E}">
        <p14:creationId xmlns:p14="http://schemas.microsoft.com/office/powerpoint/2010/main" val="222387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PLSA</a:t>
            </a:r>
            <a:r>
              <a:rPr lang="zh-CN" altLang="en-US" dirty="0"/>
              <a:t>模型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PLSA</a:t>
            </a:r>
            <a:r>
              <a:rPr lang="zh-CN" altLang="en-US" dirty="0"/>
              <a:t>模型实例</a:t>
            </a:r>
            <a:endParaRPr lang="en-US" altLang="zh-CN" dirty="0"/>
          </a:p>
          <a:p>
            <a:pPr lvl="1"/>
            <a:r>
              <a:rPr kumimoji="1" lang="zh-CN" altLang="en-US" dirty="0"/>
              <a:t>假设有如下文档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(</a:t>
            </a:r>
            <a:r>
              <a:rPr kumimoji="1" lang="zh-CN" altLang="en-US" dirty="0"/>
              <a:t>为了说明问题人工造的文档集</a:t>
            </a:r>
            <a:r>
              <a:rPr kumimoji="1" lang="en-US" altLang="zh-CN" dirty="0"/>
              <a:t>)</a:t>
            </a: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/>
              <a:t>单词数量</a:t>
            </a:r>
            <a:r>
              <a:rPr kumimoji="1" lang="en-US" altLang="zh-CN" dirty="0"/>
              <a:t>(</a:t>
            </a:r>
            <a:r>
              <a:rPr kumimoji="1" lang="zh-CN" altLang="en-US" dirty="0"/>
              <a:t>即字典大小为</a:t>
            </a:r>
            <a:r>
              <a:rPr kumimoji="1" lang="en-US" altLang="zh-CN" dirty="0"/>
              <a:t>M=6</a:t>
            </a:r>
            <a:r>
              <a:rPr kumimoji="1" lang="zh-CN" altLang="en-US" dirty="0"/>
              <a:t>个</a:t>
            </a:r>
            <a:r>
              <a:rPr kumimoji="1" lang="en-US" altLang="zh-CN" dirty="0"/>
              <a:t>)</a:t>
            </a:r>
          </a:p>
          <a:p>
            <a:pPr lvl="2"/>
            <a:r>
              <a:rPr lang="en-US" altLang="zh-CN" dirty="0"/>
              <a:t>A</a:t>
            </a:r>
            <a:r>
              <a:rPr lang="zh-CN" altLang="en-US" dirty="0"/>
              <a:t>pple banana grape car truck train</a:t>
            </a:r>
            <a:endParaRPr kumimoji="1"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76645" y="1940689"/>
            <a:ext cx="8631382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1.</a:t>
            </a:r>
            <a:r>
              <a:rPr lang="zh-CN" altLang="en-US" sz="1600" dirty="0"/>
              <a:t>apple apple apple apple apple apple apple apple apple banana  banana  grape</a:t>
            </a:r>
          </a:p>
          <a:p>
            <a:r>
              <a:rPr lang="en-US" altLang="zh-CN" sz="1600" dirty="0"/>
              <a:t>2.</a:t>
            </a:r>
            <a:r>
              <a:rPr lang="zh-CN" altLang="en-US" sz="1600" dirty="0"/>
              <a:t>apple apple apple apple apple apple apple apple banana  banana  grape grape car</a:t>
            </a:r>
          </a:p>
          <a:p>
            <a:r>
              <a:rPr lang="en-US" altLang="zh-CN" sz="1600" dirty="0"/>
              <a:t>3.</a:t>
            </a:r>
            <a:r>
              <a:rPr lang="zh-CN" altLang="en-US" sz="1600" dirty="0"/>
              <a:t>grape grape grape car car car truck  truck  truck  truck train  train  train  train  train  train  train  train  </a:t>
            </a:r>
          </a:p>
          <a:p>
            <a:r>
              <a:rPr lang="en-US" altLang="zh-CN" sz="1600" dirty="0"/>
              <a:t>4.</a:t>
            </a:r>
            <a:r>
              <a:rPr lang="zh-CN" altLang="en-US" sz="1600" dirty="0"/>
              <a:t>banana  banana  car car truck  truck  truck  truck  train  train  train  train  train  train  train  </a:t>
            </a:r>
          </a:p>
          <a:p>
            <a:r>
              <a:rPr lang="en-US" altLang="zh-CN" sz="1600" dirty="0"/>
              <a:t>5.</a:t>
            </a:r>
            <a:r>
              <a:rPr lang="zh-CN" altLang="en-US" sz="1600" dirty="0"/>
              <a:t>apple apple grape grape train  train  train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465119" y="4211782"/>
            <a:ext cx="6612082" cy="484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通过观察，我们人工发现两个主题：水果和车辆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280598D-4CA2-4DC9-8BF1-3D456B99F718}"/>
              </a:ext>
            </a:extLst>
          </p:cNvPr>
          <p:cNvSpPr/>
          <p:nvPr/>
        </p:nvSpPr>
        <p:spPr>
          <a:xfrm>
            <a:off x="1563914" y="3849914"/>
            <a:ext cx="2148115" cy="26851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DD27819-51C7-4947-A8CA-B5083A5C90FB}"/>
              </a:ext>
            </a:extLst>
          </p:cNvPr>
          <p:cNvSpPr/>
          <p:nvPr/>
        </p:nvSpPr>
        <p:spPr>
          <a:xfrm>
            <a:off x="3744686" y="3849914"/>
            <a:ext cx="1458686" cy="26851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26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PLSA</a:t>
            </a:r>
            <a:r>
              <a:rPr lang="zh-CN" altLang="en-US" dirty="0"/>
              <a:t>模型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PLSA</a:t>
            </a:r>
            <a:r>
              <a:rPr lang="zh-CN" altLang="en-US" dirty="0"/>
              <a:t>模型实例</a:t>
            </a:r>
            <a:endParaRPr lang="en-US" altLang="zh-CN" dirty="0"/>
          </a:p>
          <a:p>
            <a:pPr lvl="1"/>
            <a:r>
              <a:rPr kumimoji="1" lang="zh-CN" altLang="en-US" dirty="0"/>
              <a:t>假设有如下文档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(</a:t>
            </a:r>
            <a:r>
              <a:rPr kumimoji="1" lang="zh-CN" altLang="en-US" dirty="0"/>
              <a:t>为了说明问题人工造的文档集</a:t>
            </a:r>
            <a:r>
              <a:rPr kumimoji="1" lang="en-US" altLang="zh-CN" dirty="0"/>
              <a:t>)</a:t>
            </a: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/>
              <a:t>现在设定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数量</a:t>
            </a:r>
            <a:r>
              <a:rPr kumimoji="1" lang="en-US" altLang="zh-CN" dirty="0"/>
              <a:t>K=2</a:t>
            </a:r>
            <a:r>
              <a:rPr kumimoji="1" lang="zh-CN" altLang="en-US" dirty="0"/>
              <a:t>，用算法发现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每个文档的话题分布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以及每个话题的单词分布</a:t>
            </a:r>
            <a:endParaRPr kumimoji="1"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76645" y="1940689"/>
            <a:ext cx="8631382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1.</a:t>
            </a:r>
            <a:r>
              <a:rPr lang="zh-CN" altLang="en-US" sz="1600" dirty="0"/>
              <a:t>apple apple apple apple apple apple apple apple apple banana  banana  grape</a:t>
            </a:r>
          </a:p>
          <a:p>
            <a:r>
              <a:rPr lang="en-US" altLang="zh-CN" sz="1600" dirty="0"/>
              <a:t>2.</a:t>
            </a:r>
            <a:r>
              <a:rPr lang="zh-CN" altLang="en-US" sz="1600" dirty="0"/>
              <a:t>apple apple apple apple apple apple apple apple banana  banana  grape grape car</a:t>
            </a:r>
          </a:p>
          <a:p>
            <a:r>
              <a:rPr lang="en-US" altLang="zh-CN" sz="1600" dirty="0"/>
              <a:t>3.</a:t>
            </a:r>
            <a:r>
              <a:rPr lang="zh-CN" altLang="en-US" sz="1600" dirty="0"/>
              <a:t>grape grape grape car car car truck  truck  truck  truck train  train  train  train  train  train  train  train  </a:t>
            </a:r>
          </a:p>
          <a:p>
            <a:r>
              <a:rPr lang="en-US" altLang="zh-CN" sz="1600" dirty="0"/>
              <a:t>4.</a:t>
            </a:r>
            <a:r>
              <a:rPr lang="zh-CN" altLang="en-US" sz="1600" dirty="0"/>
              <a:t>banana  banana  car car truck  truck  truck  truck  train  train  train  train  train  train  train  </a:t>
            </a:r>
          </a:p>
          <a:p>
            <a:r>
              <a:rPr lang="en-US" altLang="zh-CN" sz="1600" dirty="0"/>
              <a:t>5.</a:t>
            </a:r>
            <a:r>
              <a:rPr lang="zh-CN" altLang="en-US" sz="1600" dirty="0"/>
              <a:t>apple apple grape grape train  train  train</a:t>
            </a:r>
          </a:p>
        </p:txBody>
      </p:sp>
    </p:spTree>
    <p:extLst>
      <p:ext uri="{BB962C8B-B14F-4D97-AF65-F5344CB8AC3E}">
        <p14:creationId xmlns:p14="http://schemas.microsoft.com/office/powerpoint/2010/main" val="6772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PLSA</a:t>
            </a:r>
            <a:r>
              <a:rPr lang="zh-CN" altLang="en-US" dirty="0"/>
              <a:t>模型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PLSA</a:t>
            </a:r>
            <a:r>
              <a:rPr lang="zh-CN" altLang="en-US" dirty="0"/>
              <a:t>模型实例</a:t>
            </a:r>
            <a:endParaRPr lang="en-US" altLang="zh-CN" dirty="0"/>
          </a:p>
          <a:p>
            <a:pPr lvl="1"/>
            <a:r>
              <a:rPr kumimoji="1" lang="zh-CN" altLang="en-US" dirty="0"/>
              <a:t>假设有如下文档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建立文档</a:t>
            </a:r>
            <a:r>
              <a:rPr kumimoji="1" lang="en-US" altLang="zh-CN" dirty="0"/>
              <a:t>-</a:t>
            </a:r>
            <a:r>
              <a:rPr kumimoji="1" lang="zh-CN" altLang="en-US" dirty="0"/>
              <a:t>词项矩阵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76645" y="1940689"/>
            <a:ext cx="8631382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1.</a:t>
            </a:r>
            <a:r>
              <a:rPr lang="zh-CN" altLang="en-US" sz="1600" dirty="0"/>
              <a:t>apple apple apple apple apple apple apple apple apple banana  banana  grape</a:t>
            </a:r>
          </a:p>
          <a:p>
            <a:r>
              <a:rPr lang="en-US" altLang="zh-CN" sz="1600" dirty="0"/>
              <a:t>2.</a:t>
            </a:r>
            <a:r>
              <a:rPr lang="zh-CN" altLang="en-US" sz="1600" dirty="0"/>
              <a:t>apple apple apple apple apple apple apple apple banana  banana  grape grape car</a:t>
            </a:r>
          </a:p>
          <a:p>
            <a:r>
              <a:rPr lang="en-US" altLang="zh-CN" sz="1600" dirty="0"/>
              <a:t>3.</a:t>
            </a:r>
            <a:r>
              <a:rPr lang="zh-CN" altLang="en-US" sz="1600" dirty="0"/>
              <a:t>grape grape grape car car car truck  truck  truck  truck train  train  train  train  train  train  train  train  </a:t>
            </a:r>
          </a:p>
          <a:p>
            <a:r>
              <a:rPr lang="en-US" altLang="zh-CN" sz="1600" dirty="0"/>
              <a:t>4.</a:t>
            </a:r>
            <a:r>
              <a:rPr lang="zh-CN" altLang="en-US" sz="1600" dirty="0"/>
              <a:t>banana  banana  car car truck  truck  truck  truck  train  train  train  train  train  train  train  </a:t>
            </a:r>
          </a:p>
          <a:p>
            <a:r>
              <a:rPr lang="en-US" altLang="zh-CN" sz="1600" dirty="0"/>
              <a:t>5.</a:t>
            </a:r>
            <a:r>
              <a:rPr lang="zh-CN" altLang="en-US" sz="1600" dirty="0"/>
              <a:t>apple apple grape grape train  train  train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388931"/>
              </p:ext>
            </p:extLst>
          </p:nvPr>
        </p:nvGraphicFramePr>
        <p:xfrm>
          <a:off x="2689928" y="4019635"/>
          <a:ext cx="4038600" cy="1047750"/>
        </p:xfrm>
        <a:graphic>
          <a:graphicData uri="http://schemas.openxmlformats.org/drawingml/2006/table">
            <a:tbl>
              <a:tblPr/>
              <a:tblGrid>
                <a:gridCol w="673100">
                  <a:extLst>
                    <a:ext uri="{9D8B030D-6E8A-4147-A177-3AD203B41FA5}">
                      <a16:colId xmlns:a16="http://schemas.microsoft.com/office/drawing/2014/main" val="3136127148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46576856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409185788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98969297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2027782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40365531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03872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36539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20423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6933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482839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928255" y="4300456"/>
            <a:ext cx="966354" cy="3990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文档</a:t>
            </a:r>
          </a:p>
        </p:txBody>
      </p:sp>
      <p:sp>
        <p:nvSpPr>
          <p:cNvPr id="7" name="矩形 6"/>
          <p:cNvSpPr/>
          <p:nvPr/>
        </p:nvSpPr>
        <p:spPr>
          <a:xfrm>
            <a:off x="4173023" y="3313212"/>
            <a:ext cx="966354" cy="3990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词项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F505AA8-70A7-405B-87A8-42752DEAEBCD}"/>
              </a:ext>
            </a:extLst>
          </p:cNvPr>
          <p:cNvSpPr/>
          <p:nvPr/>
        </p:nvSpPr>
        <p:spPr>
          <a:xfrm>
            <a:off x="2286437" y="4035678"/>
            <a:ext cx="263214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200" dirty="0"/>
              <a:t>1</a:t>
            </a:r>
          </a:p>
          <a:p>
            <a:r>
              <a:rPr lang="en-US" altLang="zh-CN" sz="1200" dirty="0"/>
              <a:t>2</a:t>
            </a:r>
          </a:p>
          <a:p>
            <a:r>
              <a:rPr lang="en-US" altLang="zh-CN" sz="1200" dirty="0"/>
              <a:t>3</a:t>
            </a:r>
          </a:p>
          <a:p>
            <a:r>
              <a:rPr lang="en-US" altLang="zh-CN" sz="1200" dirty="0"/>
              <a:t>4</a:t>
            </a:r>
          </a:p>
          <a:p>
            <a:r>
              <a:rPr lang="en-US" altLang="zh-CN" sz="1200" dirty="0"/>
              <a:t>5</a:t>
            </a:r>
            <a:endParaRPr lang="zh-CN" altLang="en-US" sz="1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83E2607-DE00-45F2-A4AB-82450958877F}"/>
              </a:ext>
            </a:extLst>
          </p:cNvPr>
          <p:cNvSpPr/>
          <p:nvPr/>
        </p:nvSpPr>
        <p:spPr>
          <a:xfrm>
            <a:off x="2665597" y="3659702"/>
            <a:ext cx="4060283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/>
              <a:t>Apple    banana    grape        car           truck        train</a:t>
            </a:r>
          </a:p>
        </p:txBody>
      </p:sp>
    </p:spTree>
    <p:extLst>
      <p:ext uri="{BB962C8B-B14F-4D97-AF65-F5344CB8AC3E}">
        <p14:creationId xmlns:p14="http://schemas.microsoft.com/office/powerpoint/2010/main" val="256815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PLSA</a:t>
            </a:r>
            <a:r>
              <a:rPr lang="zh-CN" altLang="en-US" dirty="0"/>
              <a:t>模型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PLSA</a:t>
                </a:r>
                <a:r>
                  <a:rPr lang="zh-CN" altLang="en-US" dirty="0"/>
                  <a:t>模型实例</a:t>
                </a:r>
                <a:endParaRPr lang="en-US" altLang="zh-CN" dirty="0"/>
              </a:p>
              <a:p>
                <a:pPr lvl="1"/>
                <a:r>
                  <a:rPr kumimoji="1" lang="zh-CN" altLang="en-US" dirty="0"/>
                  <a:t>假设有如下文档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初始化</a:t>
                </a:r>
                <a14:m>
                  <m:oMath xmlns:m="http://schemas.openxmlformats.org/officeDocument/2006/math">
                    <m:r>
                      <a:rPr kumimoji="1" lang="zh-CN" altLang="en-US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kumimoji="1" lang="zh-CN" altLang="en-US" dirty="0"/>
                  <a:t>，即各个文档的话题分布</a:t>
                </a:r>
                <a:endParaRPr kumimoji="1" lang="en-US" altLang="zh-CN" dirty="0"/>
              </a:p>
              <a:p>
                <a:pPr lvl="2"/>
                <a:endParaRPr kumimoji="1" lang="en-US" altLang="zh-CN" dirty="0"/>
              </a:p>
              <a:p>
                <a:pPr lvl="1"/>
                <a:endParaRPr kumimoji="1" lang="en-US" altLang="zh-CN" dirty="0"/>
              </a:p>
              <a:p>
                <a:pPr lvl="1"/>
                <a:endParaRPr kumimoji="1" lang="en-US" altLang="zh-CN" dirty="0"/>
              </a:p>
              <a:p>
                <a:pPr lvl="1"/>
                <a:endParaRPr kumimoji="1" lang="en-US" altLang="zh-CN" dirty="0"/>
              </a:p>
              <a:p>
                <a:pPr lvl="1"/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611873"/>
              </p:ext>
            </p:extLst>
          </p:nvPr>
        </p:nvGraphicFramePr>
        <p:xfrm>
          <a:off x="3025487" y="2714568"/>
          <a:ext cx="2019300" cy="1074420"/>
        </p:xfrm>
        <a:graphic>
          <a:graphicData uri="http://schemas.openxmlformats.org/drawingml/2006/table">
            <a:tbl>
              <a:tblPr/>
              <a:tblGrid>
                <a:gridCol w="673100">
                  <a:extLst>
                    <a:ext uri="{9D8B030D-6E8A-4147-A177-3AD203B41FA5}">
                      <a16:colId xmlns:a16="http://schemas.microsoft.com/office/drawing/2014/main" val="373898234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81791908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070094557"/>
                    </a:ext>
                  </a:extLst>
                </a:gridCol>
              </a:tblGrid>
              <a:tr h="179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sita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z1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z2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7224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806019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414263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40838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150141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206484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378528" y="2897683"/>
            <a:ext cx="966354" cy="3990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文档</a:t>
            </a:r>
          </a:p>
        </p:txBody>
      </p:sp>
      <p:sp>
        <p:nvSpPr>
          <p:cNvPr id="10" name="矩形 9"/>
          <p:cNvSpPr/>
          <p:nvPr/>
        </p:nvSpPr>
        <p:spPr>
          <a:xfrm>
            <a:off x="3872346" y="2058885"/>
            <a:ext cx="966354" cy="3990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主题</a:t>
            </a:r>
          </a:p>
        </p:txBody>
      </p:sp>
    </p:spTree>
    <p:extLst>
      <p:ext uri="{BB962C8B-B14F-4D97-AF65-F5344CB8AC3E}">
        <p14:creationId xmlns:p14="http://schemas.microsoft.com/office/powerpoint/2010/main" val="109853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PLSA</a:t>
            </a:r>
            <a:r>
              <a:rPr lang="zh-CN" altLang="en-US" dirty="0"/>
              <a:t>模型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PLSA</a:t>
                </a:r>
                <a:r>
                  <a:rPr lang="zh-CN" altLang="en-US" dirty="0"/>
                  <a:t>模型实例</a:t>
                </a:r>
                <a:endParaRPr lang="en-US" altLang="zh-CN" dirty="0"/>
              </a:p>
              <a:p>
                <a:pPr lvl="1"/>
                <a:r>
                  <a:rPr kumimoji="1" lang="zh-CN" altLang="en-US" dirty="0"/>
                  <a:t>假设有如下文档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初始化</a:t>
                </a:r>
                <a14:m>
                  <m:oMath xmlns:m="http://schemas.openxmlformats.org/officeDocument/2006/math">
                    <m:r>
                      <a:rPr kumimoji="1" lang="zh-CN" altLang="en-US" i="1" dirty="0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zh-CN" altLang="en-US" dirty="0"/>
                  <a:t>，即各个话题的单词分布</a:t>
                </a:r>
                <a:endParaRPr kumimoji="1" lang="en-US" altLang="zh-CN" dirty="0"/>
              </a:p>
              <a:p>
                <a:pPr lvl="1"/>
                <a:endParaRPr kumimoji="1" lang="en-US" altLang="zh-CN" dirty="0"/>
              </a:p>
              <a:p>
                <a:pPr lvl="1"/>
                <a:endParaRPr kumimoji="1" lang="en-US" altLang="zh-CN" dirty="0"/>
              </a:p>
              <a:p>
                <a:pPr lvl="1"/>
                <a:endParaRPr kumimoji="1" lang="en-US" altLang="zh-CN" dirty="0"/>
              </a:p>
              <a:p>
                <a:pPr lvl="1"/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761341"/>
              </p:ext>
            </p:extLst>
          </p:nvPr>
        </p:nvGraphicFramePr>
        <p:xfrm>
          <a:off x="2077605" y="2519045"/>
          <a:ext cx="4711700" cy="537210"/>
        </p:xfrm>
        <a:graphic>
          <a:graphicData uri="http://schemas.openxmlformats.org/drawingml/2006/table">
            <a:tbl>
              <a:tblPr/>
              <a:tblGrid>
                <a:gridCol w="673100">
                  <a:extLst>
                    <a:ext uri="{9D8B030D-6E8A-4147-A177-3AD203B41FA5}">
                      <a16:colId xmlns:a16="http://schemas.microsoft.com/office/drawing/2014/main" val="166382168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37644085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29855765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64190381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1071011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63783824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4110894103"/>
                    </a:ext>
                  </a:extLst>
                </a:gridCol>
              </a:tblGrid>
              <a:tr h="179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phi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92308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z1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151879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z2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421282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3467101" y="1846251"/>
            <a:ext cx="966354" cy="3990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单词</a:t>
            </a:r>
          </a:p>
        </p:txBody>
      </p:sp>
      <p:sp>
        <p:nvSpPr>
          <p:cNvPr id="7" name="矩形 6"/>
          <p:cNvSpPr/>
          <p:nvPr/>
        </p:nvSpPr>
        <p:spPr>
          <a:xfrm>
            <a:off x="895351" y="2307372"/>
            <a:ext cx="966354" cy="3990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主题</a:t>
            </a:r>
          </a:p>
        </p:txBody>
      </p:sp>
      <p:sp>
        <p:nvSpPr>
          <p:cNvPr id="5" name="右大括号 4"/>
          <p:cNvSpPr/>
          <p:nvPr/>
        </p:nvSpPr>
        <p:spPr>
          <a:xfrm>
            <a:off x="6906491" y="2519045"/>
            <a:ext cx="467591" cy="612082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374082" y="2421719"/>
            <a:ext cx="12600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kumimoji="1" lang="zh-CN" altLang="en-US" sz="1400" dirty="0"/>
              <a:t>每一行应该</a:t>
            </a:r>
            <a:endParaRPr kumimoji="1" lang="en-US" altLang="zh-CN" sz="1400" dirty="0"/>
          </a:p>
          <a:p>
            <a:pPr algn="just"/>
            <a:r>
              <a:rPr kumimoji="1" lang="zh-CN" altLang="en-US" sz="1400" dirty="0"/>
              <a:t>规范化一下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7541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PLSA</a:t>
            </a:r>
            <a:r>
              <a:rPr lang="zh-CN" altLang="en-US" dirty="0"/>
              <a:t>模型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PLSA</a:t>
            </a:r>
            <a:r>
              <a:rPr lang="zh-CN" altLang="en-US" dirty="0"/>
              <a:t>模型实例</a:t>
            </a:r>
            <a:endParaRPr lang="en-US" altLang="zh-CN" dirty="0"/>
          </a:p>
          <a:p>
            <a:pPr lvl="1"/>
            <a:r>
              <a:rPr kumimoji="1" lang="zh-CN" altLang="en-US" dirty="0"/>
              <a:t>假设有如下文档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更新</a:t>
            </a:r>
            <a:r>
              <a:rPr kumimoji="1" lang="en-US" altLang="zh-CN" dirty="0"/>
              <a:t>p(</a:t>
            </a:r>
            <a:r>
              <a:rPr kumimoji="1" lang="en-US" altLang="zh-CN" dirty="0" err="1"/>
              <a:t>zk|di,wj</a:t>
            </a:r>
            <a:r>
              <a:rPr kumimoji="1" lang="en-US" altLang="zh-CN" dirty="0"/>
              <a:t>)</a:t>
            </a:r>
            <a:endParaRPr lang="zh-CN" altLang="en-US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420884"/>
              </p:ext>
            </p:extLst>
          </p:nvPr>
        </p:nvGraphicFramePr>
        <p:xfrm>
          <a:off x="3442278" y="1985763"/>
          <a:ext cx="4711700" cy="537210"/>
        </p:xfrm>
        <a:graphic>
          <a:graphicData uri="http://schemas.openxmlformats.org/drawingml/2006/table">
            <a:tbl>
              <a:tblPr/>
              <a:tblGrid>
                <a:gridCol w="673100">
                  <a:extLst>
                    <a:ext uri="{9D8B030D-6E8A-4147-A177-3AD203B41FA5}">
                      <a16:colId xmlns:a16="http://schemas.microsoft.com/office/drawing/2014/main" val="166382168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37644085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29855765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64190381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1071011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63783824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4110894103"/>
                    </a:ext>
                  </a:extLst>
                </a:gridCol>
              </a:tblGrid>
              <a:tr h="179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phi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92308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z1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151879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z2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42128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820220"/>
              </p:ext>
            </p:extLst>
          </p:nvPr>
        </p:nvGraphicFramePr>
        <p:xfrm>
          <a:off x="1075459" y="1929391"/>
          <a:ext cx="2019300" cy="1074420"/>
        </p:xfrm>
        <a:graphic>
          <a:graphicData uri="http://schemas.openxmlformats.org/drawingml/2006/table">
            <a:tbl>
              <a:tblPr/>
              <a:tblGrid>
                <a:gridCol w="673100">
                  <a:extLst>
                    <a:ext uri="{9D8B030D-6E8A-4147-A177-3AD203B41FA5}">
                      <a16:colId xmlns:a16="http://schemas.microsoft.com/office/drawing/2014/main" val="373898234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81791908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070094557"/>
                    </a:ext>
                  </a:extLst>
                </a:gridCol>
              </a:tblGrid>
              <a:tr h="179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sita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z1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z2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7224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806019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414263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40838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150141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206484"/>
                  </a:ext>
                </a:extLst>
              </a:tr>
            </a:tbl>
          </a:graphicData>
        </a:graphic>
      </p:graphicFrame>
      <p:sp>
        <p:nvSpPr>
          <p:cNvPr id="7" name="下箭头 6"/>
          <p:cNvSpPr/>
          <p:nvPr/>
        </p:nvSpPr>
        <p:spPr>
          <a:xfrm>
            <a:off x="5600701" y="2574058"/>
            <a:ext cx="464127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449245"/>
              </p:ext>
            </p:extLst>
          </p:nvPr>
        </p:nvGraphicFramePr>
        <p:xfrm>
          <a:off x="4374574" y="3221758"/>
          <a:ext cx="4038600" cy="1790700"/>
        </p:xfrm>
        <a:graphic>
          <a:graphicData uri="http://schemas.openxmlformats.org/drawingml/2006/table">
            <a:tbl>
              <a:tblPr/>
              <a:tblGrid>
                <a:gridCol w="673100">
                  <a:extLst>
                    <a:ext uri="{9D8B030D-6E8A-4147-A177-3AD203B41FA5}">
                      <a16:colId xmlns:a16="http://schemas.microsoft.com/office/drawing/2014/main" val="1707524159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3826662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976221899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6048872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1804165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426585011"/>
                    </a:ext>
                  </a:extLst>
                </a:gridCol>
              </a:tblGrid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0.778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0.778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457944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081557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085089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0.778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0.778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469313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591866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0.222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0.222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638470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0.391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0.391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930194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0.391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0.391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087776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0.222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0.222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544089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7403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366654" y="727903"/>
                <a:ext cx="5517573" cy="10582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30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3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zh-CN" altLang="zh-CN" sz="1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3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3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1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3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13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zh-CN" altLang="zh-CN" sz="1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3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3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zh-CN" sz="1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3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sz="13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130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sz="1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3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13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zh-CN" sz="1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3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130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sz="13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13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3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13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r>
                              <a:rPr lang="en-US" altLang="zh-CN" sz="13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zh-CN" altLang="zh-CN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3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3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3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3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13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sz="130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sz="1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3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13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13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zh-CN" altLang="zh-CN" sz="1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3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3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130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  <m:r>
                      <a:rPr lang="en-US" altLang="zh-CN" sz="13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1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300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1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sz="1300" i="1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sz="13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13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3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13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zh-CN" sz="1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3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1300" i="1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sz="1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300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CN" sz="1300" i="1">
                                    <a:latin typeface="Cambria Math" panose="02040503050406030204" pitchFamily="18" charset="0"/>
                                  </a:rPr>
                                  <m:t>𝑘𝑗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altLang="zh-CN" sz="1300" dirty="0"/>
                  <a:t> </a:t>
                </a:r>
              </a:p>
              <a:p>
                <a:r>
                  <a:rPr lang="zh-CN" altLang="en-US" sz="1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比如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4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4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sz="13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654" y="727903"/>
                <a:ext cx="5517573" cy="1058238"/>
              </a:xfrm>
              <a:prstGeom prst="rect">
                <a:avLst/>
              </a:prstGeom>
              <a:blipFill>
                <a:blip r:embed="rId2"/>
                <a:stretch>
                  <a:fillRect l="-3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68154"/>
              </p:ext>
            </p:extLst>
          </p:nvPr>
        </p:nvGraphicFramePr>
        <p:xfrm>
          <a:off x="140277" y="3271872"/>
          <a:ext cx="3664530" cy="1683900"/>
        </p:xfrm>
        <a:graphic>
          <a:graphicData uri="http://schemas.openxmlformats.org/drawingml/2006/table">
            <a:tbl>
              <a:tblPr/>
              <a:tblGrid>
                <a:gridCol w="610755">
                  <a:extLst>
                    <a:ext uri="{9D8B030D-6E8A-4147-A177-3AD203B41FA5}">
                      <a16:colId xmlns:a16="http://schemas.microsoft.com/office/drawing/2014/main" val="3891616228"/>
                    </a:ext>
                  </a:extLst>
                </a:gridCol>
                <a:gridCol w="610755">
                  <a:extLst>
                    <a:ext uri="{9D8B030D-6E8A-4147-A177-3AD203B41FA5}">
                      <a16:colId xmlns:a16="http://schemas.microsoft.com/office/drawing/2014/main" val="1835106767"/>
                    </a:ext>
                  </a:extLst>
                </a:gridCol>
                <a:gridCol w="610755">
                  <a:extLst>
                    <a:ext uri="{9D8B030D-6E8A-4147-A177-3AD203B41FA5}">
                      <a16:colId xmlns:a16="http://schemas.microsoft.com/office/drawing/2014/main" val="3792763229"/>
                    </a:ext>
                  </a:extLst>
                </a:gridCol>
                <a:gridCol w="610755">
                  <a:extLst>
                    <a:ext uri="{9D8B030D-6E8A-4147-A177-3AD203B41FA5}">
                      <a16:colId xmlns:a16="http://schemas.microsoft.com/office/drawing/2014/main" val="2425699028"/>
                    </a:ext>
                  </a:extLst>
                </a:gridCol>
                <a:gridCol w="610755">
                  <a:extLst>
                    <a:ext uri="{9D8B030D-6E8A-4147-A177-3AD203B41FA5}">
                      <a16:colId xmlns:a16="http://schemas.microsoft.com/office/drawing/2014/main" val="2788095854"/>
                    </a:ext>
                  </a:extLst>
                </a:gridCol>
                <a:gridCol w="610755">
                  <a:extLst>
                    <a:ext uri="{9D8B030D-6E8A-4147-A177-3AD203B41FA5}">
                      <a16:colId xmlns:a16="http://schemas.microsoft.com/office/drawing/2014/main" val="1763032906"/>
                    </a:ext>
                  </a:extLst>
                </a:gridCol>
              </a:tblGrid>
              <a:tr h="1683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P(𝑧1|𝑑1,𝑤1)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P(𝑧1|𝑑1,𝑤2)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P(𝑧1|𝑑1,𝑤3)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P(𝑧1|𝑑1,𝑤4)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P(𝑧1|𝑑1,𝑤5)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P(𝑧1|𝑑1,𝑤6)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011764"/>
                  </a:ext>
                </a:extLst>
              </a:tr>
              <a:tr h="1683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P(𝑧1|𝑑2,𝑤1)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P(𝑧1|𝑑2,𝑤2)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P(𝑧1|𝑑2,𝑤3)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P(𝑧1|𝑑2,𝑤4)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P(𝑧1|𝑑2,𝑤5)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P(𝑧1|𝑑2,𝑤6)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308736"/>
                  </a:ext>
                </a:extLst>
              </a:tr>
              <a:tr h="1683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P(𝑧1|𝑑3,𝑤1)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P(𝑧1|𝑑3,𝑤3)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P(𝑧1|𝑑3,𝑤3)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P(𝑧1|𝑑3,𝑤4)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P(𝑧1|𝑑3,𝑤5)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P(𝑧1|𝑑3,𝑤6)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389185"/>
                  </a:ext>
                </a:extLst>
              </a:tr>
              <a:tr h="1683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P(𝑧1|𝑑4,𝑤1)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P(𝑧1|𝑑4,𝑤4)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P(𝑧1|𝑑4,𝑤3)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P(𝑧1|𝑑4,𝑤4)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P(𝑧1|𝑑4,𝑤5)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P(𝑧1|𝑑4,𝑤6)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119021"/>
                  </a:ext>
                </a:extLst>
              </a:tr>
              <a:tr h="1683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P(𝑧1|𝑑5,𝑤1)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P(𝑧1|𝑑5,𝑤5)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P(𝑧1|𝑑5,𝑤3)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P(𝑧1|𝑑5,𝑤4)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P(𝑧1|𝑑5,𝑤5)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P(𝑧1|𝑑5,𝑤6)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459525"/>
                  </a:ext>
                </a:extLst>
              </a:tr>
              <a:tr h="168390"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P(z2|𝑑1,𝑤1)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P(z2|𝑑1,𝑤2)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P(z2|𝑑1,𝑤3)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P(z2|𝑑1,𝑤4)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P(z2|𝑑1,𝑤5)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P(z2|𝑑1,𝑤6)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46645"/>
                  </a:ext>
                </a:extLst>
              </a:tr>
              <a:tr h="168390"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P(z2|𝑑2,𝑤1)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P(z2|𝑑2,𝑤2)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P(z2|𝑑2,𝑤3)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P(z2|𝑑2,𝑤4)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P(z2|𝑑2,𝑤5)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P(z2|𝑑2,𝑤6)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815703"/>
                  </a:ext>
                </a:extLst>
              </a:tr>
              <a:tr h="168390"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P(z2|𝑑3,𝑤1)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P(z2|𝑑3,𝑤3)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P(z2|𝑑3,𝑤3)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P(z2|𝑑3,𝑤4)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P(z2|𝑑3,𝑤5)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P(z2|𝑑3,𝑤6)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292728"/>
                  </a:ext>
                </a:extLst>
              </a:tr>
              <a:tr h="168390"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P(z2|𝑑4,𝑤1)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P(z2|𝑑4,𝑤4)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P(z2|𝑑4,𝑤3)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P(z2|𝑑4,𝑤4)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P(z2|𝑑4,𝑤5)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P(z2|𝑑4,𝑤6)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191343"/>
                  </a:ext>
                </a:extLst>
              </a:tr>
              <a:tr h="168390"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P(z2|𝑑5,𝑤1)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P(z2|𝑑5,𝑤5)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P(z2|𝑑5,𝑤3)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P(z2|𝑑5,𝑤4)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P(z2|𝑑5,𝑤5)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P(z2|𝑑5,𝑤6)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330978"/>
                  </a:ext>
                </a:extLst>
              </a:tr>
            </a:tbl>
          </a:graphicData>
        </a:graphic>
      </p:graphicFrame>
      <p:sp>
        <p:nvSpPr>
          <p:cNvPr id="12" name="圆角矩形 11"/>
          <p:cNvSpPr/>
          <p:nvPr/>
        </p:nvSpPr>
        <p:spPr>
          <a:xfrm>
            <a:off x="1728355" y="2067791"/>
            <a:ext cx="1420090" cy="2493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180609" y="2137064"/>
            <a:ext cx="623455" cy="41563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4554682" y="3148445"/>
            <a:ext cx="633845" cy="26323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4478482" y="4114800"/>
            <a:ext cx="706582" cy="21820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大括号 15"/>
          <p:cNvSpPr/>
          <p:nvPr/>
        </p:nvSpPr>
        <p:spPr>
          <a:xfrm>
            <a:off x="4021283" y="3374592"/>
            <a:ext cx="263237" cy="1639513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8320B3-3697-449A-A3AB-E24CA6D51829}"/>
              </a:ext>
            </a:extLst>
          </p:cNvPr>
          <p:cNvSpPr/>
          <p:nvPr/>
        </p:nvSpPr>
        <p:spPr>
          <a:xfrm>
            <a:off x="3766525" y="377392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021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779912" cy="485394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95935" y="157880"/>
            <a:ext cx="3787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2101" y="3053758"/>
            <a:ext cx="269782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PLSA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817418" y="581891"/>
            <a:ext cx="2178627" cy="1891145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KSO_Shape"/>
            <p:cNvSpPr>
              <a:spLocks/>
            </p:cNvSpPr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995935" y="1035978"/>
            <a:ext cx="43289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PLSA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模型及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PLSA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模型实例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PLSA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模型实例：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PLSA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模型的优缺点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PLSA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模型的公式推导</a:t>
            </a:r>
          </a:p>
        </p:txBody>
      </p:sp>
    </p:spTree>
    <p:extLst>
      <p:ext uri="{BB962C8B-B14F-4D97-AF65-F5344CB8AC3E}">
        <p14:creationId xmlns:p14="http://schemas.microsoft.com/office/powerpoint/2010/main" val="181941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432714"/>
              </p:ext>
            </p:extLst>
          </p:nvPr>
        </p:nvGraphicFramePr>
        <p:xfrm>
          <a:off x="4480647" y="2595880"/>
          <a:ext cx="3477492" cy="1371600"/>
        </p:xfrm>
        <a:graphic>
          <a:graphicData uri="http://schemas.openxmlformats.org/drawingml/2006/table">
            <a:tbl>
              <a:tblPr/>
              <a:tblGrid>
                <a:gridCol w="579582">
                  <a:extLst>
                    <a:ext uri="{9D8B030D-6E8A-4147-A177-3AD203B41FA5}">
                      <a16:colId xmlns:a16="http://schemas.microsoft.com/office/drawing/2014/main" val="1707524159"/>
                    </a:ext>
                  </a:extLst>
                </a:gridCol>
                <a:gridCol w="579582">
                  <a:extLst>
                    <a:ext uri="{9D8B030D-6E8A-4147-A177-3AD203B41FA5}">
                      <a16:colId xmlns:a16="http://schemas.microsoft.com/office/drawing/2014/main" val="1382666201"/>
                    </a:ext>
                  </a:extLst>
                </a:gridCol>
                <a:gridCol w="579582">
                  <a:extLst>
                    <a:ext uri="{9D8B030D-6E8A-4147-A177-3AD203B41FA5}">
                      <a16:colId xmlns:a16="http://schemas.microsoft.com/office/drawing/2014/main" val="2976221899"/>
                    </a:ext>
                  </a:extLst>
                </a:gridCol>
                <a:gridCol w="579582">
                  <a:extLst>
                    <a:ext uri="{9D8B030D-6E8A-4147-A177-3AD203B41FA5}">
                      <a16:colId xmlns:a16="http://schemas.microsoft.com/office/drawing/2014/main" val="260488725"/>
                    </a:ext>
                  </a:extLst>
                </a:gridCol>
                <a:gridCol w="579582">
                  <a:extLst>
                    <a:ext uri="{9D8B030D-6E8A-4147-A177-3AD203B41FA5}">
                      <a16:colId xmlns:a16="http://schemas.microsoft.com/office/drawing/2014/main" val="3180416502"/>
                    </a:ext>
                  </a:extLst>
                </a:gridCol>
                <a:gridCol w="579582">
                  <a:extLst>
                    <a:ext uri="{9D8B030D-6E8A-4147-A177-3AD203B41FA5}">
                      <a16:colId xmlns:a16="http://schemas.microsoft.com/office/drawing/2014/main" val="2426585011"/>
                    </a:ext>
                  </a:extLst>
                </a:gridCol>
              </a:tblGrid>
              <a:tr h="13051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0.778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0.778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457944"/>
                  </a:ext>
                </a:extLst>
              </a:tr>
              <a:tr h="13051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081557"/>
                  </a:ext>
                </a:extLst>
              </a:tr>
              <a:tr h="13051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085089"/>
                  </a:ext>
                </a:extLst>
              </a:tr>
              <a:tr h="13051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0.778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0.778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469313"/>
                  </a:ext>
                </a:extLst>
              </a:tr>
              <a:tr h="13051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591866"/>
                  </a:ext>
                </a:extLst>
              </a:tr>
              <a:tr h="13051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0.222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0.222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638470"/>
                  </a:ext>
                </a:extLst>
              </a:tr>
              <a:tr h="13051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0.391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0.391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930194"/>
                  </a:ext>
                </a:extLst>
              </a:tr>
              <a:tr h="13051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0.391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0.391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087776"/>
                  </a:ext>
                </a:extLst>
              </a:tr>
              <a:tr h="13051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0.222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0.222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544089"/>
                  </a:ext>
                </a:extLst>
              </a:tr>
              <a:tr h="13051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740398"/>
                  </a:ext>
                </a:extLst>
              </a:tr>
            </a:tbl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PLSA</a:t>
            </a:r>
            <a:r>
              <a:rPr lang="zh-CN" altLang="en-US" dirty="0"/>
              <a:t>模型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PLSA</a:t>
                </a:r>
                <a:r>
                  <a:rPr lang="zh-CN" altLang="en-US" dirty="0"/>
                  <a:t>模型实例</a:t>
                </a:r>
                <a:endParaRPr lang="en-US" altLang="zh-CN" dirty="0"/>
              </a:p>
              <a:p>
                <a:pPr lvl="1"/>
                <a:r>
                  <a:rPr kumimoji="1" lang="zh-CN" altLang="en-US" dirty="0"/>
                  <a:t>假设有如下文档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更新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endParaRPr kumimoji="1" lang="en-US" altLang="zh-CN" dirty="0"/>
              </a:p>
              <a:p>
                <a:pPr lvl="1"/>
                <a:endParaRPr kumimoji="1" lang="en-US" altLang="zh-CN" dirty="0"/>
              </a:p>
              <a:p>
                <a:pPr lvl="1"/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78896" y="190909"/>
                <a:ext cx="9016552" cy="123412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altLang="zh-CN" sz="1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1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zh-CN" altLang="zh-CN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1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sz="11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zh-CN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1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1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sz="110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zh-CN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110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10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10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1100" dirty="0"/>
                  <a:t> </a:t>
                </a:r>
              </a:p>
              <a:p>
                <a:r>
                  <a:rPr lang="zh-CN" altLang="en-US" sz="1100" dirty="0"/>
                  <a:t>比如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CN" sz="11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zh-CN" altLang="zh-CN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zh-CN" altLang="zh-CN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zh-CN" altLang="zh-CN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zh-CN" altLang="zh-CN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zh-CN" altLang="zh-CN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110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zh-CN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110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zh-CN" altLang="zh-CN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zh-CN" altLang="zh-CN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zh-CN" altLang="zh-CN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zh-CN" altLang="zh-CN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zh-CN" altLang="zh-CN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110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zh-CN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altLang="zh-CN" sz="110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10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10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1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zh-CN" altLang="zh-CN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zh-CN" altLang="zh-CN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zh-CN" altLang="zh-CN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zh-CN" altLang="zh-CN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zh-CN" altLang="zh-CN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zh-CN" altLang="zh-CN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zh-CN" altLang="zh-CN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zh-CN" altLang="zh-CN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zh-CN" altLang="zh-CN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zh-CN" altLang="zh-CN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6" y="190909"/>
                <a:ext cx="9016552" cy="1234120"/>
              </a:xfrm>
              <a:prstGeom prst="rect">
                <a:avLst/>
              </a:prstGeom>
              <a:blipFill>
                <a:blip r:embed="rId3"/>
                <a:stretch>
                  <a:fillRect t="-12195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019105"/>
              </p:ext>
            </p:extLst>
          </p:nvPr>
        </p:nvGraphicFramePr>
        <p:xfrm>
          <a:off x="235525" y="2593088"/>
          <a:ext cx="3664530" cy="1271650"/>
        </p:xfrm>
        <a:graphic>
          <a:graphicData uri="http://schemas.openxmlformats.org/drawingml/2006/table">
            <a:tbl>
              <a:tblPr/>
              <a:tblGrid>
                <a:gridCol w="610755">
                  <a:extLst>
                    <a:ext uri="{9D8B030D-6E8A-4147-A177-3AD203B41FA5}">
                      <a16:colId xmlns:a16="http://schemas.microsoft.com/office/drawing/2014/main" val="3891616228"/>
                    </a:ext>
                  </a:extLst>
                </a:gridCol>
                <a:gridCol w="610755">
                  <a:extLst>
                    <a:ext uri="{9D8B030D-6E8A-4147-A177-3AD203B41FA5}">
                      <a16:colId xmlns:a16="http://schemas.microsoft.com/office/drawing/2014/main" val="1835106767"/>
                    </a:ext>
                  </a:extLst>
                </a:gridCol>
                <a:gridCol w="610755">
                  <a:extLst>
                    <a:ext uri="{9D8B030D-6E8A-4147-A177-3AD203B41FA5}">
                      <a16:colId xmlns:a16="http://schemas.microsoft.com/office/drawing/2014/main" val="3792763229"/>
                    </a:ext>
                  </a:extLst>
                </a:gridCol>
                <a:gridCol w="610755">
                  <a:extLst>
                    <a:ext uri="{9D8B030D-6E8A-4147-A177-3AD203B41FA5}">
                      <a16:colId xmlns:a16="http://schemas.microsoft.com/office/drawing/2014/main" val="2425699028"/>
                    </a:ext>
                  </a:extLst>
                </a:gridCol>
                <a:gridCol w="610755">
                  <a:extLst>
                    <a:ext uri="{9D8B030D-6E8A-4147-A177-3AD203B41FA5}">
                      <a16:colId xmlns:a16="http://schemas.microsoft.com/office/drawing/2014/main" val="2788095854"/>
                    </a:ext>
                  </a:extLst>
                </a:gridCol>
                <a:gridCol w="610755">
                  <a:extLst>
                    <a:ext uri="{9D8B030D-6E8A-4147-A177-3AD203B41FA5}">
                      <a16:colId xmlns:a16="http://schemas.microsoft.com/office/drawing/2014/main" val="1763032906"/>
                    </a:ext>
                  </a:extLst>
                </a:gridCol>
              </a:tblGrid>
              <a:tr h="12716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P(𝑧1|𝑑1,𝑤1)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P(𝑧1|𝑑1,𝑤2)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P(𝑧1|𝑑1,𝑤3)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P(𝑧1|𝑑1,𝑤4)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P(𝑧1|𝑑1,𝑤5)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P(𝑧1|𝑑1,𝑤6)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011764"/>
                  </a:ext>
                </a:extLst>
              </a:tr>
              <a:tr h="12716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P(𝑧1|𝑑2,𝑤1)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P(𝑧1|𝑑2,𝑤2)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P(𝑧1|𝑑2,𝑤3)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P(𝑧1|𝑑2,𝑤4)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P(𝑧1|𝑑2,𝑤5)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P(𝑧1|𝑑2,𝑤6)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308736"/>
                  </a:ext>
                </a:extLst>
              </a:tr>
              <a:tr h="12716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P(𝑧1|𝑑3,𝑤1)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P(𝑧1|𝑑3,𝑤3)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P(𝑧1|𝑑3,𝑤3)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P(𝑧1|𝑑3,𝑤4)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P(𝑧1|𝑑3,𝑤5)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P(𝑧1|𝑑3,𝑤6)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389185"/>
                  </a:ext>
                </a:extLst>
              </a:tr>
              <a:tr h="12716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P(𝑧1|𝑑4,𝑤1)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P(𝑧1|𝑑4,𝑤4)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P(𝑧1|𝑑4,𝑤3)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P(𝑧1|𝑑4,𝑤4)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P(𝑧1|𝑑4,𝑤5)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P(𝑧1|𝑑4,𝑤6)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119021"/>
                  </a:ext>
                </a:extLst>
              </a:tr>
              <a:tr h="12716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P(𝑧1|𝑑5,𝑤1)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P(𝑧1|𝑑5,𝑤5)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P(𝑧1|𝑑5,𝑤3)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P(𝑧1|𝑑5,𝑤4)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P(𝑧1|𝑑5,𝑤5)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P(𝑧1|𝑑5,𝑤6)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459525"/>
                  </a:ext>
                </a:extLst>
              </a:tr>
              <a:tr h="127165">
                <a:tc>
                  <a:txBody>
                    <a:bodyPr/>
                    <a:lstStyle/>
                    <a:p>
                      <a:pPr algn="l" fontAlgn="b"/>
                      <a:r>
                        <a:rPr lang="pl-PL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P(z2|𝑑1,𝑤1)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P(z2|𝑑1,𝑤2)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P(z2|𝑑1,𝑤3)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P(z2|𝑑1,𝑤4)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P(z2|𝑑1,𝑤5)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P(z2|𝑑1,𝑤6)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46645"/>
                  </a:ext>
                </a:extLst>
              </a:tr>
              <a:tr h="127165">
                <a:tc>
                  <a:txBody>
                    <a:bodyPr/>
                    <a:lstStyle/>
                    <a:p>
                      <a:pPr algn="l" fontAlgn="b"/>
                      <a:r>
                        <a:rPr lang="pl-PL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P(z2|𝑑2,𝑤1)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P(z2|𝑑2,𝑤2)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P(z2|𝑑2,𝑤3)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P(z2|𝑑2,𝑤4)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P(z2|𝑑2,𝑤5)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P(z2|𝑑2,𝑤6)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815703"/>
                  </a:ext>
                </a:extLst>
              </a:tr>
              <a:tr h="127165">
                <a:tc>
                  <a:txBody>
                    <a:bodyPr/>
                    <a:lstStyle/>
                    <a:p>
                      <a:pPr algn="l" fontAlgn="b"/>
                      <a:r>
                        <a:rPr lang="pl-PL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P(z2|𝑑3,𝑤1)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P(z2|𝑑3,𝑤3)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P(z2|𝑑3,𝑤3)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P(z2|𝑑3,𝑤4)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P(z2|𝑑3,𝑤5)</a:t>
                      </a:r>
                      <a:endParaRPr lang="pl-PL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P(z2|𝑑3,𝑤6)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292728"/>
                  </a:ext>
                </a:extLst>
              </a:tr>
              <a:tr h="127165">
                <a:tc>
                  <a:txBody>
                    <a:bodyPr/>
                    <a:lstStyle/>
                    <a:p>
                      <a:pPr algn="l" fontAlgn="b"/>
                      <a:r>
                        <a:rPr lang="pl-PL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P(z2|𝑑4,𝑤1)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P(z2|𝑑4,𝑤4)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P(z2|𝑑4,𝑤3)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P(z2|𝑑4,𝑤4)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P(z2|𝑑4,𝑤5)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P(z2|𝑑4,𝑤6)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191343"/>
                  </a:ext>
                </a:extLst>
              </a:tr>
              <a:tr h="127165">
                <a:tc>
                  <a:txBody>
                    <a:bodyPr/>
                    <a:lstStyle/>
                    <a:p>
                      <a:pPr algn="l" fontAlgn="b"/>
                      <a:r>
                        <a:rPr lang="pl-PL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P(z2|𝑑5,𝑤1)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P(z2|𝑑5,𝑤5)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P(z2|𝑑5,𝑤3)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P(z2|𝑑5,𝑤4)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P(z2|𝑑5,𝑤5)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P(z2|𝑑5,𝑤6)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330978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359881"/>
              </p:ext>
            </p:extLst>
          </p:nvPr>
        </p:nvGraphicFramePr>
        <p:xfrm>
          <a:off x="4480647" y="1852930"/>
          <a:ext cx="3616613" cy="685800"/>
        </p:xfrm>
        <a:graphic>
          <a:graphicData uri="http://schemas.openxmlformats.org/drawingml/2006/table">
            <a:tbl>
              <a:tblPr/>
              <a:tblGrid>
                <a:gridCol w="516659">
                  <a:extLst>
                    <a:ext uri="{9D8B030D-6E8A-4147-A177-3AD203B41FA5}">
                      <a16:colId xmlns:a16="http://schemas.microsoft.com/office/drawing/2014/main" val="2275425924"/>
                    </a:ext>
                  </a:extLst>
                </a:gridCol>
                <a:gridCol w="516659">
                  <a:extLst>
                    <a:ext uri="{9D8B030D-6E8A-4147-A177-3AD203B41FA5}">
                      <a16:colId xmlns:a16="http://schemas.microsoft.com/office/drawing/2014/main" val="3632402562"/>
                    </a:ext>
                  </a:extLst>
                </a:gridCol>
                <a:gridCol w="516659">
                  <a:extLst>
                    <a:ext uri="{9D8B030D-6E8A-4147-A177-3AD203B41FA5}">
                      <a16:colId xmlns:a16="http://schemas.microsoft.com/office/drawing/2014/main" val="1059168322"/>
                    </a:ext>
                  </a:extLst>
                </a:gridCol>
                <a:gridCol w="516659">
                  <a:extLst>
                    <a:ext uri="{9D8B030D-6E8A-4147-A177-3AD203B41FA5}">
                      <a16:colId xmlns:a16="http://schemas.microsoft.com/office/drawing/2014/main" val="383949370"/>
                    </a:ext>
                  </a:extLst>
                </a:gridCol>
                <a:gridCol w="516659">
                  <a:extLst>
                    <a:ext uri="{9D8B030D-6E8A-4147-A177-3AD203B41FA5}">
                      <a16:colId xmlns:a16="http://schemas.microsoft.com/office/drawing/2014/main" val="1375378160"/>
                    </a:ext>
                  </a:extLst>
                </a:gridCol>
                <a:gridCol w="516659">
                  <a:extLst>
                    <a:ext uri="{9D8B030D-6E8A-4147-A177-3AD203B41FA5}">
                      <a16:colId xmlns:a16="http://schemas.microsoft.com/office/drawing/2014/main" val="1021441943"/>
                    </a:ext>
                  </a:extLst>
                </a:gridCol>
                <a:gridCol w="516659">
                  <a:extLst>
                    <a:ext uri="{9D8B030D-6E8A-4147-A177-3AD203B41FA5}">
                      <a16:colId xmlns:a16="http://schemas.microsoft.com/office/drawing/2014/main" val="1863207226"/>
                    </a:ext>
                  </a:extLst>
                </a:gridCol>
              </a:tblGrid>
              <a:tr h="11656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166208"/>
                  </a:ext>
                </a:extLst>
              </a:tr>
              <a:tr h="11656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732915"/>
                  </a:ext>
                </a:extLst>
              </a:tr>
              <a:tr h="11656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639842"/>
                  </a:ext>
                </a:extLst>
              </a:tr>
              <a:tr h="11656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594650"/>
                  </a:ext>
                </a:extLst>
              </a:tr>
              <a:tr h="11656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707001"/>
                  </a:ext>
                </a:extLst>
              </a:tr>
            </a:tbl>
          </a:graphicData>
        </a:graphic>
      </p:graphicFrame>
      <p:sp>
        <p:nvSpPr>
          <p:cNvPr id="11" name="圆角矩形 10"/>
          <p:cNvSpPr/>
          <p:nvPr/>
        </p:nvSpPr>
        <p:spPr>
          <a:xfrm>
            <a:off x="4267200" y="1759214"/>
            <a:ext cx="716973" cy="2493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032664" y="1734895"/>
            <a:ext cx="3106881" cy="29453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4571999" y="3281680"/>
            <a:ext cx="3557156" cy="1784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692239"/>
              </p:ext>
            </p:extLst>
          </p:nvPr>
        </p:nvGraphicFramePr>
        <p:xfrm>
          <a:off x="3044104" y="4024630"/>
          <a:ext cx="2019300" cy="1097280"/>
        </p:xfrm>
        <a:graphic>
          <a:graphicData uri="http://schemas.openxmlformats.org/drawingml/2006/table">
            <a:tbl>
              <a:tblPr/>
              <a:tblGrid>
                <a:gridCol w="673100">
                  <a:extLst>
                    <a:ext uri="{9D8B030D-6E8A-4147-A177-3AD203B41FA5}">
                      <a16:colId xmlns:a16="http://schemas.microsoft.com/office/drawing/2014/main" val="3768754609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403388958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044401774"/>
                    </a:ext>
                  </a:extLst>
                </a:gridCol>
              </a:tblGrid>
              <a:tr h="15761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sita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530851"/>
                  </a:ext>
                </a:extLst>
              </a:tr>
              <a:tr h="15761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0.516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0.484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192764"/>
                  </a:ext>
                </a:extLst>
              </a:tr>
              <a:tr h="15761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0.349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0.651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997908"/>
                  </a:ext>
                </a:extLst>
              </a:tr>
              <a:tr h="15761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0.572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0.428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053225"/>
                  </a:ext>
                </a:extLst>
              </a:tr>
              <a:tr h="15761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0.729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0.271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155704"/>
                  </a:ext>
                </a:extLst>
              </a:tr>
              <a:tr h="15761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0.586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0.414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735699"/>
                  </a:ext>
                </a:extLst>
              </a:tr>
            </a:tbl>
          </a:graphicData>
        </a:graphic>
      </p:graphicFrame>
      <p:sp>
        <p:nvSpPr>
          <p:cNvPr id="12" name="圆角矩形 11"/>
          <p:cNvSpPr/>
          <p:nvPr/>
        </p:nvSpPr>
        <p:spPr>
          <a:xfrm>
            <a:off x="4499697" y="4240190"/>
            <a:ext cx="616527" cy="19742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6" name="直角上箭头 15"/>
          <p:cNvSpPr/>
          <p:nvPr/>
        </p:nvSpPr>
        <p:spPr>
          <a:xfrm rot="5400000" flipV="1">
            <a:off x="5803107" y="4134374"/>
            <a:ext cx="832571" cy="64705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4514849" y="2605149"/>
            <a:ext cx="3557156" cy="1784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787758" y="4219354"/>
            <a:ext cx="616527" cy="19742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9" name="任意多边形 18"/>
          <p:cNvSpPr/>
          <p:nvPr/>
        </p:nvSpPr>
        <p:spPr>
          <a:xfrm>
            <a:off x="8115300" y="1859973"/>
            <a:ext cx="555456" cy="817418"/>
          </a:xfrm>
          <a:custGeom>
            <a:avLst/>
            <a:gdLst>
              <a:gd name="connsiteX0" fmla="*/ 45027 w 555456"/>
              <a:gd name="connsiteY0" fmla="*/ 0 h 817418"/>
              <a:gd name="connsiteX1" fmla="*/ 450273 w 555456"/>
              <a:gd name="connsiteY1" fmla="*/ 211282 h 817418"/>
              <a:gd name="connsiteX2" fmla="*/ 523009 w 555456"/>
              <a:gd name="connsiteY2" fmla="*/ 550718 h 817418"/>
              <a:gd name="connsiteX3" fmla="*/ 0 w 555456"/>
              <a:gd name="connsiteY3" fmla="*/ 817418 h 81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5456" h="817418">
                <a:moveTo>
                  <a:pt x="45027" y="0"/>
                </a:moveTo>
                <a:cubicBezTo>
                  <a:pt x="207818" y="59748"/>
                  <a:pt x="370609" y="119496"/>
                  <a:pt x="450273" y="211282"/>
                </a:cubicBezTo>
                <a:cubicBezTo>
                  <a:pt x="529937" y="303068"/>
                  <a:pt x="598054" y="449695"/>
                  <a:pt x="523009" y="550718"/>
                </a:cubicBezTo>
                <a:cubicBezTo>
                  <a:pt x="447964" y="651741"/>
                  <a:pt x="223982" y="734579"/>
                  <a:pt x="0" y="817418"/>
                </a:cubicBez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8139545" y="1804555"/>
            <a:ext cx="886116" cy="1582881"/>
          </a:xfrm>
          <a:custGeom>
            <a:avLst/>
            <a:gdLst>
              <a:gd name="connsiteX0" fmla="*/ 27710 w 886116"/>
              <a:gd name="connsiteY0" fmla="*/ 0 h 1582881"/>
              <a:gd name="connsiteX1" fmla="*/ 772391 w 886116"/>
              <a:gd name="connsiteY1" fmla="*/ 363681 h 1582881"/>
              <a:gd name="connsiteX2" fmla="*/ 803564 w 886116"/>
              <a:gd name="connsiteY2" fmla="*/ 1208809 h 1582881"/>
              <a:gd name="connsiteX3" fmla="*/ 0 w 886116"/>
              <a:gd name="connsiteY3" fmla="*/ 1582881 h 158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6116" h="1582881">
                <a:moveTo>
                  <a:pt x="27710" y="0"/>
                </a:moveTo>
                <a:cubicBezTo>
                  <a:pt x="335396" y="81106"/>
                  <a:pt x="643082" y="162213"/>
                  <a:pt x="772391" y="363681"/>
                </a:cubicBezTo>
                <a:cubicBezTo>
                  <a:pt x="901700" y="565149"/>
                  <a:pt x="932296" y="1005609"/>
                  <a:pt x="803564" y="1208809"/>
                </a:cubicBezTo>
                <a:cubicBezTo>
                  <a:pt x="674832" y="1412009"/>
                  <a:pt x="337416" y="1497445"/>
                  <a:pt x="0" y="1582881"/>
                </a:cubicBez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3959522" y="2680855"/>
            <a:ext cx="494714" cy="1527463"/>
          </a:xfrm>
          <a:custGeom>
            <a:avLst/>
            <a:gdLst>
              <a:gd name="connsiteX0" fmla="*/ 494714 w 494714"/>
              <a:gd name="connsiteY0" fmla="*/ 0 h 1527463"/>
              <a:gd name="connsiteX1" fmla="*/ 210696 w 494714"/>
              <a:gd name="connsiteY1" fmla="*/ 183572 h 1527463"/>
              <a:gd name="connsiteX2" fmla="*/ 6342 w 494714"/>
              <a:gd name="connsiteY2" fmla="*/ 1063336 h 1527463"/>
              <a:gd name="connsiteX3" fmla="*/ 47905 w 494714"/>
              <a:gd name="connsiteY3" fmla="*/ 1527463 h 1527463"/>
              <a:gd name="connsiteX4" fmla="*/ 47905 w 494714"/>
              <a:gd name="connsiteY4" fmla="*/ 1527463 h 1527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714" h="1527463">
                <a:moveTo>
                  <a:pt x="494714" y="0"/>
                </a:moveTo>
                <a:cubicBezTo>
                  <a:pt x="393402" y="3174"/>
                  <a:pt x="292091" y="6349"/>
                  <a:pt x="210696" y="183572"/>
                </a:cubicBezTo>
                <a:cubicBezTo>
                  <a:pt x="129301" y="360795"/>
                  <a:pt x="33474" y="839354"/>
                  <a:pt x="6342" y="1063336"/>
                </a:cubicBezTo>
                <a:cubicBezTo>
                  <a:pt x="-20790" y="1287318"/>
                  <a:pt x="47905" y="1527463"/>
                  <a:pt x="47905" y="1527463"/>
                </a:cubicBezTo>
                <a:lnTo>
                  <a:pt x="47905" y="1527463"/>
                </a:ln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4322353" y="3363191"/>
            <a:ext cx="447074" cy="838200"/>
          </a:xfrm>
          <a:custGeom>
            <a:avLst/>
            <a:gdLst>
              <a:gd name="connsiteX0" fmla="*/ 211547 w 447074"/>
              <a:gd name="connsiteY0" fmla="*/ 0 h 838200"/>
              <a:gd name="connsiteX1" fmla="*/ 265 w 447074"/>
              <a:gd name="connsiteY1" fmla="*/ 176645 h 838200"/>
              <a:gd name="connsiteX2" fmla="*/ 249647 w 447074"/>
              <a:gd name="connsiteY2" fmla="*/ 606136 h 838200"/>
              <a:gd name="connsiteX3" fmla="*/ 447074 w 447074"/>
              <a:gd name="connsiteY3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074" h="838200">
                <a:moveTo>
                  <a:pt x="211547" y="0"/>
                </a:moveTo>
                <a:cubicBezTo>
                  <a:pt x="102731" y="37811"/>
                  <a:pt x="-6085" y="75622"/>
                  <a:pt x="265" y="176645"/>
                </a:cubicBezTo>
                <a:cubicBezTo>
                  <a:pt x="6615" y="277668"/>
                  <a:pt x="175179" y="495877"/>
                  <a:pt x="249647" y="606136"/>
                </a:cubicBezTo>
                <a:cubicBezTo>
                  <a:pt x="324115" y="716395"/>
                  <a:pt x="385594" y="777297"/>
                  <a:pt x="447074" y="838200"/>
                </a:cubicBez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62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PLSA</a:t>
            </a:r>
            <a:r>
              <a:rPr lang="zh-CN" altLang="en-US" dirty="0"/>
              <a:t>模型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PLSA</a:t>
            </a:r>
            <a:r>
              <a:rPr lang="zh-CN" altLang="en-US" dirty="0"/>
              <a:t>模型实例</a:t>
            </a:r>
            <a:endParaRPr lang="en-US" altLang="zh-CN" dirty="0"/>
          </a:p>
          <a:p>
            <a:pPr lvl="1"/>
            <a:r>
              <a:rPr kumimoji="1" lang="zh-CN" altLang="en-US" dirty="0"/>
              <a:t>假设有如下文档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更新</a:t>
            </a:r>
            <a:r>
              <a:rPr kumimoji="1" lang="en-US" altLang="zh-CN" dirty="0"/>
              <a:t>phi</a:t>
            </a:r>
            <a:endParaRPr lang="zh-CN" altLang="en-US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5418" y="516664"/>
                <a:ext cx="8631382" cy="132799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en-US" altLang="zh-CN" sz="12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12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zh-CN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zh-CN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zh-CN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den>
                    </m:f>
                  </m:oMath>
                </a14:m>
                <a:r>
                  <a:rPr lang="en-US" altLang="zh-CN" sz="1200" dirty="0"/>
                  <a:t> </a:t>
                </a:r>
              </a:p>
              <a:p>
                <a:r>
                  <a:rPr lang="zh-CN" altLang="en-US" sz="1200" dirty="0"/>
                  <a:t>比如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zh-CN" altLang="en-US" sz="120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zh-CN" altLang="en-US" sz="12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2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zh-CN" altLang="en-US" sz="12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"/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zh-CN" altLang="en-US" sz="12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12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zh-CN" altLang="en-US" sz="12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zh-CN" altLang="en-US" sz="120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zh-CN" altLang="en-US" sz="12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12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zh-CN" altLang="en-US" sz="120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zh-CN" altLang="en-US" sz="12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zh-CN" altLang="en-US" sz="1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sz="12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zh-CN" altLang="en-US" sz="12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zh-CN" altLang="en-US" sz="1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zh-CN" altLang="en-US" sz="1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sz="12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zh-CN" altLang="en-US" sz="12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zh-CN" altLang="en-US" sz="12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20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zh-CN" altLang="en-US" sz="12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zh-CN" altLang="en-US" sz="12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zh-CN" altLang="en-US" sz="12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120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sz="120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zh-CN" altLang="en-US" sz="12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sz="120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zh-CN" altLang="en-US" sz="12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zh-CN" altLang="en-US" sz="12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zh-CN" altLang="en-US" sz="12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zh-CN" altLang="en-US" sz="12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zh-CN" altLang="en-US" sz="12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zh-CN" altLang="en-US" sz="12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zh-CN" altLang="en-US" sz="12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zh-CN" altLang="en-US" sz="12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zh-CN" altLang="en-US" sz="12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zh-CN" altLang="en-US" sz="12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zh-CN" altLang="en-US" sz="12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zh-CN" altLang="en-US" sz="12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zh-CN" altLang="en-US" sz="12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zh-CN" altLang="en-US" sz="12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sz="1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12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2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sz="12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12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2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sz="120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zh-CN" altLang="en-US" sz="12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zh-CN" altLang="en-US" sz="12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sz="1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2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sz="1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2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zh-CN" altLang="en-US" sz="12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sz="12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12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zh-CN" altLang="en-US" sz="12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zh-CN" altLang="en-US" sz="12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sz="12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zh-CN" altLang="en-US" sz="12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zh-CN" altLang="en-US" sz="12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sz="12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zh-CN" altLang="en-US" sz="12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zh-CN" altLang="en-US" sz="12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sz="12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zh-CN" altLang="en-US" sz="12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20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zh-CN" altLang="en-US" sz="120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zh-CN" altLang="en-US" sz="12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20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120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zh-CN" altLang="en-US" sz="12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120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zh-CN" altLang="en-US" sz="120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zh-CN" altLang="en-US" sz="12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1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1200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zh-CN" alt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zh-CN" altLang="en-US" sz="12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zh-CN" altLang="en-US" sz="1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zh-CN" altLang="en-US" sz="12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zh-CN" altLang="en-US" sz="12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zh-CN" altLang="en-US" sz="120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1200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zh-CN" alt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zh-CN" altLang="en-US" sz="12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zh-CN" altLang="en-US" sz="1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zh-CN" altLang="en-US" sz="12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zh-CN" altLang="en-US" sz="12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1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2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sz="12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2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zh-CN" altLang="en-US" sz="12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sz="12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12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zh-CN" altLang="en-US" sz="12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zh-CN" altLang="en-US" sz="12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sz="12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zh-CN" altLang="en-US" sz="12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zh-CN" altLang="en-US" sz="12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sz="12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zh-CN" altLang="en-US" sz="12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zh-CN" altLang="en-US" sz="12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sz="12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zh-CN" altLang="en-US" sz="12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20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zh-CN" altLang="en-US" sz="120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zh-CN" altLang="en-US" sz="12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20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120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zh-CN" altLang="en-US" sz="12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120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zh-CN" altLang="en-US" sz="120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zh-CN" altLang="en-US" sz="12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1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1200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zh-CN" alt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zh-CN" altLang="en-US" sz="12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zh-CN" altLang="en-US" sz="1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zh-CN" altLang="en-US" sz="12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zh-CN" altLang="en-US" sz="12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zh-CN" altLang="en-US" sz="120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1200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zh-CN" alt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zh-CN" altLang="en-US" sz="12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zh-CN" altLang="en-US" sz="1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zh-CN" altLang="en-US" sz="12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zh-CN" altLang="en-US" sz="12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12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8" y="516664"/>
                <a:ext cx="8631382" cy="1327992"/>
              </a:xfrm>
              <a:prstGeom prst="rect">
                <a:avLst/>
              </a:prstGeom>
              <a:blipFill>
                <a:blip r:embed="rId2"/>
                <a:stretch>
                  <a:fillRect t="-12273" b="-19091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570418"/>
              </p:ext>
            </p:extLst>
          </p:nvPr>
        </p:nvGraphicFramePr>
        <p:xfrm>
          <a:off x="4572000" y="2715424"/>
          <a:ext cx="3477492" cy="1371600"/>
        </p:xfrm>
        <a:graphic>
          <a:graphicData uri="http://schemas.openxmlformats.org/drawingml/2006/table">
            <a:tbl>
              <a:tblPr/>
              <a:tblGrid>
                <a:gridCol w="579582">
                  <a:extLst>
                    <a:ext uri="{9D8B030D-6E8A-4147-A177-3AD203B41FA5}">
                      <a16:colId xmlns:a16="http://schemas.microsoft.com/office/drawing/2014/main" val="1707524159"/>
                    </a:ext>
                  </a:extLst>
                </a:gridCol>
                <a:gridCol w="579582">
                  <a:extLst>
                    <a:ext uri="{9D8B030D-6E8A-4147-A177-3AD203B41FA5}">
                      <a16:colId xmlns:a16="http://schemas.microsoft.com/office/drawing/2014/main" val="1382666201"/>
                    </a:ext>
                  </a:extLst>
                </a:gridCol>
                <a:gridCol w="579582">
                  <a:extLst>
                    <a:ext uri="{9D8B030D-6E8A-4147-A177-3AD203B41FA5}">
                      <a16:colId xmlns:a16="http://schemas.microsoft.com/office/drawing/2014/main" val="2976221899"/>
                    </a:ext>
                  </a:extLst>
                </a:gridCol>
                <a:gridCol w="579582">
                  <a:extLst>
                    <a:ext uri="{9D8B030D-6E8A-4147-A177-3AD203B41FA5}">
                      <a16:colId xmlns:a16="http://schemas.microsoft.com/office/drawing/2014/main" val="260488725"/>
                    </a:ext>
                  </a:extLst>
                </a:gridCol>
                <a:gridCol w="579582">
                  <a:extLst>
                    <a:ext uri="{9D8B030D-6E8A-4147-A177-3AD203B41FA5}">
                      <a16:colId xmlns:a16="http://schemas.microsoft.com/office/drawing/2014/main" val="3180416502"/>
                    </a:ext>
                  </a:extLst>
                </a:gridCol>
                <a:gridCol w="579582">
                  <a:extLst>
                    <a:ext uri="{9D8B030D-6E8A-4147-A177-3AD203B41FA5}">
                      <a16:colId xmlns:a16="http://schemas.microsoft.com/office/drawing/2014/main" val="2426585011"/>
                    </a:ext>
                  </a:extLst>
                </a:gridCol>
              </a:tblGrid>
              <a:tr h="13051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0.778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0.778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457944"/>
                  </a:ext>
                </a:extLst>
              </a:tr>
              <a:tr h="13051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081557"/>
                  </a:ext>
                </a:extLst>
              </a:tr>
              <a:tr h="13051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085089"/>
                  </a:ext>
                </a:extLst>
              </a:tr>
              <a:tr h="13051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0.778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0.778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469313"/>
                  </a:ext>
                </a:extLst>
              </a:tr>
              <a:tr h="13051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591866"/>
                  </a:ext>
                </a:extLst>
              </a:tr>
              <a:tr h="13051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0.222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0.222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638470"/>
                  </a:ext>
                </a:extLst>
              </a:tr>
              <a:tr h="13051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0.391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0.391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930194"/>
                  </a:ext>
                </a:extLst>
              </a:tr>
              <a:tr h="13051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0.391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0.391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087776"/>
                  </a:ext>
                </a:extLst>
              </a:tr>
              <a:tr h="13051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0.222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0.222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544089"/>
                  </a:ext>
                </a:extLst>
              </a:tr>
              <a:tr h="13051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740398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334257"/>
              </p:ext>
            </p:extLst>
          </p:nvPr>
        </p:nvGraphicFramePr>
        <p:xfrm>
          <a:off x="326878" y="2712632"/>
          <a:ext cx="3664530" cy="1271650"/>
        </p:xfrm>
        <a:graphic>
          <a:graphicData uri="http://schemas.openxmlformats.org/drawingml/2006/table">
            <a:tbl>
              <a:tblPr/>
              <a:tblGrid>
                <a:gridCol w="610755">
                  <a:extLst>
                    <a:ext uri="{9D8B030D-6E8A-4147-A177-3AD203B41FA5}">
                      <a16:colId xmlns:a16="http://schemas.microsoft.com/office/drawing/2014/main" val="3891616228"/>
                    </a:ext>
                  </a:extLst>
                </a:gridCol>
                <a:gridCol w="610755">
                  <a:extLst>
                    <a:ext uri="{9D8B030D-6E8A-4147-A177-3AD203B41FA5}">
                      <a16:colId xmlns:a16="http://schemas.microsoft.com/office/drawing/2014/main" val="1835106767"/>
                    </a:ext>
                  </a:extLst>
                </a:gridCol>
                <a:gridCol w="610755">
                  <a:extLst>
                    <a:ext uri="{9D8B030D-6E8A-4147-A177-3AD203B41FA5}">
                      <a16:colId xmlns:a16="http://schemas.microsoft.com/office/drawing/2014/main" val="3792763229"/>
                    </a:ext>
                  </a:extLst>
                </a:gridCol>
                <a:gridCol w="610755">
                  <a:extLst>
                    <a:ext uri="{9D8B030D-6E8A-4147-A177-3AD203B41FA5}">
                      <a16:colId xmlns:a16="http://schemas.microsoft.com/office/drawing/2014/main" val="2425699028"/>
                    </a:ext>
                  </a:extLst>
                </a:gridCol>
                <a:gridCol w="610755">
                  <a:extLst>
                    <a:ext uri="{9D8B030D-6E8A-4147-A177-3AD203B41FA5}">
                      <a16:colId xmlns:a16="http://schemas.microsoft.com/office/drawing/2014/main" val="2788095854"/>
                    </a:ext>
                  </a:extLst>
                </a:gridCol>
                <a:gridCol w="610755">
                  <a:extLst>
                    <a:ext uri="{9D8B030D-6E8A-4147-A177-3AD203B41FA5}">
                      <a16:colId xmlns:a16="http://schemas.microsoft.com/office/drawing/2014/main" val="1763032906"/>
                    </a:ext>
                  </a:extLst>
                </a:gridCol>
              </a:tblGrid>
              <a:tr h="12716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P(𝑧1|𝑑1,𝑤1)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P(𝑧1|𝑑1,𝑤2)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P(𝑧1|𝑑1,𝑤3)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P(𝑧1|𝑑1,𝑤4)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P(𝑧1|𝑑1,𝑤5)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P(𝑧1|𝑑1,𝑤6)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011764"/>
                  </a:ext>
                </a:extLst>
              </a:tr>
              <a:tr h="12716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P(𝑧1|𝑑2,𝑤1)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P(𝑧1|𝑑2,𝑤2)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P(𝑧1|𝑑2,𝑤3)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P(𝑧1|𝑑2,𝑤4)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P(𝑧1|𝑑2,𝑤5)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P(𝑧1|𝑑2,𝑤6)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308736"/>
                  </a:ext>
                </a:extLst>
              </a:tr>
              <a:tr h="12716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P(𝑧1|𝑑3,𝑤1)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P(𝑧1|𝑑3,𝑤3)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P(𝑧1|𝑑3,𝑤3)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P(𝑧1|𝑑3,𝑤4)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P(𝑧1|𝑑3,𝑤5)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P(𝑧1|𝑑3,𝑤6)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389185"/>
                  </a:ext>
                </a:extLst>
              </a:tr>
              <a:tr h="12716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P(𝑧1|𝑑4,𝑤1)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P(𝑧1|𝑑4,𝑤4)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P(𝑧1|𝑑4,𝑤3)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P(𝑧1|𝑑4,𝑤4)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P(𝑧1|𝑑4,𝑤5)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P(𝑧1|𝑑4,𝑤6)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119021"/>
                  </a:ext>
                </a:extLst>
              </a:tr>
              <a:tr h="12716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P(𝑧1|𝑑5,𝑤1)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P(𝑧1|𝑑5,𝑤5)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P(𝑧1|𝑑5,𝑤3)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P(𝑧1|𝑑5,𝑤4)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P(𝑧1|𝑑5,𝑤5)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P(𝑧1|𝑑5,𝑤6)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459525"/>
                  </a:ext>
                </a:extLst>
              </a:tr>
              <a:tr h="127165">
                <a:tc>
                  <a:txBody>
                    <a:bodyPr/>
                    <a:lstStyle/>
                    <a:p>
                      <a:pPr algn="l" fontAlgn="b"/>
                      <a:r>
                        <a:rPr lang="pl-PL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P(z2|𝑑1,𝑤1)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P(z2|𝑑1,𝑤2)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P(z2|𝑑1,𝑤3)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P(z2|𝑑1,𝑤4)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P(z2|𝑑1,𝑤5)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P(z2|𝑑1,𝑤6)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46645"/>
                  </a:ext>
                </a:extLst>
              </a:tr>
              <a:tr h="127165">
                <a:tc>
                  <a:txBody>
                    <a:bodyPr/>
                    <a:lstStyle/>
                    <a:p>
                      <a:pPr algn="l" fontAlgn="b"/>
                      <a:r>
                        <a:rPr lang="pl-PL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P(z2|𝑑2,𝑤1)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P(z2|𝑑2,𝑤2)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P(z2|𝑑2,𝑤3)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P(z2|𝑑2,𝑤4)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P(z2|𝑑2,𝑤5)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P(z2|𝑑2,𝑤6)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815703"/>
                  </a:ext>
                </a:extLst>
              </a:tr>
              <a:tr h="127165">
                <a:tc>
                  <a:txBody>
                    <a:bodyPr/>
                    <a:lstStyle/>
                    <a:p>
                      <a:pPr algn="l" fontAlgn="b"/>
                      <a:r>
                        <a:rPr lang="pl-PL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P(z2|𝑑3,𝑤1)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P(z2|𝑑3,𝑤3)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P(z2|𝑑3,𝑤3)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P(z2|𝑑3,𝑤4)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P(z2|𝑑3,𝑤5)</a:t>
                      </a:r>
                      <a:endParaRPr lang="pl-PL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P(z2|𝑑3,𝑤6)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292728"/>
                  </a:ext>
                </a:extLst>
              </a:tr>
              <a:tr h="127165">
                <a:tc>
                  <a:txBody>
                    <a:bodyPr/>
                    <a:lstStyle/>
                    <a:p>
                      <a:pPr algn="l" fontAlgn="b"/>
                      <a:r>
                        <a:rPr lang="pl-PL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P(z2|𝑑4,𝑤1)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P(z2|𝑑4,𝑤4)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P(z2|𝑑4,𝑤3)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P(z2|𝑑4,𝑤4)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P(z2|𝑑4,𝑤5)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P(z2|𝑑4,𝑤6)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191343"/>
                  </a:ext>
                </a:extLst>
              </a:tr>
              <a:tr h="127165">
                <a:tc>
                  <a:txBody>
                    <a:bodyPr/>
                    <a:lstStyle/>
                    <a:p>
                      <a:pPr algn="l" fontAlgn="b"/>
                      <a:r>
                        <a:rPr lang="pl-PL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P(z2|𝑑5,𝑤1)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P(z2|𝑑5,𝑤5)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P(z2|𝑑5,𝑤3)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P(z2|𝑑5,𝑤4)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P(z2|𝑑5,𝑤5)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P(z2|𝑑5,𝑤6)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330978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923379"/>
              </p:ext>
            </p:extLst>
          </p:nvPr>
        </p:nvGraphicFramePr>
        <p:xfrm>
          <a:off x="4572000" y="1972474"/>
          <a:ext cx="3616613" cy="685800"/>
        </p:xfrm>
        <a:graphic>
          <a:graphicData uri="http://schemas.openxmlformats.org/drawingml/2006/table">
            <a:tbl>
              <a:tblPr/>
              <a:tblGrid>
                <a:gridCol w="516659">
                  <a:extLst>
                    <a:ext uri="{9D8B030D-6E8A-4147-A177-3AD203B41FA5}">
                      <a16:colId xmlns:a16="http://schemas.microsoft.com/office/drawing/2014/main" val="2275425924"/>
                    </a:ext>
                  </a:extLst>
                </a:gridCol>
                <a:gridCol w="516659">
                  <a:extLst>
                    <a:ext uri="{9D8B030D-6E8A-4147-A177-3AD203B41FA5}">
                      <a16:colId xmlns:a16="http://schemas.microsoft.com/office/drawing/2014/main" val="3632402562"/>
                    </a:ext>
                  </a:extLst>
                </a:gridCol>
                <a:gridCol w="516659">
                  <a:extLst>
                    <a:ext uri="{9D8B030D-6E8A-4147-A177-3AD203B41FA5}">
                      <a16:colId xmlns:a16="http://schemas.microsoft.com/office/drawing/2014/main" val="1059168322"/>
                    </a:ext>
                  </a:extLst>
                </a:gridCol>
                <a:gridCol w="516659">
                  <a:extLst>
                    <a:ext uri="{9D8B030D-6E8A-4147-A177-3AD203B41FA5}">
                      <a16:colId xmlns:a16="http://schemas.microsoft.com/office/drawing/2014/main" val="383949370"/>
                    </a:ext>
                  </a:extLst>
                </a:gridCol>
                <a:gridCol w="516659">
                  <a:extLst>
                    <a:ext uri="{9D8B030D-6E8A-4147-A177-3AD203B41FA5}">
                      <a16:colId xmlns:a16="http://schemas.microsoft.com/office/drawing/2014/main" val="1375378160"/>
                    </a:ext>
                  </a:extLst>
                </a:gridCol>
                <a:gridCol w="516659">
                  <a:extLst>
                    <a:ext uri="{9D8B030D-6E8A-4147-A177-3AD203B41FA5}">
                      <a16:colId xmlns:a16="http://schemas.microsoft.com/office/drawing/2014/main" val="1021441943"/>
                    </a:ext>
                  </a:extLst>
                </a:gridCol>
                <a:gridCol w="516659">
                  <a:extLst>
                    <a:ext uri="{9D8B030D-6E8A-4147-A177-3AD203B41FA5}">
                      <a16:colId xmlns:a16="http://schemas.microsoft.com/office/drawing/2014/main" val="1863207226"/>
                    </a:ext>
                  </a:extLst>
                </a:gridCol>
              </a:tblGrid>
              <a:tr h="11656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166208"/>
                  </a:ext>
                </a:extLst>
              </a:tr>
              <a:tr h="11656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732915"/>
                  </a:ext>
                </a:extLst>
              </a:tr>
              <a:tr h="11656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639842"/>
                  </a:ext>
                </a:extLst>
              </a:tr>
              <a:tr h="11656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594650"/>
                  </a:ext>
                </a:extLst>
              </a:tr>
              <a:tr h="11656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70700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998529"/>
              </p:ext>
            </p:extLst>
          </p:nvPr>
        </p:nvGraphicFramePr>
        <p:xfrm>
          <a:off x="2316595" y="4386266"/>
          <a:ext cx="4711700" cy="628650"/>
        </p:xfrm>
        <a:graphic>
          <a:graphicData uri="http://schemas.openxmlformats.org/drawingml/2006/table">
            <a:tbl>
              <a:tblPr/>
              <a:tblGrid>
                <a:gridCol w="673100">
                  <a:extLst>
                    <a:ext uri="{9D8B030D-6E8A-4147-A177-3AD203B41FA5}">
                      <a16:colId xmlns:a16="http://schemas.microsoft.com/office/drawing/2014/main" val="217556249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23650758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37978171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49855175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113013049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99374413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78587437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phi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04533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0.213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0.080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0.104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0.109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0.152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0.341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13549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0.380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0.138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0.108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0.102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0.083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0.189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937701"/>
                  </a:ext>
                </a:extLst>
              </a:tr>
            </a:tbl>
          </a:graphicData>
        </a:graphic>
      </p:graphicFrame>
      <p:sp>
        <p:nvSpPr>
          <p:cNvPr id="14" name="直角上箭头 13"/>
          <p:cNvSpPr/>
          <p:nvPr/>
        </p:nvSpPr>
        <p:spPr>
          <a:xfrm rot="5400000" flipV="1">
            <a:off x="7255888" y="4166215"/>
            <a:ext cx="614791" cy="64705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4741719" y="3401291"/>
            <a:ext cx="499752" cy="68573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5098474" y="1925782"/>
            <a:ext cx="423306" cy="73249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5301374" y="3420341"/>
            <a:ext cx="499752" cy="68573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5588056" y="1944832"/>
            <a:ext cx="423306" cy="73249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5931448" y="3401291"/>
            <a:ext cx="499752" cy="685733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6099093" y="1944832"/>
            <a:ext cx="423306" cy="732492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6491103" y="3420341"/>
            <a:ext cx="499752" cy="68573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610130" y="1925782"/>
            <a:ext cx="423306" cy="73249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7054901" y="3420341"/>
            <a:ext cx="499752" cy="68573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7129300" y="1941393"/>
            <a:ext cx="423306" cy="73249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7636934" y="3401291"/>
            <a:ext cx="499752" cy="68573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7640337" y="1925782"/>
            <a:ext cx="423306" cy="73249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7BAD182-C5DF-422E-82D8-4434C865471B}"/>
              </a:ext>
            </a:extLst>
          </p:cNvPr>
          <p:cNvSpPr/>
          <p:nvPr/>
        </p:nvSpPr>
        <p:spPr>
          <a:xfrm>
            <a:off x="4418251" y="4847129"/>
            <a:ext cx="680223" cy="31100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568C9E0-9208-4C7A-9700-215D5166436F}"/>
              </a:ext>
            </a:extLst>
          </p:cNvPr>
          <p:cNvCxnSpPr>
            <a:endCxn id="17" idx="2"/>
          </p:cNvCxnSpPr>
          <p:nvPr/>
        </p:nvCxnSpPr>
        <p:spPr>
          <a:xfrm flipV="1">
            <a:off x="4992786" y="2658274"/>
            <a:ext cx="317341" cy="712059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F60CC38-290C-4B05-B115-4F25DC831E52}"/>
              </a:ext>
            </a:extLst>
          </p:cNvPr>
          <p:cNvCxnSpPr/>
          <p:nvPr/>
        </p:nvCxnSpPr>
        <p:spPr>
          <a:xfrm flipV="1">
            <a:off x="5463307" y="2699813"/>
            <a:ext cx="317341" cy="712059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B8B3DC5-6DF2-4158-8AF8-C6840D0EF352}"/>
              </a:ext>
            </a:extLst>
          </p:cNvPr>
          <p:cNvCxnSpPr/>
          <p:nvPr/>
        </p:nvCxnSpPr>
        <p:spPr>
          <a:xfrm flipV="1">
            <a:off x="6024840" y="2711853"/>
            <a:ext cx="317341" cy="712059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FCB0E50-2E53-45B1-A99C-D6B38FE18836}"/>
              </a:ext>
            </a:extLst>
          </p:cNvPr>
          <p:cNvCxnSpPr/>
          <p:nvPr/>
        </p:nvCxnSpPr>
        <p:spPr>
          <a:xfrm flipV="1">
            <a:off x="6561522" y="2696374"/>
            <a:ext cx="317341" cy="712059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2889577-8571-4F87-92EA-CD5AECFA878A}"/>
              </a:ext>
            </a:extLst>
          </p:cNvPr>
          <p:cNvCxnSpPr/>
          <p:nvPr/>
        </p:nvCxnSpPr>
        <p:spPr>
          <a:xfrm flipV="1">
            <a:off x="7119782" y="2720577"/>
            <a:ext cx="317341" cy="712059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728659B-948F-4FC7-A8AE-BB726FD508FE}"/>
              </a:ext>
            </a:extLst>
          </p:cNvPr>
          <p:cNvCxnSpPr/>
          <p:nvPr/>
        </p:nvCxnSpPr>
        <p:spPr>
          <a:xfrm flipV="1">
            <a:off x="7684975" y="2658273"/>
            <a:ext cx="317341" cy="712059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45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PLSA</a:t>
            </a:r>
            <a:r>
              <a:rPr lang="zh-CN" altLang="en-US" dirty="0"/>
              <a:t>模型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PLSA</a:t>
            </a:r>
            <a:r>
              <a:rPr lang="zh-CN" altLang="en-US" dirty="0"/>
              <a:t>模型实例</a:t>
            </a:r>
            <a:endParaRPr lang="en-US" altLang="zh-CN" dirty="0"/>
          </a:p>
          <a:p>
            <a:pPr lvl="1"/>
            <a:r>
              <a:rPr kumimoji="1" lang="zh-CN" altLang="en-US" dirty="0"/>
              <a:t>打开</a:t>
            </a:r>
            <a:r>
              <a:rPr kumimoji="1" lang="en-US" altLang="zh-CN" dirty="0"/>
              <a:t>excel</a:t>
            </a:r>
            <a:r>
              <a:rPr kumimoji="1" lang="zh-CN" altLang="en-US" dirty="0"/>
              <a:t>文件，进行实验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17" y="1738746"/>
            <a:ext cx="6342712" cy="72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117" y="2573046"/>
            <a:ext cx="4715566" cy="2160000"/>
          </a:xfrm>
          <a:prstGeom prst="rect">
            <a:avLst/>
          </a:prstGeom>
        </p:spPr>
      </p:pic>
      <p:sp>
        <p:nvSpPr>
          <p:cNvPr id="7" name="椭圆形标注 6"/>
          <p:cNvSpPr/>
          <p:nvPr/>
        </p:nvSpPr>
        <p:spPr>
          <a:xfrm>
            <a:off x="6103257" y="3214255"/>
            <a:ext cx="2886994" cy="1444336"/>
          </a:xfrm>
          <a:prstGeom prst="wedgeEllipseCallout">
            <a:avLst>
              <a:gd name="adj1" fmla="val -52702"/>
              <a:gd name="adj2" fmla="val -97818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同学们一起打开这个文件，运行一下</a:t>
            </a:r>
          </a:p>
        </p:txBody>
      </p:sp>
    </p:spTree>
    <p:extLst>
      <p:ext uri="{BB962C8B-B14F-4D97-AF65-F5344CB8AC3E}">
        <p14:creationId xmlns:p14="http://schemas.microsoft.com/office/powerpoint/2010/main" val="320215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PLSA</a:t>
            </a:r>
            <a:r>
              <a:rPr lang="zh-CN" altLang="en-US" dirty="0"/>
              <a:t>模型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PLSA</a:t>
                </a:r>
                <a:r>
                  <a:rPr lang="zh-CN" altLang="en-US" dirty="0"/>
                  <a:t>模型实例</a:t>
                </a:r>
                <a:endParaRPr lang="en-US" altLang="zh-CN" dirty="0"/>
              </a:p>
              <a:p>
                <a:pPr lvl="1"/>
                <a:r>
                  <a:rPr kumimoji="1" lang="zh-CN" altLang="en-US" dirty="0"/>
                  <a:t>打开</a:t>
                </a:r>
                <a:r>
                  <a:rPr kumimoji="1" lang="en-US" altLang="zh-CN" dirty="0"/>
                  <a:t>excel</a:t>
                </a:r>
                <a:r>
                  <a:rPr kumimoji="1" lang="zh-CN" altLang="en-US" dirty="0"/>
                  <a:t>文件，进行实验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迭代结果与解读</a:t>
                </a:r>
                <a:endParaRPr kumimoji="1"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kumimoji="1" lang="zh-CN" altLang="en-US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kumimoji="1" lang="zh-CN" altLang="en-US" dirty="0"/>
                  <a:t>，文档在主题上的分布</a:t>
                </a:r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069241"/>
              </p:ext>
            </p:extLst>
          </p:nvPr>
        </p:nvGraphicFramePr>
        <p:xfrm>
          <a:off x="3236767" y="3577896"/>
          <a:ext cx="2019300" cy="1463040"/>
        </p:xfrm>
        <a:graphic>
          <a:graphicData uri="http://schemas.openxmlformats.org/drawingml/2006/table">
            <a:tbl>
              <a:tblPr/>
              <a:tblGrid>
                <a:gridCol w="673100">
                  <a:extLst>
                    <a:ext uri="{9D8B030D-6E8A-4147-A177-3AD203B41FA5}">
                      <a16:colId xmlns:a16="http://schemas.microsoft.com/office/drawing/2014/main" val="183924283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12540674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14715594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sita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34793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93972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5132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4038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8814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0.637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0.363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247832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76645" y="2149867"/>
            <a:ext cx="8631382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1.</a:t>
            </a:r>
            <a:r>
              <a:rPr lang="zh-CN" altLang="en-US" sz="1600" dirty="0"/>
              <a:t>apple apple apple apple apple apple apple apple apple banana  banana  grape</a:t>
            </a:r>
          </a:p>
          <a:p>
            <a:r>
              <a:rPr lang="en-US" altLang="zh-CN" sz="1600" dirty="0"/>
              <a:t>2.</a:t>
            </a:r>
            <a:r>
              <a:rPr lang="zh-CN" altLang="en-US" sz="1600" dirty="0"/>
              <a:t>apple apple apple apple apple apple apple apple banana  banana  grape grape car</a:t>
            </a:r>
          </a:p>
          <a:p>
            <a:r>
              <a:rPr lang="en-US" altLang="zh-CN" sz="1600" dirty="0"/>
              <a:t>3.</a:t>
            </a:r>
            <a:r>
              <a:rPr lang="zh-CN" altLang="en-US" sz="1600" dirty="0"/>
              <a:t>grape grape grape car car car truck  truck  truck  truck train  train  train  train  train  train  train  train  </a:t>
            </a:r>
          </a:p>
          <a:p>
            <a:r>
              <a:rPr lang="en-US" altLang="zh-CN" sz="1600" dirty="0"/>
              <a:t>4.</a:t>
            </a:r>
            <a:r>
              <a:rPr lang="zh-CN" altLang="en-US" sz="1600" dirty="0"/>
              <a:t>banana  banana  car car truck  truck  truck  truck  train  train  train  train  train  train  train  </a:t>
            </a:r>
          </a:p>
          <a:p>
            <a:r>
              <a:rPr lang="en-US" altLang="zh-CN" sz="1600" dirty="0"/>
              <a:t>5.</a:t>
            </a:r>
            <a:r>
              <a:rPr lang="zh-CN" altLang="en-US" sz="1600" dirty="0"/>
              <a:t>apple apple grape grape train  train  train</a:t>
            </a:r>
          </a:p>
        </p:txBody>
      </p:sp>
      <p:sp>
        <p:nvSpPr>
          <p:cNvPr id="8" name="右大括号 7"/>
          <p:cNvSpPr/>
          <p:nvPr/>
        </p:nvSpPr>
        <p:spPr>
          <a:xfrm>
            <a:off x="5299364" y="3830782"/>
            <a:ext cx="294409" cy="394854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大括号 8"/>
          <p:cNvSpPr/>
          <p:nvPr/>
        </p:nvSpPr>
        <p:spPr>
          <a:xfrm>
            <a:off x="5299364" y="4267200"/>
            <a:ext cx="294409" cy="394854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大括号 9"/>
          <p:cNvSpPr/>
          <p:nvPr/>
        </p:nvSpPr>
        <p:spPr>
          <a:xfrm>
            <a:off x="5304559" y="4701116"/>
            <a:ext cx="294409" cy="33982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829184" y="3745396"/>
            <a:ext cx="171072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/>
              <a:t>单一主题</a:t>
            </a:r>
            <a:r>
              <a:rPr lang="en-US" altLang="zh-CN" dirty="0"/>
              <a:t>(</a:t>
            </a:r>
            <a:r>
              <a:rPr lang="zh-CN" altLang="en-US" dirty="0"/>
              <a:t>水果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829183" y="4250773"/>
            <a:ext cx="171072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/>
              <a:t>单一主题</a:t>
            </a:r>
            <a:r>
              <a:rPr lang="en-US" altLang="zh-CN" dirty="0"/>
              <a:t>(</a:t>
            </a:r>
            <a:r>
              <a:rPr lang="zh-CN" altLang="en-US" dirty="0"/>
              <a:t>车辆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879523" y="4701116"/>
            <a:ext cx="228780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/>
              <a:t>混合主题</a:t>
            </a:r>
            <a:r>
              <a:rPr lang="en-US" altLang="zh-CN" dirty="0"/>
              <a:t>(</a:t>
            </a:r>
            <a:r>
              <a:rPr lang="zh-CN" altLang="en-US" dirty="0"/>
              <a:t>车辆</a:t>
            </a:r>
            <a:r>
              <a:rPr lang="en-US" altLang="zh-CN" dirty="0"/>
              <a:t>+</a:t>
            </a:r>
            <a:r>
              <a:rPr lang="zh-CN" altLang="en-US" dirty="0"/>
              <a:t>水果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157ACF6-D2A3-4DD7-9AC8-BA968C8C4829}"/>
              </a:ext>
            </a:extLst>
          </p:cNvPr>
          <p:cNvSpPr/>
          <p:nvPr/>
        </p:nvSpPr>
        <p:spPr>
          <a:xfrm>
            <a:off x="1316948" y="399817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最后的结果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551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PLSA</a:t>
            </a:r>
            <a:r>
              <a:rPr lang="zh-CN" altLang="en-US" dirty="0"/>
              <a:t>模型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PLSA</a:t>
                </a:r>
                <a:r>
                  <a:rPr lang="zh-CN" altLang="en-US" dirty="0"/>
                  <a:t>模型实例</a:t>
                </a:r>
                <a:endParaRPr lang="en-US" altLang="zh-CN" dirty="0"/>
              </a:p>
              <a:p>
                <a:pPr lvl="1"/>
                <a:r>
                  <a:rPr kumimoji="1" lang="zh-CN" altLang="en-US" dirty="0"/>
                  <a:t>打开</a:t>
                </a:r>
                <a:r>
                  <a:rPr kumimoji="1" lang="en-US" altLang="zh-CN" dirty="0"/>
                  <a:t>excel</a:t>
                </a:r>
                <a:r>
                  <a:rPr kumimoji="1" lang="zh-CN" altLang="en-US" dirty="0"/>
                  <a:t>文件，进行实验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迭代结果与解读</a:t>
                </a:r>
                <a:endParaRPr kumimoji="1"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kumimoji="1" lang="zh-CN" altLang="en-US" i="1" dirty="0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zh-CN" altLang="en-US" dirty="0"/>
                  <a:t>，主题在单词上的分布</a:t>
                </a:r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639337"/>
              </p:ext>
            </p:extLst>
          </p:nvPr>
        </p:nvGraphicFramePr>
        <p:xfrm>
          <a:off x="1212273" y="2513012"/>
          <a:ext cx="6369629" cy="1097280"/>
        </p:xfrm>
        <a:graphic>
          <a:graphicData uri="http://schemas.openxmlformats.org/drawingml/2006/table">
            <a:tbl>
              <a:tblPr/>
              <a:tblGrid>
                <a:gridCol w="909947">
                  <a:extLst>
                    <a:ext uri="{9D8B030D-6E8A-4147-A177-3AD203B41FA5}">
                      <a16:colId xmlns:a16="http://schemas.microsoft.com/office/drawing/2014/main" val="1041369637"/>
                    </a:ext>
                  </a:extLst>
                </a:gridCol>
                <a:gridCol w="909947">
                  <a:extLst>
                    <a:ext uri="{9D8B030D-6E8A-4147-A177-3AD203B41FA5}">
                      <a16:colId xmlns:a16="http://schemas.microsoft.com/office/drawing/2014/main" val="2647156047"/>
                    </a:ext>
                  </a:extLst>
                </a:gridCol>
                <a:gridCol w="909947">
                  <a:extLst>
                    <a:ext uri="{9D8B030D-6E8A-4147-A177-3AD203B41FA5}">
                      <a16:colId xmlns:a16="http://schemas.microsoft.com/office/drawing/2014/main" val="1357142377"/>
                    </a:ext>
                  </a:extLst>
                </a:gridCol>
                <a:gridCol w="909947">
                  <a:extLst>
                    <a:ext uri="{9D8B030D-6E8A-4147-A177-3AD203B41FA5}">
                      <a16:colId xmlns:a16="http://schemas.microsoft.com/office/drawing/2014/main" val="2613249083"/>
                    </a:ext>
                  </a:extLst>
                </a:gridCol>
                <a:gridCol w="909947">
                  <a:extLst>
                    <a:ext uri="{9D8B030D-6E8A-4147-A177-3AD203B41FA5}">
                      <a16:colId xmlns:a16="http://schemas.microsoft.com/office/drawing/2014/main" val="54528072"/>
                    </a:ext>
                  </a:extLst>
                </a:gridCol>
                <a:gridCol w="909947">
                  <a:extLst>
                    <a:ext uri="{9D8B030D-6E8A-4147-A177-3AD203B41FA5}">
                      <a16:colId xmlns:a16="http://schemas.microsoft.com/office/drawing/2014/main" val="828950907"/>
                    </a:ext>
                  </a:extLst>
                </a:gridCol>
                <a:gridCol w="909947">
                  <a:extLst>
                    <a:ext uri="{9D8B030D-6E8A-4147-A177-3AD203B41FA5}">
                      <a16:colId xmlns:a16="http://schemas.microsoft.com/office/drawing/2014/main" val="17297821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W1</a:t>
                      </a:r>
                    </a:p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apple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W2</a:t>
                      </a:r>
                    </a:p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banana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W3</a:t>
                      </a:r>
                    </a:p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grape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W4</a:t>
                      </a:r>
                    </a:p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W5</a:t>
                      </a:r>
                    </a:p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truck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W6</a:t>
                      </a:r>
                    </a:p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train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246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0.053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0.096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0.157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0.214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0.481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51443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0.666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0.175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0.120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0.039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448733"/>
                  </a:ext>
                </a:extLst>
              </a:tr>
            </a:tbl>
          </a:graphicData>
        </a:graphic>
      </p:graphicFrame>
      <p:sp>
        <p:nvSpPr>
          <p:cNvPr id="8" name="圆角矩形 7"/>
          <p:cNvSpPr/>
          <p:nvPr/>
        </p:nvSpPr>
        <p:spPr>
          <a:xfrm>
            <a:off x="4963391" y="3023755"/>
            <a:ext cx="2805545" cy="31519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102427" y="3283527"/>
            <a:ext cx="2777837" cy="45027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0240F3-59D6-46D7-90D5-04ACA9FD7409}"/>
              </a:ext>
            </a:extLst>
          </p:cNvPr>
          <p:cNvSpPr/>
          <p:nvPr/>
        </p:nvSpPr>
        <p:spPr>
          <a:xfrm>
            <a:off x="3399748" y="406030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最后的结果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680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32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PLSA</a:t>
            </a:r>
            <a:r>
              <a:rPr lang="zh-CN" altLang="en-US" dirty="0"/>
              <a:t>模型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PLSA</a:t>
            </a:r>
            <a:r>
              <a:rPr lang="zh-CN" altLang="en-US" dirty="0"/>
              <a:t>模型实例：</a:t>
            </a:r>
            <a:r>
              <a:rPr lang="en-US" altLang="zh-CN" dirty="0"/>
              <a:t>Python</a:t>
            </a:r>
            <a:r>
              <a:rPr lang="zh-CN" altLang="en-US" dirty="0"/>
              <a:t>实现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94429"/>
            <a:ext cx="8305567" cy="89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9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PLSA</a:t>
            </a:r>
            <a:r>
              <a:rPr lang="zh-CN" altLang="en-US" dirty="0"/>
              <a:t>模型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PLSA</a:t>
            </a:r>
            <a:r>
              <a:rPr lang="zh-CN" altLang="en-US" dirty="0"/>
              <a:t>模型实例：</a:t>
            </a:r>
            <a:r>
              <a:rPr lang="en-US" altLang="zh-CN" dirty="0"/>
              <a:t>Python</a:t>
            </a:r>
            <a:r>
              <a:rPr lang="zh-CN" altLang="en-US" dirty="0"/>
              <a:t>实现</a:t>
            </a:r>
            <a:endParaRPr kumimoji="1"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209743" y="1404945"/>
            <a:ext cx="8631382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1.</a:t>
            </a:r>
            <a:r>
              <a:rPr lang="zh-CN" altLang="en-US" sz="1600" dirty="0"/>
              <a:t>apple apple apple apple apple apple apple apple apple banana  banana  grape</a:t>
            </a:r>
          </a:p>
          <a:p>
            <a:r>
              <a:rPr lang="en-US" altLang="zh-CN" sz="1600" dirty="0"/>
              <a:t>2.</a:t>
            </a:r>
            <a:r>
              <a:rPr lang="zh-CN" altLang="en-US" sz="1600" dirty="0"/>
              <a:t>apple apple apple apple apple apple apple apple banana  banana  grape grape car</a:t>
            </a:r>
          </a:p>
          <a:p>
            <a:r>
              <a:rPr lang="en-US" altLang="zh-CN" sz="1600" dirty="0"/>
              <a:t>3.</a:t>
            </a:r>
            <a:r>
              <a:rPr lang="zh-CN" altLang="en-US" sz="1600" dirty="0"/>
              <a:t>grape grape grape car car car truck  truck  truck  truck train  train  train  train  train  train  train  train  </a:t>
            </a:r>
          </a:p>
          <a:p>
            <a:r>
              <a:rPr lang="en-US" altLang="zh-CN" sz="1600" dirty="0"/>
              <a:t>4.</a:t>
            </a:r>
            <a:r>
              <a:rPr lang="zh-CN" altLang="en-US" sz="1600" dirty="0"/>
              <a:t>banana  banana  car car truck  truck  truck  truck  train  train  train  train  train  train  train  </a:t>
            </a:r>
          </a:p>
          <a:p>
            <a:r>
              <a:rPr lang="en-US" altLang="zh-CN" sz="1600" dirty="0"/>
              <a:t>5.</a:t>
            </a:r>
            <a:r>
              <a:rPr lang="zh-CN" altLang="en-US" sz="1600" dirty="0"/>
              <a:t>apple apple grape grape train  train  train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721206"/>
              </p:ext>
            </p:extLst>
          </p:nvPr>
        </p:nvGraphicFramePr>
        <p:xfrm>
          <a:off x="541872" y="2842684"/>
          <a:ext cx="661669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242">
                  <a:extLst>
                    <a:ext uri="{9D8B030D-6E8A-4147-A177-3AD203B41FA5}">
                      <a16:colId xmlns:a16="http://schemas.microsoft.com/office/drawing/2014/main" val="1407336951"/>
                    </a:ext>
                  </a:extLst>
                </a:gridCol>
                <a:gridCol w="945242">
                  <a:extLst>
                    <a:ext uri="{9D8B030D-6E8A-4147-A177-3AD203B41FA5}">
                      <a16:colId xmlns:a16="http://schemas.microsoft.com/office/drawing/2014/main" val="2096423301"/>
                    </a:ext>
                  </a:extLst>
                </a:gridCol>
                <a:gridCol w="945242">
                  <a:extLst>
                    <a:ext uri="{9D8B030D-6E8A-4147-A177-3AD203B41FA5}">
                      <a16:colId xmlns:a16="http://schemas.microsoft.com/office/drawing/2014/main" val="1895458222"/>
                    </a:ext>
                  </a:extLst>
                </a:gridCol>
                <a:gridCol w="945242">
                  <a:extLst>
                    <a:ext uri="{9D8B030D-6E8A-4147-A177-3AD203B41FA5}">
                      <a16:colId xmlns:a16="http://schemas.microsoft.com/office/drawing/2014/main" val="3712974214"/>
                    </a:ext>
                  </a:extLst>
                </a:gridCol>
                <a:gridCol w="945242">
                  <a:extLst>
                    <a:ext uri="{9D8B030D-6E8A-4147-A177-3AD203B41FA5}">
                      <a16:colId xmlns:a16="http://schemas.microsoft.com/office/drawing/2014/main" val="4185336454"/>
                    </a:ext>
                  </a:extLst>
                </a:gridCol>
                <a:gridCol w="945242">
                  <a:extLst>
                    <a:ext uri="{9D8B030D-6E8A-4147-A177-3AD203B41FA5}">
                      <a16:colId xmlns:a16="http://schemas.microsoft.com/office/drawing/2014/main" val="2624123079"/>
                    </a:ext>
                  </a:extLst>
                </a:gridCol>
                <a:gridCol w="945242">
                  <a:extLst>
                    <a:ext uri="{9D8B030D-6E8A-4147-A177-3AD203B41FA5}">
                      <a16:colId xmlns:a16="http://schemas.microsoft.com/office/drawing/2014/main" val="1110771004"/>
                    </a:ext>
                  </a:extLst>
                </a:gridCol>
              </a:tblGrid>
              <a:tr h="221192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banana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grape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truck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train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44320"/>
                  </a:ext>
                </a:extLst>
              </a:tr>
              <a:tr h="221192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771877"/>
                  </a:ext>
                </a:extLst>
              </a:tr>
              <a:tr h="221192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936434"/>
                  </a:ext>
                </a:extLst>
              </a:tr>
              <a:tr h="221192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786775"/>
                  </a:ext>
                </a:extLst>
              </a:tr>
              <a:tr h="221192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76680"/>
                  </a:ext>
                </a:extLst>
              </a:tr>
              <a:tr h="221192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060072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0DCFC04F-192D-418C-91E6-520A3E3AA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770" y="3230473"/>
            <a:ext cx="6509657" cy="170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8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PLSA</a:t>
            </a:r>
            <a:r>
              <a:rPr lang="zh-CN" altLang="en-US" dirty="0"/>
              <a:t>模型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PLSA</a:t>
            </a:r>
            <a:r>
              <a:rPr lang="zh-CN" altLang="en-US" dirty="0"/>
              <a:t>模型实例：</a:t>
            </a:r>
            <a:r>
              <a:rPr lang="en-US" altLang="zh-CN" dirty="0"/>
              <a:t>Python</a:t>
            </a:r>
            <a:r>
              <a:rPr lang="zh-CN" altLang="en-US" dirty="0"/>
              <a:t>实现</a:t>
            </a:r>
            <a:endParaRPr kumimoji="1" lang="en-US" altLang="zh-CN" dirty="0"/>
          </a:p>
        </p:txBody>
      </p:sp>
      <p:sp>
        <p:nvSpPr>
          <p:cNvPr id="9" name="右弧形箭头 8"/>
          <p:cNvSpPr/>
          <p:nvPr/>
        </p:nvSpPr>
        <p:spPr>
          <a:xfrm>
            <a:off x="7653867" y="2170975"/>
            <a:ext cx="1032933" cy="158399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8527" y="220505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初始值</a:t>
            </a:r>
          </a:p>
        </p:txBody>
      </p:sp>
      <p:sp>
        <p:nvSpPr>
          <p:cNvPr id="11" name="矩形 10"/>
          <p:cNvSpPr/>
          <p:nvPr/>
        </p:nvSpPr>
        <p:spPr>
          <a:xfrm>
            <a:off x="288527" y="3878194"/>
            <a:ext cx="10068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迭代后的取值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5691D8-0C7B-41FC-B781-C64FAF914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363" y="1507461"/>
            <a:ext cx="6208486" cy="13989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4F749DC-2168-47A5-A52B-9E138C470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363" y="3182821"/>
            <a:ext cx="6208486" cy="16803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618BF0D-D722-4872-B41C-C8A0D4E33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3628" y="712104"/>
            <a:ext cx="3534682" cy="541348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3702042" y="4630723"/>
            <a:ext cx="2597544" cy="25085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964689" y="4379870"/>
            <a:ext cx="2597544" cy="25085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22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PLSA</a:t>
            </a:r>
            <a:r>
              <a:rPr lang="zh-CN" altLang="en-US" dirty="0"/>
              <a:t>模型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PLSA</a:t>
            </a:r>
            <a:r>
              <a:rPr lang="zh-CN" altLang="en-US" dirty="0"/>
              <a:t>模型实例：</a:t>
            </a:r>
            <a:r>
              <a:rPr lang="en-US" altLang="zh-CN" dirty="0"/>
              <a:t>Python</a:t>
            </a:r>
            <a:r>
              <a:rPr lang="zh-CN" altLang="en-US" dirty="0"/>
              <a:t>实现</a:t>
            </a:r>
            <a:endParaRPr lang="en-US" altLang="zh-CN" dirty="0"/>
          </a:p>
          <a:p>
            <a:pPr lvl="1"/>
            <a:r>
              <a:rPr kumimoji="1" lang="zh-CN" altLang="en-US" dirty="0"/>
              <a:t>目标函数的变化</a:t>
            </a:r>
            <a:r>
              <a:rPr kumimoji="1" lang="en-US" altLang="zh-CN" dirty="0"/>
              <a:t>(</a:t>
            </a:r>
            <a:r>
              <a:rPr kumimoji="1" lang="zh-CN" altLang="en-US" dirty="0"/>
              <a:t>最大化</a:t>
            </a:r>
            <a:r>
              <a:rPr kumimoji="1" lang="en-US" altLang="zh-CN" dirty="0" err="1"/>
              <a:t>LogLikelihood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zh-CN" altLang="en-US" dirty="0"/>
              <a:t>请参考后文的公式推导</a:t>
            </a:r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AC493D-8EAF-46E4-82F3-6C4FB8A1B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239" y="1924050"/>
            <a:ext cx="2881315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PLSA</a:t>
            </a:r>
            <a:r>
              <a:rPr lang="zh-CN" altLang="en-US" dirty="0"/>
              <a:t>模型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altLang="zh-CN" dirty="0"/>
              <a:t>PLSA</a:t>
            </a:r>
            <a:r>
              <a:rPr lang="zh-CN" altLang="en-US" dirty="0"/>
              <a:t>模型及</a:t>
            </a:r>
            <a:r>
              <a:rPr lang="en-US" altLang="zh-CN" dirty="0"/>
              <a:t>EM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136" y="1184291"/>
            <a:ext cx="5950526" cy="198810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33" y="3278332"/>
            <a:ext cx="1141540" cy="173701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206" y="3572103"/>
            <a:ext cx="6359248" cy="95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5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86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PLSA</a:t>
            </a:r>
            <a:r>
              <a:rPr lang="zh-CN" altLang="en-US" dirty="0"/>
              <a:t>模型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pPr marL="285750" indent="-285750" algn="just"/>
            <a:r>
              <a:rPr lang="en-US" altLang="zh-CN" dirty="0"/>
              <a:t>PLSA</a:t>
            </a:r>
            <a:r>
              <a:rPr lang="zh-CN" altLang="en-US" dirty="0"/>
              <a:t>模型的优缺点</a:t>
            </a:r>
            <a:endParaRPr lang="en-US" altLang="zh-CN" dirty="0"/>
          </a:p>
          <a:p>
            <a:pPr algn="just"/>
            <a:r>
              <a:rPr lang="zh-CN" altLang="en-US" dirty="0"/>
              <a:t>优点</a:t>
            </a:r>
            <a:endParaRPr lang="en-US" altLang="zh-CN" dirty="0"/>
          </a:p>
          <a:p>
            <a:pPr lvl="1" algn="just"/>
            <a:r>
              <a:rPr lang="en-US" altLang="zh-CN" dirty="0"/>
              <a:t>Results have a clear </a:t>
            </a:r>
            <a:r>
              <a:rPr lang="en-US" altLang="zh-CN" dirty="0">
                <a:solidFill>
                  <a:srgbClr val="C00000"/>
                </a:solidFill>
              </a:rPr>
              <a:t>probabilistic interpretation </a:t>
            </a:r>
          </a:p>
          <a:p>
            <a:pPr lvl="1" algn="just"/>
            <a:r>
              <a:rPr lang="en-US" altLang="zh-CN" dirty="0"/>
              <a:t>Allows for </a:t>
            </a:r>
            <a:r>
              <a:rPr lang="en-US" altLang="zh-CN" dirty="0">
                <a:solidFill>
                  <a:srgbClr val="C00000"/>
                </a:solidFill>
              </a:rPr>
              <a:t>model combination</a:t>
            </a:r>
          </a:p>
          <a:p>
            <a:pPr lvl="1" algn="just"/>
            <a:r>
              <a:rPr lang="en-US" altLang="zh-CN" dirty="0"/>
              <a:t>Problem of </a:t>
            </a:r>
            <a:r>
              <a:rPr lang="en-US" altLang="zh-CN" dirty="0">
                <a:solidFill>
                  <a:srgbClr val="C00000"/>
                </a:solidFill>
              </a:rPr>
              <a:t>polysemy (</a:t>
            </a:r>
            <a:r>
              <a:rPr lang="zh-CN" altLang="en-US" dirty="0">
                <a:solidFill>
                  <a:srgbClr val="C00000"/>
                </a:solidFill>
              </a:rPr>
              <a:t>一词多义</a:t>
            </a:r>
            <a:r>
              <a:rPr lang="en-US" altLang="zh-CN" dirty="0">
                <a:solidFill>
                  <a:srgbClr val="C00000"/>
                </a:solidFill>
              </a:rPr>
              <a:t>)is better addressed</a:t>
            </a:r>
          </a:p>
          <a:p>
            <a:pPr lvl="2" algn="just"/>
            <a:r>
              <a:rPr lang="en-US" altLang="zh-CN" dirty="0"/>
              <a:t>PLSA can address synonymy and polysemy problems by exploring underlying semantic relations beneath the actual occurrences of words</a:t>
            </a:r>
          </a:p>
        </p:txBody>
      </p:sp>
    </p:spTree>
    <p:extLst>
      <p:ext uri="{BB962C8B-B14F-4D97-AF65-F5344CB8AC3E}">
        <p14:creationId xmlns:p14="http://schemas.microsoft.com/office/powerpoint/2010/main" val="151967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PLSA</a:t>
            </a:r>
            <a:r>
              <a:rPr lang="zh-CN" altLang="en-US" dirty="0"/>
              <a:t>模型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pPr marL="285750" indent="-285750" algn="just"/>
            <a:r>
              <a:rPr lang="en-US" altLang="zh-CN" dirty="0"/>
              <a:t>PLSA</a:t>
            </a:r>
            <a:r>
              <a:rPr lang="zh-CN" altLang="en-US" dirty="0"/>
              <a:t>模型的优缺点</a:t>
            </a:r>
            <a:endParaRPr lang="en-US" altLang="zh-CN" dirty="0"/>
          </a:p>
          <a:p>
            <a:pPr algn="just"/>
            <a:r>
              <a:rPr lang="zh-CN" altLang="en-US" dirty="0"/>
              <a:t>缺点</a:t>
            </a:r>
            <a:endParaRPr lang="en-US" altLang="zh-CN" dirty="0"/>
          </a:p>
          <a:p>
            <a:pPr lvl="1"/>
            <a:r>
              <a:rPr lang="en-US" altLang="zh-CN" dirty="0"/>
              <a:t>Potentially higher </a:t>
            </a:r>
            <a:r>
              <a:rPr lang="en-US" altLang="zh-CN" dirty="0">
                <a:solidFill>
                  <a:srgbClr val="C00000"/>
                </a:solidFill>
              </a:rPr>
              <a:t>computational complexity </a:t>
            </a:r>
          </a:p>
          <a:p>
            <a:pPr lvl="1"/>
            <a:r>
              <a:rPr lang="en-US" altLang="zh-CN" dirty="0"/>
              <a:t>EM algorithm gives </a:t>
            </a:r>
            <a:r>
              <a:rPr lang="en-US" altLang="zh-CN" dirty="0">
                <a:solidFill>
                  <a:srgbClr val="C00000"/>
                </a:solidFill>
              </a:rPr>
              <a:t>local maximum</a:t>
            </a:r>
          </a:p>
          <a:p>
            <a:pPr lvl="1"/>
            <a:r>
              <a:rPr lang="en-US" altLang="zh-CN" dirty="0"/>
              <a:t>Prone to </a:t>
            </a:r>
            <a:r>
              <a:rPr lang="en-US" altLang="zh-CN" dirty="0">
                <a:solidFill>
                  <a:srgbClr val="C00000"/>
                </a:solidFill>
              </a:rPr>
              <a:t>overfitting</a:t>
            </a:r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Solution: Tempered EM 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Not a well defined generative model for new documents</a:t>
            </a:r>
          </a:p>
          <a:p>
            <a:pPr lvl="2"/>
            <a:r>
              <a:rPr lang="en-US" altLang="zh-CN" dirty="0"/>
              <a:t>Solution: Latent Dirichlet Allocation </a:t>
            </a:r>
          </a:p>
          <a:p>
            <a:pPr algn="just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687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51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PLSA</a:t>
            </a:r>
            <a:r>
              <a:rPr lang="zh-CN" altLang="en-US" dirty="0"/>
              <a:t>模型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pPr marL="285750" indent="-285750"/>
            <a:r>
              <a:rPr lang="en-US" altLang="zh-CN" dirty="0"/>
              <a:t>PLSA</a:t>
            </a:r>
            <a:r>
              <a:rPr lang="zh-CN" altLang="en-US" dirty="0"/>
              <a:t>模型的公式推导</a:t>
            </a:r>
          </a:p>
          <a:p>
            <a:pPr lvl="1"/>
            <a:r>
              <a:rPr lang="zh-CN" altLang="en-US" dirty="0"/>
              <a:t>寻找文档的隐藏的话题分布</a:t>
            </a:r>
            <a:endParaRPr lang="en-US" altLang="zh-CN" dirty="0"/>
          </a:p>
          <a:p>
            <a:pPr lvl="1"/>
            <a:r>
              <a:rPr lang="zh-CN" altLang="en-US" dirty="0"/>
              <a:t>以使如下目标函数最大化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4963605" y="704850"/>
            <a:ext cx="3734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Documents 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latent topics 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words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038" y="1074182"/>
            <a:ext cx="3433762" cy="13647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336" y="1936352"/>
            <a:ext cx="3247177" cy="100517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47426" y="3068664"/>
            <a:ext cx="6508173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/>
              <a:t>相当于最小化</a:t>
            </a:r>
            <a:r>
              <a:rPr lang="en-US" altLang="zh-CN" sz="1600" dirty="0"/>
              <a:t>(1)</a:t>
            </a:r>
            <a:r>
              <a:rPr lang="zh-CN" altLang="en-US" sz="1600" dirty="0"/>
              <a:t>和</a:t>
            </a:r>
            <a:r>
              <a:rPr lang="en-US" altLang="zh-CN" sz="1600" dirty="0"/>
              <a:t>(2)</a:t>
            </a:r>
            <a:r>
              <a:rPr lang="zh-CN" altLang="en-US" sz="1600" dirty="0"/>
              <a:t>之间的交叉熵</a:t>
            </a:r>
            <a:endParaRPr lang="en-US" altLang="zh-CN" sz="1600" dirty="0"/>
          </a:p>
          <a:p>
            <a:pPr algn="just"/>
            <a:r>
              <a:rPr lang="en-US" altLang="zh-CN" sz="1600" dirty="0"/>
              <a:t>(1)</a:t>
            </a:r>
            <a:r>
              <a:rPr lang="zh-CN" altLang="en-US" sz="1600" dirty="0"/>
              <a:t>单词的经验分布</a:t>
            </a:r>
            <a:r>
              <a:rPr lang="en-US" altLang="zh-CN" sz="1600" dirty="0"/>
              <a:t>empirical distribution of words  n(</a:t>
            </a:r>
            <a:r>
              <a:rPr lang="en-US" altLang="zh-CN" sz="1600" dirty="0" err="1"/>
              <a:t>d,w</a:t>
            </a:r>
            <a:r>
              <a:rPr lang="en-US" altLang="zh-CN" sz="1600" dirty="0"/>
              <a:t>)</a:t>
            </a:r>
          </a:p>
          <a:p>
            <a:pPr algn="just"/>
            <a:r>
              <a:rPr lang="en-US" altLang="zh-CN" sz="1600" dirty="0"/>
              <a:t>(2)</a:t>
            </a:r>
            <a:r>
              <a:rPr lang="zh-CN" altLang="en-US" sz="1600" dirty="0"/>
              <a:t>模型给出的分布</a:t>
            </a:r>
            <a:r>
              <a:rPr lang="en-US" altLang="zh-CN" sz="1600" dirty="0"/>
              <a:t>p(</a:t>
            </a:r>
            <a:r>
              <a:rPr lang="en-US" altLang="zh-CN" sz="1600" dirty="0" err="1"/>
              <a:t>d,w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3782728" y="4269651"/>
                <a:ext cx="4241930" cy="76302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CrossEntropy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en-US" altLang="zh-CN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CN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728" y="4269651"/>
                <a:ext cx="4241930" cy="7630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上箭头 7"/>
          <p:cNvSpPr/>
          <p:nvPr/>
        </p:nvSpPr>
        <p:spPr>
          <a:xfrm>
            <a:off x="5065654" y="3888641"/>
            <a:ext cx="647700" cy="4346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1BE5C4-9AD1-4CCC-9FEA-CE1A3148366C}"/>
              </a:ext>
            </a:extLst>
          </p:cNvPr>
          <p:cNvSpPr/>
          <p:nvPr/>
        </p:nvSpPr>
        <p:spPr>
          <a:xfrm>
            <a:off x="2905565" y="444255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最小化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1F0942C-2DE1-4443-8301-1ABCA8BDA4AC}"/>
              </a:ext>
            </a:extLst>
          </p:cNvPr>
          <p:cNvSpPr/>
          <p:nvPr/>
        </p:nvSpPr>
        <p:spPr>
          <a:xfrm>
            <a:off x="187765" y="225427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最大化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7D19366-C233-44D8-86E3-CF0A58BE407E}"/>
              </a:ext>
            </a:extLst>
          </p:cNvPr>
          <p:cNvSpPr/>
          <p:nvPr/>
        </p:nvSpPr>
        <p:spPr>
          <a:xfrm>
            <a:off x="4742489" y="167879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其中</a:t>
            </a:r>
          </a:p>
        </p:txBody>
      </p:sp>
    </p:spTree>
    <p:extLst>
      <p:ext uri="{BB962C8B-B14F-4D97-AF65-F5344CB8AC3E}">
        <p14:creationId xmlns:p14="http://schemas.microsoft.com/office/powerpoint/2010/main" val="313001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PLSA</a:t>
            </a:r>
            <a:r>
              <a:rPr lang="zh-CN" altLang="en-US" dirty="0"/>
              <a:t>模型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altLang="zh-CN" dirty="0"/>
              <a:t>PLSA</a:t>
            </a:r>
            <a:r>
              <a:rPr lang="zh-CN" altLang="en-US" dirty="0"/>
              <a:t>模型的公式推导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02" y="1714500"/>
            <a:ext cx="8347798" cy="947858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972293" y="3378200"/>
            <a:ext cx="4481105" cy="9461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该文件给出</a:t>
            </a:r>
            <a:r>
              <a:rPr lang="en-US" altLang="zh-CN" dirty="0">
                <a:solidFill>
                  <a:sysClr val="windowText" lastClr="000000"/>
                </a:solidFill>
              </a:rPr>
              <a:t>PLSA</a:t>
            </a:r>
            <a:r>
              <a:rPr lang="zh-CN" altLang="en-US" dirty="0">
                <a:solidFill>
                  <a:sysClr val="windowText" lastClr="000000"/>
                </a:solidFill>
              </a:rPr>
              <a:t>模型的</a:t>
            </a:r>
            <a:r>
              <a:rPr lang="en-US" altLang="zh-CN" dirty="0">
                <a:solidFill>
                  <a:sysClr val="windowText" lastClr="000000"/>
                </a:solidFill>
              </a:rPr>
              <a:t>EM</a:t>
            </a:r>
            <a:r>
              <a:rPr lang="zh-CN" altLang="en-US" dirty="0">
                <a:solidFill>
                  <a:sysClr val="windowText" lastClr="000000"/>
                </a:solidFill>
              </a:rPr>
              <a:t>算法的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推导过程，请大家参考</a:t>
            </a:r>
          </a:p>
        </p:txBody>
      </p:sp>
    </p:spTree>
    <p:extLst>
      <p:ext uri="{BB962C8B-B14F-4D97-AF65-F5344CB8AC3E}">
        <p14:creationId xmlns:p14="http://schemas.microsoft.com/office/powerpoint/2010/main" val="81694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55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PLSA</a:t>
            </a:r>
            <a:r>
              <a:rPr kumimoji="1" lang="zh-CN" altLang="en-US" dirty="0"/>
              <a:t>模型？</a:t>
            </a:r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PLSA</a:t>
            </a:r>
            <a:r>
              <a:rPr kumimoji="1" lang="zh-CN" altLang="en-US" dirty="0"/>
              <a:t>模型的</a:t>
            </a:r>
            <a:r>
              <a:rPr kumimoji="1" lang="en-US" altLang="zh-CN" dirty="0"/>
              <a:t>EM</a:t>
            </a:r>
            <a:r>
              <a:rPr kumimoji="1" lang="zh-CN" altLang="en-US" dirty="0"/>
              <a:t>算法？</a:t>
            </a:r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PLSA</a:t>
            </a:r>
            <a:r>
              <a:rPr kumimoji="1" lang="zh-CN" altLang="en-US" dirty="0"/>
              <a:t>模型的优点？</a:t>
            </a:r>
          </a:p>
          <a:p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PLSA</a:t>
            </a:r>
            <a:r>
              <a:rPr kumimoji="1" lang="zh-CN" altLang="en-US" dirty="0"/>
              <a:t>模型的缺点？</a:t>
            </a:r>
          </a:p>
          <a:p>
            <a:r>
              <a:rPr kumimoji="1" lang="en-US" altLang="zh-CN" dirty="0"/>
              <a:t>5</a:t>
            </a:r>
            <a:r>
              <a:rPr kumimoji="1" lang="zh-CN" altLang="en-US" dirty="0"/>
              <a:t>、（</a:t>
            </a:r>
            <a:r>
              <a:rPr kumimoji="1" lang="en-US" altLang="zh-CN" dirty="0" err="1"/>
              <a:t>AddOn</a:t>
            </a:r>
            <a:r>
              <a:rPr kumimoji="1" lang="zh-CN" altLang="en-US" dirty="0"/>
              <a:t>）</a:t>
            </a:r>
            <a:r>
              <a:rPr kumimoji="1" lang="en-US" altLang="zh-CN" dirty="0"/>
              <a:t>PLSA</a:t>
            </a:r>
            <a:r>
              <a:rPr kumimoji="1" lang="zh-CN" altLang="en-US" dirty="0"/>
              <a:t>模型的</a:t>
            </a:r>
            <a:r>
              <a:rPr kumimoji="1" lang="en-US" altLang="zh-CN" dirty="0"/>
              <a:t>EM</a:t>
            </a:r>
            <a:r>
              <a:rPr kumimoji="1" lang="zh-CN" altLang="en-US" dirty="0"/>
              <a:t>算法的推导过程</a:t>
            </a:r>
            <a:r>
              <a:rPr kumimoji="1" lang="en-US" altLang="zh-CN"/>
              <a:t>?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1292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PLSA</a:t>
            </a:r>
            <a:r>
              <a:rPr lang="zh-CN" altLang="en-US" dirty="0"/>
              <a:t>模型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altLang="zh-CN" dirty="0"/>
              <a:t>PLSA</a:t>
            </a:r>
            <a:r>
              <a:rPr lang="zh-CN" altLang="en-US" dirty="0"/>
              <a:t>模型及</a:t>
            </a:r>
            <a:r>
              <a:rPr lang="en-US" altLang="zh-CN" dirty="0"/>
              <a:t>EM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kumimoji="1" lang="zh-CN" altLang="en-US" dirty="0"/>
              <a:t>一种话题建模的方法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假设有一批文档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每个文档使用了字典中的若干单词进行撰写</a:t>
            </a:r>
            <a:endParaRPr kumimoji="1" lang="en-US" altLang="zh-CN" dirty="0"/>
          </a:p>
          <a:p>
            <a:pPr lvl="2"/>
            <a:endParaRPr kumimoji="1" lang="en-US" altLang="zh-CN" dirty="0"/>
          </a:p>
          <a:p>
            <a:pPr lvl="2"/>
            <a:r>
              <a:rPr kumimoji="1" lang="zh-CN" altLang="en-US" dirty="0"/>
              <a:t>这些文档描述了一些主题，如图所示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我们了解到的是</a:t>
            </a:r>
            <a:r>
              <a:rPr kumimoji="1" lang="en-US" altLang="zh-CN" dirty="0"/>
              <a:t>n(di, </a:t>
            </a:r>
            <a:r>
              <a:rPr kumimoji="1" lang="en-US" altLang="zh-CN" dirty="0" err="1"/>
              <a:t>wj</a:t>
            </a:r>
            <a:r>
              <a:rPr kumimoji="1" lang="en-US" altLang="zh-CN" dirty="0"/>
              <a:t>)</a:t>
            </a:r>
          </a:p>
          <a:p>
            <a:pPr lvl="3"/>
            <a:r>
              <a:rPr kumimoji="1" lang="zh-CN" altLang="en-US" dirty="0"/>
              <a:t>即文档和单词的共现次数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请自动找出这些主题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具体是每个文档在主题上的分布</a:t>
            </a:r>
            <a:endParaRPr kumimoji="1" lang="en-US" altLang="zh-CN" dirty="0"/>
          </a:p>
          <a:p>
            <a:pPr lvl="4"/>
            <a:r>
              <a:rPr kumimoji="1" lang="en-US" altLang="zh-CN" dirty="0"/>
              <a:t>P(</a:t>
            </a:r>
            <a:r>
              <a:rPr kumimoji="1" lang="en-US" altLang="zh-CN" dirty="0" err="1"/>
              <a:t>zk</a:t>
            </a:r>
            <a:r>
              <a:rPr kumimoji="1" lang="en-US" altLang="zh-CN" dirty="0"/>
              <a:t> | di)</a:t>
            </a:r>
          </a:p>
          <a:p>
            <a:pPr lvl="3"/>
            <a:r>
              <a:rPr kumimoji="1" lang="zh-CN" altLang="en-US" dirty="0"/>
              <a:t>每个主题在单词上的分布</a:t>
            </a:r>
            <a:endParaRPr kumimoji="1" lang="en-US" altLang="zh-CN" dirty="0"/>
          </a:p>
          <a:p>
            <a:pPr lvl="4"/>
            <a:r>
              <a:rPr kumimoji="1" lang="en-US" altLang="zh-CN" dirty="0"/>
              <a:t>P(</a:t>
            </a:r>
            <a:r>
              <a:rPr kumimoji="1" lang="en-US" altLang="zh-CN" dirty="0" err="1"/>
              <a:t>wj</a:t>
            </a:r>
            <a:r>
              <a:rPr kumimoji="1" lang="en-US" altLang="zh-CN" dirty="0"/>
              <a:t>| </a:t>
            </a:r>
            <a:r>
              <a:rPr kumimoji="1" lang="en-US" altLang="zh-CN" dirty="0" err="1"/>
              <a:t>zk</a:t>
            </a:r>
            <a:r>
              <a:rPr kumimoji="1" lang="en-US" altLang="zh-CN" dirty="0"/>
              <a:t>)</a:t>
            </a:r>
          </a:p>
          <a:p>
            <a:pPr lvl="1"/>
            <a:endParaRPr kumimoji="1"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202" y="2157846"/>
            <a:ext cx="3034576" cy="231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5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PLSA</a:t>
            </a:r>
            <a:r>
              <a:rPr lang="zh-CN" altLang="en-US" dirty="0"/>
              <a:t>模型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pPr marL="285750" indent="-285750"/>
            <a:r>
              <a:rPr lang="en-US" altLang="zh-CN" dirty="0"/>
              <a:t>PLSA</a:t>
            </a:r>
            <a:r>
              <a:rPr lang="zh-CN" altLang="en-US" dirty="0"/>
              <a:t>模型及</a:t>
            </a:r>
            <a:r>
              <a:rPr lang="en-US" altLang="zh-CN" dirty="0"/>
              <a:t>EM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/>
              <a:t>在这里单词是可观察的</a:t>
            </a:r>
            <a:endParaRPr lang="en-US" altLang="zh-CN" dirty="0"/>
          </a:p>
          <a:p>
            <a:pPr lvl="1"/>
            <a:r>
              <a:rPr lang="zh-CN" altLang="en-US" dirty="0"/>
              <a:t>而主题是不可观察的，是隐变量</a:t>
            </a:r>
            <a:endParaRPr lang="en-US" altLang="zh-CN" dirty="0"/>
          </a:p>
          <a:p>
            <a:pPr lvl="1"/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038" y="2123209"/>
            <a:ext cx="3034576" cy="2310822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5462155" y="1908464"/>
            <a:ext cx="619990" cy="266007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262005" y="1908464"/>
            <a:ext cx="619990" cy="266007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61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PLSA</a:t>
            </a:r>
            <a:r>
              <a:rPr lang="zh-CN" altLang="en-US" dirty="0"/>
              <a:t>模型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pPr marL="285750" indent="-285750"/>
            <a:r>
              <a:rPr lang="en-US" altLang="zh-CN" dirty="0"/>
              <a:t>PLSA</a:t>
            </a:r>
            <a:r>
              <a:rPr lang="zh-CN" altLang="en-US" dirty="0"/>
              <a:t>模型及</a:t>
            </a:r>
            <a:r>
              <a:rPr lang="en-US" altLang="zh-CN" dirty="0"/>
              <a:t>EM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sz="1600" dirty="0"/>
              <a:t>文档生成过程的建模</a:t>
            </a:r>
            <a:r>
              <a:rPr lang="en-US" altLang="zh-CN" sz="1600" dirty="0"/>
              <a:t>Basic Generative Model </a:t>
            </a:r>
          </a:p>
          <a:p>
            <a:pPr lvl="2"/>
            <a:r>
              <a:rPr lang="zh-CN" altLang="en-US" sz="1400" dirty="0"/>
              <a:t>以</a:t>
            </a:r>
            <a:r>
              <a:rPr lang="en-US" altLang="zh-CN" sz="1400" dirty="0"/>
              <a:t> P(d) </a:t>
            </a:r>
            <a:r>
              <a:rPr lang="zh-CN" altLang="en-US" sz="1400" dirty="0"/>
              <a:t>选择文档</a:t>
            </a:r>
            <a:r>
              <a:rPr lang="en-US" altLang="zh-CN" sz="1400" dirty="0"/>
              <a:t> d </a:t>
            </a:r>
          </a:p>
          <a:p>
            <a:pPr lvl="2"/>
            <a:r>
              <a:rPr lang="zh-CN" altLang="en-US" sz="1400" dirty="0"/>
              <a:t>在此基础上，以</a:t>
            </a:r>
            <a:r>
              <a:rPr lang="en-US" altLang="zh-CN" sz="1400" dirty="0"/>
              <a:t>P(</a:t>
            </a:r>
            <a:r>
              <a:rPr lang="en-US" altLang="zh-CN" sz="1400" dirty="0" err="1"/>
              <a:t>z|d</a:t>
            </a:r>
            <a:r>
              <a:rPr lang="en-US" altLang="zh-CN" sz="1400" dirty="0"/>
              <a:t>) </a:t>
            </a:r>
            <a:r>
              <a:rPr lang="zh-CN" altLang="en-US" sz="1400" dirty="0"/>
              <a:t>的概率选择某个隐藏的</a:t>
            </a:r>
            <a:r>
              <a:rPr lang="en-US" altLang="zh-CN" sz="1400" dirty="0"/>
              <a:t>( latent )</a:t>
            </a:r>
            <a:r>
              <a:rPr lang="zh-CN" altLang="en-US" sz="1400" dirty="0"/>
              <a:t>主题</a:t>
            </a:r>
            <a:endParaRPr lang="en-US" altLang="zh-CN" sz="1400" dirty="0"/>
          </a:p>
          <a:p>
            <a:pPr lvl="2"/>
            <a:r>
              <a:rPr lang="zh-CN" altLang="en-US" sz="1400" dirty="0"/>
              <a:t>在此基础上，以</a:t>
            </a:r>
            <a:r>
              <a:rPr lang="en-US" altLang="zh-CN" sz="1400" dirty="0"/>
              <a:t>P(</a:t>
            </a:r>
            <a:r>
              <a:rPr lang="en-US" altLang="zh-CN" sz="1400" dirty="0" err="1"/>
              <a:t>w|z</a:t>
            </a:r>
            <a:r>
              <a:rPr lang="en-US" altLang="zh-CN" sz="1400" dirty="0"/>
              <a:t>) </a:t>
            </a:r>
            <a:r>
              <a:rPr lang="zh-CN" altLang="en-US" sz="1400" dirty="0"/>
              <a:t>的概率生成一个单词</a:t>
            </a:r>
            <a:r>
              <a:rPr lang="en-US" altLang="zh-CN" sz="1400" dirty="0"/>
              <a:t>w</a:t>
            </a:r>
          </a:p>
          <a:p>
            <a:pPr lvl="1"/>
            <a:r>
              <a:rPr lang="zh-CN" altLang="en-US" sz="1600" dirty="0"/>
              <a:t>于是有词项</a:t>
            </a:r>
            <a:r>
              <a:rPr lang="en-US" altLang="zh-CN" sz="1600" dirty="0"/>
              <a:t>-</a:t>
            </a:r>
            <a:r>
              <a:rPr lang="zh-CN" altLang="en-US" sz="1600" dirty="0"/>
              <a:t>文档的联合分布模型</a:t>
            </a:r>
            <a:r>
              <a:rPr lang="en-US" altLang="zh-CN" sz="1600" dirty="0"/>
              <a:t>(Joint Probability Model)</a:t>
            </a:r>
            <a:r>
              <a:rPr lang="zh-CN" altLang="en-US" sz="1600" dirty="0"/>
              <a:t>如下</a:t>
            </a:r>
            <a:endParaRPr lang="en-US" altLang="zh-CN" dirty="0"/>
          </a:p>
          <a:p>
            <a:pPr lvl="1"/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499" y="2787650"/>
            <a:ext cx="3422131" cy="7386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899" y="3578133"/>
            <a:ext cx="3896728" cy="10288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982" y="318007"/>
            <a:ext cx="2509071" cy="129162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06A6ACC-2B6A-4568-95F0-E3A10C919004}"/>
              </a:ext>
            </a:extLst>
          </p:cNvPr>
          <p:cNvSpPr/>
          <p:nvPr/>
        </p:nvSpPr>
        <p:spPr>
          <a:xfrm>
            <a:off x="2024520" y="385302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其中</a:t>
            </a:r>
          </a:p>
        </p:txBody>
      </p:sp>
    </p:spTree>
    <p:extLst>
      <p:ext uri="{BB962C8B-B14F-4D97-AF65-F5344CB8AC3E}">
        <p14:creationId xmlns:p14="http://schemas.microsoft.com/office/powerpoint/2010/main" val="12985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PLSA</a:t>
            </a:r>
            <a:r>
              <a:rPr lang="zh-CN" altLang="en-US" dirty="0"/>
              <a:t>模型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</p:spPr>
            <p:txBody>
              <a:bodyPr>
                <a:normAutofit/>
              </a:bodyPr>
              <a:lstStyle/>
              <a:p>
                <a:pPr marL="285750" indent="-285750"/>
                <a:r>
                  <a:rPr lang="en-US" altLang="zh-CN" dirty="0"/>
                  <a:t>PLSA</a:t>
                </a:r>
                <a:r>
                  <a:rPr lang="zh-CN" altLang="en-US" dirty="0"/>
                  <a:t>模型及</a:t>
                </a:r>
                <a:r>
                  <a:rPr lang="en-US" altLang="zh-CN" dirty="0"/>
                  <a:t>EM</a:t>
                </a:r>
                <a:r>
                  <a:rPr lang="zh-CN" altLang="en-US" dirty="0"/>
                  <a:t>算法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文档，表示为在各个话题上的概率分布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比如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𝑑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 (</a:t>
                </a:r>
                <a:r>
                  <a:rPr lang="zh-CN" altLang="en-US" dirty="0"/>
                  <a:t>𝑧</a:t>
                </a:r>
                <a:r>
                  <a:rPr lang="en-US" altLang="zh-CN" dirty="0"/>
                  <a:t>1, . . . , </a:t>
                </a:r>
                <a:r>
                  <a:rPr lang="zh-CN" altLang="en-US" dirty="0"/>
                  <a:t>𝑧𝑛</a:t>
                </a:r>
                <a:r>
                  <a:rPr lang="en-US" altLang="zh-CN" dirty="0"/>
                  <a:t>) </a:t>
                </a:r>
              </a:p>
              <a:p>
                <a:pPr lvl="2"/>
                <a:r>
                  <a:rPr lang="zh-CN" altLang="en-US" dirty="0"/>
                  <a:t>𝑑</a:t>
                </a:r>
                <a:r>
                  <a:rPr lang="en-US" altLang="zh-CN" dirty="0"/>
                  <a:t>1 = (0.5, 0.3, 0.2) </a:t>
                </a:r>
              </a:p>
              <a:p>
                <a:pPr lvl="2"/>
                <a:r>
                  <a:rPr lang="zh-CN" altLang="en-US" dirty="0"/>
                  <a:t>这个话题空间，是一个概率分布表示的隐藏的语义空间</a:t>
                </a:r>
                <a:r>
                  <a:rPr lang="en-US" altLang="zh-CN" dirty="0"/>
                  <a:t>(Probabilistic Latent Semantic Space)</a:t>
                </a:r>
              </a:p>
              <a:p>
                <a:pPr lvl="1"/>
                <a:r>
                  <a:rPr lang="zh-CN" altLang="en-US" dirty="0"/>
                  <a:t>话题，则表示为在各个</a:t>
                </a:r>
                <a:r>
                  <a:rPr lang="zh-CN" altLang="en-US" dirty="0" smtClean="0"/>
                  <a:t>单词上的</a:t>
                </a:r>
                <a:r>
                  <a:rPr lang="zh-CN" altLang="en-US" dirty="0"/>
                  <a:t>概率分布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比如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𝑧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 (</a:t>
                </a:r>
                <a:r>
                  <a:rPr lang="zh-CN" altLang="en-US" dirty="0"/>
                  <a:t>𝑤</a:t>
                </a:r>
                <a:r>
                  <a:rPr lang="en-US" altLang="zh-CN" dirty="0"/>
                  <a:t>1, . . . , </a:t>
                </a:r>
                <a:r>
                  <a:rPr lang="zh-CN" altLang="en-US" dirty="0"/>
                  <a:t>𝑤𝑚</a:t>
                </a:r>
                <a:r>
                  <a:rPr lang="en-US" altLang="zh-CN" dirty="0"/>
                  <a:t>) </a:t>
                </a:r>
              </a:p>
              <a:p>
                <a:pPr lvl="2"/>
                <a:r>
                  <a:rPr lang="zh-CN" altLang="en-US" dirty="0"/>
                  <a:t>𝑧</a:t>
                </a:r>
                <a:r>
                  <a:rPr lang="en-US" altLang="zh-CN" dirty="0"/>
                  <a:t>1 = (0.3, 0.1, 0.2, 0.3, 0.1)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280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PLSA</a:t>
            </a:r>
            <a:r>
              <a:rPr lang="zh-CN" altLang="en-US" dirty="0"/>
              <a:t>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PLSA</a:t>
                </a:r>
                <a:r>
                  <a:rPr lang="zh-CN" altLang="en-US" dirty="0"/>
                  <a:t>模型及</a:t>
                </a:r>
                <a:r>
                  <a:rPr lang="en-US" altLang="zh-CN" dirty="0"/>
                  <a:t>EM</a:t>
                </a:r>
                <a:r>
                  <a:rPr lang="zh-CN" altLang="en-US" dirty="0"/>
                  <a:t>算法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现在已知文档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词项矩阵，如何对上述两个分布进行求解，寻找话题？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EM</a:t>
                </a:r>
                <a:r>
                  <a:rPr lang="zh-CN" altLang="en-US" dirty="0"/>
                  <a:t>算法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E-Step</a:t>
                </a:r>
                <a:r>
                  <a:rPr lang="zh-CN" altLang="en-US" dirty="0"/>
                  <a:t>：</a:t>
                </a:r>
                <a:r>
                  <a:rPr lang="zh-CN" altLang="zh-CN" dirty="0"/>
                  <a:t>估计概率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dirty="0"/>
                  <a:t>，具体为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𝑘𝑗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zh-CN" dirty="0"/>
              </a:p>
              <a:p>
                <a:pPr lvl="1"/>
                <a:r>
                  <a:rPr lang="zh-CN" altLang="zh-CN" dirty="0"/>
                  <a:t>在这个步骤中，假设所有的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4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zh-CN" altLang="zh-CN" sz="4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都是已知的</a:t>
                </a:r>
                <a:endParaRPr lang="en-US" altLang="zh-CN" dirty="0"/>
              </a:p>
              <a:p>
                <a:pPr lvl="2"/>
                <a:r>
                  <a:rPr lang="zh-CN" altLang="zh-CN" dirty="0"/>
                  <a:t>刚开始时可以随机地对其赋值</a:t>
                </a:r>
                <a:endParaRPr lang="en-US" altLang="zh-CN" dirty="0"/>
              </a:p>
              <a:p>
                <a:pPr lvl="3"/>
                <a:r>
                  <a:rPr lang="zh-CN" altLang="zh-CN" dirty="0"/>
                  <a:t>后面的迭代过程中，每轮都能够从</a:t>
                </a:r>
                <a:r>
                  <a:rPr lang="en-US" altLang="zh-CN" dirty="0"/>
                  <a:t>M</a:t>
                </a:r>
                <a:r>
                  <a:rPr lang="zh-CN" altLang="zh-CN" dirty="0"/>
                  <a:t>步骤得到这些参数值</a:t>
                </a:r>
                <a:endParaRPr lang="en-US" dirty="0"/>
              </a:p>
            </p:txBody>
          </p:sp>
        </mc:Choice>
        <mc:Fallback xmlns=""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圆角矩形 4"/>
          <p:cNvSpPr/>
          <p:nvPr/>
        </p:nvSpPr>
        <p:spPr>
          <a:xfrm>
            <a:off x="6193146" y="205977"/>
            <a:ext cx="2202873" cy="654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具体推导</a:t>
            </a:r>
            <a:endParaRPr lang="en-US" altLang="zh-CN" dirty="0"/>
          </a:p>
          <a:p>
            <a:pPr algn="ctr"/>
            <a:r>
              <a:rPr lang="zh-CN" altLang="en-US" dirty="0"/>
              <a:t>本</a:t>
            </a:r>
            <a:r>
              <a:rPr lang="en-US" altLang="zh-CN" dirty="0"/>
              <a:t>PPT</a:t>
            </a:r>
            <a:r>
              <a:rPr lang="zh-CN" altLang="en-US" dirty="0"/>
              <a:t>末尾给出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C1989C4-3A1E-4474-AEE8-3CC8CE1B6E84}"/>
              </a:ext>
            </a:extLst>
          </p:cNvPr>
          <p:cNvSpPr/>
          <p:nvPr/>
        </p:nvSpPr>
        <p:spPr>
          <a:xfrm>
            <a:off x="2278743" y="4324351"/>
            <a:ext cx="508000" cy="431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d1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C3BA255-F178-4CF1-B761-36CB5D12E363}"/>
              </a:ext>
            </a:extLst>
          </p:cNvPr>
          <p:cNvSpPr/>
          <p:nvPr/>
        </p:nvSpPr>
        <p:spPr>
          <a:xfrm>
            <a:off x="6034314" y="4324351"/>
            <a:ext cx="508000" cy="431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w1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F5EEE85-352A-4FCA-B6BF-85F7CE30164F}"/>
              </a:ext>
            </a:extLst>
          </p:cNvPr>
          <p:cNvSpPr/>
          <p:nvPr/>
        </p:nvSpPr>
        <p:spPr>
          <a:xfrm>
            <a:off x="3987800" y="4052208"/>
            <a:ext cx="508000" cy="431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z1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2E56550-2DE4-4273-8F3B-61A06ED11865}"/>
              </a:ext>
            </a:extLst>
          </p:cNvPr>
          <p:cNvSpPr/>
          <p:nvPr/>
        </p:nvSpPr>
        <p:spPr>
          <a:xfrm>
            <a:off x="3987800" y="4540251"/>
            <a:ext cx="508000" cy="431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z1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F00FB0A-0FE8-4B9E-A8CD-6522B01AB172}"/>
              </a:ext>
            </a:extLst>
          </p:cNvPr>
          <p:cNvCxnSpPr>
            <a:stCxn id="3" idx="6"/>
            <a:endCxn id="7" idx="2"/>
          </p:cNvCxnSpPr>
          <p:nvPr/>
        </p:nvCxnSpPr>
        <p:spPr>
          <a:xfrm flipV="1">
            <a:off x="2786743" y="4268108"/>
            <a:ext cx="1201057" cy="272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3AAEFA5-EE4B-42C7-A10B-1765F709F733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2786743" y="4540251"/>
            <a:ext cx="1201057" cy="21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6121F69-AC92-4767-9412-898C393A0035}"/>
              </a:ext>
            </a:extLst>
          </p:cNvPr>
          <p:cNvCxnSpPr>
            <a:stCxn id="7" idx="6"/>
            <a:endCxn id="6" idx="2"/>
          </p:cNvCxnSpPr>
          <p:nvPr/>
        </p:nvCxnSpPr>
        <p:spPr>
          <a:xfrm>
            <a:off x="4495800" y="4268108"/>
            <a:ext cx="1538514" cy="272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950EE67-A47B-4E17-A5F5-3455250CD604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 flipV="1">
            <a:off x="4495800" y="4540251"/>
            <a:ext cx="1538514" cy="21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圆角矩形 4">
                <a:extLst>
                  <a:ext uri="{FF2B5EF4-FFF2-40B4-BE49-F238E27FC236}">
                    <a16:creationId xmlns:a16="http://schemas.microsoft.com/office/drawing/2014/main" id="{99F79E11-21F9-4ABB-96D5-3C9FED8BE8A2}"/>
                  </a:ext>
                </a:extLst>
              </p:cNvPr>
              <p:cNvSpPr/>
              <p:nvPr/>
            </p:nvSpPr>
            <p:spPr>
              <a:xfrm>
                <a:off x="6149769" y="1711697"/>
                <a:ext cx="2590800" cy="109668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zh-CN" altLang="en-US" sz="1600" dirty="0">
                    <a:solidFill>
                      <a:schemeClr val="tx1"/>
                    </a:solidFill>
                  </a:rPr>
                  <a:t>该公式可以理解为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zh-CN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的共现中，在不同话题上的概率分布</a:t>
                </a:r>
              </a:p>
            </p:txBody>
          </p:sp>
        </mc:Choice>
        <mc:Fallback>
          <p:sp>
            <p:nvSpPr>
              <p:cNvPr id="18" name="圆角矩形 4">
                <a:extLst>
                  <a:ext uri="{FF2B5EF4-FFF2-40B4-BE49-F238E27FC236}">
                    <a16:creationId xmlns:a16="http://schemas.microsoft.com/office/drawing/2014/main" id="{99F79E11-21F9-4ABB-96D5-3C9FED8BE8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769" y="1711697"/>
                <a:ext cx="2590800" cy="109668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079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PLSA</a:t>
            </a:r>
            <a:r>
              <a:rPr lang="zh-CN" altLang="en-US" dirty="0"/>
              <a:t>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4838700" cy="3937000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dirty="0"/>
                  <a:t>PLSA</a:t>
                </a:r>
                <a:r>
                  <a:rPr lang="zh-CN" altLang="en-US" dirty="0"/>
                  <a:t>模型及</a:t>
                </a:r>
                <a:r>
                  <a:rPr lang="en-US" altLang="zh-CN" dirty="0"/>
                  <a:t>EM</a:t>
                </a:r>
                <a:r>
                  <a:rPr lang="zh-CN" altLang="en-US" dirty="0"/>
                  <a:t>算法</a:t>
                </a:r>
                <a:endParaRPr lang="en-US" altLang="zh-CN" dirty="0"/>
              </a:p>
              <a:p>
                <a:pPr lvl="1">
                  <a:lnSpc>
                    <a:spcPct val="120000"/>
                  </a:lnSpc>
                </a:pPr>
                <a:r>
                  <a:rPr lang="zh-CN" altLang="en-US" dirty="0"/>
                  <a:t>现在已知文档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词项矩阵，如何对上述两个分布进行求解，寻找话题？</a:t>
                </a:r>
                <a:endParaRPr lang="en-US" altLang="zh-CN" dirty="0"/>
              </a:p>
              <a:p>
                <a:pPr lvl="1">
                  <a:lnSpc>
                    <a:spcPct val="120000"/>
                  </a:lnSpc>
                </a:pPr>
                <a:r>
                  <a:rPr lang="en-US" altLang="zh-CN" dirty="0"/>
                  <a:t>EM</a:t>
                </a:r>
                <a:r>
                  <a:rPr lang="zh-CN" altLang="en-US" dirty="0"/>
                  <a:t>算法</a:t>
                </a:r>
                <a:endParaRPr lang="en-US" altLang="zh-CN" dirty="0"/>
              </a:p>
              <a:p>
                <a:pPr lvl="1">
                  <a:lnSpc>
                    <a:spcPct val="120000"/>
                  </a:lnSpc>
                </a:pPr>
                <a:endParaRPr lang="en-US" altLang="zh-CN" dirty="0"/>
              </a:p>
              <a:p>
                <a:pPr lvl="1">
                  <a:lnSpc>
                    <a:spcPct val="120000"/>
                  </a:lnSpc>
                </a:pPr>
                <a:r>
                  <a:rPr lang="en-US" altLang="zh-CN" dirty="0"/>
                  <a:t> M-Step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M-Step</a:t>
                </a:r>
                <a:r>
                  <a:rPr lang="zh-CN" altLang="zh-CN" dirty="0"/>
                  <a:t>更新参数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zh-CN" altLang="zh-CN" dirty="0"/>
                  <a:t>，具体为</a:t>
                </a:r>
              </a:p>
              <a:p>
                <a:pPr lvl="2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CN" altLang="zh-CN" dirty="0"/>
              </a:p>
              <a:p>
                <a:pPr lvl="2">
                  <a:lnSpc>
                    <a:spcPct val="120000"/>
                  </a:lnSpc>
                </a:pPr>
                <a:r>
                  <a:rPr lang="zh-CN" altLang="zh-CN" dirty="0"/>
                  <a:t>其中，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dirty="0"/>
                  <a:t>，表示词项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zh-CN" dirty="0"/>
                  <a:t>在文档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中的词频，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表示文档</a:t>
                </a:r>
                <a:r>
                  <a:rPr lang="en-US" altLang="zh-CN" dirty="0"/>
                  <a:t>d</a:t>
                </a:r>
                <a:r>
                  <a:rPr lang="en-US" altLang="zh-CN" baseline="-25000" dirty="0"/>
                  <a:t>i</a:t>
                </a:r>
                <a:r>
                  <a:rPr lang="zh-CN" altLang="zh-CN" dirty="0"/>
                  <a:t>中词项的总数，显然有</a:t>
                </a:r>
              </a:p>
              <a:p>
                <a:pPr lvl="3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zh-CN" altLang="zh-CN" dirty="0"/>
              </a:p>
              <a:p>
                <a:pPr lvl="2">
                  <a:lnSpc>
                    <a:spcPct val="120000"/>
                  </a:lnSpc>
                </a:pPr>
                <a:r>
                  <a:rPr lang="zh-CN" altLang="en-US" dirty="0"/>
                  <a:t>直观地理解，</a:t>
                </a:r>
                <a:r>
                  <a:rPr lang="zh-CN" altLang="zh-CN" dirty="0"/>
                  <a:t>该公式表示，在给定</a:t>
                </a:r>
                <a:r>
                  <a:rPr lang="en-US" altLang="zh-CN" dirty="0"/>
                  <a:t>d</a:t>
                </a:r>
                <a:r>
                  <a:rPr lang="en-US" altLang="zh-CN" baseline="-25000" dirty="0"/>
                  <a:t>i</a:t>
                </a:r>
                <a:r>
                  <a:rPr lang="zh-CN" altLang="zh-CN" dirty="0"/>
                  <a:t>的情况下，</a:t>
                </a:r>
                <a:r>
                  <a:rPr lang="en-US" altLang="zh-CN" dirty="0" err="1"/>
                  <a:t>z</a:t>
                </a:r>
                <a:r>
                  <a:rPr lang="en-US" altLang="zh-CN" baseline="-25000" dirty="0" err="1"/>
                  <a:t>k</a:t>
                </a:r>
                <a:r>
                  <a:rPr lang="zh-CN" altLang="zh-CN" dirty="0"/>
                  <a:t>的条件概率是多少，即文档</a:t>
                </a:r>
                <a:r>
                  <a:rPr lang="en-US" altLang="zh-CN" dirty="0"/>
                  <a:t>d</a:t>
                </a:r>
                <a:r>
                  <a:rPr lang="en-US" altLang="zh-CN" baseline="-25000" dirty="0"/>
                  <a:t>i</a:t>
                </a:r>
                <a:r>
                  <a:rPr lang="zh-CN" altLang="zh-CN" dirty="0"/>
                  <a:t>在各个</a:t>
                </a:r>
                <a:r>
                  <a:rPr lang="en-US" altLang="zh-CN" dirty="0" err="1"/>
                  <a:t>z</a:t>
                </a:r>
                <a:r>
                  <a:rPr lang="en-US" altLang="zh-CN" baseline="-25000" dirty="0" err="1"/>
                  <a:t>k</a:t>
                </a:r>
                <a:r>
                  <a:rPr lang="zh-CN" altLang="zh-CN" dirty="0"/>
                  <a:t>上的分配比例是多少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4838700" cy="3937000"/>
              </a:xfrm>
              <a:blipFill>
                <a:blip r:embed="rId2"/>
                <a:stretch>
                  <a:fillRect l="-630" t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5476011" y="1917486"/>
                <a:ext cx="3328553" cy="266656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marL="285750" indent="-285750" algn="just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zh-CN" sz="15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可以查看</a:t>
                </a:r>
                <a:r>
                  <a:rPr lang="en-US" altLang="zh-CN" sz="15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sz="1500" kern="100" baseline="-250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sz="15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的词项总数，看看里面有多大比例是和</a:t>
                </a:r>
                <a:r>
                  <a:rPr lang="en-US" altLang="zh-CN" sz="1500" kern="100" dirty="0" err="1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1500" kern="100" baseline="-25000" dirty="0" err="1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zh-CN" sz="15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相关的</a:t>
                </a:r>
                <a:endParaRPr lang="en-US" altLang="zh-CN" sz="15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zh-CN" sz="15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换句话说，这个公式的分子，表示</a:t>
                </a:r>
                <a:r>
                  <a:rPr lang="en-US" altLang="zh-CN" sz="15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sz="1500" kern="100" baseline="-250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sz="15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1500" kern="100" dirty="0" err="1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1500" kern="100" baseline="-25000" dirty="0" err="1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zh-CN" sz="15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都指定的情况下，所有的数量分配里面，上述式子的分子</a:t>
                </a:r>
                <a:r>
                  <a:rPr lang="en-US" altLang="zh-CN" sz="15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zh-CN" sz="15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只能</a:t>
                </a:r>
                <a:r>
                  <a:rPr lang="en-US" altLang="zh-CN" sz="15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zh-CN" sz="15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通过对词项</a:t>
                </a:r>
                <a:r>
                  <a:rPr lang="en-US" altLang="zh-CN" sz="1500" kern="100" dirty="0" err="1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lang="en-US" altLang="zh-CN" sz="1500" kern="100" baseline="-25000" dirty="0" err="1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zh-CN" altLang="zh-CN" sz="15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进行汇总，找出和</a:t>
                </a:r>
                <a:r>
                  <a:rPr lang="en-US" altLang="zh-CN" sz="1500" kern="100" dirty="0" err="1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1500" kern="100" baseline="-25000" dirty="0" err="1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zh-CN" sz="15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相关的比例</a:t>
                </a:r>
              </a:p>
              <a:p>
                <a:pPr marL="285750" indent="-285750" algn="just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zh-CN" sz="15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每个数量分配项的形式为</a:t>
                </a:r>
                <a14:m>
                  <m:oMath xmlns:m="http://schemas.openxmlformats.org/officeDocument/2006/math">
                    <m:r>
                      <a:rPr lang="en-US" altLang="zh-CN" sz="1500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d>
                      <m:dPr>
                        <m:ctrlPr>
                          <a:rPr lang="zh-CN" altLang="zh-CN" sz="15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5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500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5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15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500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1500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1500" i="1" kern="10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15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5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5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500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zh-CN" altLang="zh-CN" sz="15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5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5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500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15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5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5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500" i="1" kern="10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15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，表示</a:t>
                </a:r>
                <a:r>
                  <a:rPr lang="en-US" altLang="zh-CN" sz="15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sz="1500" kern="100" baseline="-250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sz="15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1500" kern="100" dirty="0" err="1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lang="en-US" altLang="zh-CN" sz="1500" kern="100" baseline="-25000" dirty="0" err="1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zh-CN" altLang="zh-CN" sz="15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关联的数量里，给</a:t>
                </a:r>
                <a:r>
                  <a:rPr lang="en-US" altLang="zh-CN" sz="1500" kern="100" dirty="0" err="1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1500" kern="100" baseline="-25000" dirty="0" err="1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zh-CN" sz="15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分配的部分是多少</a:t>
                </a: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011" y="1917486"/>
                <a:ext cx="3328553" cy="2666564"/>
              </a:xfrm>
              <a:prstGeom prst="rect">
                <a:avLst/>
              </a:prstGeom>
              <a:blipFill>
                <a:blip r:embed="rId3"/>
                <a:stretch>
                  <a:fillRect l="-365" t="-456" r="-547" b="-1367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圆角矩形 7"/>
          <p:cNvSpPr/>
          <p:nvPr/>
        </p:nvSpPr>
        <p:spPr>
          <a:xfrm>
            <a:off x="5979968" y="1017485"/>
            <a:ext cx="2202873" cy="654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dirty="0"/>
              <a:t>这里暂且以直观方式理解，后面再推导公式</a:t>
            </a:r>
          </a:p>
        </p:txBody>
      </p:sp>
    </p:spTree>
    <p:extLst>
      <p:ext uri="{BB962C8B-B14F-4D97-AF65-F5344CB8AC3E}">
        <p14:creationId xmlns:p14="http://schemas.microsoft.com/office/powerpoint/2010/main" val="141742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11111111"/>
</p:tagLst>
</file>

<file path=ppt/theme/theme1.xml><?xml version="1.0" encoding="utf-8"?>
<a:theme xmlns:a="http://schemas.openxmlformats.org/drawingml/2006/main" name="清风素材 https://12sc.taobao.com/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6959</TotalTime>
  <Words>3789</Words>
  <Application>Microsoft Office PowerPoint</Application>
  <PresentationFormat>全屏显示(16:9)</PresentationFormat>
  <Paragraphs>930</Paragraphs>
  <Slides>37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7" baseType="lpstr">
      <vt:lpstr>Mangal</vt:lpstr>
      <vt:lpstr>等线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清风素材 https://12sc.taobao.com/</vt:lpstr>
      <vt:lpstr>PowerPoint 演示文稿</vt:lpstr>
      <vt:lpstr>PowerPoint 演示文稿</vt:lpstr>
      <vt:lpstr>PLSA模型</vt:lpstr>
      <vt:lpstr>PLSA模型</vt:lpstr>
      <vt:lpstr>PLSA模型</vt:lpstr>
      <vt:lpstr>PLSA模型</vt:lpstr>
      <vt:lpstr>PLSA模型</vt:lpstr>
      <vt:lpstr>PLSA模型</vt:lpstr>
      <vt:lpstr>PLSA模型</vt:lpstr>
      <vt:lpstr>PLSA模型</vt:lpstr>
      <vt:lpstr>pause</vt:lpstr>
      <vt:lpstr>PLSA模型</vt:lpstr>
      <vt:lpstr>PLSA模型</vt:lpstr>
      <vt:lpstr>PLSA模型</vt:lpstr>
      <vt:lpstr>PLSA模型</vt:lpstr>
      <vt:lpstr>PLSA模型</vt:lpstr>
      <vt:lpstr>PLSA模型</vt:lpstr>
      <vt:lpstr>PLSA模型</vt:lpstr>
      <vt:lpstr>PLSA模型</vt:lpstr>
      <vt:lpstr>PLSA模型</vt:lpstr>
      <vt:lpstr>PLSA模型</vt:lpstr>
      <vt:lpstr>PLSA模型</vt:lpstr>
      <vt:lpstr>PLSA模型</vt:lpstr>
      <vt:lpstr>PLSA模型</vt:lpstr>
      <vt:lpstr>pause</vt:lpstr>
      <vt:lpstr>PLSA模型</vt:lpstr>
      <vt:lpstr>PLSA模型</vt:lpstr>
      <vt:lpstr>PLSA模型</vt:lpstr>
      <vt:lpstr>PLSA模型</vt:lpstr>
      <vt:lpstr>pause</vt:lpstr>
      <vt:lpstr>PLSA模型</vt:lpstr>
      <vt:lpstr>PLSA模型</vt:lpstr>
      <vt:lpstr>pause</vt:lpstr>
      <vt:lpstr>PLSA模型</vt:lpstr>
      <vt:lpstr>PLSA模型</vt:lpstr>
      <vt:lpstr>pause</vt:lpstr>
      <vt:lpstr>思考题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Administrator</cp:lastModifiedBy>
  <cp:revision>400</cp:revision>
  <cp:lastPrinted>2020-03-27T09:34:47Z</cp:lastPrinted>
  <dcterms:created xsi:type="dcterms:W3CDTF">2015-01-23T04:02:45Z</dcterms:created>
  <dcterms:modified xsi:type="dcterms:W3CDTF">2024-09-05T11:27:03Z</dcterms:modified>
  <cp:category/>
  <cp:contentStatus>12sc.taobao.com</cp:contentStatus>
</cp:coreProperties>
</file>