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01" r:id="rId2"/>
    <p:sldId id="521" r:id="rId3"/>
    <p:sldId id="570" r:id="rId4"/>
    <p:sldId id="641" r:id="rId5"/>
    <p:sldId id="642" r:id="rId6"/>
    <p:sldId id="668" r:id="rId7"/>
    <p:sldId id="643" r:id="rId8"/>
    <p:sldId id="644" r:id="rId9"/>
    <p:sldId id="645" r:id="rId10"/>
    <p:sldId id="646" r:id="rId11"/>
    <p:sldId id="647" r:id="rId12"/>
    <p:sldId id="650" r:id="rId13"/>
    <p:sldId id="648" r:id="rId14"/>
    <p:sldId id="651" r:id="rId15"/>
    <p:sldId id="640" r:id="rId16"/>
    <p:sldId id="649" r:id="rId17"/>
    <p:sldId id="652" r:id="rId18"/>
    <p:sldId id="653" r:id="rId19"/>
    <p:sldId id="654" r:id="rId20"/>
    <p:sldId id="658" r:id="rId21"/>
    <p:sldId id="655" r:id="rId22"/>
    <p:sldId id="656" r:id="rId23"/>
    <p:sldId id="657" r:id="rId24"/>
    <p:sldId id="659" r:id="rId25"/>
    <p:sldId id="660" r:id="rId26"/>
    <p:sldId id="661" r:id="rId27"/>
    <p:sldId id="662" r:id="rId28"/>
    <p:sldId id="663" r:id="rId29"/>
    <p:sldId id="667" r:id="rId30"/>
    <p:sldId id="669" r:id="rId31"/>
    <p:sldId id="670" r:id="rId32"/>
  </p:sldIdLst>
  <p:sldSz cx="9144000" cy="5143500" type="screen16x9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F6C"/>
    <a:srgbClr val="46BCDE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00" autoAdjust="0"/>
    <p:restoredTop sz="95160" autoAdjust="0"/>
  </p:normalViewPr>
  <p:slideViewPr>
    <p:cSldViewPr snapToGrid="0">
      <p:cViewPr>
        <p:scale>
          <a:sx n="90" d="100"/>
          <a:sy n="90" d="100"/>
        </p:scale>
        <p:origin x="1248" y="2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870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p:transition spd="slow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30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60450"/>
            <a:ext cx="8229600" cy="3534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8441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B133451-4163-4C06-B844-3C1EE95F8FCF}"/>
              </a:ext>
            </a:extLst>
          </p:cNvPr>
          <p:cNvSpPr txBox="1">
            <a:spLocks/>
          </p:cNvSpPr>
          <p:nvPr userDrawn="1"/>
        </p:nvSpPr>
        <p:spPr>
          <a:xfrm>
            <a:off x="8639175" y="4838441"/>
            <a:ext cx="457199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BEBC7A-FD02-486B-81B5-A845787C689C}" type="slidenum">
              <a:rPr lang="zh-CN" altLang="en-US" sz="1600" smtClean="0">
                <a:solidFill>
                  <a:schemeClr val="bg1">
                    <a:lumMod val="95000"/>
                  </a:schemeClr>
                </a:solidFill>
              </a:rPr>
              <a:pPr/>
              <a:t>‹#›</a:t>
            </a:fld>
            <a:endParaRPr lang="zh-CN" altLang="en-US" sz="16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zh-CN" alt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-41276" y="4774168"/>
                <a:ext cx="37875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  <p:sldLayoutId id="2147483669" r:id="rId13"/>
  </p:sldLayoutIdLst>
  <p:transition spd="slow">
    <p:pull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mbria Math" panose="0204050305040603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ksakalli.github.io/2017/07/17/network-centrality-measures-and-their-visualization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Hub &amp; authority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覃雄派</a:t>
            </a:r>
            <a:endParaRPr lang="mr-I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>
                  <a:solidFill>
                    <a:srgbClr val="CA009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Hub &amp; authority</a:t>
            </a:r>
            <a:endParaRPr lang="zh-CN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1800" dirty="0"/>
              <a:t>HITS(Hyperlink Induced Topic Search)</a:t>
            </a:r>
            <a:r>
              <a:rPr lang="zh-CN" altLang="zh-CN" sz="1800" dirty="0"/>
              <a:t>算法</a:t>
            </a:r>
            <a:endParaRPr lang="en-US" altLang="zh-CN" sz="1800" dirty="0"/>
          </a:p>
          <a:p>
            <a:pPr lvl="1" algn="just"/>
            <a:r>
              <a:rPr lang="zh-CN" altLang="zh-CN" sz="1600" dirty="0"/>
              <a:t>算法的执行过程包括三个大的步骤，分别是构造根集合、扩展根集合，以及迭代计算各个网页的</a:t>
            </a:r>
            <a:r>
              <a:rPr lang="en-US" altLang="zh-CN" sz="1600" dirty="0"/>
              <a:t>Authority</a:t>
            </a:r>
            <a:r>
              <a:rPr lang="zh-CN" altLang="zh-CN" sz="1600" dirty="0"/>
              <a:t>和</a:t>
            </a:r>
            <a:r>
              <a:rPr lang="en-US" altLang="zh-CN" sz="1600" dirty="0"/>
              <a:t>Hub</a:t>
            </a:r>
            <a:r>
              <a:rPr lang="zh-CN" altLang="zh-CN" sz="1600" dirty="0"/>
              <a:t>得分</a:t>
            </a:r>
          </a:p>
          <a:p>
            <a:pPr algn="just"/>
            <a:r>
              <a:rPr lang="en-US" altLang="zh-CN" sz="1600" b="1" dirty="0"/>
              <a:t>(3) </a:t>
            </a:r>
            <a:r>
              <a:rPr lang="zh-CN" altLang="zh-CN" sz="1600" b="1" dirty="0"/>
              <a:t>计算扩展集合</a:t>
            </a:r>
            <a:r>
              <a:rPr lang="en-US" altLang="zh-CN" sz="1600" b="1" dirty="0"/>
              <a:t>(Base)</a:t>
            </a:r>
            <a:r>
              <a:rPr lang="zh-CN" altLang="zh-CN" sz="1600" b="1" dirty="0"/>
              <a:t>中所有页面的</a:t>
            </a:r>
            <a:r>
              <a:rPr lang="en-US" altLang="zh-CN" sz="1600" b="1" dirty="0"/>
              <a:t>Hub</a:t>
            </a:r>
            <a:r>
              <a:rPr lang="zh-CN" altLang="zh-CN" sz="1600" b="1" dirty="0"/>
              <a:t>得分</a:t>
            </a:r>
            <a:r>
              <a:rPr lang="en-US" altLang="zh-CN" sz="1600" b="1" dirty="0"/>
              <a:t>(</a:t>
            </a:r>
            <a:r>
              <a:rPr lang="zh-CN" altLang="zh-CN" sz="1600" b="1" dirty="0"/>
              <a:t>枢纽度</a:t>
            </a:r>
            <a:r>
              <a:rPr lang="en-US" altLang="zh-CN" sz="1600" b="1" dirty="0"/>
              <a:t>)</a:t>
            </a:r>
            <a:r>
              <a:rPr lang="zh-CN" altLang="zh-CN" sz="1600" b="1" dirty="0"/>
              <a:t>和</a:t>
            </a:r>
            <a:r>
              <a:rPr lang="en-US" altLang="zh-CN" sz="1600" b="1" dirty="0"/>
              <a:t>Authority</a:t>
            </a:r>
            <a:r>
              <a:rPr lang="zh-CN" altLang="zh-CN" sz="1600" b="1" dirty="0"/>
              <a:t>得分</a:t>
            </a:r>
            <a:r>
              <a:rPr lang="en-US" altLang="zh-CN" sz="1600" b="1" dirty="0"/>
              <a:t>(</a:t>
            </a:r>
            <a:r>
              <a:rPr lang="zh-CN" altLang="zh-CN" sz="1600" b="1" dirty="0"/>
              <a:t>权威度</a:t>
            </a:r>
            <a:r>
              <a:rPr lang="en-US" altLang="zh-CN" sz="1600" b="1" dirty="0"/>
              <a:t>)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286000" y="2092008"/>
                <a:ext cx="4572000" cy="288476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1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=1,h</a:t>
                </a:r>
                <a:r>
                  <a:rPr lang="en-US" altLang="zh-CN" sz="1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=1 //a, h</a:t>
                </a:r>
                <a:r>
                  <a:rPr lang="zh-CN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为向量，各个元素初始化为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zh-CN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，分别对应一个网页的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zh-CN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得分和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h</a:t>
                </a:r>
                <a:r>
                  <a:rPr lang="zh-CN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得分</a:t>
                </a:r>
                <a:endParaRPr lang="zh-CN" altLang="zh-CN" sz="1200" dirty="0">
                  <a:latin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 = 1 //</a:t>
                </a:r>
                <a:r>
                  <a:rPr lang="zh-CN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迭代时间步为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zh-CN" altLang="zh-CN" sz="1200" dirty="0">
                  <a:latin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do</a:t>
                </a:r>
                <a:endParaRPr lang="zh-CN" altLang="zh-CN" sz="1200" dirty="0">
                  <a:latin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{</a:t>
                </a:r>
                <a:endParaRPr lang="zh-CN" altLang="zh-CN" sz="1200" dirty="0">
                  <a:latin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For each v in V</a:t>
                </a:r>
                <a:endParaRPr lang="zh-CN" altLang="zh-CN" sz="1200" dirty="0">
                  <a:latin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{</a:t>
                </a:r>
                <a:endParaRPr lang="zh-CN" altLang="zh-CN" sz="1200" dirty="0">
                  <a:latin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a</a:t>
                </a:r>
                <a:r>
                  <a:rPr lang="en-US" altLang="zh-CN" sz="1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(v)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&gt;∈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zh-CN" sz="1200" dirty="0">
                  <a:latin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</a:t>
                </a:r>
                <a:r>
                  <a:rPr lang="en-US" altLang="zh-CN" sz="120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h</a:t>
                </a:r>
                <a:r>
                  <a:rPr lang="en-US" altLang="zh-CN" sz="12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(v)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&gt;∈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zh-CN" sz="1200" dirty="0">
                  <a:latin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a</a:t>
                </a:r>
                <a:r>
                  <a:rPr lang="en-US" altLang="zh-CN" sz="1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= a</a:t>
                </a:r>
                <a:r>
                  <a:rPr lang="en-US" altLang="zh-CN" sz="1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/ | a</a:t>
                </a:r>
                <a:r>
                  <a:rPr lang="en-US" altLang="zh-CN" sz="1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|</a:t>
                </a:r>
                <a:endParaRPr lang="zh-CN" altLang="zh-CN" sz="1200" dirty="0">
                  <a:latin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</a:t>
                </a:r>
                <a:r>
                  <a:rPr lang="en-US" altLang="zh-CN" sz="120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h</a:t>
                </a:r>
                <a:r>
                  <a:rPr lang="en-US" altLang="zh-CN" sz="12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= </a:t>
                </a:r>
                <a:r>
                  <a:rPr lang="en-US" altLang="zh-CN" sz="120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h</a:t>
                </a:r>
                <a:r>
                  <a:rPr lang="en-US" altLang="zh-CN" sz="12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/ | </a:t>
                </a:r>
                <a:r>
                  <a:rPr lang="en-US" altLang="zh-CN" sz="120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h</a:t>
                </a:r>
                <a:r>
                  <a:rPr lang="en-US" altLang="zh-CN" sz="12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|</a:t>
                </a:r>
                <a:endParaRPr lang="zh-CN" altLang="zh-CN" sz="1200" dirty="0">
                  <a:latin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t = t +1</a:t>
                </a:r>
                <a:endParaRPr lang="zh-CN" altLang="zh-CN" sz="1200" dirty="0">
                  <a:latin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}</a:t>
                </a:r>
                <a:endParaRPr lang="zh-CN" altLang="zh-CN" sz="1200" dirty="0">
                  <a:latin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} while ( | a</a:t>
                </a:r>
                <a:r>
                  <a:rPr lang="en-US" altLang="zh-CN" sz="1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- a</a:t>
                </a:r>
                <a:r>
                  <a:rPr lang="en-US" altLang="zh-CN" sz="1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t-1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| +| </a:t>
                </a:r>
                <a:r>
                  <a:rPr lang="en-US" altLang="zh-CN" sz="120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h</a:t>
                </a:r>
                <a:r>
                  <a:rPr lang="en-US" altLang="zh-CN" sz="12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- h</a:t>
                </a:r>
                <a:r>
                  <a:rPr lang="en-US" altLang="zh-CN" sz="1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t-1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| &gt;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lang="zh-CN" altLang="zh-CN" sz="1200" dirty="0">
                  <a:latin typeface="Times New Roman" panose="02020603050405020304" pitchFamily="18" charset="0"/>
                </a:endParaRPr>
              </a:p>
              <a:p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Return (a</a:t>
                </a:r>
                <a:r>
                  <a:rPr lang="en-US" altLang="zh-CN" sz="1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 </a:t>
                </a:r>
                <a:r>
                  <a:rPr lang="en-US" altLang="zh-CN" sz="120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h</a:t>
                </a:r>
                <a:r>
                  <a:rPr lang="en-US" altLang="zh-CN" sz="12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092008"/>
                <a:ext cx="4572000" cy="2884764"/>
              </a:xfrm>
              <a:prstGeom prst="rect">
                <a:avLst/>
              </a:prstGeom>
              <a:blipFill>
                <a:blip r:embed="rId2"/>
                <a:stretch>
                  <a:fillRect b="-42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67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Hub &amp; authority</a:t>
            </a:r>
            <a:endParaRPr lang="zh-CN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1800" dirty="0"/>
              <a:t>HITS(Hyperlink Induced Topic Search)</a:t>
            </a:r>
            <a:r>
              <a:rPr lang="zh-CN" altLang="zh-CN" sz="1800" dirty="0"/>
              <a:t>算法</a:t>
            </a:r>
            <a:endParaRPr lang="en-US" altLang="zh-CN" sz="1800" dirty="0"/>
          </a:p>
          <a:p>
            <a:pPr lvl="1" algn="just"/>
            <a:r>
              <a:rPr lang="zh-CN" altLang="zh-CN" sz="1600" dirty="0"/>
              <a:t>算法的执行过程包括三个大的步骤，分别是构造根集合、扩展根集合，以及迭代计算各个网页的</a:t>
            </a:r>
            <a:r>
              <a:rPr lang="en-US" altLang="zh-CN" sz="1600" dirty="0"/>
              <a:t>Authority</a:t>
            </a:r>
            <a:r>
              <a:rPr lang="zh-CN" altLang="zh-CN" sz="1600" dirty="0"/>
              <a:t>和</a:t>
            </a:r>
            <a:r>
              <a:rPr lang="en-US" altLang="zh-CN" sz="1600" dirty="0"/>
              <a:t>Hub</a:t>
            </a:r>
            <a:r>
              <a:rPr lang="zh-CN" altLang="zh-CN" sz="1600" dirty="0"/>
              <a:t>得分</a:t>
            </a:r>
          </a:p>
          <a:p>
            <a:pPr algn="just"/>
            <a:r>
              <a:rPr lang="en-US" altLang="zh-CN" sz="1600" b="1" dirty="0"/>
              <a:t>(3) </a:t>
            </a:r>
            <a:r>
              <a:rPr lang="zh-CN" altLang="zh-CN" sz="1600" b="1" dirty="0"/>
              <a:t>计算扩展集合</a:t>
            </a:r>
            <a:r>
              <a:rPr lang="en-US" altLang="zh-CN" sz="1600" b="1" dirty="0"/>
              <a:t>(Base)</a:t>
            </a:r>
            <a:r>
              <a:rPr lang="zh-CN" altLang="zh-CN" sz="1600" b="1" dirty="0"/>
              <a:t>中所有页面的</a:t>
            </a:r>
            <a:r>
              <a:rPr lang="en-US" altLang="zh-CN" sz="1600" b="1" dirty="0"/>
              <a:t>Hub</a:t>
            </a:r>
            <a:r>
              <a:rPr lang="zh-CN" altLang="zh-CN" sz="1600" b="1" dirty="0"/>
              <a:t>得分</a:t>
            </a:r>
            <a:r>
              <a:rPr lang="en-US" altLang="zh-CN" sz="1600" b="1" dirty="0"/>
              <a:t>(</a:t>
            </a:r>
            <a:r>
              <a:rPr lang="zh-CN" altLang="zh-CN" sz="1600" b="1" dirty="0"/>
              <a:t>枢纽度</a:t>
            </a:r>
            <a:r>
              <a:rPr lang="en-US" altLang="zh-CN" sz="1600" b="1" dirty="0"/>
              <a:t>)</a:t>
            </a:r>
            <a:r>
              <a:rPr lang="zh-CN" altLang="zh-CN" sz="1600" b="1" dirty="0"/>
              <a:t>和</a:t>
            </a:r>
            <a:r>
              <a:rPr lang="en-US" altLang="zh-CN" sz="1600" b="1" dirty="0"/>
              <a:t>Authority</a:t>
            </a:r>
            <a:r>
              <a:rPr lang="zh-CN" altLang="zh-CN" sz="1600" b="1" dirty="0"/>
              <a:t>得分</a:t>
            </a:r>
            <a:r>
              <a:rPr lang="en-US" altLang="zh-CN" sz="1600" b="1" dirty="0"/>
              <a:t>(</a:t>
            </a:r>
            <a:r>
              <a:rPr lang="zh-CN" altLang="zh-CN" sz="1600" b="1" dirty="0"/>
              <a:t>权威度</a:t>
            </a:r>
            <a:r>
              <a:rPr lang="en-US" altLang="zh-CN" sz="1600" b="1" dirty="0"/>
              <a:t>)</a:t>
            </a:r>
            <a:endParaRPr lang="en-US" sz="1600" dirty="0"/>
          </a:p>
        </p:txBody>
      </p:sp>
      <p:pic>
        <p:nvPicPr>
          <p:cNvPr id="5" name="图片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781" y="2526665"/>
            <a:ext cx="3959225" cy="11874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21920" y="2051673"/>
                <a:ext cx="4572000" cy="288476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1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=1,h</a:t>
                </a:r>
                <a:r>
                  <a:rPr lang="en-US" altLang="zh-CN" sz="1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=1 //a, h</a:t>
                </a:r>
                <a:r>
                  <a:rPr lang="zh-CN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为向量，各个元素初始化为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zh-CN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，分别对应一个网页的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zh-CN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得分和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h</a:t>
                </a:r>
                <a:r>
                  <a:rPr lang="zh-CN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得分</a:t>
                </a:r>
                <a:endParaRPr lang="zh-CN" altLang="zh-CN" sz="1200" dirty="0">
                  <a:latin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 = 1 //</a:t>
                </a:r>
                <a:r>
                  <a:rPr lang="zh-CN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迭代时间步为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zh-CN" altLang="zh-CN" sz="1200" dirty="0">
                  <a:latin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do</a:t>
                </a:r>
                <a:endParaRPr lang="zh-CN" altLang="zh-CN" sz="1200" dirty="0">
                  <a:latin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{</a:t>
                </a:r>
                <a:endParaRPr lang="zh-CN" altLang="zh-CN" sz="1200" dirty="0">
                  <a:latin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For each v in V</a:t>
                </a:r>
                <a:endParaRPr lang="zh-CN" altLang="zh-CN" sz="1200" dirty="0">
                  <a:latin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{</a:t>
                </a:r>
                <a:endParaRPr lang="zh-CN" altLang="zh-CN" sz="1200" dirty="0">
                  <a:latin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a</a:t>
                </a:r>
                <a:r>
                  <a:rPr lang="en-US" altLang="zh-CN" sz="1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(v)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&gt;∈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zh-CN" sz="1200" dirty="0">
                  <a:latin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</a:t>
                </a:r>
                <a:r>
                  <a:rPr lang="en-US" altLang="zh-CN" sz="120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h</a:t>
                </a:r>
                <a:r>
                  <a:rPr lang="en-US" altLang="zh-CN" sz="12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(v)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&gt;∈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zh-CN" sz="1200" dirty="0">
                  <a:latin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a</a:t>
                </a:r>
                <a:r>
                  <a:rPr lang="en-US" altLang="zh-CN" sz="1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= a</a:t>
                </a:r>
                <a:r>
                  <a:rPr lang="en-US" altLang="zh-CN" sz="1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/ | a</a:t>
                </a:r>
                <a:r>
                  <a:rPr lang="en-US" altLang="zh-CN" sz="1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|</a:t>
                </a:r>
                <a:endParaRPr lang="zh-CN" altLang="zh-CN" sz="1200" dirty="0">
                  <a:latin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</a:t>
                </a:r>
                <a:r>
                  <a:rPr lang="en-US" altLang="zh-CN" sz="120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h</a:t>
                </a:r>
                <a:r>
                  <a:rPr lang="en-US" altLang="zh-CN" sz="12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= </a:t>
                </a:r>
                <a:r>
                  <a:rPr lang="en-US" altLang="zh-CN" sz="120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h</a:t>
                </a:r>
                <a:r>
                  <a:rPr lang="en-US" altLang="zh-CN" sz="12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/ | </a:t>
                </a:r>
                <a:r>
                  <a:rPr lang="en-US" altLang="zh-CN" sz="120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h</a:t>
                </a:r>
                <a:r>
                  <a:rPr lang="en-US" altLang="zh-CN" sz="12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|</a:t>
                </a:r>
                <a:endParaRPr lang="zh-CN" altLang="zh-CN" sz="1200" dirty="0">
                  <a:latin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t = t +1</a:t>
                </a:r>
                <a:endParaRPr lang="zh-CN" altLang="zh-CN" sz="1200" dirty="0">
                  <a:latin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}</a:t>
                </a:r>
                <a:endParaRPr lang="zh-CN" altLang="zh-CN" sz="1200" dirty="0">
                  <a:latin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} while ( | a</a:t>
                </a:r>
                <a:r>
                  <a:rPr lang="en-US" altLang="zh-CN" sz="1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- a</a:t>
                </a:r>
                <a:r>
                  <a:rPr lang="en-US" altLang="zh-CN" sz="1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t-1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| +| </a:t>
                </a:r>
                <a:r>
                  <a:rPr lang="en-US" altLang="zh-CN" sz="120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h</a:t>
                </a:r>
                <a:r>
                  <a:rPr lang="en-US" altLang="zh-CN" sz="12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- h</a:t>
                </a:r>
                <a:r>
                  <a:rPr lang="en-US" altLang="zh-CN" sz="1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t-1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| &gt;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lang="zh-CN" altLang="zh-CN" sz="1200" dirty="0">
                  <a:latin typeface="Times New Roman" panose="02020603050405020304" pitchFamily="18" charset="0"/>
                </a:endParaRPr>
              </a:p>
              <a:p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Return (a</a:t>
                </a:r>
                <a:r>
                  <a:rPr lang="en-US" altLang="zh-CN" sz="12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 </a:t>
                </a:r>
                <a:r>
                  <a:rPr lang="en-US" altLang="zh-CN" sz="120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h</a:t>
                </a:r>
                <a:r>
                  <a:rPr lang="en-US" altLang="zh-CN" sz="12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" y="2051673"/>
                <a:ext cx="4572000" cy="2884764"/>
              </a:xfrm>
              <a:prstGeom prst="rect">
                <a:avLst/>
              </a:prstGeom>
              <a:blipFill>
                <a:blip r:embed="rId3"/>
                <a:stretch>
                  <a:fillRect t="-211" b="-42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4898583" y="3798790"/>
            <a:ext cx="3788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Hub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得分和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Authority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得分的更新方式</a:t>
            </a:r>
            <a:endParaRPr lang="zh-CN" altLang="en-US" dirty="0"/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DC284E0A-E8B6-42E0-A66F-6838F30D3836}"/>
              </a:ext>
            </a:extLst>
          </p:cNvPr>
          <p:cNvSpPr/>
          <p:nvPr/>
        </p:nvSpPr>
        <p:spPr>
          <a:xfrm>
            <a:off x="2035148" y="2831907"/>
            <a:ext cx="2791752" cy="619346"/>
          </a:xfrm>
          <a:custGeom>
            <a:avLst/>
            <a:gdLst>
              <a:gd name="connsiteX0" fmla="*/ 0 w 2544945"/>
              <a:gd name="connsiteY0" fmla="*/ 619346 h 619346"/>
              <a:gd name="connsiteX1" fmla="*/ 481476 w 2544945"/>
              <a:gd name="connsiteY1" fmla="*/ 93364 h 619346"/>
              <a:gd name="connsiteX2" fmla="*/ 2014917 w 2544945"/>
              <a:gd name="connsiteY2" fmla="*/ 16489 h 619346"/>
              <a:gd name="connsiteX3" fmla="*/ 2544945 w 2544945"/>
              <a:gd name="connsiteY3" fmla="*/ 283527 h 61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4945" h="619346">
                <a:moveTo>
                  <a:pt x="0" y="619346"/>
                </a:moveTo>
                <a:cubicBezTo>
                  <a:pt x="72828" y="406593"/>
                  <a:pt x="145656" y="193840"/>
                  <a:pt x="481476" y="93364"/>
                </a:cubicBezTo>
                <a:cubicBezTo>
                  <a:pt x="817296" y="-7112"/>
                  <a:pt x="1671006" y="-15205"/>
                  <a:pt x="2014917" y="16489"/>
                </a:cubicBezTo>
                <a:cubicBezTo>
                  <a:pt x="2358829" y="48183"/>
                  <a:pt x="2451887" y="165855"/>
                  <a:pt x="2544945" y="283527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84AAAD5B-C364-4E4C-8574-FA12538AD392}"/>
              </a:ext>
            </a:extLst>
          </p:cNvPr>
          <p:cNvSpPr/>
          <p:nvPr/>
        </p:nvSpPr>
        <p:spPr>
          <a:xfrm>
            <a:off x="2035147" y="3580726"/>
            <a:ext cx="6281168" cy="676742"/>
          </a:xfrm>
          <a:custGeom>
            <a:avLst/>
            <a:gdLst>
              <a:gd name="connsiteX0" fmla="*/ 0 w 6281168"/>
              <a:gd name="connsiteY0" fmla="*/ 149702 h 676742"/>
              <a:gd name="connsiteX1" fmla="*/ 1051965 w 6281168"/>
              <a:gd name="connsiteY1" fmla="*/ 582626 h 676742"/>
              <a:gd name="connsiteX2" fmla="*/ 5425710 w 6281168"/>
              <a:gd name="connsiteY2" fmla="*/ 627132 h 676742"/>
              <a:gd name="connsiteX3" fmla="*/ 6279419 w 6281168"/>
              <a:gd name="connsiteY3" fmla="*/ 0 h 676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81168" h="676742">
                <a:moveTo>
                  <a:pt x="0" y="149702"/>
                </a:moveTo>
                <a:cubicBezTo>
                  <a:pt x="73840" y="326378"/>
                  <a:pt x="147680" y="503054"/>
                  <a:pt x="1051965" y="582626"/>
                </a:cubicBezTo>
                <a:cubicBezTo>
                  <a:pt x="1956250" y="662198"/>
                  <a:pt x="4554468" y="724236"/>
                  <a:pt x="5425710" y="627132"/>
                </a:cubicBezTo>
                <a:cubicBezTo>
                  <a:pt x="6296952" y="530028"/>
                  <a:pt x="6288185" y="265014"/>
                  <a:pt x="6279419" y="0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63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78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Hub &amp; authority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HITS</a:t>
            </a:r>
            <a:r>
              <a:rPr lang="zh-CN" altLang="zh-CN" dirty="0"/>
              <a:t>算法不仅应用在</a:t>
            </a:r>
            <a:r>
              <a:rPr lang="zh-CN" altLang="zh-CN" dirty="0">
                <a:solidFill>
                  <a:srgbClr val="C00000"/>
                </a:solidFill>
              </a:rPr>
              <a:t>搜索引擎领域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在其他领域也得到了借鉴和应用，并取得了很好的效果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962" y="1724615"/>
            <a:ext cx="6070133" cy="2271043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D0944057-04EE-4610-8010-747F8922FAFC}"/>
              </a:ext>
            </a:extLst>
          </p:cNvPr>
          <p:cNvSpPr/>
          <p:nvPr/>
        </p:nvSpPr>
        <p:spPr>
          <a:xfrm>
            <a:off x="1132885" y="2128205"/>
            <a:ext cx="6381210" cy="218889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68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Hub &amp; authority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HITS</a:t>
            </a:r>
            <a:r>
              <a:rPr lang="zh-CN" altLang="zh-CN" dirty="0"/>
              <a:t>算法不仅应用在搜索引擎领域</a:t>
            </a:r>
            <a:endParaRPr lang="en-US" altLang="zh-CN" dirty="0"/>
          </a:p>
          <a:p>
            <a:pPr lvl="1"/>
            <a:r>
              <a:rPr lang="zh-CN" altLang="zh-CN" dirty="0"/>
              <a:t>在其他领域也得到了借鉴和应用，并取得了很好的效果</a:t>
            </a: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71" y="1688452"/>
            <a:ext cx="7948258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18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51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Hub &amp; authority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kumimoji="1" lang="en-US" altLang="zh-CN" dirty="0"/>
              <a:t>HITS</a:t>
            </a:r>
            <a:r>
              <a:rPr kumimoji="1" lang="zh-CN" altLang="en-US" dirty="0"/>
              <a:t>算法的不足</a:t>
            </a:r>
            <a:endParaRPr kumimoji="1" lang="en-US" altLang="zh-CN" dirty="0"/>
          </a:p>
          <a:p>
            <a:pPr algn="just"/>
            <a:r>
              <a:rPr lang="en-US" altLang="zh-CN" dirty="0"/>
              <a:t>HITS</a:t>
            </a:r>
            <a:r>
              <a:rPr lang="zh-CN" altLang="zh-CN" dirty="0"/>
              <a:t>算法也有一些不足，这需要我们在实际应用中加以注意。这些不足包括：</a:t>
            </a:r>
            <a:endParaRPr lang="en-US" altLang="zh-CN" dirty="0"/>
          </a:p>
          <a:p>
            <a:pPr lvl="1" algn="just"/>
            <a:r>
              <a:rPr lang="en-US" altLang="zh-CN" dirty="0">
                <a:solidFill>
                  <a:srgbClr val="C00000"/>
                </a:solidFill>
              </a:rPr>
              <a:t>(1) </a:t>
            </a:r>
            <a:r>
              <a:rPr lang="zh-CN" altLang="zh-CN" dirty="0">
                <a:solidFill>
                  <a:srgbClr val="C00000"/>
                </a:solidFill>
              </a:rPr>
              <a:t>结构不稳定：</a:t>
            </a:r>
            <a:r>
              <a:rPr lang="zh-CN" altLang="zh-CN" dirty="0"/>
              <a:t>当在已有的</a:t>
            </a:r>
            <a:r>
              <a:rPr lang="en-US" altLang="zh-CN" dirty="0"/>
              <a:t>“</a:t>
            </a:r>
            <a:r>
              <a:rPr lang="zh-CN" altLang="zh-CN" dirty="0"/>
              <a:t>扩充网页集合</a:t>
            </a:r>
            <a:r>
              <a:rPr lang="en-US" altLang="zh-CN" dirty="0"/>
              <a:t>”</a:t>
            </a:r>
            <a:r>
              <a:rPr lang="zh-CN" altLang="zh-CN" dirty="0"/>
              <a:t>内，添加或者删除个别网页，或者改变少数几个链接关系，那么</a:t>
            </a:r>
            <a:r>
              <a:rPr lang="en-US" altLang="zh-CN" dirty="0"/>
              <a:t>HITS</a:t>
            </a:r>
            <a:r>
              <a:rPr lang="zh-CN" altLang="zh-CN" dirty="0"/>
              <a:t>算法的排名结果，就会发生较大的改变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836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Hub &amp; authority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kumimoji="1" lang="en-US" altLang="zh-CN" dirty="0"/>
              <a:t>HITS</a:t>
            </a:r>
            <a:r>
              <a:rPr kumimoji="1" lang="zh-CN" altLang="en-US" dirty="0"/>
              <a:t>算法的不足</a:t>
            </a:r>
            <a:endParaRPr kumimoji="1" lang="en-US" altLang="zh-CN" dirty="0"/>
          </a:p>
          <a:p>
            <a:pPr algn="just"/>
            <a:r>
              <a:rPr lang="en-US" altLang="zh-CN" dirty="0"/>
              <a:t>HITS</a:t>
            </a:r>
            <a:r>
              <a:rPr lang="zh-CN" altLang="zh-CN" dirty="0"/>
              <a:t>算法也有一些不足，这需要我们在实际应用中加以注意。这些不足包括：</a:t>
            </a:r>
            <a:endParaRPr lang="en-US" altLang="zh-CN" dirty="0"/>
          </a:p>
          <a:p>
            <a:pPr lvl="1" algn="just"/>
            <a:r>
              <a:rPr lang="en-US" altLang="zh-CN" dirty="0">
                <a:solidFill>
                  <a:srgbClr val="C00000"/>
                </a:solidFill>
              </a:rPr>
              <a:t>(2) </a:t>
            </a:r>
            <a:r>
              <a:rPr lang="zh-CN" altLang="zh-CN" dirty="0">
                <a:solidFill>
                  <a:srgbClr val="C00000"/>
                </a:solidFill>
              </a:rPr>
              <a:t>计算效率不高：</a:t>
            </a:r>
            <a:r>
              <a:rPr lang="zh-CN" altLang="zh-CN" dirty="0"/>
              <a:t>首先</a:t>
            </a:r>
            <a:r>
              <a:rPr lang="en-US" altLang="zh-CN" dirty="0"/>
              <a:t>HITS</a:t>
            </a:r>
            <a:r>
              <a:rPr lang="zh-CN" altLang="zh-CN" dirty="0"/>
              <a:t>算法必须在接收到用户查询后实时进行计算，此外该算法需要进行多轮迭代计算，才能获得最终结果，其计算效率不高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051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Hub &amp; authority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kumimoji="1" lang="en-US" altLang="zh-CN" dirty="0"/>
              <a:t>HITS</a:t>
            </a:r>
            <a:r>
              <a:rPr kumimoji="1" lang="zh-CN" altLang="en-US" dirty="0"/>
              <a:t>算法的不足</a:t>
            </a:r>
            <a:endParaRPr kumimoji="1" lang="en-US" altLang="zh-CN" dirty="0"/>
          </a:p>
          <a:p>
            <a:pPr algn="just"/>
            <a:r>
              <a:rPr lang="en-US" altLang="zh-CN" dirty="0"/>
              <a:t>HITS</a:t>
            </a:r>
            <a:r>
              <a:rPr lang="zh-CN" altLang="zh-CN" dirty="0"/>
              <a:t>算法也有一些不足，这需要我们在实际应用中加以注意。这些不足包括：</a:t>
            </a:r>
            <a:endParaRPr lang="en-US" altLang="zh-CN" dirty="0"/>
          </a:p>
          <a:p>
            <a:pPr lvl="1" algn="just"/>
            <a:r>
              <a:rPr lang="en-US" altLang="zh-CN" dirty="0">
                <a:solidFill>
                  <a:srgbClr val="C00000"/>
                </a:solidFill>
              </a:rPr>
              <a:t>(3) </a:t>
            </a:r>
            <a:r>
              <a:rPr lang="zh-CN" altLang="zh-CN" dirty="0">
                <a:solidFill>
                  <a:srgbClr val="C00000"/>
                </a:solidFill>
              </a:rPr>
              <a:t>主题漂移问题：</a:t>
            </a:r>
            <a:r>
              <a:rPr lang="zh-CN" altLang="zh-CN" dirty="0"/>
              <a:t>如果在</a:t>
            </a:r>
            <a:r>
              <a:rPr lang="en-US" altLang="zh-CN" dirty="0"/>
              <a:t>“</a:t>
            </a:r>
            <a:r>
              <a:rPr lang="zh-CN" altLang="zh-CN" dirty="0"/>
              <a:t>扩展网页集合</a:t>
            </a:r>
            <a:r>
              <a:rPr lang="en-US" altLang="zh-CN" dirty="0"/>
              <a:t>”</a:t>
            </a:r>
            <a:r>
              <a:rPr lang="zh-CN" altLang="zh-CN" dirty="0"/>
              <a:t>里包含部分与查询主题无关的页面，而且这些页面之间有较多的相互链接指向，</a:t>
            </a:r>
            <a:r>
              <a:rPr lang="en-US" altLang="zh-CN" dirty="0"/>
              <a:t>HITS</a:t>
            </a:r>
            <a:r>
              <a:rPr lang="zh-CN" altLang="zh-CN" dirty="0"/>
              <a:t>算法很可能会给予这些无关网页很高的排名，导致搜索结果发生主题漂移</a:t>
            </a:r>
            <a:r>
              <a:rPr lang="zh-CN" altLang="en-US" dirty="0"/>
              <a:t>；</a:t>
            </a:r>
            <a:r>
              <a:rPr lang="zh-CN" altLang="zh-CN" dirty="0"/>
              <a:t>这种现象，称为</a:t>
            </a:r>
            <a:r>
              <a:rPr lang="en-US" altLang="zh-CN" dirty="0"/>
              <a:t>“</a:t>
            </a:r>
            <a:r>
              <a:rPr lang="zh-CN" altLang="zh-CN" dirty="0"/>
              <a:t>紧密链接社区现象</a:t>
            </a:r>
            <a:r>
              <a:rPr lang="en-US" altLang="zh-CN" dirty="0"/>
              <a:t>”(Tightly Knit Community Effect)</a:t>
            </a:r>
          </a:p>
        </p:txBody>
      </p:sp>
    </p:spTree>
    <p:extLst>
      <p:ext uri="{BB962C8B-B14F-4D97-AF65-F5344CB8AC3E}">
        <p14:creationId xmlns:p14="http://schemas.microsoft.com/office/powerpoint/2010/main" val="114605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Hub &amp; authority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kumimoji="1" lang="en-US" altLang="zh-CN" dirty="0"/>
              <a:t>HITS</a:t>
            </a:r>
            <a:r>
              <a:rPr kumimoji="1" lang="zh-CN" altLang="en-US" dirty="0"/>
              <a:t>算法的不足</a:t>
            </a:r>
            <a:endParaRPr kumimoji="1" lang="en-US" altLang="zh-CN" dirty="0"/>
          </a:p>
          <a:p>
            <a:pPr algn="just"/>
            <a:r>
              <a:rPr lang="en-US" altLang="zh-CN" dirty="0"/>
              <a:t>HITS</a:t>
            </a:r>
            <a:r>
              <a:rPr lang="zh-CN" altLang="zh-CN" dirty="0"/>
              <a:t>算法也有一些不足，这需要我们在实际应用中加以注意。这些不足包括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 algn="just"/>
            <a:r>
              <a:rPr lang="en-US" altLang="zh-CN" dirty="0">
                <a:solidFill>
                  <a:srgbClr val="C00000"/>
                </a:solidFill>
              </a:rPr>
              <a:t>(4) </a:t>
            </a:r>
            <a:r>
              <a:rPr lang="zh-CN" altLang="zh-CN" dirty="0">
                <a:solidFill>
                  <a:srgbClr val="C00000"/>
                </a:solidFill>
              </a:rPr>
              <a:t>容易被作弊者操纵排名结果：</a:t>
            </a:r>
            <a:r>
              <a:rPr lang="zh-CN" altLang="zh-CN" dirty="0"/>
              <a:t>如作弊者可以建立一个网页，页面内容增加很多指向高质量网页或者著名网站的网址，这就是一个很好的</a:t>
            </a:r>
            <a:r>
              <a:rPr lang="en-US" altLang="zh-CN" dirty="0"/>
              <a:t>Hub</a:t>
            </a:r>
            <a:r>
              <a:rPr lang="zh-CN" altLang="zh-CN" dirty="0"/>
              <a:t>页面，之后作弊者在这个</a:t>
            </a:r>
            <a:r>
              <a:rPr lang="en-US" altLang="zh-CN" dirty="0"/>
              <a:t>Hub</a:t>
            </a:r>
            <a:r>
              <a:rPr lang="zh-CN" altLang="zh-CN" dirty="0"/>
              <a:t>页面制作网页链接指向作弊网页，搭个便车，于是可以提升作弊网页的</a:t>
            </a:r>
            <a:r>
              <a:rPr lang="en-US" altLang="zh-CN" dirty="0"/>
              <a:t>Authority</a:t>
            </a:r>
            <a:r>
              <a:rPr lang="zh-CN" altLang="zh-CN" dirty="0"/>
              <a:t>得分</a:t>
            </a:r>
            <a:endParaRPr kumimoji="1" lang="en-US" altLang="zh-CN" dirty="0"/>
          </a:p>
          <a:p>
            <a:pPr algn="just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434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485394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95935" y="157880"/>
            <a:ext cx="3787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101" y="3053758"/>
            <a:ext cx="269782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Hub &amp; authority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17418" y="581891"/>
            <a:ext cx="2178627" cy="1891145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95935" y="1035978"/>
            <a:ext cx="4328915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HITS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HITS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算法的应用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HITS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算法的不足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HITS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算法算法实践</a:t>
            </a:r>
          </a:p>
        </p:txBody>
      </p:sp>
    </p:spTree>
    <p:extLst>
      <p:ext uri="{BB962C8B-B14F-4D97-AF65-F5344CB8AC3E}">
        <p14:creationId xmlns:p14="http://schemas.microsoft.com/office/powerpoint/2010/main" val="181941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8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图数据入门、中心度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中心度计算</a:t>
            </a:r>
            <a:r>
              <a:rPr lang="en-US" altLang="zh-CN" dirty="0"/>
              <a:t>Python</a:t>
            </a:r>
            <a:r>
              <a:rPr lang="zh-CN" altLang="en-US" dirty="0"/>
              <a:t>实例分析</a:t>
            </a:r>
            <a:endParaRPr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22" y="1978169"/>
            <a:ext cx="7826578" cy="504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0222" y="3564812"/>
            <a:ext cx="750446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hlinkClick r:id="rId3"/>
              </a:rPr>
              <a:t>https://aksakalli.github.io/2017/07/17/network-centrality-measures-and-their-visualization.html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1126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图数据入门、中心度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中心度计算</a:t>
            </a:r>
            <a:r>
              <a:rPr lang="en-US" altLang="zh-CN" dirty="0"/>
              <a:t>Python</a:t>
            </a:r>
            <a:r>
              <a:rPr lang="zh-CN" altLang="en-US" dirty="0"/>
              <a:t>实例分析</a:t>
            </a:r>
            <a:endParaRPr lang="en-US" altLang="zh-CN" dirty="0"/>
          </a:p>
          <a:p>
            <a:pPr lvl="1"/>
            <a:r>
              <a:rPr lang="zh-CN" altLang="en-US" dirty="0"/>
              <a:t>绘制函数</a:t>
            </a:r>
            <a:endParaRPr lang="en-US" altLang="zh-CN" dirty="0"/>
          </a:p>
          <a:p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614" y="1742641"/>
            <a:ext cx="596798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6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图数据入门、中心度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中心度计算</a:t>
            </a:r>
            <a:r>
              <a:rPr lang="en-US" altLang="zh-CN" dirty="0"/>
              <a:t>Python</a:t>
            </a:r>
            <a:r>
              <a:rPr lang="zh-CN" altLang="en-US" dirty="0"/>
              <a:t>实例分析</a:t>
            </a:r>
            <a:endParaRPr lang="en-US" altLang="zh-CN" dirty="0"/>
          </a:p>
          <a:p>
            <a:pPr lvl="1"/>
            <a:r>
              <a:rPr lang="zh-CN" altLang="en-US" dirty="0"/>
              <a:t>图的创建函数</a:t>
            </a:r>
            <a:endParaRPr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647" y="1640032"/>
            <a:ext cx="744607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图数据入门、中心度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中心度计算</a:t>
            </a:r>
            <a:r>
              <a:rPr lang="en-US" altLang="zh-CN" dirty="0"/>
              <a:t>Python</a:t>
            </a:r>
            <a:r>
              <a:rPr lang="zh-CN" altLang="en-US" dirty="0"/>
              <a:t>实例分析</a:t>
            </a:r>
            <a:endParaRPr lang="en-US" altLang="zh-CN" dirty="0"/>
          </a:p>
          <a:p>
            <a:pPr lvl="1"/>
            <a:r>
              <a:rPr lang="zh-CN" altLang="en-US" dirty="0"/>
              <a:t>计算</a:t>
            </a:r>
            <a:r>
              <a:rPr lang="en-US" altLang="zh-CN" dirty="0"/>
              <a:t>Hub &amp; Authority</a:t>
            </a:r>
            <a:r>
              <a:rPr lang="zh-CN" altLang="en-US" dirty="0"/>
              <a:t>分值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30" y="1989354"/>
            <a:ext cx="7169639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3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30" y="1989354"/>
            <a:ext cx="7169639" cy="2160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图数据入门、中心度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中心度计算</a:t>
            </a:r>
            <a:r>
              <a:rPr lang="en-US" altLang="zh-CN" dirty="0"/>
              <a:t>Python</a:t>
            </a:r>
            <a:r>
              <a:rPr lang="zh-CN" altLang="en-US" dirty="0"/>
              <a:t>实例分析</a:t>
            </a:r>
            <a:endParaRPr lang="en-US" altLang="zh-CN" dirty="0"/>
          </a:p>
          <a:p>
            <a:pPr lvl="1"/>
            <a:r>
              <a:rPr lang="zh-CN" altLang="en-US" dirty="0"/>
              <a:t>显示</a:t>
            </a:r>
            <a:r>
              <a:rPr lang="en-US" altLang="zh-CN" dirty="0"/>
              <a:t>Hub &amp; Authority</a:t>
            </a:r>
            <a:r>
              <a:rPr lang="zh-CN" altLang="en-US" dirty="0"/>
              <a:t>分值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947" y="1309035"/>
            <a:ext cx="3523078" cy="342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7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30" y="1989354"/>
            <a:ext cx="7169639" cy="2160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图数据入门、中心度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中心度计算</a:t>
            </a:r>
            <a:r>
              <a:rPr lang="en-US" altLang="zh-CN" dirty="0"/>
              <a:t>Python</a:t>
            </a:r>
            <a:r>
              <a:rPr lang="zh-CN" altLang="en-US" dirty="0"/>
              <a:t>实例分析</a:t>
            </a:r>
            <a:endParaRPr lang="en-US" altLang="zh-CN" dirty="0"/>
          </a:p>
          <a:p>
            <a:pPr lvl="1"/>
            <a:r>
              <a:rPr lang="zh-CN" altLang="en-US" dirty="0"/>
              <a:t>显示</a:t>
            </a:r>
            <a:r>
              <a:rPr lang="en-US" altLang="zh-CN" dirty="0"/>
              <a:t>Hub &amp; Authority</a:t>
            </a:r>
            <a:r>
              <a:rPr lang="zh-CN" altLang="en-US" dirty="0"/>
              <a:t>分值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116" y="1408497"/>
            <a:ext cx="3322956" cy="323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8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72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Hub &amp; authority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Relation between HITS, PageRank and LSI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HITS</a:t>
            </a:r>
            <a:r>
              <a:rPr lang="en-US" altLang="zh-CN" dirty="0">
                <a:latin typeface="CMR10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algorithm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= running SVD on the hyperlink relation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(source, target)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LSI</a:t>
            </a:r>
            <a:r>
              <a:rPr lang="en-US" altLang="zh-CN" dirty="0">
                <a:latin typeface="CMR10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algorithm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= running SVD on the relation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(term, document)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PageRank on root set R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gives same ranking 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as the ranking of 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hubs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as given by HITS</a:t>
            </a:r>
            <a:endParaRPr kumimoji="1" lang="en-US" altLang="zh-CN" dirty="0"/>
          </a:p>
        </p:txBody>
      </p:sp>
      <p:sp>
        <p:nvSpPr>
          <p:cNvPr id="6" name="页脚占位符 5"/>
          <p:cNvSpPr txBox="1">
            <a:spLocks/>
          </p:cNvSpPr>
          <p:nvPr/>
        </p:nvSpPr>
        <p:spPr>
          <a:xfrm>
            <a:off x="1382945" y="3956729"/>
            <a:ext cx="5974080" cy="3536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Mining the Web. </a:t>
            </a:r>
            <a:r>
              <a:rPr lang="en-US" altLang="zh-CN" dirty="0" err="1"/>
              <a:t>Chakrabarti</a:t>
            </a:r>
            <a:r>
              <a:rPr lang="en-US" altLang="zh-CN" dirty="0"/>
              <a:t> and </a:t>
            </a:r>
            <a:r>
              <a:rPr lang="en-US" altLang="zh-CN" dirty="0" err="1"/>
              <a:t>Ramakrishnan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222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Hub &amp; authority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PageRank vs HITS</a:t>
            </a:r>
          </a:p>
          <a:p>
            <a:pPr lvl="1"/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</a:rPr>
              <a:t>PageRank advantage over HITS </a:t>
            </a:r>
          </a:p>
          <a:p>
            <a:pPr lvl="2"/>
            <a:r>
              <a:rPr lang="en-US" altLang="zh-CN" sz="1400" dirty="0">
                <a:ea typeface="宋体" panose="02010600030101010101" pitchFamily="2" charset="-122"/>
              </a:rPr>
              <a:t>Query-time cost is low</a:t>
            </a:r>
          </a:p>
          <a:p>
            <a:pPr lvl="3"/>
            <a:r>
              <a:rPr lang="en-US" altLang="zh-CN" dirty="0">
                <a:ea typeface="宋体" panose="02010600030101010101" pitchFamily="2" charset="-122"/>
              </a:rPr>
              <a:t>HITS: computes an eigenvector for every query</a:t>
            </a:r>
          </a:p>
          <a:p>
            <a:pPr lvl="2"/>
            <a:r>
              <a:rPr lang="en-US" altLang="zh-CN" sz="1400" dirty="0">
                <a:ea typeface="宋体" panose="02010600030101010101" pitchFamily="2" charset="-122"/>
              </a:rPr>
              <a:t>Less susceptible to localized link-spam</a:t>
            </a:r>
          </a:p>
          <a:p>
            <a:pPr lvl="2"/>
            <a:endParaRPr lang="en-US" altLang="zh-CN" sz="1400" dirty="0">
              <a:ea typeface="宋体" panose="02010600030101010101" pitchFamily="2" charset="-122"/>
            </a:endParaRPr>
          </a:p>
          <a:p>
            <a:pPr lvl="1"/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</a:rPr>
              <a:t>HITS</a:t>
            </a:r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</a:rPr>
              <a:t>advantage</a:t>
            </a:r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</a:rPr>
              <a:t>over</a:t>
            </a:r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</a:rPr>
              <a:t>PageRank</a:t>
            </a:r>
          </a:p>
          <a:p>
            <a:pPr lvl="2"/>
            <a:r>
              <a:rPr lang="en-US" altLang="zh-CN" sz="1400" dirty="0">
                <a:ea typeface="宋体" panose="02010600030101010101" pitchFamily="2" charset="-122"/>
              </a:rPr>
              <a:t>HITS ranking is sensitive to query</a:t>
            </a:r>
          </a:p>
          <a:p>
            <a:pPr lvl="2"/>
            <a:r>
              <a:rPr lang="en-US" altLang="zh-CN" sz="1400" dirty="0">
                <a:ea typeface="宋体" panose="02010600030101010101" pitchFamily="2" charset="-122"/>
              </a:rPr>
              <a:t>HITS has notion of hubs and authorities </a:t>
            </a:r>
          </a:p>
          <a:p>
            <a:pPr lvl="2"/>
            <a:endParaRPr lang="en-US" altLang="zh-CN" sz="1400" dirty="0">
              <a:ea typeface="宋体" panose="02010600030101010101" pitchFamily="2" charset="-122"/>
            </a:endParaRPr>
          </a:p>
          <a:p>
            <a:pPr lvl="2"/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kumimoji="1"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806235" y="3985655"/>
            <a:ext cx="4218710" cy="4924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300" dirty="0"/>
              <a:t>Topic-sensitive Page Ranking </a:t>
            </a:r>
            <a:r>
              <a:rPr lang="en-US" altLang="zh-CN" sz="1300" dirty="0">
                <a:solidFill>
                  <a:srgbClr val="FF0000"/>
                </a:solidFill>
              </a:rPr>
              <a:t>[</a:t>
            </a:r>
            <a:r>
              <a:rPr lang="en-US" altLang="zh-CN" sz="1300" dirty="0" err="1">
                <a:solidFill>
                  <a:srgbClr val="FF0000"/>
                </a:solidFill>
              </a:rPr>
              <a:t>Haveliwala</a:t>
            </a:r>
            <a:r>
              <a:rPr lang="en-US" altLang="zh-CN" sz="1300" dirty="0">
                <a:solidFill>
                  <a:srgbClr val="FF0000"/>
                </a:solidFill>
              </a:rPr>
              <a:t> 2003]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300" dirty="0"/>
              <a:t>Attempt to make Page Ranking query sensitive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005" y="3288535"/>
            <a:ext cx="3409419" cy="172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Hub &amp; authority</a:t>
            </a:r>
            <a:endParaRPr lang="zh-CN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HITS(Hyperlink Induced Topic Search)</a:t>
            </a:r>
            <a:r>
              <a:rPr lang="zh-CN" altLang="zh-CN" dirty="0"/>
              <a:t>算法</a:t>
            </a:r>
            <a:endParaRPr lang="en-US" altLang="zh-CN" dirty="0"/>
          </a:p>
          <a:p>
            <a:pPr lvl="1" algn="just"/>
            <a:r>
              <a:rPr lang="zh-CN" altLang="zh-CN" dirty="0"/>
              <a:t>是康奈尔大学的</a:t>
            </a:r>
            <a:r>
              <a:rPr lang="en-US" altLang="zh-CN" dirty="0"/>
              <a:t>Jon Kleinberg </a:t>
            </a:r>
            <a:r>
              <a:rPr lang="zh-CN" altLang="zh-CN" dirty="0"/>
              <a:t>博士于</a:t>
            </a:r>
            <a:r>
              <a:rPr lang="en-US" altLang="zh-CN" dirty="0"/>
              <a:t>1997</a:t>
            </a:r>
            <a:r>
              <a:rPr lang="zh-CN" altLang="zh-CN" dirty="0"/>
              <a:t>年提出的</a:t>
            </a:r>
            <a:endParaRPr lang="en-US" altLang="zh-CN" dirty="0"/>
          </a:p>
          <a:p>
            <a:pPr lvl="1" algn="just"/>
            <a:r>
              <a:rPr lang="zh-CN" altLang="zh-CN" dirty="0"/>
              <a:t>这个算法是网页链接分析中非常重要的算法之一</a:t>
            </a:r>
            <a:endParaRPr lang="en-US" altLang="zh-CN" dirty="0"/>
          </a:p>
          <a:p>
            <a:pPr lvl="1" algn="just"/>
            <a:endParaRPr lang="en-US" altLang="zh-CN" dirty="0"/>
          </a:p>
          <a:p>
            <a:pPr algn="just"/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74" y="1977006"/>
            <a:ext cx="1715847" cy="255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1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27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1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Hits</a:t>
            </a:r>
            <a:r>
              <a:rPr kumimoji="1" lang="zh-CN" altLang="en-US" dirty="0" smtClean="0"/>
              <a:t>算法的核心思想？</a:t>
            </a:r>
            <a:endParaRPr kumimoji="1" lang="en-US" altLang="zh-CN" dirty="0" smtClean="0"/>
          </a:p>
          <a:p>
            <a:r>
              <a:rPr kumimoji="1" lang="en-US" altLang="zh-CN" dirty="0" smtClean="0"/>
              <a:t>2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Hits</a:t>
            </a:r>
            <a:r>
              <a:rPr kumimoji="1" lang="zh-CN" altLang="en-US" dirty="0" smtClean="0"/>
              <a:t>算法迭代过程？</a:t>
            </a:r>
            <a:endParaRPr kumimoji="1" lang="en-US" altLang="zh-CN" dirty="0" smtClean="0"/>
          </a:p>
          <a:p>
            <a:r>
              <a:rPr kumimoji="1" lang="en-US" altLang="zh-CN" dirty="0" smtClean="0"/>
              <a:t>3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Hits</a:t>
            </a:r>
            <a:r>
              <a:rPr kumimoji="1" lang="zh-CN" altLang="en-US" dirty="0" smtClean="0"/>
              <a:t>算法的应用？</a:t>
            </a:r>
            <a:endParaRPr kumimoji="1" lang="en-US" altLang="zh-CN" dirty="0" smtClean="0"/>
          </a:p>
          <a:p>
            <a:r>
              <a:rPr kumimoji="1" lang="en-US" altLang="zh-CN" dirty="0" smtClean="0"/>
              <a:t>4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Hits</a:t>
            </a:r>
            <a:r>
              <a:rPr kumimoji="1" lang="zh-CN" altLang="en-US" dirty="0" smtClean="0"/>
              <a:t>算法的优势和不足？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377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Hub &amp; authority</a:t>
            </a:r>
            <a:endParaRPr lang="zh-CN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HITS(Hyperlink Induced Topic Search)</a:t>
            </a:r>
            <a:r>
              <a:rPr lang="zh-CN" altLang="zh-CN" dirty="0"/>
              <a:t>算法</a:t>
            </a:r>
            <a:endParaRPr lang="en-US" altLang="zh-CN" dirty="0"/>
          </a:p>
          <a:p>
            <a:pPr lvl="1" algn="just"/>
            <a:r>
              <a:rPr lang="en-US" altLang="zh-CN" dirty="0"/>
              <a:t>Authority</a:t>
            </a:r>
            <a:r>
              <a:rPr lang="zh-CN" altLang="zh-CN" dirty="0"/>
              <a:t>页面</a:t>
            </a:r>
            <a:r>
              <a:rPr lang="en-US" altLang="zh-CN" dirty="0"/>
              <a:t>(</a:t>
            </a:r>
            <a:r>
              <a:rPr lang="zh-CN" altLang="zh-CN" dirty="0"/>
              <a:t>权威页面</a:t>
            </a:r>
            <a:r>
              <a:rPr lang="en-US" altLang="zh-CN" dirty="0"/>
              <a:t>)</a:t>
            </a:r>
            <a:r>
              <a:rPr lang="zh-CN" altLang="zh-CN" dirty="0"/>
              <a:t>和</a:t>
            </a:r>
            <a:r>
              <a:rPr lang="en-US" altLang="zh-CN" dirty="0"/>
              <a:t>Hub</a:t>
            </a:r>
            <a:r>
              <a:rPr lang="zh-CN" altLang="zh-CN" dirty="0"/>
              <a:t>页面</a:t>
            </a:r>
            <a:r>
              <a:rPr lang="en-US" altLang="zh-CN" dirty="0"/>
              <a:t>(</a:t>
            </a:r>
            <a:r>
              <a:rPr lang="zh-CN" altLang="zh-CN" dirty="0"/>
              <a:t>枢纽页面</a:t>
            </a:r>
            <a:r>
              <a:rPr lang="en-US" altLang="zh-CN" dirty="0"/>
              <a:t>)</a:t>
            </a:r>
            <a:r>
              <a:rPr lang="zh-CN" altLang="zh-CN" dirty="0"/>
              <a:t>是</a:t>
            </a:r>
            <a:r>
              <a:rPr lang="en-US" altLang="zh-CN" dirty="0"/>
              <a:t>HITS</a:t>
            </a:r>
            <a:r>
              <a:rPr lang="zh-CN" altLang="zh-CN" dirty="0"/>
              <a:t>算法最基本的两个概念</a:t>
            </a:r>
            <a:endParaRPr lang="en-US" altLang="zh-CN" dirty="0"/>
          </a:p>
          <a:p>
            <a:pPr lvl="2" algn="just"/>
            <a:r>
              <a:rPr lang="zh-CN" altLang="zh-CN" sz="1700" dirty="0"/>
              <a:t>所谓</a:t>
            </a:r>
            <a:r>
              <a:rPr lang="en-US" altLang="zh-CN" sz="1700" dirty="0">
                <a:solidFill>
                  <a:srgbClr val="C00000"/>
                </a:solidFill>
              </a:rPr>
              <a:t>Authority</a:t>
            </a:r>
            <a:r>
              <a:rPr lang="zh-CN" altLang="zh-CN" sz="1700" dirty="0">
                <a:solidFill>
                  <a:srgbClr val="C00000"/>
                </a:solidFill>
              </a:rPr>
              <a:t>页面</a:t>
            </a:r>
            <a:r>
              <a:rPr lang="zh-CN" altLang="zh-CN" sz="1700" dirty="0"/>
              <a:t>，是指与某个领域或者某个话题相关的高质量网页</a:t>
            </a:r>
            <a:endParaRPr lang="en-US" altLang="zh-CN" sz="1700" dirty="0"/>
          </a:p>
          <a:p>
            <a:pPr lvl="3" algn="just"/>
            <a:r>
              <a:rPr lang="zh-CN" altLang="zh-CN" sz="1700" dirty="0"/>
              <a:t>比如，在搜索引擎领域，谷歌、百度的首页就是该领域的高质量网页</a:t>
            </a:r>
            <a:endParaRPr lang="en-US" altLang="zh-CN" sz="1700" dirty="0"/>
          </a:p>
          <a:p>
            <a:pPr lvl="3" algn="just"/>
            <a:r>
              <a:rPr lang="zh-CN" altLang="zh-CN" sz="1700" dirty="0"/>
              <a:t>而在视频领域，</a:t>
            </a:r>
            <a:r>
              <a:rPr lang="en-US" altLang="zh-CN" sz="1700" dirty="0"/>
              <a:t>YouTube</a:t>
            </a:r>
            <a:r>
              <a:rPr lang="zh-CN" altLang="zh-CN" sz="1700" dirty="0"/>
              <a:t>、优酷、土豆等视频网站的首页，就是该领域的高质量网页</a:t>
            </a:r>
            <a:endParaRPr lang="en-US" altLang="zh-CN" sz="1700" dirty="0"/>
          </a:p>
          <a:p>
            <a:pPr lvl="2" algn="just"/>
            <a:r>
              <a:rPr lang="zh-CN" altLang="zh-CN" sz="1700" dirty="0"/>
              <a:t>而</a:t>
            </a:r>
            <a:r>
              <a:rPr lang="en-US" altLang="zh-CN" sz="1700" dirty="0">
                <a:solidFill>
                  <a:srgbClr val="C00000"/>
                </a:solidFill>
              </a:rPr>
              <a:t>“Hub”</a:t>
            </a:r>
            <a:r>
              <a:rPr lang="zh-CN" altLang="zh-CN" sz="1700" dirty="0">
                <a:solidFill>
                  <a:srgbClr val="C00000"/>
                </a:solidFill>
              </a:rPr>
              <a:t>页面</a:t>
            </a:r>
            <a:r>
              <a:rPr lang="zh-CN" altLang="zh-CN" sz="1700" dirty="0"/>
              <a:t>，指的是包含了很多指向高质量</a:t>
            </a:r>
            <a:r>
              <a:rPr lang="en-US" altLang="zh-CN" sz="1700" dirty="0"/>
              <a:t>“Authority”</a:t>
            </a:r>
            <a:r>
              <a:rPr lang="zh-CN" altLang="zh-CN" sz="1700" dirty="0"/>
              <a:t>页面链接的网页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91519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Hub &amp; authority</a:t>
            </a:r>
            <a:endParaRPr lang="zh-CN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HITS(Hyperlink Induced Topic Search)</a:t>
            </a:r>
            <a:r>
              <a:rPr lang="zh-CN" altLang="zh-CN" dirty="0"/>
              <a:t>算法</a:t>
            </a:r>
            <a:endParaRPr lang="en-US" altLang="zh-CN" dirty="0"/>
          </a:p>
          <a:p>
            <a:pPr lvl="1" algn="just"/>
            <a:r>
              <a:rPr lang="en-US" altLang="zh-CN" dirty="0"/>
              <a:t>HITS</a:t>
            </a:r>
            <a:r>
              <a:rPr lang="zh-CN" altLang="zh-CN" dirty="0"/>
              <a:t>算法的目的，是通过一个迭代计算过程，在海量的网页中，找到和用户查询相关的高质量的</a:t>
            </a:r>
            <a:r>
              <a:rPr lang="en-US" altLang="zh-CN" dirty="0"/>
              <a:t>“Authority”</a:t>
            </a:r>
            <a:r>
              <a:rPr lang="zh-CN" altLang="zh-CN" dirty="0"/>
              <a:t>页面和</a:t>
            </a:r>
            <a:r>
              <a:rPr lang="en-US" altLang="zh-CN" dirty="0"/>
              <a:t>“Hub”</a:t>
            </a:r>
            <a:r>
              <a:rPr lang="zh-CN" altLang="zh-CN" dirty="0"/>
              <a:t>页面</a:t>
            </a:r>
            <a:endParaRPr lang="en-US" altLang="zh-CN" dirty="0"/>
          </a:p>
          <a:p>
            <a:pPr lvl="2" algn="just"/>
            <a:r>
              <a:rPr lang="zh-CN" altLang="zh-CN" dirty="0">
                <a:solidFill>
                  <a:srgbClr val="C00000"/>
                </a:solidFill>
              </a:rPr>
              <a:t>其中，</a:t>
            </a:r>
            <a:r>
              <a:rPr lang="en-US" altLang="zh-CN" dirty="0">
                <a:solidFill>
                  <a:srgbClr val="C00000"/>
                </a:solidFill>
              </a:rPr>
              <a:t>“Authority”</a:t>
            </a:r>
            <a:r>
              <a:rPr lang="zh-CN" altLang="zh-CN" dirty="0">
                <a:solidFill>
                  <a:srgbClr val="C00000"/>
                </a:solidFill>
              </a:rPr>
              <a:t>页面，包含能够满足用户查询的高质量内容</a:t>
            </a:r>
            <a:endParaRPr lang="en-US" altLang="zh-CN" dirty="0">
              <a:solidFill>
                <a:srgbClr val="C00000"/>
              </a:solidFill>
            </a:endParaRPr>
          </a:p>
          <a:p>
            <a:pPr lvl="1" algn="just"/>
            <a:r>
              <a:rPr lang="zh-CN" altLang="zh-CN" dirty="0"/>
              <a:t>搜索引擎以这些网页为搜索结果，返回给用户</a:t>
            </a:r>
            <a:endParaRPr lang="en-US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21C8A9E-DFD2-45D2-9EE2-A4F9604A84AD}"/>
              </a:ext>
            </a:extLst>
          </p:cNvPr>
          <p:cNvSpPr/>
          <p:nvPr/>
        </p:nvSpPr>
        <p:spPr>
          <a:xfrm>
            <a:off x="1594131" y="1760018"/>
            <a:ext cx="6028566" cy="37627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00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CA0FF-46DB-1644-8BCE-C7A91BD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pause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4FD81-1A31-D74C-BD6F-7F528045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pic>
        <p:nvPicPr>
          <p:cNvPr id="5" name="Picture 4" descr="https://gimg2.baidu.com/image_search/src=http%3A%2F%2Fpic.51yuansu.com%2Fpic3%2Fcover%2F03%2F46%2F97%2F5bab68eb6b4a1_610.jpg&amp;refer=http%3A%2F%2Fpic.51yuansu.com&amp;app=2002&amp;size=f9999,10000&amp;q=a80&amp;n=0&amp;g=0n&amp;fmt=jpeg?sec=1636806551&amp;t=fce412286299fb8c7d98cdbcbd681ec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182" y="819150"/>
            <a:ext cx="3926897" cy="40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1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Hub &amp; authority</a:t>
            </a:r>
            <a:endParaRPr lang="zh-CN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HITS(Hyperlink Induced Topic Search)</a:t>
            </a:r>
            <a:r>
              <a:rPr lang="zh-CN" altLang="zh-CN" dirty="0"/>
              <a:t>算法</a:t>
            </a:r>
            <a:endParaRPr lang="en-US" altLang="zh-CN" dirty="0"/>
          </a:p>
          <a:p>
            <a:pPr lvl="1" algn="just"/>
            <a:r>
              <a:rPr lang="en-US" altLang="zh-CN" dirty="0"/>
              <a:t>HITS</a:t>
            </a:r>
            <a:r>
              <a:rPr lang="zh-CN" altLang="zh-CN" dirty="0"/>
              <a:t>算法的基本思想是，</a:t>
            </a:r>
            <a:r>
              <a:rPr lang="en-US" altLang="zh-CN" dirty="0"/>
              <a:t>“Authority”</a:t>
            </a:r>
            <a:r>
              <a:rPr lang="zh-CN" altLang="zh-CN" dirty="0"/>
              <a:t>页面和</a:t>
            </a:r>
            <a:r>
              <a:rPr lang="en-US" altLang="zh-CN" dirty="0"/>
              <a:t>“Hub”</a:t>
            </a:r>
            <a:r>
              <a:rPr lang="zh-CN" altLang="zh-CN" dirty="0"/>
              <a:t>页面具有相互增强的关系</a:t>
            </a:r>
            <a:endParaRPr lang="en-US" altLang="zh-CN" dirty="0"/>
          </a:p>
          <a:p>
            <a:pPr lvl="2" algn="just"/>
            <a:r>
              <a:rPr lang="en-US" altLang="zh-CN" dirty="0"/>
              <a:t>(1) </a:t>
            </a:r>
            <a:r>
              <a:rPr lang="zh-CN" altLang="zh-CN" dirty="0"/>
              <a:t>一个好的</a:t>
            </a:r>
            <a:r>
              <a:rPr lang="en-US" altLang="zh-CN" dirty="0"/>
              <a:t>“Authority”</a:t>
            </a:r>
            <a:r>
              <a:rPr lang="zh-CN" altLang="zh-CN" dirty="0"/>
              <a:t>页面会被很多好的</a:t>
            </a:r>
            <a:r>
              <a:rPr lang="en-US" altLang="zh-CN" dirty="0"/>
              <a:t>“Hub”</a:t>
            </a:r>
            <a:r>
              <a:rPr lang="zh-CN" altLang="zh-CN" dirty="0"/>
              <a:t>页面指向</a:t>
            </a:r>
            <a:endParaRPr lang="en-US" altLang="zh-CN" dirty="0"/>
          </a:p>
          <a:p>
            <a:pPr lvl="2" algn="just"/>
            <a:endParaRPr lang="en-US" altLang="zh-CN" dirty="0"/>
          </a:p>
          <a:p>
            <a:pPr lvl="2" algn="just"/>
            <a:endParaRPr lang="en-US" altLang="zh-CN" dirty="0"/>
          </a:p>
          <a:p>
            <a:pPr lvl="2" algn="just"/>
            <a:endParaRPr lang="en-US" altLang="zh-CN" dirty="0"/>
          </a:p>
          <a:p>
            <a:pPr lvl="2" algn="just"/>
            <a:endParaRPr lang="en-US" altLang="zh-CN" dirty="0"/>
          </a:p>
          <a:p>
            <a:pPr lvl="2" algn="just"/>
            <a:r>
              <a:rPr lang="en-US" altLang="zh-CN" dirty="0"/>
              <a:t>(2) </a:t>
            </a:r>
            <a:r>
              <a:rPr lang="zh-CN" altLang="zh-CN" dirty="0"/>
              <a:t>一个好的</a:t>
            </a:r>
            <a:r>
              <a:rPr lang="en-US" altLang="zh-CN" dirty="0"/>
              <a:t>“Hub”</a:t>
            </a:r>
            <a:r>
              <a:rPr lang="zh-CN" altLang="zh-CN" dirty="0"/>
              <a:t>页面会指向很多好的</a:t>
            </a:r>
            <a:r>
              <a:rPr lang="en-US" altLang="zh-CN" dirty="0"/>
              <a:t>“Authority”</a:t>
            </a:r>
            <a:r>
              <a:rPr lang="zh-CN" altLang="zh-CN" dirty="0"/>
              <a:t>页面</a:t>
            </a:r>
            <a:endParaRPr lang="en-US" altLang="zh-CN" dirty="0"/>
          </a:p>
          <a:p>
            <a:pPr lvl="1" algn="just"/>
            <a:endParaRPr lang="en-US" dirty="0"/>
          </a:p>
        </p:txBody>
      </p:sp>
      <p:pic>
        <p:nvPicPr>
          <p:cNvPr id="4" name="图片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27"/>
          <a:stretch/>
        </p:blipFill>
        <p:spPr bwMode="auto">
          <a:xfrm>
            <a:off x="3048100" y="2078813"/>
            <a:ext cx="1923138" cy="118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85"/>
          <a:stretch/>
        </p:blipFill>
        <p:spPr bwMode="auto">
          <a:xfrm>
            <a:off x="3276231" y="3644622"/>
            <a:ext cx="1873296" cy="1187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711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Hub &amp; authority</a:t>
            </a:r>
            <a:endParaRPr lang="zh-CN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/>
              <a:t>HITS(Hyperlink Induced Topic Search)</a:t>
            </a:r>
            <a:r>
              <a:rPr lang="zh-CN" altLang="zh-CN" dirty="0"/>
              <a:t>算法</a:t>
            </a:r>
            <a:endParaRPr lang="en-US" altLang="zh-CN" dirty="0"/>
          </a:p>
          <a:p>
            <a:pPr lvl="1" algn="just"/>
            <a:r>
              <a:rPr lang="zh-CN" altLang="zh-CN" dirty="0"/>
              <a:t>算法的执行过程包括三个大的步骤，分别是构造根集合、扩展根集合，以及迭代计算各个网页的</a:t>
            </a:r>
            <a:r>
              <a:rPr lang="en-US" altLang="zh-CN" dirty="0"/>
              <a:t>Authority</a:t>
            </a:r>
            <a:r>
              <a:rPr lang="zh-CN" altLang="zh-CN" dirty="0"/>
              <a:t>和</a:t>
            </a:r>
            <a:r>
              <a:rPr lang="en-US" altLang="zh-CN" dirty="0"/>
              <a:t>Hub</a:t>
            </a:r>
            <a:r>
              <a:rPr lang="zh-CN" altLang="zh-CN" dirty="0"/>
              <a:t>得分</a:t>
            </a:r>
          </a:p>
          <a:p>
            <a:pPr algn="just"/>
            <a:r>
              <a:rPr lang="en-US" altLang="zh-CN" sz="1800" b="1" dirty="0"/>
              <a:t>(1) </a:t>
            </a:r>
            <a:r>
              <a:rPr lang="zh-CN" altLang="zh-CN" sz="1800" b="1" dirty="0"/>
              <a:t>构造根集合</a:t>
            </a:r>
            <a:r>
              <a:rPr lang="en-US" altLang="zh-CN" sz="1800" b="1" dirty="0"/>
              <a:t>(Root)</a:t>
            </a:r>
            <a:endParaRPr lang="zh-CN" altLang="zh-CN" sz="1800" dirty="0"/>
          </a:p>
          <a:p>
            <a:pPr lvl="1" algn="just"/>
            <a:r>
              <a:rPr lang="zh-CN" altLang="zh-CN" dirty="0"/>
              <a:t>将查询</a:t>
            </a:r>
            <a:r>
              <a:rPr lang="en-US" altLang="zh-CN" dirty="0"/>
              <a:t>Q</a:t>
            </a:r>
            <a:r>
              <a:rPr lang="zh-CN" altLang="zh-CN" dirty="0"/>
              <a:t>提交给基于关键字查询的检索系统，从返回结果页面集合中，取前</a:t>
            </a:r>
            <a:r>
              <a:rPr lang="en-US" altLang="zh-CN" dirty="0"/>
              <a:t>n(</a:t>
            </a:r>
            <a:r>
              <a:rPr lang="zh-CN" altLang="zh-CN" dirty="0"/>
              <a:t>比如</a:t>
            </a:r>
            <a:r>
              <a:rPr lang="en-US" altLang="zh-CN" dirty="0"/>
              <a:t>n=200)</a:t>
            </a:r>
            <a:r>
              <a:rPr lang="zh-CN" altLang="zh-CN" dirty="0"/>
              <a:t>个网页，作为根集合</a:t>
            </a:r>
            <a:r>
              <a:rPr lang="en-US" altLang="zh-CN" dirty="0"/>
              <a:t>(Root Set)</a:t>
            </a:r>
            <a:r>
              <a:rPr lang="zh-CN" altLang="zh-CN" dirty="0"/>
              <a:t>，记为</a:t>
            </a:r>
            <a:r>
              <a:rPr lang="en-US" altLang="zh-CN" dirty="0"/>
              <a:t>Root</a:t>
            </a:r>
          </a:p>
          <a:p>
            <a:pPr lvl="1" algn="just"/>
            <a:r>
              <a:rPr lang="zh-CN" altLang="zh-CN" dirty="0"/>
              <a:t>由此可见，</a:t>
            </a:r>
            <a:r>
              <a:rPr lang="en-US" altLang="zh-CN" dirty="0"/>
              <a:t>Root</a:t>
            </a:r>
            <a:r>
              <a:rPr lang="zh-CN" altLang="zh-CN" dirty="0"/>
              <a:t>中的网页数量较少，这些网页是和查询</a:t>
            </a:r>
            <a:r>
              <a:rPr lang="en-US" altLang="zh-CN" dirty="0"/>
              <a:t>Q</a:t>
            </a:r>
            <a:r>
              <a:rPr lang="zh-CN" altLang="zh-CN" dirty="0"/>
              <a:t>相关的网页，</a:t>
            </a:r>
            <a:r>
              <a:rPr lang="en-US" altLang="zh-CN" dirty="0"/>
              <a:t>Root</a:t>
            </a:r>
            <a:r>
              <a:rPr lang="zh-CN" altLang="zh-CN" dirty="0"/>
              <a:t>中包含较多的权威</a:t>
            </a:r>
            <a:r>
              <a:rPr lang="en-US" altLang="zh-CN" dirty="0"/>
              <a:t>(Authority)</a:t>
            </a:r>
            <a:r>
              <a:rPr lang="zh-CN" altLang="zh-CN" dirty="0"/>
              <a:t>网页</a:t>
            </a:r>
            <a:endParaRPr lang="en-US" altLang="zh-CN" dirty="0"/>
          </a:p>
          <a:p>
            <a:pPr lvl="1" algn="just"/>
            <a:r>
              <a:rPr lang="zh-CN" altLang="zh-CN" dirty="0"/>
              <a:t>这些网页，以及网页之间的链接关系，构成了一个有向图</a:t>
            </a:r>
            <a:r>
              <a:rPr lang="en-US" altLang="zh-CN" dirty="0"/>
              <a:t>G(V,E)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69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Hub &amp; authority</a:t>
            </a:r>
            <a:endParaRPr lang="zh-CN" alt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5548964" cy="3937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zh-CN" dirty="0"/>
              <a:t>HITS(Hyperlink Induced Topic Search)</a:t>
            </a:r>
            <a:r>
              <a:rPr lang="zh-CN" altLang="zh-CN" dirty="0"/>
              <a:t>算法</a:t>
            </a:r>
            <a:endParaRPr lang="en-US" altLang="zh-CN" dirty="0"/>
          </a:p>
          <a:p>
            <a:pPr lvl="1" algn="just"/>
            <a:r>
              <a:rPr lang="zh-CN" altLang="zh-CN" dirty="0"/>
              <a:t>算法的执行过程包括三个大的步骤，分别是构造根集合、扩展根集合，以及迭代计算各个网页的</a:t>
            </a:r>
            <a:r>
              <a:rPr lang="en-US" altLang="zh-CN" dirty="0"/>
              <a:t>Authority</a:t>
            </a:r>
            <a:r>
              <a:rPr lang="zh-CN" altLang="zh-CN" dirty="0"/>
              <a:t>和</a:t>
            </a:r>
            <a:r>
              <a:rPr lang="en-US" altLang="zh-CN" dirty="0"/>
              <a:t>Hub</a:t>
            </a:r>
            <a:r>
              <a:rPr lang="zh-CN" altLang="zh-CN" dirty="0"/>
              <a:t>得分</a:t>
            </a:r>
          </a:p>
          <a:p>
            <a:pPr algn="just"/>
            <a:r>
              <a:rPr lang="en-US" altLang="zh-CN" sz="1800" b="1" dirty="0"/>
              <a:t>(2) </a:t>
            </a:r>
            <a:r>
              <a:rPr lang="zh-CN" altLang="zh-CN" sz="1800" b="1" dirty="0"/>
              <a:t>扩展根集合</a:t>
            </a:r>
            <a:r>
              <a:rPr lang="en-US" altLang="zh-CN" sz="1800" b="1" dirty="0"/>
              <a:t>(Base)</a:t>
            </a:r>
            <a:endParaRPr lang="zh-CN" altLang="zh-CN" sz="1800" dirty="0"/>
          </a:p>
          <a:p>
            <a:pPr lvl="1" algn="just"/>
            <a:r>
              <a:rPr lang="zh-CN" altLang="zh-CN" dirty="0"/>
              <a:t>在根集合</a:t>
            </a:r>
            <a:r>
              <a:rPr lang="en-US" altLang="zh-CN" dirty="0"/>
              <a:t>Root</a:t>
            </a:r>
            <a:r>
              <a:rPr lang="zh-CN" altLang="zh-CN" dirty="0"/>
              <a:t>的基础上，对网页集合进行扩充，构造集合</a:t>
            </a:r>
            <a:r>
              <a:rPr lang="en-US" altLang="zh-CN" dirty="0"/>
              <a:t>Base</a:t>
            </a:r>
          </a:p>
          <a:p>
            <a:pPr lvl="1" algn="just"/>
            <a:r>
              <a:rPr lang="zh-CN" altLang="zh-CN" dirty="0"/>
              <a:t>扩充过程描述如下：凡是与根集内网页有直接链接指向关系的网页都被扩充到集合</a:t>
            </a:r>
            <a:r>
              <a:rPr lang="en-US" altLang="zh-CN" dirty="0"/>
              <a:t>Base</a:t>
            </a:r>
          </a:p>
          <a:p>
            <a:pPr lvl="2" algn="just"/>
            <a:r>
              <a:rPr lang="zh-CN" altLang="zh-CN" dirty="0"/>
              <a:t>也就是，无论是有链接指向根集内页面，还是根集页面有链接指向的页面，都被扩充到扩展网页集合</a:t>
            </a:r>
            <a:r>
              <a:rPr lang="en-US" altLang="zh-CN" dirty="0"/>
              <a:t>Base</a:t>
            </a:r>
            <a:r>
              <a:rPr lang="zh-CN" altLang="zh-CN" dirty="0"/>
              <a:t>里</a:t>
            </a:r>
            <a:endParaRPr lang="en-US" altLang="zh-CN" dirty="0"/>
          </a:p>
          <a:p>
            <a:pPr lvl="1" algn="just"/>
            <a:r>
              <a:rPr lang="en-US" altLang="zh-CN" dirty="0"/>
              <a:t>HITS</a:t>
            </a:r>
            <a:r>
              <a:rPr lang="zh-CN" altLang="zh-CN" dirty="0"/>
              <a:t>算法将在这个扩展网页集合内寻找好的</a:t>
            </a:r>
            <a:r>
              <a:rPr lang="en-US" altLang="zh-CN" dirty="0"/>
              <a:t>“Hub”</a:t>
            </a:r>
            <a:r>
              <a:rPr lang="zh-CN" altLang="zh-CN" dirty="0"/>
              <a:t>页面与好的</a:t>
            </a:r>
            <a:r>
              <a:rPr lang="en-US" altLang="zh-CN" dirty="0"/>
              <a:t>“Authority”</a:t>
            </a:r>
            <a:r>
              <a:rPr lang="zh-CN" altLang="zh-CN" dirty="0"/>
              <a:t>页面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210" y="1887650"/>
            <a:ext cx="1943226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1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6795</TotalTime>
  <Words>1492</Words>
  <Application>Microsoft Office PowerPoint</Application>
  <PresentationFormat>全屏显示(16:9)</PresentationFormat>
  <Paragraphs>160</Paragraphs>
  <Slides>31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CMR10</vt:lpstr>
      <vt:lpstr>Mangal</vt:lpstr>
      <vt:lpstr>宋体</vt:lpstr>
      <vt:lpstr>微软雅黑</vt:lpstr>
      <vt:lpstr>Arial</vt:lpstr>
      <vt:lpstr>Calibri</vt:lpstr>
      <vt:lpstr>Cambria Math</vt:lpstr>
      <vt:lpstr>Times New Roman</vt:lpstr>
      <vt:lpstr>清风素材 https://12sc.taobao.com/</vt:lpstr>
      <vt:lpstr>PowerPoint 演示文稿</vt:lpstr>
      <vt:lpstr>PowerPoint 演示文稿</vt:lpstr>
      <vt:lpstr>Hub &amp; authority</vt:lpstr>
      <vt:lpstr>Hub &amp; authority</vt:lpstr>
      <vt:lpstr>Hub &amp; authority</vt:lpstr>
      <vt:lpstr>pause</vt:lpstr>
      <vt:lpstr>Hub &amp; authority</vt:lpstr>
      <vt:lpstr>Hub &amp; authority</vt:lpstr>
      <vt:lpstr>Hub &amp; authority</vt:lpstr>
      <vt:lpstr>Hub &amp; authority</vt:lpstr>
      <vt:lpstr>Hub &amp; authority</vt:lpstr>
      <vt:lpstr>pause</vt:lpstr>
      <vt:lpstr>Hub &amp; authority</vt:lpstr>
      <vt:lpstr>Hub &amp; authority</vt:lpstr>
      <vt:lpstr>pause</vt:lpstr>
      <vt:lpstr>Hub &amp; authority</vt:lpstr>
      <vt:lpstr>Hub &amp; authority</vt:lpstr>
      <vt:lpstr>Hub &amp; authority</vt:lpstr>
      <vt:lpstr>Hub &amp; authority</vt:lpstr>
      <vt:lpstr>pause</vt:lpstr>
      <vt:lpstr>图数据入门、中心度</vt:lpstr>
      <vt:lpstr>图数据入门、中心度</vt:lpstr>
      <vt:lpstr>图数据入门、中心度</vt:lpstr>
      <vt:lpstr>图数据入门、中心度</vt:lpstr>
      <vt:lpstr>图数据入门、中心度</vt:lpstr>
      <vt:lpstr>图数据入门、中心度</vt:lpstr>
      <vt:lpstr>pause</vt:lpstr>
      <vt:lpstr>Hub &amp; authority</vt:lpstr>
      <vt:lpstr>Hub &amp; authority</vt:lpstr>
      <vt:lpstr>pause</vt:lpstr>
      <vt:lpstr>思考题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Administrator</cp:lastModifiedBy>
  <cp:revision>382</cp:revision>
  <cp:lastPrinted>2020-03-27T09:34:47Z</cp:lastPrinted>
  <dcterms:created xsi:type="dcterms:W3CDTF">2015-01-23T04:02:45Z</dcterms:created>
  <dcterms:modified xsi:type="dcterms:W3CDTF">2024-09-07T04:57:42Z</dcterms:modified>
  <cp:category/>
  <cp:contentStatus>12sc.taobao.com</cp:contentStatus>
</cp:coreProperties>
</file>