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1" r:id="rId2"/>
    <p:sldId id="521" r:id="rId3"/>
    <p:sldId id="570" r:id="rId4"/>
    <p:sldId id="641" r:id="rId5"/>
    <p:sldId id="642" r:id="rId6"/>
    <p:sldId id="655" r:id="rId7"/>
    <p:sldId id="643" r:id="rId8"/>
    <p:sldId id="644" r:id="rId9"/>
    <p:sldId id="645" r:id="rId10"/>
    <p:sldId id="640" r:id="rId11"/>
    <p:sldId id="646" r:id="rId12"/>
    <p:sldId id="648" r:id="rId13"/>
    <p:sldId id="649" r:id="rId14"/>
    <p:sldId id="650" r:id="rId15"/>
    <p:sldId id="647" r:id="rId16"/>
    <p:sldId id="651" r:id="rId17"/>
    <p:sldId id="652" r:id="rId18"/>
    <p:sldId id="653" r:id="rId19"/>
    <p:sldId id="654" r:id="rId20"/>
    <p:sldId id="656" r:id="rId21"/>
    <p:sldId id="657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8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75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图的社区检测：标签传播（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LPA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b="1" dirty="0"/>
              <a:t>标签传播方式</a:t>
            </a:r>
            <a:endParaRPr lang="zh-CN" altLang="zh-CN" dirty="0"/>
          </a:p>
          <a:p>
            <a:pPr lvl="1" algn="just"/>
            <a:r>
              <a:rPr lang="zh-CN" altLang="zh-CN" dirty="0"/>
              <a:t>标签传播方式分为两种：同步更新、异步更新</a:t>
            </a:r>
            <a:endParaRPr lang="en-US" altLang="zh-CN" dirty="0"/>
          </a:p>
          <a:p>
            <a:pPr lvl="1" algn="just"/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zh-CN" dirty="0">
                <a:solidFill>
                  <a:srgbClr val="C00000"/>
                </a:solidFill>
              </a:rPr>
              <a:t>、同步更新：</a:t>
            </a:r>
            <a:r>
              <a:rPr lang="zh-CN" altLang="zh-CN" dirty="0"/>
              <a:t>在第</a:t>
            </a:r>
            <a:r>
              <a:rPr lang="en-US" altLang="zh-CN" dirty="0"/>
              <a:t> t </a:t>
            </a:r>
            <a:r>
              <a:rPr lang="zh-CN" altLang="zh-CN" dirty="0"/>
              <a:t>次迭代中，每个节点依赖的都是邻居节点</a:t>
            </a:r>
            <a:r>
              <a:rPr lang="zh-CN" altLang="zh-CN" dirty="0">
                <a:solidFill>
                  <a:srgbClr val="C00000"/>
                </a:solidFill>
              </a:rPr>
              <a:t>上一次迭代</a:t>
            </a:r>
            <a:r>
              <a:rPr lang="en-US" altLang="zh-CN" dirty="0">
                <a:solidFill>
                  <a:srgbClr val="C00000"/>
                </a:solidFill>
              </a:rPr>
              <a:t> t-1 </a:t>
            </a:r>
            <a:r>
              <a:rPr lang="zh-CN" altLang="zh-CN" dirty="0">
                <a:solidFill>
                  <a:srgbClr val="C00000"/>
                </a:solidFill>
              </a:rPr>
              <a:t>时</a:t>
            </a:r>
            <a:r>
              <a:rPr lang="zh-CN" altLang="zh-CN" dirty="0"/>
              <a:t>的社区标签</a:t>
            </a:r>
            <a:endParaRPr lang="en-US" altLang="zh-CN" dirty="0"/>
          </a:p>
          <a:p>
            <a:pPr lvl="1" algn="just"/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zh-CN" dirty="0">
                <a:solidFill>
                  <a:srgbClr val="C00000"/>
                </a:solidFill>
              </a:rPr>
              <a:t>、异步更新：</a:t>
            </a:r>
            <a:r>
              <a:rPr lang="zh-CN" altLang="zh-CN" dirty="0"/>
              <a:t>在第</a:t>
            </a:r>
            <a:r>
              <a:rPr lang="en-US" altLang="zh-CN" dirty="0"/>
              <a:t> t </a:t>
            </a:r>
            <a:r>
              <a:rPr lang="zh-CN" altLang="zh-CN" dirty="0"/>
              <a:t>次迭代中，每个节点依赖的是</a:t>
            </a:r>
            <a:r>
              <a:rPr lang="zh-CN" altLang="zh-CN" dirty="0">
                <a:solidFill>
                  <a:srgbClr val="C00000"/>
                </a:solidFill>
              </a:rPr>
              <a:t>当前邻居节点的社区标签</a:t>
            </a:r>
            <a:r>
              <a:rPr lang="zh-CN" altLang="zh-CN" dirty="0"/>
              <a:t>，若邻居节点进行了更新，则依赖的是</a:t>
            </a:r>
            <a:r>
              <a:rPr lang="en-US" altLang="zh-CN" dirty="0"/>
              <a:t> t </a:t>
            </a:r>
            <a:r>
              <a:rPr lang="zh-CN" altLang="zh-CN" dirty="0"/>
              <a:t>时的社区标签，若未进行更新，则依赖的是</a:t>
            </a:r>
            <a:r>
              <a:rPr lang="en-US" altLang="zh-CN" dirty="0"/>
              <a:t> t-1 </a:t>
            </a:r>
            <a:r>
              <a:rPr lang="zh-CN" altLang="zh-CN" dirty="0"/>
              <a:t>时的社区标签</a:t>
            </a:r>
          </a:p>
        </p:txBody>
      </p:sp>
    </p:spTree>
    <p:extLst>
      <p:ext uri="{BB962C8B-B14F-4D97-AF65-F5344CB8AC3E}">
        <p14:creationId xmlns:p14="http://schemas.microsoft.com/office/powerpoint/2010/main" val="40166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主要的优点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、算法逻辑简单，时间复杂度低，接近线性复杂度，在超大规模网络下会有优异的性能，适合做</a:t>
            </a:r>
            <a:r>
              <a:rPr lang="en-US" altLang="zh-CN" dirty="0"/>
              <a:t>baseline</a:t>
            </a:r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、无须定义优化函数，无须事先指定社区个数，算法会利用自身的网络结构来指导标签传播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3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主要的缺点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zh-CN" dirty="0">
                <a:solidFill>
                  <a:srgbClr val="C00000"/>
                </a:solidFill>
              </a:rPr>
              <a:t>、雪崩效应：</a:t>
            </a:r>
            <a:r>
              <a:rPr lang="zh-CN" altLang="zh-CN" dirty="0"/>
              <a:t>社区结果不稳定，随机性强</a:t>
            </a:r>
            <a:endParaRPr lang="en-US" altLang="zh-CN" dirty="0"/>
          </a:p>
          <a:p>
            <a:pPr lvl="2"/>
            <a:r>
              <a:rPr lang="zh-CN" altLang="zh-CN" dirty="0"/>
              <a:t>由于当邻居节点的社区标签权重相同时，会随机取一个</a:t>
            </a:r>
            <a:r>
              <a:rPr lang="zh-CN" altLang="en-US" dirty="0"/>
              <a:t>；</a:t>
            </a:r>
            <a:r>
              <a:rPr lang="zh-CN" altLang="zh-CN" dirty="0"/>
              <a:t>导致传播初期一个小的错误被不断放大，最终没有得到合适的结果</a:t>
            </a:r>
            <a:endParaRPr lang="en-US" altLang="zh-CN" dirty="0"/>
          </a:p>
          <a:p>
            <a:pPr lvl="2"/>
            <a:r>
              <a:rPr lang="zh-CN" altLang="zh-CN" dirty="0"/>
              <a:t>尤其是异步更新时，更新顺序的不同也会导致最终社区划分结果不同</a:t>
            </a:r>
            <a:endParaRPr kumimoji="1" lang="en-US" altLang="zh-CN" dirty="0"/>
          </a:p>
        </p:txBody>
      </p:sp>
      <p:pic>
        <p:nvPicPr>
          <p:cNvPr id="4" name="图片 3" descr="https://img-blog.csdnimg.cn/img_convert/7e8b75e7952784c70c2bd60b20511a6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55" y="2427922"/>
            <a:ext cx="4095750" cy="7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50257" y="3300790"/>
            <a:ext cx="8515149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初始化阶段，每个节点都以自己作为社区标签。比如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的社区就是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的社区就是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当进入</a:t>
            </a:r>
            <a:r>
              <a:rPr lang="zh-CN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传播阶段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的邻居节点共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。而社区标签也是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，假设随机取了一个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如果是异步更新，此时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三个节点的邻居节点中社区标签均存在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，所以他们都会立马更新成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当时随机选择的是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d,e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就会更新成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，从而导致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社区标签占优，而最终的社区划分也就成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13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主要的缺点有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zh-CN" dirty="0">
                <a:solidFill>
                  <a:srgbClr val="C00000"/>
                </a:solidFill>
              </a:rPr>
              <a:t>、震荡效应：</a:t>
            </a:r>
            <a:r>
              <a:rPr lang="zh-CN" altLang="zh-CN" dirty="0"/>
              <a:t>社区结果来回震荡，不收敛</a:t>
            </a:r>
            <a:endParaRPr lang="en-US" altLang="zh-CN" dirty="0"/>
          </a:p>
          <a:p>
            <a:pPr lvl="1"/>
            <a:r>
              <a:rPr lang="zh-CN" altLang="zh-CN" dirty="0"/>
              <a:t>当传播方式处于同步更新的时候，尤其对于二分图或子图存在二分图的结构而言，极易发生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50257" y="3300790"/>
            <a:ext cx="8515149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dirty="0"/>
              <a:t>在同步更新的时候，每个节点依赖的都是</a:t>
            </a:r>
            <a:r>
              <a:rPr lang="zh-CN" altLang="zh-CN" dirty="0">
                <a:solidFill>
                  <a:srgbClr val="C00000"/>
                </a:solidFill>
              </a:rPr>
              <a:t>上一轮迭代的社区标签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dirty="0"/>
              <a:t>当二分图左边都是</a:t>
            </a:r>
            <a:r>
              <a:rPr lang="en-US" altLang="zh-CN" dirty="0"/>
              <a:t>a</a:t>
            </a:r>
            <a:r>
              <a:rPr lang="zh-CN" altLang="zh-CN" dirty="0"/>
              <a:t>，右边都是</a:t>
            </a:r>
            <a:r>
              <a:rPr lang="en-US" altLang="zh-CN" dirty="0"/>
              <a:t>b</a:t>
            </a:r>
            <a:r>
              <a:rPr lang="zh-CN" altLang="zh-CN" dirty="0"/>
              <a:t>时，</a:t>
            </a:r>
            <a:r>
              <a:rPr lang="en-US" altLang="zh-CN" dirty="0"/>
              <a:t>a</a:t>
            </a:r>
            <a:r>
              <a:rPr lang="zh-CN" altLang="zh-CN" dirty="0"/>
              <a:t>社区的节点此时邻居节点都是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社区的节点此时邻居节点都是</a:t>
            </a:r>
            <a:r>
              <a:rPr lang="en-US" altLang="zh-CN" dirty="0"/>
              <a:t>a</a:t>
            </a:r>
            <a:r>
              <a:rPr lang="zh-CN" altLang="zh-CN" dirty="0"/>
              <a:t>，根据更新规则，此时</a:t>
            </a:r>
            <a:r>
              <a:rPr lang="en-US" altLang="zh-CN" dirty="0"/>
              <a:t>a</a:t>
            </a:r>
            <a:r>
              <a:rPr lang="zh-CN" altLang="zh-CN" dirty="0"/>
              <a:t>社区的节点将全部更新为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社区的节点将全部更新为</a:t>
            </a:r>
            <a:r>
              <a:rPr lang="en-US" altLang="zh-CN" dirty="0"/>
              <a:t>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dirty="0"/>
              <a:t>此时算法无法收敛，使得整个网络处于震荡中</a:t>
            </a:r>
            <a:endParaRPr lang="zh-CN" altLang="en-US" sz="1600" dirty="0"/>
          </a:p>
        </p:txBody>
      </p:sp>
      <p:pic>
        <p:nvPicPr>
          <p:cNvPr id="6" name="图片 5" descr="https://img-blog.csdnimg.cn/img_convert/dd0795ca2659f4b77cccf4fe5c6e7b6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27" y="2164140"/>
            <a:ext cx="4196715" cy="10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4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标签传播（</a:t>
            </a:r>
            <a:r>
              <a:rPr lang="en-US" altLang="zh-CN" dirty="0"/>
              <a:t>LPA</a:t>
            </a:r>
            <a:r>
              <a:rPr lang="zh-CN" altLang="en-US" dirty="0"/>
              <a:t>）算法实践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60" y="1854753"/>
            <a:ext cx="7595991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标签传播（</a:t>
            </a:r>
            <a:r>
              <a:rPr lang="en-US" altLang="zh-CN" dirty="0"/>
              <a:t>LPA</a:t>
            </a:r>
            <a:r>
              <a:rPr lang="zh-CN" altLang="en-US" dirty="0"/>
              <a:t>）算法实践</a:t>
            </a:r>
            <a:endParaRPr lang="en-US" altLang="zh-CN" dirty="0"/>
          </a:p>
          <a:p>
            <a:pPr lvl="1"/>
            <a:r>
              <a:rPr kumimoji="1" lang="zh-CN" altLang="en-US" dirty="0"/>
              <a:t>运行算法，打印信息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8" y="1554628"/>
            <a:ext cx="4304708" cy="288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37158" y="1616829"/>
            <a:ext cx="3915878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</a:rPr>
              <a:t>社区划分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/>
            <a:r>
              <a:rPr lang="zh-CN" altLang="en-US" dirty="0"/>
              <a:t>[[32, 33, 2, 8, 9, 14, 15, 18, 20, 22, 23, 26, 27, 28, 29, 30], [16, 5, 6], [0, 1, 3, 4, 7, 10, 11, 12, 13, 17, 19, 21, 24, 25, 31]]</a:t>
            </a:r>
          </a:p>
          <a:p>
            <a:pPr algn="just"/>
            <a:endParaRPr lang="en-US" altLang="zh-CN" dirty="0"/>
          </a:p>
          <a:p>
            <a:pPr algn="just"/>
            <a:r>
              <a:rPr lang="zh-CN" altLang="en-US" dirty="0">
                <a:solidFill>
                  <a:srgbClr val="C00000"/>
                </a:solidFill>
              </a:rPr>
              <a:t>社区标签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/>
            <a:r>
              <a:rPr lang="zh-CN" altLang="en-US" dirty="0"/>
              <a:t>{32: 0, 33: 0, 2: 0, 8: 0, 9: 0, 14: 0, 15: 0, 18: 0, 20: 0, 22: 0, 23: 0, 26: 0, 27: 0, 28: 0, 29: 0, 30: 0, 16: 1, 5: 1, 6: 1, 0: 2, 1: 2, 3: 2, 4: 2, 7: 2, 10: 2, 11: 2, 12: 2, 13: 2, 17: 2, 19: 2, 21: 2, 24: 2, 25: 2, 31: 2}</a:t>
            </a:r>
          </a:p>
        </p:txBody>
      </p:sp>
    </p:spTree>
    <p:extLst>
      <p:ext uri="{BB962C8B-B14F-4D97-AF65-F5344CB8AC3E}">
        <p14:creationId xmlns:p14="http://schemas.microsoft.com/office/powerpoint/2010/main" val="12696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标签传播（</a:t>
            </a:r>
            <a:r>
              <a:rPr lang="en-US" altLang="zh-CN" dirty="0"/>
              <a:t>LPA</a:t>
            </a:r>
            <a:r>
              <a:rPr lang="zh-CN" altLang="en-US" dirty="0"/>
              <a:t>）算法实践</a:t>
            </a:r>
            <a:endParaRPr lang="en-US" altLang="zh-CN" dirty="0"/>
          </a:p>
          <a:p>
            <a:pPr lvl="1"/>
            <a:r>
              <a:rPr kumimoji="1" lang="zh-CN" altLang="en-US" dirty="0"/>
              <a:t>结果可视化（代码）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6" y="1630108"/>
            <a:ext cx="833910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标签传播（</a:t>
            </a:r>
            <a:r>
              <a:rPr lang="en-US" altLang="zh-CN" dirty="0"/>
              <a:t>LPA</a:t>
            </a:r>
            <a:r>
              <a:rPr lang="zh-CN" altLang="en-US" dirty="0"/>
              <a:t>）算法实践</a:t>
            </a:r>
            <a:endParaRPr lang="en-US" altLang="zh-CN" dirty="0"/>
          </a:p>
          <a:p>
            <a:pPr lvl="1"/>
            <a:r>
              <a:rPr kumimoji="1" lang="zh-CN" altLang="en-US" dirty="0"/>
              <a:t>结果可视化（效果）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6" y="1630108"/>
            <a:ext cx="8339104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763" y="1690838"/>
            <a:ext cx="2837859" cy="27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图的社区检测：标签传播（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社区发现问题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非重叠社区发现的两大类算法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标签传播算法的思想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标签传播算法详解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标签传播算法实践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、非重叠社区发现和重叠社区发现？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、标签传播算法的核心思想、迭代步骤？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、标签传播算法的优点？</a:t>
            </a:r>
          </a:p>
          <a:p>
            <a:r>
              <a:rPr kumimoji="1" lang="en-US" altLang="zh-CN" dirty="0"/>
              <a:t>4</a:t>
            </a:r>
            <a:r>
              <a:rPr kumimoji="1" lang="zh-CN" altLang="en-US"/>
              <a:t>、标签传播算法的缺点？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zh-CN" dirty="0"/>
              <a:t>社区发现问题分为两大类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非重叠社区发现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C00000"/>
                </a:solidFill>
              </a:rPr>
              <a:t>重叠社区发现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非重叠社区发现问题描述的是</a:t>
            </a:r>
            <a:endParaRPr lang="en-US" altLang="zh-CN" dirty="0"/>
          </a:p>
          <a:p>
            <a:pPr lvl="2"/>
            <a:r>
              <a:rPr lang="zh-CN" altLang="zh-CN" dirty="0"/>
              <a:t>一个网络中，每个节点均只能属于同一个社区，这意味这社区和社区之间是没有交集的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1026" name="Picture 2" descr="https://gimg2.baidu.com/image_search/src=http%3A%2F%2Fpic4.zhimg.com%2Fv2-29d9254594c0b7bc6018d86db662fe4e_1440w.jpg%3Fsource%3D172ae18b&amp;refer=http%3A%2F%2Fpic4.zhimg.com&amp;app=2002&amp;size=f9999,10000&amp;q=a80&amp;n=0&amp;g=0n&amp;fmt=jpeg?sec=1638341926&amp;t=0f03e0d7c17d6605256d29881a926c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0" y="2495149"/>
            <a:ext cx="328891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74" y="2495149"/>
            <a:ext cx="3297905" cy="20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zh-CN" dirty="0"/>
              <a:t>在非重叠社区发现算法中，有不同种类的解法：</a:t>
            </a:r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、基于</a:t>
            </a:r>
            <a:r>
              <a:rPr lang="zh-CN" altLang="zh-CN" dirty="0">
                <a:solidFill>
                  <a:srgbClr val="C00000"/>
                </a:solidFill>
              </a:rPr>
              <a:t>模块度</a:t>
            </a:r>
            <a:r>
              <a:rPr lang="zh-CN" altLang="zh-CN" dirty="0"/>
              <a:t>的社区发现算法</a:t>
            </a:r>
          </a:p>
          <a:p>
            <a:pPr lvl="2"/>
            <a:r>
              <a:rPr lang="zh-CN" altLang="zh-CN" dirty="0"/>
              <a:t>基本思想是通过定义模块度（</a:t>
            </a:r>
            <a:r>
              <a:rPr lang="en-US" altLang="zh-CN" dirty="0"/>
              <a:t>Modularity</a:t>
            </a:r>
            <a:r>
              <a:rPr lang="zh-CN" altLang="zh-CN" dirty="0"/>
              <a:t>）来衡量一个社区的划分是不是相对比较好的结果，从而将社区发现问题转化为最大化模块度的问题进行求解</a:t>
            </a:r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、基于</a:t>
            </a:r>
            <a:r>
              <a:rPr lang="zh-CN" altLang="zh-CN" dirty="0">
                <a:solidFill>
                  <a:srgbClr val="C00000"/>
                </a:solidFill>
              </a:rPr>
              <a:t>标签传播</a:t>
            </a:r>
            <a:r>
              <a:rPr lang="zh-CN" altLang="zh-CN" dirty="0"/>
              <a:t>的社区发现算法</a:t>
            </a:r>
          </a:p>
          <a:p>
            <a:pPr lvl="2"/>
            <a:r>
              <a:rPr lang="zh-CN" altLang="zh-CN" dirty="0"/>
              <a:t>基本思想是通过标记节点的标签信息来更新未标记节点的标签信息，在整个网络中进行传播，直至收敛</a:t>
            </a:r>
            <a:endParaRPr lang="en-US" altLang="zh-CN" dirty="0"/>
          </a:p>
          <a:p>
            <a:pPr lvl="2"/>
            <a:r>
              <a:rPr lang="zh-CN" altLang="zh-CN" dirty="0"/>
              <a:t>其中最具代表性的就是标签传播算法</a:t>
            </a:r>
            <a:r>
              <a:rPr lang="en-US" altLang="zh-CN" dirty="0"/>
              <a:t>(Label Propagation Algorithm, LPA)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标签传播算法</a:t>
            </a:r>
            <a:r>
              <a:rPr lang="en-US" altLang="zh-CN" dirty="0"/>
              <a:t>(Label Propagation Algorithm, LPA)</a:t>
            </a:r>
            <a:r>
              <a:rPr lang="zh-CN" altLang="en-US" dirty="0"/>
              <a:t>思想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98" y="1758228"/>
            <a:ext cx="6903803" cy="28800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9E47F8-6D2E-44FB-B4D7-EA229C365901}"/>
              </a:ext>
            </a:extLst>
          </p:cNvPr>
          <p:cNvSpPr/>
          <p:nvPr/>
        </p:nvSpPr>
        <p:spPr>
          <a:xfrm>
            <a:off x="2224314" y="3341914"/>
            <a:ext cx="5130800" cy="373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标签传播算法</a:t>
            </a:r>
            <a:r>
              <a:rPr lang="en-US" altLang="zh-CN" dirty="0"/>
              <a:t>(Label Propagation Algorithm, LPA)</a:t>
            </a:r>
            <a:r>
              <a:rPr lang="zh-CN" altLang="en-US" dirty="0"/>
              <a:t>思想</a:t>
            </a:r>
            <a:endParaRPr lang="en-US" altLang="zh-CN" dirty="0"/>
          </a:p>
          <a:p>
            <a:pPr lvl="1" algn="just"/>
            <a:r>
              <a:rPr lang="en-US" altLang="zh-CN" dirty="0"/>
              <a:t>LPA</a:t>
            </a:r>
            <a:r>
              <a:rPr lang="zh-CN" altLang="zh-CN" dirty="0"/>
              <a:t>基本思想</a:t>
            </a:r>
            <a:r>
              <a:rPr lang="zh-CN" altLang="zh-CN" dirty="0" smtClean="0"/>
              <a:t>是</a:t>
            </a:r>
            <a:endParaRPr lang="en-US" altLang="zh-CN" dirty="0" smtClean="0"/>
          </a:p>
          <a:p>
            <a:pPr lvl="2" algn="just"/>
            <a:r>
              <a:rPr lang="zh-CN" altLang="zh-CN" dirty="0" smtClean="0"/>
              <a:t>节点</a:t>
            </a:r>
            <a:r>
              <a:rPr lang="zh-CN" altLang="zh-CN" dirty="0"/>
              <a:t>的标签</a:t>
            </a:r>
            <a:r>
              <a:rPr lang="en-US" altLang="zh-CN" dirty="0"/>
              <a:t>(community)</a:t>
            </a:r>
            <a:r>
              <a:rPr lang="zh-CN" altLang="zh-CN" dirty="0"/>
              <a:t>依赖其邻居节点的标签信息，影响程度由节点相似度决定，并通过传播迭代更新达到稳定</a:t>
            </a:r>
          </a:p>
          <a:p>
            <a:pPr lvl="2" algn="just"/>
            <a:r>
              <a:rPr lang="zh-CN" altLang="zh-CN" dirty="0"/>
              <a:t>起初每个节点拥有独立的标签，那么网络中有</a:t>
            </a:r>
            <a:r>
              <a:rPr lang="en-US" altLang="zh-CN" dirty="0"/>
              <a:t>n</a:t>
            </a:r>
            <a:r>
              <a:rPr lang="zh-CN" altLang="zh-CN" dirty="0"/>
              <a:t>不同标签</a:t>
            </a:r>
            <a:endParaRPr lang="en-US" altLang="zh-CN" dirty="0"/>
          </a:p>
          <a:p>
            <a:pPr lvl="2" algn="just"/>
            <a:r>
              <a:rPr lang="zh-CN" altLang="zh-CN" dirty="0"/>
              <a:t>每次迭代中对于每个节点将其标签</a:t>
            </a:r>
            <a:endParaRPr lang="en-US" altLang="zh-CN" dirty="0"/>
          </a:p>
          <a:p>
            <a:pPr lvl="3" algn="just"/>
            <a:r>
              <a:rPr lang="zh-CN" altLang="zh-CN" dirty="0"/>
              <a:t>更改为其邻接点中出现次数最多的标签</a:t>
            </a:r>
            <a:endParaRPr lang="en-US" altLang="zh-CN" dirty="0"/>
          </a:p>
          <a:p>
            <a:pPr lvl="3" algn="just"/>
            <a:r>
              <a:rPr lang="zh-CN" altLang="zh-CN" dirty="0"/>
              <a:t>如果这样的标签有多个，则随机选择一个</a:t>
            </a:r>
            <a:endParaRPr lang="en-US" altLang="zh-CN" dirty="0"/>
          </a:p>
          <a:p>
            <a:pPr lvl="2" algn="just"/>
            <a:r>
              <a:rPr lang="zh-CN" altLang="zh-CN" dirty="0"/>
              <a:t>通过迭代，直到每个节点的标签与其邻接点中出现次数最多的标签相同，则达到稳定状态，算法结束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zh-CN" dirty="0"/>
              <a:t>标签传播算法</a:t>
            </a:r>
            <a:r>
              <a:rPr lang="en-US" altLang="zh-CN" dirty="0"/>
              <a:t>(LPA)</a:t>
            </a:r>
            <a:r>
              <a:rPr lang="zh-CN" altLang="en-US" dirty="0"/>
              <a:t>步骤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zh-CN" dirty="0"/>
              <a:t>初始化阶段：每个节点都会初始化自己作为社区标签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2" y="1256386"/>
            <a:ext cx="7165896" cy="2112456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1D260A64-34C9-4838-88E7-7E2F6E5A16DF}"/>
              </a:ext>
            </a:extLst>
          </p:cNvPr>
          <p:cNvSpPr/>
          <p:nvPr/>
        </p:nvSpPr>
        <p:spPr>
          <a:xfrm>
            <a:off x="457200" y="1157514"/>
            <a:ext cx="5776686" cy="6821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4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zh-CN" altLang="zh-CN" dirty="0"/>
              <a:t>标签传播算法</a:t>
            </a:r>
            <a:r>
              <a:rPr lang="en-US" altLang="zh-CN" dirty="0"/>
              <a:t>(LPA)</a:t>
            </a:r>
            <a:r>
              <a:rPr lang="zh-CN" altLang="en-US" dirty="0"/>
              <a:t>步骤</a:t>
            </a: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lvl="1" algn="just">
              <a:lnSpc>
                <a:spcPct val="110000"/>
              </a:lnSpc>
            </a:pPr>
            <a:r>
              <a:rPr lang="zh-CN" altLang="zh-CN" dirty="0"/>
              <a:t>传播阶段：遍历网络中所有的节点，找到当前节点的</a:t>
            </a:r>
            <a:r>
              <a:rPr lang="zh-CN" altLang="zh-CN" dirty="0">
                <a:solidFill>
                  <a:srgbClr val="C00000"/>
                </a:solidFill>
              </a:rPr>
              <a:t>所有邻居节点</a:t>
            </a:r>
            <a:endParaRPr lang="en-US" altLang="zh-CN" dirty="0">
              <a:solidFill>
                <a:srgbClr val="C00000"/>
              </a:solidFill>
            </a:endParaRPr>
          </a:p>
          <a:p>
            <a:pPr lvl="2" algn="just">
              <a:lnSpc>
                <a:spcPct val="110000"/>
              </a:lnSpc>
            </a:pPr>
            <a:r>
              <a:rPr lang="zh-CN" altLang="zh-CN" dirty="0"/>
              <a:t>获取所有邻居节点的社区标签，并找到权重最大</a:t>
            </a:r>
            <a:r>
              <a:rPr lang="en-US" altLang="zh-CN" dirty="0"/>
              <a:t>(</a:t>
            </a:r>
            <a:r>
              <a:rPr lang="zh-CN" altLang="zh-CN" dirty="0"/>
              <a:t>投票思想</a:t>
            </a:r>
            <a:r>
              <a:rPr lang="en-US" altLang="zh-CN" dirty="0"/>
              <a:t>)</a:t>
            </a:r>
            <a:r>
              <a:rPr lang="zh-CN" altLang="zh-CN" dirty="0"/>
              <a:t>的社区标签（对于有权图，就是所有同社区标签的</a:t>
            </a:r>
            <a:r>
              <a:rPr lang="en-US" altLang="zh-CN" dirty="0"/>
              <a:t>edge weight</a:t>
            </a:r>
            <a:r>
              <a:rPr lang="zh-CN" altLang="zh-CN" dirty="0"/>
              <a:t>之和；对于无权图，</a:t>
            </a:r>
            <a:r>
              <a:rPr lang="en-US" altLang="zh-CN" dirty="0"/>
              <a:t>edge weight</a:t>
            </a:r>
            <a:r>
              <a:rPr lang="zh-CN" altLang="zh-CN" dirty="0"/>
              <a:t>看做是</a:t>
            </a:r>
            <a:r>
              <a:rPr lang="en-US" altLang="zh-CN" dirty="0"/>
              <a:t>1</a:t>
            </a:r>
            <a:r>
              <a:rPr lang="zh-CN" altLang="zh-CN" dirty="0"/>
              <a:t>，就是出现次数做多的社区标签），将其为更新自己的社区标签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2" y="1256386"/>
            <a:ext cx="7165896" cy="182690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2BDFA7-0A9E-4BE9-B5A8-6669ADBDF786}"/>
              </a:ext>
            </a:extLst>
          </p:cNvPr>
          <p:cNvSpPr/>
          <p:nvPr/>
        </p:nvSpPr>
        <p:spPr>
          <a:xfrm>
            <a:off x="497114" y="1799771"/>
            <a:ext cx="7561943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图的社区检测：标签传播（</a:t>
            </a:r>
            <a:r>
              <a:rPr lang="en-US" altLang="zh-CN" dirty="0"/>
              <a:t>LPA</a:t>
            </a:r>
            <a:r>
              <a:rPr lang="zh-CN" altLang="en-US" dirty="0"/>
              <a:t>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zh-CN" altLang="zh-CN" dirty="0"/>
              <a:t>标签传播算法</a:t>
            </a:r>
            <a:r>
              <a:rPr lang="en-US" altLang="zh-CN" dirty="0"/>
              <a:t>(LPA)</a:t>
            </a:r>
            <a:r>
              <a:rPr lang="zh-CN" altLang="en-US" dirty="0"/>
              <a:t>步骤</a:t>
            </a: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algn="just">
              <a:lnSpc>
                <a:spcPct val="110000"/>
              </a:lnSpc>
            </a:pPr>
            <a:endParaRPr lang="en-US" altLang="zh-CN" dirty="0"/>
          </a:p>
          <a:p>
            <a:pPr lvl="1" algn="just">
              <a:lnSpc>
                <a:spcPct val="110000"/>
              </a:lnSpc>
            </a:pPr>
            <a:r>
              <a:rPr lang="zh-CN" altLang="zh-CN" dirty="0"/>
              <a:t>收敛判定阶段：遍历网络中所有的节点，找到当前节点的所有邻居节点</a:t>
            </a:r>
            <a:endParaRPr lang="en-US" altLang="zh-CN" dirty="0"/>
          </a:p>
          <a:p>
            <a:pPr lvl="2" algn="just">
              <a:lnSpc>
                <a:spcPct val="110000"/>
              </a:lnSpc>
            </a:pPr>
            <a:r>
              <a:rPr lang="zh-CN" altLang="zh-CN" dirty="0"/>
              <a:t>获取所有邻居节点的社区标签，并找到权重最大的社区标签，判定是否是自己的社区标签，如果均判定通过，则算法结束</a:t>
            </a:r>
            <a:endParaRPr lang="en-US" altLang="zh-CN" dirty="0"/>
          </a:p>
          <a:p>
            <a:pPr lvl="2" algn="just">
              <a:lnSpc>
                <a:spcPct val="110000"/>
              </a:lnSpc>
            </a:pPr>
            <a:r>
              <a:rPr lang="zh-CN" altLang="zh-CN" dirty="0"/>
              <a:t>为防止震荡情况出现，应设置一个最大迭代次数</a:t>
            </a:r>
            <a:endParaRPr lang="en-US" altLang="zh-CN" dirty="0"/>
          </a:p>
          <a:p>
            <a:pPr lvl="3" algn="just">
              <a:lnSpc>
                <a:spcPct val="110000"/>
              </a:lnSpc>
            </a:pPr>
            <a:r>
              <a:rPr lang="zh-CN" altLang="zh-CN" dirty="0"/>
              <a:t>达到最大迭代次数后也退出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2" y="1256386"/>
            <a:ext cx="7165896" cy="182690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87412C-524A-4ED9-809B-359CA7648618}"/>
              </a:ext>
            </a:extLst>
          </p:cNvPr>
          <p:cNvSpPr/>
          <p:nvPr/>
        </p:nvSpPr>
        <p:spPr>
          <a:xfrm>
            <a:off x="508000" y="2571750"/>
            <a:ext cx="7667171" cy="5959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6939</TotalTime>
  <Words>1452</Words>
  <Application>Microsoft Office PowerPoint</Application>
  <PresentationFormat>全屏显示(16:9)</PresentationFormat>
  <Paragraphs>116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Mangal</vt:lpstr>
      <vt:lpstr>宋体</vt:lpstr>
      <vt:lpstr>微软雅黑</vt:lpstr>
      <vt:lpstr>Arial</vt:lpstr>
      <vt:lpstr>Calibri</vt:lpstr>
      <vt:lpstr>Cambria Math</vt:lpstr>
      <vt:lpstr>Times New Roman</vt:lpstr>
      <vt:lpstr>清风素材 https://12sc.taobao.com/</vt:lpstr>
      <vt:lpstr>PowerPoint 演示文稿</vt:lpstr>
      <vt:lpstr>PowerPoint 演示文稿</vt:lpstr>
      <vt:lpstr>图的社区检测：标签传播（LPA）</vt:lpstr>
      <vt:lpstr>图的社区检测：标签传播（LPA）</vt:lpstr>
      <vt:lpstr>图的社区检测：标签传播（LPA）</vt:lpstr>
      <vt:lpstr>图的社区检测：标签传播（LPA）</vt:lpstr>
      <vt:lpstr>图的社区检测：标签传播（LPA）</vt:lpstr>
      <vt:lpstr>图的社区检测：标签传播（LPA）</vt:lpstr>
      <vt:lpstr>图的社区检测：标签传播（LPA）</vt:lpstr>
      <vt:lpstr>pause</vt:lpstr>
      <vt:lpstr>图的社区检测：标签传播（LPA）</vt:lpstr>
      <vt:lpstr>图的社区检测：标签传播（LPA）</vt:lpstr>
      <vt:lpstr>图的社区检测：标签传播（LPA）</vt:lpstr>
      <vt:lpstr>图的社区检测：标签传播（LPA）</vt:lpstr>
      <vt:lpstr>pause</vt:lpstr>
      <vt:lpstr>图的社区检测：标签传播（LPA）</vt:lpstr>
      <vt:lpstr>图的社区检测：标签传播（LPA）</vt:lpstr>
      <vt:lpstr>图的社区检测：标签传播（LPA）</vt:lpstr>
      <vt:lpstr>图的社区检测：标签传播（LPA）</vt:lpstr>
      <vt:lpstr>pause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382</cp:revision>
  <cp:lastPrinted>2020-03-27T09:34:47Z</cp:lastPrinted>
  <dcterms:created xsi:type="dcterms:W3CDTF">2015-01-23T04:02:45Z</dcterms:created>
  <dcterms:modified xsi:type="dcterms:W3CDTF">2024-09-09T10:41:27Z</dcterms:modified>
  <cp:category/>
  <cp:contentStatus>12sc.taobao.com</cp:contentStatus>
</cp:coreProperties>
</file>