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63" r:id="rId2"/>
    <p:sldId id="758" r:id="rId3"/>
    <p:sldId id="759" r:id="rId4"/>
    <p:sldId id="760" r:id="rId5"/>
    <p:sldId id="761" r:id="rId6"/>
    <p:sldId id="762" r:id="rId7"/>
    <p:sldId id="764" r:id="rId8"/>
    <p:sldId id="765" r:id="rId9"/>
    <p:sldId id="766" r:id="rId10"/>
    <p:sldId id="767" r:id="rId11"/>
    <p:sldId id="768" r:id="rId12"/>
    <p:sldId id="769" r:id="rId13"/>
    <p:sldId id="7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6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09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415B4-669A-437D-BDC3-507801FD4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B06E4A-2BA4-462D-AC11-20CBA00FB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1330C-1AAF-4703-9CA3-D36C8452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5F0C-AC9D-43B1-87C3-C885F228A521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1DF6A-4009-433F-A5F0-41346A94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9405B-AA08-45C6-949C-639214AD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ACE2-F7EF-47F9-AACD-9A3383C0D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90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9054-8547-4E1F-B5C6-FD5C9330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92F2E9-B1EF-4BCD-8132-04BED4759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765773-AD55-4BCE-A599-B529F749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5F0C-AC9D-43B1-87C3-C885F228A521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AD70F7-9AE1-456E-B2A8-37EBBA14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BD536-4D56-4959-9AC1-8C553BC6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ACE2-F7EF-47F9-AACD-9A3383C0D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92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E8E276-C823-4F08-8DF8-525FB4EEF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2D4537-F664-45D2-AD41-8117D4F12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D2FC4-46A6-404C-B17D-EE9D8556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5F0C-AC9D-43B1-87C3-C885F228A521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B56F5-F329-458D-8839-4A34DB2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C3F1F7-0A90-4F3C-9E47-CF4349C3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ACE2-F7EF-47F9-AACD-9A3383C0D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51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F6078-9179-40EC-9C6F-AA81F879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6B0BB4-5845-4259-8415-765D1152B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A7027B-6025-4582-B0D4-812E7CC2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5F0C-AC9D-43B1-87C3-C885F228A521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F62B15-229A-46D3-8D85-ABF1B593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9F02B8-3F79-4A31-8FEE-70C12829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ACE2-F7EF-47F9-AACD-9A3383C0D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10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9745F-42DB-4A46-9887-308107B31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1AB3B2-1708-4C34-A826-7AE4DB19C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8840F5-160B-497D-B224-8B57CBA8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5F0C-AC9D-43B1-87C3-C885F228A521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381C83-6FDC-4E98-A004-4F821F23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A531B6-6633-4B92-A9B7-328067DD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ACE2-F7EF-47F9-AACD-9A3383C0D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9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D670A-29E2-4751-856D-6BF0C28E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B2ED5-31D4-4A8D-BE70-483634D34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23FFAD-F5B1-4985-AE79-08841A9B7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96B5FA-DF02-4FBC-AEB1-C6F9C21A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5F0C-AC9D-43B1-87C3-C885F228A521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29DCC5-077D-456B-A069-6724CB5C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8C9B71-0599-4461-8EAB-7C7C4C1F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ACE2-F7EF-47F9-AACD-9A3383C0D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95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B0A67-72A7-4F08-8196-12BE14B65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E42D84-8A04-45FA-8EED-816DF6FC3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911447-5CC2-45E4-A3EE-0DF1D6E5D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BC2356-C099-404E-B561-F46D3AC4E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480CFD-84F6-4A9E-AFFB-BF853A134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E7BE80-B9E9-4E48-BD4B-0B2DF930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5F0C-AC9D-43B1-87C3-C885F228A521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7923AF-1C7A-423D-9ED1-06BBCF77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581CD3-05FA-40D8-9E0E-EA167AAE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ACE2-F7EF-47F9-AACD-9A3383C0D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14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E09EA-ABAF-4920-99C0-82AEC747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66824D-AFF7-4A8E-BE87-C3919E68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5F0C-AC9D-43B1-87C3-C885F228A521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6304DC-AB58-4743-A195-37313926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71C546-D504-4D29-8B3D-3291F2B2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ACE2-F7EF-47F9-AACD-9A3383C0D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52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C2A066-6C88-492E-BBB0-29CCB599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5F0C-AC9D-43B1-87C3-C885F228A521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230A62-4BBC-4824-8ED5-8A7AD662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8C1067-1226-4683-A5F5-C773ED5B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ACE2-F7EF-47F9-AACD-9A3383C0D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03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D2846-F71E-4F2B-90A6-CF8DF5FD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D863D0-A938-442A-866F-39972AB4A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C1CF81-ECC4-45C5-BFAB-7A82F429E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38AF4A-457E-424D-9878-E8A58A79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5F0C-AC9D-43B1-87C3-C885F228A521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7D4FE5-A0C0-46DF-B49F-6F968A86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EF79B2-A2ED-477F-9354-1B4A5A76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ACE2-F7EF-47F9-AACD-9A3383C0D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08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065AA-731C-47E9-BEA4-AC5D93BB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FF14DE-C1C8-4E1B-8E27-65E3B6296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838B6D-E923-4C51-BBA5-296FF7702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BC6962-05DA-4AB6-9761-8BB98C5D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5F0C-AC9D-43B1-87C3-C885F228A521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684795-0C43-4319-B562-998439B7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C96841-24FA-4A1E-AA0A-F8BDB004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ACE2-F7EF-47F9-AACD-9A3383C0D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60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3930C6-463A-4FAB-A588-57084FAF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82FEE4-1B31-4448-BD9A-6C1CAA443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FD0583-F4A4-4510-9C75-6F324B523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B5F0C-AC9D-43B1-87C3-C885F228A521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506442-D6C4-451C-A20F-D6038BC2C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886A8-60A8-4184-9823-4FD0A7D27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CACE2-F7EF-47F9-AACD-9A3383C0D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99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图的社区检测：</a:t>
            </a:r>
            <a:r>
              <a:rPr lang="en-US" altLang="zh-CN" sz="3200" dirty="0"/>
              <a:t>Louvain</a:t>
            </a:r>
            <a:r>
              <a:rPr lang="zh-CN" altLang="en-US" sz="3200" dirty="0"/>
              <a:t>算法</a:t>
            </a:r>
            <a:r>
              <a:rPr lang="en-US" altLang="zh-CN" sz="3200" dirty="0"/>
              <a:t>&amp;</a:t>
            </a:r>
            <a:r>
              <a:rPr lang="zh-CN" altLang="en-US" sz="3200" dirty="0"/>
              <a:t>标签传播（</a:t>
            </a:r>
            <a:r>
              <a:rPr lang="en-US" altLang="zh-CN" sz="3200" dirty="0"/>
              <a:t>LPA</a:t>
            </a:r>
            <a:r>
              <a:rPr lang="zh-CN" altLang="en-US" sz="3200" dirty="0"/>
              <a:t>）</a:t>
            </a:r>
            <a:endParaRPr kumimoji="1"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PPT</a:t>
            </a:r>
            <a:r>
              <a:rPr kumimoji="1" lang="zh-CN" altLang="en-US" dirty="0"/>
              <a:t>练习答案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775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图的社区检测：</a:t>
            </a:r>
            <a:r>
              <a:rPr lang="en-US" altLang="zh-CN" sz="3200" dirty="0"/>
              <a:t>Louvain</a:t>
            </a:r>
            <a:r>
              <a:rPr lang="zh-CN" altLang="en-US" sz="3200" dirty="0"/>
              <a:t>算法</a:t>
            </a:r>
            <a:r>
              <a:rPr lang="en-US" altLang="zh-CN" sz="3200" dirty="0"/>
              <a:t>&amp;</a:t>
            </a:r>
            <a:r>
              <a:rPr lang="zh-CN" altLang="en-US" sz="3200" dirty="0"/>
              <a:t>标签传播（</a:t>
            </a:r>
            <a:r>
              <a:rPr lang="en-US" altLang="zh-CN" sz="3200" dirty="0"/>
              <a:t>LPA</a:t>
            </a:r>
            <a:r>
              <a:rPr lang="zh-CN" altLang="en-US" sz="3200" dirty="0"/>
              <a:t>）</a:t>
            </a:r>
            <a:endParaRPr kumimoji="1"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6148" y="1347953"/>
                <a:ext cx="10515600" cy="514492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kumimoji="1" lang="zh-CN" altLang="en-US" sz="1800" dirty="0" smtClean="0"/>
                  <a:t>练习</a:t>
                </a:r>
                <a:endParaRPr kumimoji="1"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请针对右图运行</a:t>
                </a:r>
                <a:r>
                  <a:rPr lang="en-US" altLang="zh-CN" sz="1800" dirty="0"/>
                  <a:t>Louvain</a:t>
                </a:r>
                <a:r>
                  <a:rPr lang="zh-CN" altLang="en-US" sz="1800" dirty="0"/>
                  <a:t>算法，得到社区检测的结果</a:t>
                </a: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看看还有没有必要调整</a:t>
                </a: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随机节点序列</a:t>
                </a:r>
                <a:r>
                  <a:rPr lang="en-US" altLang="zh-CN" sz="1800" dirty="0"/>
                  <a:t>B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A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E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D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C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sym typeface="Wingdings"/>
                  </a:rPr>
                  <a:t>考虑红色标注的节点</a:t>
                </a:r>
                <a:endParaRPr lang="en-US" altLang="zh-CN" sz="1800" dirty="0"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800" dirty="0"/>
                  <a:t>B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A</a:t>
                </a:r>
                <a:r>
                  <a:rPr lang="zh-CN" altLang="en-US" sz="1800" dirty="0"/>
                  <a:t>，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E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，</a:t>
                </a:r>
                <a:r>
                  <a:rPr lang="en-US" altLang="zh-CN" sz="1800" dirty="0"/>
                  <a:t>D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C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latin typeface="Microsoft YaHei" charset="-122"/>
                    <a:ea typeface="Microsoft YaHei" charset="-122"/>
                    <a:cs typeface="Microsoft YaHei" charset="-122"/>
                    <a:sym typeface="Wingdings"/>
                  </a:rPr>
                  <a:t>邻居社区：</a:t>
                </a:r>
                <a:endParaRPr lang="en-US" altLang="zh-CN" sz="1800" dirty="0">
                  <a:latin typeface="Microsoft YaHei" charset="-122"/>
                  <a:ea typeface="Microsoft YaHei" charset="-122"/>
                  <a:cs typeface="Microsoft YaHei" charset="-122"/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cs-CZ" altLang="zh-CN" sz="1800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{</a:t>
                </a:r>
                <a:r>
                  <a:rPr lang="en-US" altLang="zh-CN" sz="1800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c4</a:t>
                </a:r>
                <a:r>
                  <a:rPr lang="cs-CZ" altLang="zh-CN" sz="1800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}</a:t>
                </a:r>
                <a:endParaRPr lang="en-US" altLang="zh-CN" sz="1800" dirty="0">
                  <a:latin typeface="Calibri" charset="0"/>
                  <a:ea typeface="Calibri" charset="0"/>
                  <a:cs typeface="Calibri" charset="0"/>
                  <a:sym typeface="Wingding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sym typeface="Wingdings"/>
                  </a:rPr>
                  <a:t>按随机的顺序访问邻居，计算分值</a:t>
                </a:r>
                <a:endParaRPr lang="en-US" altLang="zh-CN" sz="1800" dirty="0"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>
                        <a:latin typeface="Cambria Math" charset="0"/>
                        <a:sym typeface="Wingdings"/>
                      </a:rPr>
                      <m:t>Δ</m:t>
                    </m:r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𝑄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charset="0"/>
                                <a:sym typeface="Wingdings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sym typeface="Wingdings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charset="0"/>
                            <a:sym typeface="Wingdings"/>
                          </a:rPr>
                          <m:t>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Wingdings"/>
                          </a:rPr>
                          <m:t>𝐸</m:t>
                        </m:r>
                      </m:e>
                    </m:d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  <a:sym typeface="Wingdings"/>
                          </a:rPr>
                          <m:t>1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2∗1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2∗</m:t>
                            </m:r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zh-CN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num>
                      <m:den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zh-CN" sz="1800" dirty="0"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>
                        <a:latin typeface="Cambria Math" charset="0"/>
                        <a:sym typeface="Wingdings"/>
                      </a:rPr>
                      <m:t>Δ</m:t>
                    </m:r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𝑄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Wingdings"/>
                          </a:rPr>
                          <m:t>𝐸</m:t>
                        </m:r>
                        <m:r>
                          <a:rPr lang="en-US" altLang="zh-CN" sz="1800" i="1">
                            <a:latin typeface="Cambria Math" charset="0"/>
                            <a:sym typeface="Wingdings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charset="0"/>
                                <a:sym typeface="Wingdings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sym typeface="Wingdings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=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  <a:sym typeface="Wingdings"/>
                      </a:rPr>
                      <m:t>1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2∗1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zh-CN" altLang="zh-CN" sz="1800" dirty="0"/>
                      <m:t> 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zh-CN" sz="1800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1800" b="1" dirty="0">
                  <a:solidFill>
                    <a:srgbClr val="C00000"/>
                  </a:solidFill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b="1" dirty="0">
                    <a:solidFill>
                      <a:srgbClr val="C00000"/>
                    </a:solidFill>
                    <a:sym typeface="Wingdings"/>
                  </a:rPr>
                  <a:t>选择将</a:t>
                </a:r>
                <a:r>
                  <a:rPr lang="en-US" altLang="zh-CN" sz="1800" b="1" dirty="0">
                    <a:solidFill>
                      <a:srgbClr val="C00000"/>
                    </a:solidFill>
                    <a:sym typeface="Wingdings"/>
                  </a:rPr>
                  <a:t>E</a:t>
                </a:r>
                <a:r>
                  <a:rPr lang="zh-CN" altLang="en-US" sz="1800" b="1" dirty="0">
                    <a:solidFill>
                      <a:srgbClr val="C00000"/>
                    </a:solidFill>
                    <a:sym typeface="Wingdings"/>
                  </a:rPr>
                  <a:t>，不动</a:t>
                </a:r>
                <a:endParaRPr lang="en-US" altLang="zh-CN" sz="1800" b="1" dirty="0">
                  <a:solidFill>
                    <a:srgbClr val="C00000"/>
                  </a:solidFill>
                  <a:sym typeface="Wingding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kumimoji="1" lang="en-US" altLang="zh-CN" sz="1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6148" y="1347953"/>
                <a:ext cx="10515600" cy="5144922"/>
              </a:xfrm>
              <a:blipFill>
                <a:blip r:embed="rId2"/>
                <a:stretch>
                  <a:fillRect l="-406" t="-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24"/>
          <p:cNvGrpSpPr/>
          <p:nvPr/>
        </p:nvGrpSpPr>
        <p:grpSpPr>
          <a:xfrm>
            <a:off x="7878446" y="1587147"/>
            <a:ext cx="3614671" cy="1405228"/>
            <a:chOff x="495837" y="1532586"/>
            <a:chExt cx="2711003" cy="1053921"/>
          </a:xfrm>
        </p:grpSpPr>
        <p:sp>
          <p:nvSpPr>
            <p:cNvPr id="7" name="Oval 4"/>
            <p:cNvSpPr/>
            <p:nvPr/>
          </p:nvSpPr>
          <p:spPr>
            <a:xfrm>
              <a:off x="888642" y="1532586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C</a:t>
              </a:r>
              <a:endParaRPr lang="en-US" sz="2400" dirty="0"/>
            </a:p>
          </p:txBody>
        </p:sp>
        <p:sp>
          <p:nvSpPr>
            <p:cNvPr id="8" name="Oval 5"/>
            <p:cNvSpPr/>
            <p:nvPr/>
          </p:nvSpPr>
          <p:spPr>
            <a:xfrm>
              <a:off x="495837" y="2251656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A</a:t>
              </a:r>
              <a:endParaRPr lang="en-US" sz="2400" dirty="0"/>
            </a:p>
          </p:txBody>
        </p:sp>
        <p:sp>
          <p:nvSpPr>
            <p:cNvPr id="9" name="Oval 6"/>
            <p:cNvSpPr/>
            <p:nvPr/>
          </p:nvSpPr>
          <p:spPr>
            <a:xfrm>
              <a:off x="1562637" y="2251656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B</a:t>
              </a:r>
              <a:endParaRPr lang="en-US" sz="2400" dirty="0"/>
            </a:p>
          </p:txBody>
        </p:sp>
        <p:sp>
          <p:nvSpPr>
            <p:cNvPr id="10" name="Oval 7"/>
            <p:cNvSpPr/>
            <p:nvPr/>
          </p:nvSpPr>
          <p:spPr>
            <a:xfrm>
              <a:off x="2281708" y="1813775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D</a:t>
              </a:r>
              <a:endParaRPr lang="en-US" sz="2400" dirty="0"/>
            </a:p>
          </p:txBody>
        </p:sp>
        <p:sp>
          <p:nvSpPr>
            <p:cNvPr id="11" name="Oval 8"/>
            <p:cNvSpPr/>
            <p:nvPr/>
          </p:nvSpPr>
          <p:spPr>
            <a:xfrm>
              <a:off x="2871989" y="2251656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E</a:t>
              </a:r>
              <a:endParaRPr lang="en-US" sz="2400" dirty="0"/>
            </a:p>
          </p:txBody>
        </p:sp>
        <p:cxnSp>
          <p:nvCxnSpPr>
            <p:cNvPr id="12" name="Straight Connector 10"/>
            <p:cNvCxnSpPr>
              <a:stCxn id="7" idx="3"/>
              <a:endCxn id="8" idx="0"/>
            </p:cNvCxnSpPr>
            <p:nvPr/>
          </p:nvCxnSpPr>
          <p:spPr>
            <a:xfrm flipH="1">
              <a:off x="663263" y="1818399"/>
              <a:ext cx="274417" cy="4332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1"/>
            <p:cNvCxnSpPr>
              <a:stCxn id="9" idx="2"/>
              <a:endCxn id="8" idx="6"/>
            </p:cNvCxnSpPr>
            <p:nvPr/>
          </p:nvCxnSpPr>
          <p:spPr>
            <a:xfrm flipH="1">
              <a:off x="830688" y="2419082"/>
              <a:ext cx="7319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4"/>
            <p:cNvCxnSpPr>
              <a:stCxn id="9" idx="1"/>
              <a:endCxn id="7" idx="5"/>
            </p:cNvCxnSpPr>
            <p:nvPr/>
          </p:nvCxnSpPr>
          <p:spPr>
            <a:xfrm flipH="1" flipV="1">
              <a:off x="1174455" y="1818399"/>
              <a:ext cx="437220" cy="4822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8"/>
            <p:cNvCxnSpPr>
              <a:stCxn id="9" idx="7"/>
              <a:endCxn id="10" idx="3"/>
            </p:cNvCxnSpPr>
            <p:nvPr/>
          </p:nvCxnSpPr>
          <p:spPr>
            <a:xfrm flipV="1">
              <a:off x="1848450" y="2099588"/>
              <a:ext cx="482296" cy="201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21"/>
            <p:cNvCxnSpPr>
              <a:stCxn id="11" idx="1"/>
              <a:endCxn id="10" idx="5"/>
            </p:cNvCxnSpPr>
            <p:nvPr/>
          </p:nvCxnSpPr>
          <p:spPr>
            <a:xfrm flipH="1" flipV="1">
              <a:off x="2567521" y="2099588"/>
              <a:ext cx="353506" cy="201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26005F77-6062-4848-B504-CC813C5825CD}"/>
              </a:ext>
            </a:extLst>
          </p:cNvPr>
          <p:cNvSpPr/>
          <p:nvPr/>
        </p:nvSpPr>
        <p:spPr>
          <a:xfrm>
            <a:off x="9124612" y="3097178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c3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187C58B-A044-48EE-9D86-F94C5B0E38FD}"/>
              </a:ext>
            </a:extLst>
          </p:cNvPr>
          <p:cNvSpPr/>
          <p:nvPr/>
        </p:nvSpPr>
        <p:spPr>
          <a:xfrm>
            <a:off x="9058277" y="1506022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c3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3C6F5E-25C6-4798-AE1C-7B139E8EBB22}"/>
              </a:ext>
            </a:extLst>
          </p:cNvPr>
          <p:cNvSpPr/>
          <p:nvPr/>
        </p:nvSpPr>
        <p:spPr>
          <a:xfrm>
            <a:off x="10577450" y="1656035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c4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8E6026-54D8-4A67-A5DA-5594BA5D8599}"/>
              </a:ext>
            </a:extLst>
          </p:cNvPr>
          <p:cNvSpPr/>
          <p:nvPr/>
        </p:nvSpPr>
        <p:spPr>
          <a:xfrm>
            <a:off x="5143495" y="2105095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节点数</a:t>
            </a:r>
            <a:r>
              <a:rPr lang="en-US" altLang="zh-CN" dirty="0"/>
              <a:t>n=5</a:t>
            </a:r>
            <a:r>
              <a:rPr lang="zh-CN" altLang="en-US" dirty="0"/>
              <a:t>，边数</a:t>
            </a:r>
            <a:r>
              <a:rPr lang="en-US" altLang="zh-CN" dirty="0"/>
              <a:t>m=5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702232A-C877-43C1-98E1-64BE8C0CA3F6}"/>
                  </a:ext>
                </a:extLst>
              </p:cNvPr>
              <p:cNvSpPr/>
              <p:nvPr/>
            </p:nvSpPr>
            <p:spPr>
              <a:xfrm>
                <a:off x="5287600" y="5743724"/>
                <a:ext cx="1828514" cy="62780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702232A-C877-43C1-98E1-64BE8C0CA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600" y="5743724"/>
                <a:ext cx="1828514" cy="6278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C0456285-A800-4709-B6D1-700ED12F4CA3}"/>
              </a:ext>
            </a:extLst>
          </p:cNvPr>
          <p:cNvSpPr/>
          <p:nvPr/>
        </p:nvSpPr>
        <p:spPr>
          <a:xfrm>
            <a:off x="7885157" y="3185459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c3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EA3820-0537-46D8-837E-A41C3593A1BD}"/>
              </a:ext>
            </a:extLst>
          </p:cNvPr>
          <p:cNvSpPr/>
          <p:nvPr/>
        </p:nvSpPr>
        <p:spPr>
          <a:xfrm>
            <a:off x="11269883" y="3164537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80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图的社区检测：</a:t>
            </a:r>
            <a:r>
              <a:rPr lang="en-US" altLang="zh-CN" sz="3200" dirty="0"/>
              <a:t>Louvain</a:t>
            </a:r>
            <a:r>
              <a:rPr lang="zh-CN" altLang="en-US" sz="3200" dirty="0"/>
              <a:t>算法</a:t>
            </a:r>
            <a:r>
              <a:rPr lang="en-US" altLang="zh-CN" sz="3200" dirty="0"/>
              <a:t>&amp;</a:t>
            </a:r>
            <a:r>
              <a:rPr lang="zh-CN" altLang="en-US" sz="3200" dirty="0"/>
              <a:t>标签传播（</a:t>
            </a:r>
            <a:r>
              <a:rPr lang="en-US" altLang="zh-CN" sz="3200" dirty="0"/>
              <a:t>LPA</a:t>
            </a:r>
            <a:r>
              <a:rPr lang="zh-CN" altLang="en-US" sz="3200" dirty="0"/>
              <a:t>）</a:t>
            </a:r>
            <a:endParaRPr kumimoji="1"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6148" y="1347953"/>
                <a:ext cx="10515600" cy="514492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kumimoji="1" lang="zh-CN" altLang="en-US" sz="1800" dirty="0" smtClean="0"/>
                  <a:t>练习</a:t>
                </a:r>
                <a:endParaRPr kumimoji="1"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请针对右图运行</a:t>
                </a:r>
                <a:r>
                  <a:rPr lang="en-US" altLang="zh-CN" sz="1800" dirty="0"/>
                  <a:t>Louvain</a:t>
                </a:r>
                <a:r>
                  <a:rPr lang="zh-CN" altLang="en-US" sz="1800" dirty="0"/>
                  <a:t>算法，得到社区检测的结果</a:t>
                </a: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看看还有没有必要调整</a:t>
                </a: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随机节点序列</a:t>
                </a:r>
                <a:r>
                  <a:rPr lang="en-US" altLang="zh-CN" sz="1800" dirty="0"/>
                  <a:t>B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A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E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D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C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sym typeface="Wingdings"/>
                  </a:rPr>
                  <a:t>考虑红色标注的节点</a:t>
                </a:r>
                <a:endParaRPr lang="en-US" altLang="zh-CN" sz="1800" dirty="0"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800" dirty="0"/>
                  <a:t>B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A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E</a:t>
                </a:r>
                <a:r>
                  <a:rPr lang="zh-CN" altLang="en-US" sz="1800" dirty="0"/>
                  <a:t>，</a:t>
                </a:r>
                <a:r>
                  <a:rPr lang="en-US" altLang="zh-CN" sz="1800" dirty="0">
                    <a:solidFill>
                      <a:srgbClr val="C00000"/>
                    </a:solidFill>
                  </a:rPr>
                  <a:t>D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C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latin typeface="Microsoft YaHei" charset="-122"/>
                    <a:ea typeface="Microsoft YaHei" charset="-122"/>
                    <a:cs typeface="Microsoft YaHei" charset="-122"/>
                    <a:sym typeface="Wingdings"/>
                  </a:rPr>
                  <a:t>邻居社区：</a:t>
                </a:r>
                <a:endParaRPr lang="en-US" altLang="zh-CN" sz="1800" dirty="0">
                  <a:latin typeface="Microsoft YaHei" charset="-122"/>
                  <a:ea typeface="Microsoft YaHei" charset="-122"/>
                  <a:cs typeface="Microsoft YaHei" charset="-122"/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cs-CZ" altLang="zh-CN" sz="1800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{</a:t>
                </a:r>
                <a:r>
                  <a:rPr lang="en-US" altLang="zh-CN" sz="1800" dirty="0" smtClean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c3,c4</a:t>
                </a:r>
                <a:r>
                  <a:rPr lang="cs-CZ" altLang="zh-CN" sz="1800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}</a:t>
                </a:r>
                <a:endParaRPr lang="en-US" altLang="zh-CN" sz="1800" dirty="0">
                  <a:latin typeface="Calibri" charset="0"/>
                  <a:ea typeface="Calibri" charset="0"/>
                  <a:cs typeface="Calibri" charset="0"/>
                  <a:sym typeface="Wingding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sym typeface="Wingdings"/>
                  </a:rPr>
                  <a:t>按随机的顺序访问邻居，计算分值</a:t>
                </a:r>
                <a:endParaRPr lang="en-US" altLang="zh-CN" sz="1800" dirty="0"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>
                        <a:latin typeface="Cambria Math" charset="0"/>
                        <a:sym typeface="Wingdings"/>
                      </a:rPr>
                      <m:t>Δ</m:t>
                    </m:r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𝑄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charset="0"/>
                                <a:sym typeface="Wingdings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sym typeface="Wingdings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charset="0"/>
                            <a:sym typeface="Wingdings"/>
                          </a:rPr>
                          <m:t>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Wingdings"/>
                          </a:rPr>
                          <m:t>𝐷</m:t>
                        </m:r>
                      </m:e>
                    </m:d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  <a:sym typeface="Wingdings"/>
                          </a:rPr>
                          <m:t>1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1∗2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2∗</m:t>
                            </m:r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zh-CN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num>
                      <m:den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zh-CN" sz="1800" dirty="0"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>
                        <a:latin typeface="Cambria Math" charset="0"/>
                        <a:sym typeface="Wingdings"/>
                      </a:rPr>
                      <m:t>Δ</m:t>
                    </m:r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𝑄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Wingdings"/>
                          </a:rPr>
                          <m:t>𝐷</m:t>
                        </m:r>
                        <m:r>
                          <a:rPr lang="en-US" altLang="zh-CN" sz="1800" i="1">
                            <a:latin typeface="Cambria Math" charset="0"/>
                            <a:sym typeface="Wingdings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charset="0"/>
                                <a:sym typeface="Wingdings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sym typeface="Wingdings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=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  <a:sym typeface="Wingdings"/>
                      </a:rPr>
                      <m:t>1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∗2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zh-CN" sz="1800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smtClean="0">
                        <a:latin typeface="Cambria Math" charset="0"/>
                        <a:sym typeface="Wingdings"/>
                      </a:rPr>
                      <m:t>Δ</m:t>
                    </m:r>
                    <m:r>
                      <a:rPr lang="en-US" altLang="zh-CN" sz="1800" i="1" smtClean="0">
                        <a:latin typeface="Cambria Math" charset="0"/>
                        <a:sym typeface="Wingdings"/>
                      </a:rPr>
                      <m:t>𝑄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Wingdings"/>
                          </a:rPr>
                          <m:t>𝐷</m:t>
                        </m:r>
                        <m:r>
                          <a:rPr lang="en-US" altLang="zh-CN" sz="1800" i="1">
                            <a:latin typeface="Cambria Math" charset="0"/>
                            <a:sym typeface="Wingdings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charset="0"/>
                                <a:sym typeface="Wingdings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sym typeface="Wingdings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=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  <a:sym typeface="Wingdings"/>
                      </a:rPr>
                      <m:t>1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1∗2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zh-CN" altLang="zh-CN" sz="1800" dirty="0"/>
                      <m:t> 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zh-CN" sz="1800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1800" b="1" dirty="0">
                  <a:solidFill>
                    <a:srgbClr val="C00000"/>
                  </a:solidFill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b="1" dirty="0">
                    <a:solidFill>
                      <a:srgbClr val="C00000"/>
                    </a:solidFill>
                    <a:sym typeface="Wingdings"/>
                  </a:rPr>
                  <a:t>选择将</a:t>
                </a:r>
                <a:r>
                  <a:rPr lang="en-US" altLang="zh-CN" sz="1800" b="1" dirty="0">
                    <a:solidFill>
                      <a:srgbClr val="C00000"/>
                    </a:solidFill>
                    <a:sym typeface="Wingdings"/>
                  </a:rPr>
                  <a:t>D</a:t>
                </a:r>
                <a:r>
                  <a:rPr lang="zh-CN" altLang="en-US" sz="1800" b="1" dirty="0">
                    <a:solidFill>
                      <a:srgbClr val="C00000"/>
                    </a:solidFill>
                    <a:sym typeface="Wingdings"/>
                  </a:rPr>
                  <a:t>，不动</a:t>
                </a:r>
                <a:endParaRPr lang="en-US" altLang="zh-CN" sz="1800" b="1" dirty="0">
                  <a:solidFill>
                    <a:srgbClr val="C00000"/>
                  </a:solidFill>
                  <a:sym typeface="Wingding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kumimoji="1" lang="en-US" altLang="zh-CN" sz="1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6148" y="1347953"/>
                <a:ext cx="10515600" cy="5144922"/>
              </a:xfrm>
              <a:blipFill>
                <a:blip r:embed="rId2"/>
                <a:stretch>
                  <a:fillRect l="-406" t="-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24"/>
          <p:cNvGrpSpPr/>
          <p:nvPr/>
        </p:nvGrpSpPr>
        <p:grpSpPr>
          <a:xfrm>
            <a:off x="7878446" y="1587147"/>
            <a:ext cx="3614671" cy="1405228"/>
            <a:chOff x="495837" y="1532586"/>
            <a:chExt cx="2711003" cy="1053921"/>
          </a:xfrm>
        </p:grpSpPr>
        <p:sp>
          <p:nvSpPr>
            <p:cNvPr id="7" name="Oval 4"/>
            <p:cNvSpPr/>
            <p:nvPr/>
          </p:nvSpPr>
          <p:spPr>
            <a:xfrm>
              <a:off x="888642" y="1532586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C</a:t>
              </a:r>
              <a:endParaRPr lang="en-US" sz="2400" dirty="0"/>
            </a:p>
          </p:txBody>
        </p:sp>
        <p:sp>
          <p:nvSpPr>
            <p:cNvPr id="8" name="Oval 5"/>
            <p:cNvSpPr/>
            <p:nvPr/>
          </p:nvSpPr>
          <p:spPr>
            <a:xfrm>
              <a:off x="495837" y="2251656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A</a:t>
              </a:r>
              <a:endParaRPr lang="en-US" sz="2400" dirty="0"/>
            </a:p>
          </p:txBody>
        </p:sp>
        <p:sp>
          <p:nvSpPr>
            <p:cNvPr id="9" name="Oval 6"/>
            <p:cNvSpPr/>
            <p:nvPr/>
          </p:nvSpPr>
          <p:spPr>
            <a:xfrm>
              <a:off x="1562637" y="2251656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B</a:t>
              </a:r>
              <a:endParaRPr lang="en-US" sz="2400" dirty="0"/>
            </a:p>
          </p:txBody>
        </p:sp>
        <p:sp>
          <p:nvSpPr>
            <p:cNvPr id="10" name="Oval 7"/>
            <p:cNvSpPr/>
            <p:nvPr/>
          </p:nvSpPr>
          <p:spPr>
            <a:xfrm>
              <a:off x="2281708" y="1813775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D</a:t>
              </a:r>
              <a:endParaRPr lang="en-US" sz="2400" dirty="0"/>
            </a:p>
          </p:txBody>
        </p:sp>
        <p:sp>
          <p:nvSpPr>
            <p:cNvPr id="11" name="Oval 8"/>
            <p:cNvSpPr/>
            <p:nvPr/>
          </p:nvSpPr>
          <p:spPr>
            <a:xfrm>
              <a:off x="2871989" y="2251656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E</a:t>
              </a:r>
              <a:endParaRPr lang="en-US" sz="2400" dirty="0"/>
            </a:p>
          </p:txBody>
        </p:sp>
        <p:cxnSp>
          <p:nvCxnSpPr>
            <p:cNvPr id="12" name="Straight Connector 10"/>
            <p:cNvCxnSpPr>
              <a:stCxn id="7" idx="3"/>
              <a:endCxn id="8" idx="0"/>
            </p:cNvCxnSpPr>
            <p:nvPr/>
          </p:nvCxnSpPr>
          <p:spPr>
            <a:xfrm flipH="1">
              <a:off x="663263" y="1818399"/>
              <a:ext cx="274417" cy="4332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1"/>
            <p:cNvCxnSpPr>
              <a:stCxn id="9" idx="2"/>
              <a:endCxn id="8" idx="6"/>
            </p:cNvCxnSpPr>
            <p:nvPr/>
          </p:nvCxnSpPr>
          <p:spPr>
            <a:xfrm flipH="1">
              <a:off x="830688" y="2419082"/>
              <a:ext cx="7319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4"/>
            <p:cNvCxnSpPr>
              <a:stCxn id="9" idx="1"/>
              <a:endCxn id="7" idx="5"/>
            </p:cNvCxnSpPr>
            <p:nvPr/>
          </p:nvCxnSpPr>
          <p:spPr>
            <a:xfrm flipH="1" flipV="1">
              <a:off x="1174455" y="1818399"/>
              <a:ext cx="437220" cy="4822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8"/>
            <p:cNvCxnSpPr>
              <a:stCxn id="9" idx="7"/>
              <a:endCxn id="10" idx="3"/>
            </p:cNvCxnSpPr>
            <p:nvPr/>
          </p:nvCxnSpPr>
          <p:spPr>
            <a:xfrm flipV="1">
              <a:off x="1848450" y="2099588"/>
              <a:ext cx="482296" cy="201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21"/>
            <p:cNvCxnSpPr>
              <a:stCxn id="11" idx="1"/>
              <a:endCxn id="10" idx="5"/>
            </p:cNvCxnSpPr>
            <p:nvPr/>
          </p:nvCxnSpPr>
          <p:spPr>
            <a:xfrm flipH="1" flipV="1">
              <a:off x="2567521" y="2099588"/>
              <a:ext cx="353506" cy="201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26005F77-6062-4848-B504-CC813C5825CD}"/>
              </a:ext>
            </a:extLst>
          </p:cNvPr>
          <p:cNvSpPr/>
          <p:nvPr/>
        </p:nvSpPr>
        <p:spPr>
          <a:xfrm>
            <a:off x="9124612" y="3097178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c3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187C58B-A044-48EE-9D86-F94C5B0E38FD}"/>
              </a:ext>
            </a:extLst>
          </p:cNvPr>
          <p:cNvSpPr/>
          <p:nvPr/>
        </p:nvSpPr>
        <p:spPr>
          <a:xfrm>
            <a:off x="9058277" y="1506022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c3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3C6F5E-25C6-4798-AE1C-7B139E8EBB22}"/>
              </a:ext>
            </a:extLst>
          </p:cNvPr>
          <p:cNvSpPr/>
          <p:nvPr/>
        </p:nvSpPr>
        <p:spPr>
          <a:xfrm>
            <a:off x="10577450" y="1656035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c4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8E6026-54D8-4A67-A5DA-5594BA5D8599}"/>
              </a:ext>
            </a:extLst>
          </p:cNvPr>
          <p:cNvSpPr/>
          <p:nvPr/>
        </p:nvSpPr>
        <p:spPr>
          <a:xfrm>
            <a:off x="5143495" y="2105095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节点数</a:t>
            </a:r>
            <a:r>
              <a:rPr lang="en-US" altLang="zh-CN" dirty="0"/>
              <a:t>n=5</a:t>
            </a:r>
            <a:r>
              <a:rPr lang="zh-CN" altLang="en-US" dirty="0"/>
              <a:t>，边数</a:t>
            </a:r>
            <a:r>
              <a:rPr lang="en-US" altLang="zh-CN" dirty="0"/>
              <a:t>m=5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702232A-C877-43C1-98E1-64BE8C0CA3F6}"/>
                  </a:ext>
                </a:extLst>
              </p:cNvPr>
              <p:cNvSpPr/>
              <p:nvPr/>
            </p:nvSpPr>
            <p:spPr>
              <a:xfrm>
                <a:off x="5287600" y="5743724"/>
                <a:ext cx="1828514" cy="62780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702232A-C877-43C1-98E1-64BE8C0CA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600" y="5743724"/>
                <a:ext cx="1828514" cy="6278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C0456285-A800-4709-B6D1-700ED12F4CA3}"/>
              </a:ext>
            </a:extLst>
          </p:cNvPr>
          <p:cNvSpPr/>
          <p:nvPr/>
        </p:nvSpPr>
        <p:spPr>
          <a:xfrm>
            <a:off x="7885157" y="3185459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c3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EA3820-0537-46D8-837E-A41C3593A1BD}"/>
              </a:ext>
            </a:extLst>
          </p:cNvPr>
          <p:cNvSpPr/>
          <p:nvPr/>
        </p:nvSpPr>
        <p:spPr>
          <a:xfrm>
            <a:off x="11269883" y="3164537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137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图的社区检测：</a:t>
            </a:r>
            <a:r>
              <a:rPr lang="en-US" altLang="zh-CN" sz="3200" dirty="0"/>
              <a:t>Louvain</a:t>
            </a:r>
            <a:r>
              <a:rPr lang="zh-CN" altLang="en-US" sz="3200" dirty="0"/>
              <a:t>算法</a:t>
            </a:r>
            <a:r>
              <a:rPr lang="en-US" altLang="zh-CN" sz="3200" dirty="0"/>
              <a:t>&amp;</a:t>
            </a:r>
            <a:r>
              <a:rPr lang="zh-CN" altLang="en-US" sz="3200" dirty="0"/>
              <a:t>标签传播（</a:t>
            </a:r>
            <a:r>
              <a:rPr lang="en-US" altLang="zh-CN" sz="3200" dirty="0"/>
              <a:t>LPA</a:t>
            </a:r>
            <a:r>
              <a:rPr lang="zh-CN" altLang="en-US" sz="3200" dirty="0"/>
              <a:t>）</a:t>
            </a:r>
            <a:endParaRPr kumimoji="1"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6148" y="1347953"/>
                <a:ext cx="10515600" cy="514492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kumimoji="1" lang="zh-CN" altLang="en-US" sz="1800" dirty="0" smtClean="0"/>
                  <a:t>练习</a:t>
                </a:r>
                <a:endParaRPr kumimoji="1"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请针对右图运行</a:t>
                </a:r>
                <a:r>
                  <a:rPr lang="en-US" altLang="zh-CN" sz="1800" dirty="0"/>
                  <a:t>Louvain</a:t>
                </a:r>
                <a:r>
                  <a:rPr lang="zh-CN" altLang="en-US" sz="1800" dirty="0"/>
                  <a:t>算法，得到社区检测的结果</a:t>
                </a: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看看还有没有必要调整</a:t>
                </a: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随机节点序列</a:t>
                </a:r>
                <a:r>
                  <a:rPr lang="en-US" altLang="zh-CN" sz="1800" dirty="0"/>
                  <a:t>B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A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E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D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C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sym typeface="Wingdings"/>
                  </a:rPr>
                  <a:t>考虑红色标注的节点</a:t>
                </a:r>
                <a:endParaRPr lang="en-US" altLang="zh-CN" sz="1800" dirty="0"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800" dirty="0"/>
                  <a:t>B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A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E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D</a:t>
                </a:r>
                <a:r>
                  <a:rPr lang="zh-CN" altLang="en-US" sz="1800" dirty="0"/>
                  <a:t>，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C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latin typeface="Microsoft YaHei" charset="-122"/>
                    <a:ea typeface="Microsoft YaHei" charset="-122"/>
                    <a:cs typeface="Microsoft YaHei" charset="-122"/>
                    <a:sym typeface="Wingdings"/>
                  </a:rPr>
                  <a:t>邻居社区：</a:t>
                </a:r>
                <a:endParaRPr lang="en-US" altLang="zh-CN" sz="1800" dirty="0">
                  <a:latin typeface="Microsoft YaHei" charset="-122"/>
                  <a:ea typeface="Microsoft YaHei" charset="-122"/>
                  <a:cs typeface="Microsoft YaHei" charset="-122"/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cs-CZ" altLang="zh-CN" sz="1800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{</a:t>
                </a:r>
                <a:r>
                  <a:rPr lang="en-US" altLang="zh-CN" sz="1800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c2,c3</a:t>
                </a:r>
                <a:r>
                  <a:rPr lang="cs-CZ" altLang="zh-CN" sz="1800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}</a:t>
                </a:r>
                <a:endParaRPr lang="en-US" altLang="zh-CN" sz="1800" dirty="0">
                  <a:latin typeface="Calibri" charset="0"/>
                  <a:ea typeface="Calibri" charset="0"/>
                  <a:cs typeface="Calibri" charset="0"/>
                  <a:sym typeface="Wingding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sym typeface="Wingdings"/>
                  </a:rPr>
                  <a:t>按随机的顺序访问邻居，计算分值</a:t>
                </a:r>
                <a:endParaRPr lang="en-US" altLang="zh-CN" sz="1800" dirty="0"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>
                        <a:latin typeface="Cambria Math" charset="0"/>
                        <a:sym typeface="Wingdings"/>
                      </a:rPr>
                      <m:t>Δ</m:t>
                    </m:r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𝑄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charset="0"/>
                                <a:sym typeface="Wingdings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sym typeface="Wingdings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charset="0"/>
                            <a:sym typeface="Wingdings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  <a:sym typeface="Wingdings"/>
                          </a:rPr>
                          <m:t>C</m:t>
                        </m:r>
                      </m:e>
                    </m:d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2∗</m:t>
                            </m:r>
                            <m:r>
                              <a:rPr lang="en-US" altLang="zh-CN" sz="18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sym typeface="Wingdings"/>
                      </a:rPr>
                      <m:t>−</m:t>
                    </m:r>
                  </m:oMath>
                </a14:m>
                <a:r>
                  <a:rPr lang="zh-CN" altLang="zh-CN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zh-CN" sz="1800" dirty="0"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smtClean="0">
                        <a:latin typeface="Cambria Math" charset="0"/>
                        <a:sym typeface="Wingdings"/>
                      </a:rPr>
                      <m:t>Δ</m:t>
                    </m:r>
                    <m:r>
                      <a:rPr lang="en-US" altLang="zh-CN" sz="1800" i="1" smtClean="0">
                        <a:latin typeface="Cambria Math" charset="0"/>
                        <a:sym typeface="Wingdings"/>
                      </a:rPr>
                      <m:t>𝑄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Wingdings"/>
                          </a:rPr>
                          <m:t>𝐶</m:t>
                        </m:r>
                        <m:r>
                          <a:rPr lang="en-US" altLang="zh-CN" sz="1800" i="1">
                            <a:latin typeface="Cambria Math" charset="0"/>
                            <a:sym typeface="Wingdings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charset="0"/>
                                <a:sym typeface="Wingdings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sym typeface="Wingdings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=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  <a:sym typeface="Wingdings"/>
                      </a:rPr>
                      <m:t>2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∗2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zh-CN" altLang="zh-CN" sz="1800" dirty="0"/>
                      <m:t> 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zh-CN" sz="1800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1800" b="1" dirty="0">
                  <a:solidFill>
                    <a:srgbClr val="C00000"/>
                  </a:solidFill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b="1" dirty="0">
                    <a:solidFill>
                      <a:srgbClr val="C00000"/>
                    </a:solidFill>
                    <a:sym typeface="Wingdings"/>
                  </a:rPr>
                  <a:t>选择将</a:t>
                </a:r>
                <a:r>
                  <a:rPr lang="en-US" altLang="zh-CN" sz="1800" b="1" dirty="0">
                    <a:solidFill>
                      <a:srgbClr val="C00000"/>
                    </a:solidFill>
                    <a:sym typeface="Wingdings"/>
                  </a:rPr>
                  <a:t>C</a:t>
                </a:r>
                <a:r>
                  <a:rPr lang="zh-CN" altLang="en-US" sz="1800" b="1" dirty="0">
                    <a:solidFill>
                      <a:srgbClr val="C00000"/>
                    </a:solidFill>
                    <a:sym typeface="Wingdings"/>
                  </a:rPr>
                  <a:t>，不动</a:t>
                </a:r>
                <a:endParaRPr lang="en-US" altLang="zh-CN" sz="1800" b="1" dirty="0">
                  <a:solidFill>
                    <a:srgbClr val="C00000"/>
                  </a:solidFill>
                  <a:sym typeface="Wingding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kumimoji="1" lang="en-US" altLang="zh-CN" sz="1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6148" y="1347953"/>
                <a:ext cx="10515600" cy="5144922"/>
              </a:xfrm>
              <a:blipFill>
                <a:blip r:embed="rId2"/>
                <a:stretch>
                  <a:fillRect l="-406" t="-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24"/>
          <p:cNvGrpSpPr/>
          <p:nvPr/>
        </p:nvGrpSpPr>
        <p:grpSpPr>
          <a:xfrm>
            <a:off x="7878446" y="1587147"/>
            <a:ext cx="3614671" cy="1405228"/>
            <a:chOff x="495837" y="1532586"/>
            <a:chExt cx="2711003" cy="1053921"/>
          </a:xfrm>
        </p:grpSpPr>
        <p:sp>
          <p:nvSpPr>
            <p:cNvPr id="7" name="Oval 4"/>
            <p:cNvSpPr/>
            <p:nvPr/>
          </p:nvSpPr>
          <p:spPr>
            <a:xfrm>
              <a:off x="888642" y="1532586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C</a:t>
              </a:r>
              <a:endParaRPr lang="en-US" sz="2400" dirty="0"/>
            </a:p>
          </p:txBody>
        </p:sp>
        <p:sp>
          <p:nvSpPr>
            <p:cNvPr id="8" name="Oval 5"/>
            <p:cNvSpPr/>
            <p:nvPr/>
          </p:nvSpPr>
          <p:spPr>
            <a:xfrm>
              <a:off x="495837" y="2251656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A</a:t>
              </a:r>
              <a:endParaRPr lang="en-US" sz="2400" dirty="0"/>
            </a:p>
          </p:txBody>
        </p:sp>
        <p:sp>
          <p:nvSpPr>
            <p:cNvPr id="9" name="Oval 6"/>
            <p:cNvSpPr/>
            <p:nvPr/>
          </p:nvSpPr>
          <p:spPr>
            <a:xfrm>
              <a:off x="1562637" y="2251656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B</a:t>
              </a:r>
              <a:endParaRPr lang="en-US" sz="2400" dirty="0"/>
            </a:p>
          </p:txBody>
        </p:sp>
        <p:sp>
          <p:nvSpPr>
            <p:cNvPr id="10" name="Oval 7"/>
            <p:cNvSpPr/>
            <p:nvPr/>
          </p:nvSpPr>
          <p:spPr>
            <a:xfrm>
              <a:off x="2281708" y="1813775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D</a:t>
              </a:r>
              <a:endParaRPr lang="en-US" sz="2400" dirty="0"/>
            </a:p>
          </p:txBody>
        </p:sp>
        <p:sp>
          <p:nvSpPr>
            <p:cNvPr id="11" name="Oval 8"/>
            <p:cNvSpPr/>
            <p:nvPr/>
          </p:nvSpPr>
          <p:spPr>
            <a:xfrm>
              <a:off x="2871989" y="2251656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E</a:t>
              </a:r>
              <a:endParaRPr lang="en-US" sz="2400" dirty="0"/>
            </a:p>
          </p:txBody>
        </p:sp>
        <p:cxnSp>
          <p:nvCxnSpPr>
            <p:cNvPr id="12" name="Straight Connector 10"/>
            <p:cNvCxnSpPr>
              <a:stCxn id="7" idx="3"/>
              <a:endCxn id="8" idx="0"/>
            </p:cNvCxnSpPr>
            <p:nvPr/>
          </p:nvCxnSpPr>
          <p:spPr>
            <a:xfrm flipH="1">
              <a:off x="663263" y="1818399"/>
              <a:ext cx="274417" cy="4332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1"/>
            <p:cNvCxnSpPr>
              <a:stCxn id="9" idx="2"/>
              <a:endCxn id="8" idx="6"/>
            </p:cNvCxnSpPr>
            <p:nvPr/>
          </p:nvCxnSpPr>
          <p:spPr>
            <a:xfrm flipH="1">
              <a:off x="830688" y="2419082"/>
              <a:ext cx="7319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4"/>
            <p:cNvCxnSpPr>
              <a:stCxn id="9" idx="1"/>
              <a:endCxn id="7" idx="5"/>
            </p:cNvCxnSpPr>
            <p:nvPr/>
          </p:nvCxnSpPr>
          <p:spPr>
            <a:xfrm flipH="1" flipV="1">
              <a:off x="1174455" y="1818399"/>
              <a:ext cx="437220" cy="4822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8"/>
            <p:cNvCxnSpPr>
              <a:stCxn id="9" idx="7"/>
              <a:endCxn id="10" idx="3"/>
            </p:cNvCxnSpPr>
            <p:nvPr/>
          </p:nvCxnSpPr>
          <p:spPr>
            <a:xfrm flipV="1">
              <a:off x="1848450" y="2099588"/>
              <a:ext cx="482296" cy="201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21"/>
            <p:cNvCxnSpPr>
              <a:stCxn id="11" idx="1"/>
              <a:endCxn id="10" idx="5"/>
            </p:cNvCxnSpPr>
            <p:nvPr/>
          </p:nvCxnSpPr>
          <p:spPr>
            <a:xfrm flipH="1" flipV="1">
              <a:off x="2567521" y="2099588"/>
              <a:ext cx="353506" cy="201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26005F77-6062-4848-B504-CC813C5825CD}"/>
              </a:ext>
            </a:extLst>
          </p:cNvPr>
          <p:cNvSpPr/>
          <p:nvPr/>
        </p:nvSpPr>
        <p:spPr>
          <a:xfrm>
            <a:off x="9124612" y="3097178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c3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187C58B-A044-48EE-9D86-F94C5B0E38FD}"/>
              </a:ext>
            </a:extLst>
          </p:cNvPr>
          <p:cNvSpPr/>
          <p:nvPr/>
        </p:nvSpPr>
        <p:spPr>
          <a:xfrm>
            <a:off x="9058277" y="1506022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c3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3C6F5E-25C6-4798-AE1C-7B139E8EBB22}"/>
              </a:ext>
            </a:extLst>
          </p:cNvPr>
          <p:cNvSpPr/>
          <p:nvPr/>
        </p:nvSpPr>
        <p:spPr>
          <a:xfrm>
            <a:off x="10577450" y="1656035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c4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8E6026-54D8-4A67-A5DA-5594BA5D8599}"/>
              </a:ext>
            </a:extLst>
          </p:cNvPr>
          <p:cNvSpPr/>
          <p:nvPr/>
        </p:nvSpPr>
        <p:spPr>
          <a:xfrm>
            <a:off x="5143495" y="2105095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节点数</a:t>
            </a:r>
            <a:r>
              <a:rPr lang="en-US" altLang="zh-CN" dirty="0"/>
              <a:t>n=5</a:t>
            </a:r>
            <a:r>
              <a:rPr lang="zh-CN" altLang="en-US" dirty="0"/>
              <a:t>，边数</a:t>
            </a:r>
            <a:r>
              <a:rPr lang="en-US" altLang="zh-CN" dirty="0"/>
              <a:t>m=5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702232A-C877-43C1-98E1-64BE8C0CA3F6}"/>
                  </a:ext>
                </a:extLst>
              </p:cNvPr>
              <p:cNvSpPr/>
              <p:nvPr/>
            </p:nvSpPr>
            <p:spPr>
              <a:xfrm>
                <a:off x="5287600" y="5743724"/>
                <a:ext cx="1828514" cy="62780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702232A-C877-43C1-98E1-64BE8C0CA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600" y="5743724"/>
                <a:ext cx="1828514" cy="6278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C0456285-A800-4709-B6D1-700ED12F4CA3}"/>
              </a:ext>
            </a:extLst>
          </p:cNvPr>
          <p:cNvSpPr/>
          <p:nvPr/>
        </p:nvSpPr>
        <p:spPr>
          <a:xfrm>
            <a:off x="7885157" y="3185459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c3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EA3820-0537-46D8-837E-A41C3593A1BD}"/>
              </a:ext>
            </a:extLst>
          </p:cNvPr>
          <p:cNvSpPr/>
          <p:nvPr/>
        </p:nvSpPr>
        <p:spPr>
          <a:xfrm>
            <a:off x="11269883" y="3164537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09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200" dirty="0" smtClean="0"/>
              <a:t>pause</a:t>
            </a:r>
            <a:endParaRPr kumimoji="1"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910" y="1092201"/>
            <a:ext cx="5235863" cy="533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30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图的社区检测：</a:t>
            </a:r>
            <a:r>
              <a:rPr lang="en-US" altLang="zh-CN" sz="3200" dirty="0"/>
              <a:t>Louvain</a:t>
            </a:r>
            <a:r>
              <a:rPr lang="zh-CN" altLang="en-US" sz="3200" dirty="0"/>
              <a:t>算法</a:t>
            </a:r>
            <a:r>
              <a:rPr lang="en-US" altLang="zh-CN" sz="3200" dirty="0"/>
              <a:t>&amp;</a:t>
            </a:r>
            <a:r>
              <a:rPr lang="zh-CN" altLang="en-US" sz="3200" dirty="0"/>
              <a:t>标签传播（</a:t>
            </a:r>
            <a:r>
              <a:rPr lang="en-US" altLang="zh-CN" sz="3200" dirty="0"/>
              <a:t>LPA</a:t>
            </a:r>
            <a:r>
              <a:rPr lang="zh-CN" altLang="en-US" sz="3200" dirty="0"/>
              <a:t>）</a:t>
            </a:r>
            <a:endParaRPr kumimoji="1"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6148" y="1347953"/>
                <a:ext cx="10515600" cy="514492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kumimoji="1" lang="zh-CN" altLang="en-US" sz="1800" dirty="0" smtClean="0"/>
                  <a:t>练习</a:t>
                </a:r>
                <a:endParaRPr kumimoji="1"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请针对右图运行</a:t>
                </a:r>
                <a:r>
                  <a:rPr lang="en-US" altLang="zh-CN" sz="1800" dirty="0"/>
                  <a:t>Louvain</a:t>
                </a:r>
                <a:r>
                  <a:rPr lang="zh-CN" altLang="en-US" sz="1800" dirty="0"/>
                  <a:t>算法，得到社区检测的结果</a:t>
                </a: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初始社区如右图</a:t>
                </a: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随机节点序列</a:t>
                </a:r>
                <a:r>
                  <a:rPr lang="en-US" altLang="zh-CN" sz="1800" dirty="0"/>
                  <a:t>B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A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E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D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C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sym typeface="Wingdings"/>
                  </a:rPr>
                  <a:t>考虑红色标注的节点</a:t>
                </a:r>
                <a:endParaRPr lang="en-US" altLang="zh-CN" sz="1800" dirty="0"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800" dirty="0">
                    <a:solidFill>
                      <a:srgbClr val="C00000"/>
                    </a:solidFill>
                  </a:rPr>
                  <a:t>B</a:t>
                </a:r>
                <a:r>
                  <a:rPr lang="zh-CN" altLang="en-US" sz="1800" dirty="0">
                    <a:solidFill>
                      <a:srgbClr val="C00000"/>
                    </a:solidFill>
                  </a:rPr>
                  <a:t>，</a:t>
                </a:r>
                <a:r>
                  <a:rPr lang="en-US" altLang="zh-CN" sz="1800" dirty="0"/>
                  <a:t>A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E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D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C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latin typeface="Microsoft YaHei" charset="-122"/>
                    <a:ea typeface="Microsoft YaHei" charset="-122"/>
                    <a:cs typeface="Microsoft YaHei" charset="-122"/>
                    <a:sym typeface="Wingdings"/>
                  </a:rPr>
                  <a:t>邻居社区：</a:t>
                </a:r>
                <a:endParaRPr lang="en-US" altLang="zh-CN" sz="1800" dirty="0">
                  <a:latin typeface="Microsoft YaHei" charset="-122"/>
                  <a:ea typeface="Microsoft YaHei" charset="-122"/>
                  <a:cs typeface="Microsoft YaHei" charset="-122"/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cs-CZ" altLang="zh-CN" sz="1800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{</a:t>
                </a:r>
                <a:r>
                  <a:rPr lang="en-US" altLang="zh-CN" sz="1800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c1</a:t>
                </a:r>
                <a:r>
                  <a:rPr lang="zh-CN" altLang="en-US" sz="1800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，</a:t>
                </a:r>
                <a:r>
                  <a:rPr lang="en-US" altLang="zh-CN" sz="1800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c3</a:t>
                </a:r>
                <a:r>
                  <a:rPr lang="zh-CN" altLang="en-US" sz="1800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，</a:t>
                </a:r>
                <a:r>
                  <a:rPr lang="en-US" altLang="zh-CN" sz="1800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c4</a:t>
                </a:r>
                <a:r>
                  <a:rPr lang="cs-CZ" altLang="zh-CN" sz="1800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}</a:t>
                </a:r>
                <a:endParaRPr lang="en-US" altLang="zh-CN" sz="1800" dirty="0">
                  <a:latin typeface="Calibri" charset="0"/>
                  <a:ea typeface="Calibri" charset="0"/>
                  <a:cs typeface="Calibri" charset="0"/>
                  <a:sym typeface="Wingding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sym typeface="Wingdings"/>
                  </a:rPr>
                  <a:t>按随机的顺序访问邻居，计算分值</a:t>
                </a:r>
                <a:endParaRPr lang="en-US" altLang="zh-CN" sz="1800" dirty="0"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>
                        <a:latin typeface="Cambria Math" charset="0"/>
                        <a:sym typeface="Wingdings"/>
                      </a:rPr>
                      <m:t>Δ</m:t>
                    </m:r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𝑄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charset="0"/>
                                <a:sym typeface="Wingdings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sym typeface="Wingdings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charset="0"/>
                            <a:sym typeface="Wingdings"/>
                          </a:rPr>
                          <m:t>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Wingdings"/>
                          </a:rPr>
                          <m:t>𝐵</m:t>
                        </m:r>
                      </m:e>
                    </m:d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0−</m:t>
                        </m:r>
                        <m:f>
                          <m:f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2∗</m:t>
                            </m:r>
                            <m:r>
                              <a:rPr lang="en-US" altLang="zh-CN" sz="18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sym typeface="Wingdings"/>
                      </a:rPr>
                      <m:t>0</m:t>
                    </m:r>
                  </m:oMath>
                </a14:m>
                <a:endParaRPr lang="en-US" altLang="zh-CN" sz="1800" dirty="0"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C00000"/>
                        </a:solidFill>
                        <a:latin typeface="Cambria Math" charset="0"/>
                        <a:sym typeface="Wingdings"/>
                      </a:rPr>
                      <m:t>𝜟</m:t>
                    </m:r>
                    <m:r>
                      <a:rPr lang="en-US" altLang="zh-CN" sz="1800" b="1" i="1" smtClean="0">
                        <a:solidFill>
                          <a:srgbClr val="C00000"/>
                        </a:solidFill>
                        <a:latin typeface="Cambria Math" charset="0"/>
                        <a:sym typeface="Wingdings"/>
                      </a:rPr>
                      <m:t>𝑸</m:t>
                    </m:r>
                    <m:d>
                      <m:dPr>
                        <m:ctrlPr>
                          <a:rPr lang="en-US" altLang="zh-CN" sz="1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/>
                          </a:rPr>
                          <m:t>𝑩</m:t>
                        </m:r>
                        <m:r>
                          <a:rPr lang="en-US" altLang="zh-CN" sz="1800" b="1" i="1">
                            <a:solidFill>
                              <a:srgbClr val="C00000"/>
                            </a:solidFill>
                            <a:latin typeface="Cambria Math" charset="0"/>
                            <a:sym typeface="Wingdings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sz="1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solidFill>
                                  <a:srgbClr val="C00000"/>
                                </a:solidFill>
                                <a:latin typeface="Cambria Math" charset="0"/>
                                <a:sym typeface="Wingdings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1800" b="1" i="1">
                        <a:solidFill>
                          <a:srgbClr val="C00000"/>
                        </a:solidFill>
                        <a:latin typeface="Cambria Math" charset="0"/>
                        <a:sym typeface="Wingdings"/>
                      </a:rPr>
                      <m:t>=</m:t>
                    </m:r>
                    <m:r>
                      <a:rPr lang="en-US" altLang="zh-CN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/>
                      </a:rPr>
                      <m:t>𝟏</m:t>
                    </m:r>
                    <m:r>
                      <a:rPr lang="en-US" altLang="zh-CN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8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altLang="zh-CN" sz="18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8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endParaRPr lang="en-US" altLang="zh-CN" sz="1800" b="1" dirty="0">
                  <a:solidFill>
                    <a:srgbClr val="C00000"/>
                  </a:solidFill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>
                        <a:latin typeface="Cambria Math" charset="0"/>
                        <a:sym typeface="Wingdings"/>
                      </a:rPr>
                      <m:t>Δ</m:t>
                    </m:r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𝑄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Wingdings"/>
                          </a:rPr>
                          <m:t>𝐵</m:t>
                        </m:r>
                        <m:r>
                          <a:rPr lang="en-US" altLang="zh-CN" sz="1800" i="1">
                            <a:latin typeface="Cambria Math" charset="0"/>
                            <a:sym typeface="Wingdings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charset="0"/>
                                <a:sym typeface="Wingdings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sym typeface="Wingdings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sym typeface="Wingdings"/>
                      </a:rPr>
                      <m:t>1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zh-CN" sz="1800" i="1" dirty="0">
                  <a:latin typeface="Cambria Math" panose="02040503050406030204" pitchFamily="18" charset="0"/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>
                        <a:latin typeface="Cambria Math" charset="0"/>
                        <a:sym typeface="Wingdings"/>
                      </a:rPr>
                      <m:t>Δ</m:t>
                    </m:r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𝑄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Wingdings"/>
                          </a:rPr>
                          <m:t>𝐵</m:t>
                        </m:r>
                        <m:r>
                          <a:rPr lang="en-US" altLang="zh-CN" sz="1800" i="1">
                            <a:latin typeface="Cambria Math" charset="0"/>
                            <a:sym typeface="Wingdings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charset="0"/>
                                <a:sym typeface="Wingdings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sym typeface="Wingdings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  <a:sym typeface="Wingdings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sym typeface="Wingdings"/>
                      </a:rPr>
                      <m:t>1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zh-CN" sz="1800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1800" b="1" dirty="0">
                  <a:solidFill>
                    <a:srgbClr val="C00000"/>
                  </a:solidFill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b="1" dirty="0">
                    <a:solidFill>
                      <a:srgbClr val="C00000"/>
                    </a:solidFill>
                    <a:sym typeface="Wingdings"/>
                  </a:rPr>
                  <a:t>选择将</a:t>
                </a:r>
                <a:r>
                  <a:rPr lang="en-US" altLang="zh-CN" sz="1800" b="1" dirty="0">
                    <a:solidFill>
                      <a:srgbClr val="C00000"/>
                    </a:solidFill>
                    <a:sym typeface="Wingdings"/>
                  </a:rPr>
                  <a:t>B</a:t>
                </a:r>
                <a:r>
                  <a:rPr lang="zh-CN" altLang="en-US" sz="1800" b="1" dirty="0" smtClean="0">
                    <a:solidFill>
                      <a:srgbClr val="C00000"/>
                    </a:solidFill>
                    <a:sym typeface="Wingdings"/>
                  </a:rPr>
                  <a:t>，</a:t>
                </a:r>
                <a:r>
                  <a:rPr lang="zh-CN" altLang="en-US" sz="1800" b="1" dirty="0">
                    <a:solidFill>
                      <a:srgbClr val="C00000"/>
                    </a:solidFill>
                    <a:sym typeface="Wingdings"/>
                  </a:rPr>
                  <a:t>加入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charset="0"/>
                            <a:sym typeface="Wingdings"/>
                          </a:rPr>
                          <m:t>𝐶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sym typeface="Wingdings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1800" b="1" dirty="0">
                  <a:solidFill>
                    <a:srgbClr val="C00000"/>
                  </a:solidFill>
                  <a:sym typeface="Wingding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kumimoji="1" lang="en-US" altLang="zh-CN" sz="1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6148" y="1347953"/>
                <a:ext cx="10515600" cy="5144922"/>
              </a:xfrm>
              <a:blipFill>
                <a:blip r:embed="rId2"/>
                <a:stretch>
                  <a:fillRect l="-406" t="-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24"/>
          <p:cNvGrpSpPr/>
          <p:nvPr/>
        </p:nvGrpSpPr>
        <p:grpSpPr>
          <a:xfrm>
            <a:off x="7878446" y="1587147"/>
            <a:ext cx="3614671" cy="1405228"/>
            <a:chOff x="495837" y="1532586"/>
            <a:chExt cx="2711003" cy="1053921"/>
          </a:xfrm>
        </p:grpSpPr>
        <p:sp>
          <p:nvSpPr>
            <p:cNvPr id="7" name="Oval 4"/>
            <p:cNvSpPr/>
            <p:nvPr/>
          </p:nvSpPr>
          <p:spPr>
            <a:xfrm>
              <a:off x="888642" y="1532586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C</a:t>
              </a:r>
              <a:endParaRPr lang="en-US" sz="2400" dirty="0"/>
            </a:p>
          </p:txBody>
        </p:sp>
        <p:sp>
          <p:nvSpPr>
            <p:cNvPr id="8" name="Oval 5"/>
            <p:cNvSpPr/>
            <p:nvPr/>
          </p:nvSpPr>
          <p:spPr>
            <a:xfrm>
              <a:off x="495837" y="2251656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A</a:t>
              </a:r>
              <a:endParaRPr lang="en-US" sz="2400" dirty="0"/>
            </a:p>
          </p:txBody>
        </p:sp>
        <p:sp>
          <p:nvSpPr>
            <p:cNvPr id="9" name="Oval 6"/>
            <p:cNvSpPr/>
            <p:nvPr/>
          </p:nvSpPr>
          <p:spPr>
            <a:xfrm>
              <a:off x="1562637" y="2251656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B</a:t>
              </a:r>
              <a:endParaRPr lang="en-US" sz="2400" dirty="0"/>
            </a:p>
          </p:txBody>
        </p:sp>
        <p:sp>
          <p:nvSpPr>
            <p:cNvPr id="10" name="Oval 7"/>
            <p:cNvSpPr/>
            <p:nvPr/>
          </p:nvSpPr>
          <p:spPr>
            <a:xfrm>
              <a:off x="2281708" y="1813775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D</a:t>
              </a:r>
              <a:endParaRPr lang="en-US" sz="2400" dirty="0"/>
            </a:p>
          </p:txBody>
        </p:sp>
        <p:sp>
          <p:nvSpPr>
            <p:cNvPr id="11" name="Oval 8"/>
            <p:cNvSpPr/>
            <p:nvPr/>
          </p:nvSpPr>
          <p:spPr>
            <a:xfrm>
              <a:off x="2871989" y="2251656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E</a:t>
              </a:r>
              <a:endParaRPr lang="en-US" sz="2400" dirty="0"/>
            </a:p>
          </p:txBody>
        </p:sp>
        <p:cxnSp>
          <p:nvCxnSpPr>
            <p:cNvPr id="12" name="Straight Connector 10"/>
            <p:cNvCxnSpPr>
              <a:stCxn id="7" idx="3"/>
              <a:endCxn id="8" idx="0"/>
            </p:cNvCxnSpPr>
            <p:nvPr/>
          </p:nvCxnSpPr>
          <p:spPr>
            <a:xfrm flipH="1">
              <a:off x="663263" y="1818399"/>
              <a:ext cx="274417" cy="4332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1"/>
            <p:cNvCxnSpPr>
              <a:stCxn id="9" idx="2"/>
              <a:endCxn id="8" idx="6"/>
            </p:cNvCxnSpPr>
            <p:nvPr/>
          </p:nvCxnSpPr>
          <p:spPr>
            <a:xfrm flipH="1">
              <a:off x="830688" y="2419082"/>
              <a:ext cx="7319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4"/>
            <p:cNvCxnSpPr>
              <a:stCxn id="9" idx="1"/>
              <a:endCxn id="7" idx="5"/>
            </p:cNvCxnSpPr>
            <p:nvPr/>
          </p:nvCxnSpPr>
          <p:spPr>
            <a:xfrm flipH="1" flipV="1">
              <a:off x="1174455" y="1818399"/>
              <a:ext cx="437220" cy="4822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8"/>
            <p:cNvCxnSpPr>
              <a:stCxn id="9" idx="7"/>
              <a:endCxn id="10" idx="3"/>
            </p:cNvCxnSpPr>
            <p:nvPr/>
          </p:nvCxnSpPr>
          <p:spPr>
            <a:xfrm flipV="1">
              <a:off x="1848450" y="2099588"/>
              <a:ext cx="482296" cy="201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21"/>
            <p:cNvCxnSpPr>
              <a:stCxn id="11" idx="1"/>
              <a:endCxn id="10" idx="5"/>
            </p:cNvCxnSpPr>
            <p:nvPr/>
          </p:nvCxnSpPr>
          <p:spPr>
            <a:xfrm flipH="1" flipV="1">
              <a:off x="2567521" y="2099588"/>
              <a:ext cx="353506" cy="201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781341D9-088A-44E0-8FF5-29813B0FC98B}"/>
              </a:ext>
            </a:extLst>
          </p:cNvPr>
          <p:cNvSpPr/>
          <p:nvPr/>
        </p:nvSpPr>
        <p:spPr>
          <a:xfrm>
            <a:off x="7727603" y="3140991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c1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6005F77-6062-4848-B504-CC813C5825CD}"/>
              </a:ext>
            </a:extLst>
          </p:cNvPr>
          <p:cNvSpPr/>
          <p:nvPr/>
        </p:nvSpPr>
        <p:spPr>
          <a:xfrm>
            <a:off x="9124612" y="3097178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c2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187C58B-A044-48EE-9D86-F94C5B0E38FD}"/>
              </a:ext>
            </a:extLst>
          </p:cNvPr>
          <p:cNvSpPr/>
          <p:nvPr/>
        </p:nvSpPr>
        <p:spPr>
          <a:xfrm>
            <a:off x="9058277" y="1506022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c3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3C6F5E-25C6-4798-AE1C-7B139E8EBB22}"/>
              </a:ext>
            </a:extLst>
          </p:cNvPr>
          <p:cNvSpPr/>
          <p:nvPr/>
        </p:nvSpPr>
        <p:spPr>
          <a:xfrm>
            <a:off x="10577450" y="1656035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c4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56F7427-92AB-4353-B4A0-5242D4A49B2D}"/>
              </a:ext>
            </a:extLst>
          </p:cNvPr>
          <p:cNvSpPr/>
          <p:nvPr/>
        </p:nvSpPr>
        <p:spPr>
          <a:xfrm>
            <a:off x="11492213" y="2912512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c5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8E6026-54D8-4A67-A5DA-5594BA5D8599}"/>
              </a:ext>
            </a:extLst>
          </p:cNvPr>
          <p:cNvSpPr/>
          <p:nvPr/>
        </p:nvSpPr>
        <p:spPr>
          <a:xfrm>
            <a:off x="5143495" y="2105095"/>
            <a:ext cx="244169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/>
              <a:t>节点数</a:t>
            </a:r>
            <a:r>
              <a:rPr lang="en-US" altLang="zh-CN" dirty="0"/>
              <a:t>n=5</a:t>
            </a:r>
            <a:r>
              <a:rPr lang="zh-CN" altLang="en-US" dirty="0"/>
              <a:t>，边数</a:t>
            </a:r>
            <a:r>
              <a:rPr lang="en-US" altLang="zh-CN" dirty="0"/>
              <a:t>m=5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702232A-C877-43C1-98E1-64BE8C0CA3F6}"/>
                  </a:ext>
                </a:extLst>
              </p:cNvPr>
              <p:cNvSpPr/>
              <p:nvPr/>
            </p:nvSpPr>
            <p:spPr>
              <a:xfrm>
                <a:off x="5287600" y="5743724"/>
                <a:ext cx="1828514" cy="62780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702232A-C877-43C1-98E1-64BE8C0CA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600" y="5743724"/>
                <a:ext cx="1828514" cy="6278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C0456285-A800-4709-B6D1-700ED12F4CA3}"/>
              </a:ext>
            </a:extLst>
          </p:cNvPr>
          <p:cNvSpPr/>
          <p:nvPr/>
        </p:nvSpPr>
        <p:spPr>
          <a:xfrm>
            <a:off x="9263586" y="3874665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c1</a:t>
            </a:r>
            <a:endParaRPr lang="zh-CN" altLang="en-US" dirty="0"/>
          </a:p>
        </p:txBody>
      </p:sp>
      <p:sp>
        <p:nvSpPr>
          <p:cNvPr id="24" name="箭头: 下 16">
            <a:extLst>
              <a:ext uri="{FF2B5EF4-FFF2-40B4-BE49-F238E27FC236}">
                <a16:creationId xmlns:a16="http://schemas.microsoft.com/office/drawing/2014/main" id="{ACDF50E3-E4B6-417A-8C58-4017D0688804}"/>
              </a:ext>
            </a:extLst>
          </p:cNvPr>
          <p:cNvSpPr/>
          <p:nvPr/>
        </p:nvSpPr>
        <p:spPr>
          <a:xfrm>
            <a:off x="9268421" y="3469973"/>
            <a:ext cx="195618" cy="331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1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图的社区检测：</a:t>
            </a:r>
            <a:r>
              <a:rPr lang="en-US" altLang="zh-CN" sz="3200" dirty="0"/>
              <a:t>Louvain</a:t>
            </a:r>
            <a:r>
              <a:rPr lang="zh-CN" altLang="en-US" sz="3200" dirty="0"/>
              <a:t>算法</a:t>
            </a:r>
            <a:r>
              <a:rPr lang="en-US" altLang="zh-CN" sz="3200" dirty="0"/>
              <a:t>&amp;</a:t>
            </a:r>
            <a:r>
              <a:rPr lang="zh-CN" altLang="en-US" sz="3200" dirty="0"/>
              <a:t>标签传播（</a:t>
            </a:r>
            <a:r>
              <a:rPr lang="en-US" altLang="zh-CN" sz="3200" dirty="0"/>
              <a:t>LPA</a:t>
            </a:r>
            <a:r>
              <a:rPr lang="zh-CN" altLang="en-US" sz="3200" dirty="0"/>
              <a:t>）</a:t>
            </a:r>
            <a:endParaRPr kumimoji="1"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6148" y="1347953"/>
                <a:ext cx="10515600" cy="514492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kumimoji="1" lang="zh-CN" altLang="en-US" sz="1800" dirty="0" smtClean="0"/>
                  <a:t>练习</a:t>
                </a:r>
                <a:endParaRPr kumimoji="1"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请针对右图运行</a:t>
                </a:r>
                <a:r>
                  <a:rPr lang="en-US" altLang="zh-CN" sz="1800" dirty="0"/>
                  <a:t>Louvain</a:t>
                </a:r>
                <a:r>
                  <a:rPr lang="zh-CN" altLang="en-US" sz="1800" dirty="0"/>
                  <a:t>算法，得到社区检测的结果</a:t>
                </a: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初始社区如右图</a:t>
                </a: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随机节点序列</a:t>
                </a:r>
                <a:r>
                  <a:rPr lang="en-US" altLang="zh-CN" sz="1800" dirty="0"/>
                  <a:t>B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A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E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D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C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sym typeface="Wingdings"/>
                  </a:rPr>
                  <a:t>考虑红色标注的节点</a:t>
                </a:r>
                <a:endParaRPr lang="en-US" altLang="zh-CN" sz="1800" dirty="0"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800" dirty="0"/>
                  <a:t>B</a:t>
                </a:r>
                <a:r>
                  <a:rPr lang="zh-CN" altLang="en-US" sz="1800" dirty="0"/>
                  <a:t>，</a:t>
                </a:r>
                <a:r>
                  <a:rPr lang="en-US" altLang="zh-CN" sz="1800" dirty="0">
                    <a:solidFill>
                      <a:srgbClr val="C00000"/>
                    </a:solidFill>
                  </a:rPr>
                  <a:t>A</a:t>
                </a:r>
                <a:r>
                  <a:rPr lang="zh-CN" altLang="en-US" sz="1800" dirty="0">
                    <a:solidFill>
                      <a:srgbClr val="C00000"/>
                    </a:solidFill>
                  </a:rPr>
                  <a:t>，</a:t>
                </a:r>
                <a:r>
                  <a:rPr lang="en-US" altLang="zh-CN" sz="1800" dirty="0"/>
                  <a:t>E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D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C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latin typeface="Microsoft YaHei" charset="-122"/>
                    <a:ea typeface="Microsoft YaHei" charset="-122"/>
                    <a:cs typeface="Microsoft YaHei" charset="-122"/>
                    <a:sym typeface="Wingdings"/>
                  </a:rPr>
                  <a:t>邻居社区：</a:t>
                </a:r>
                <a:endParaRPr lang="en-US" altLang="zh-CN" sz="1800" dirty="0">
                  <a:latin typeface="Microsoft YaHei" charset="-122"/>
                  <a:ea typeface="Microsoft YaHei" charset="-122"/>
                  <a:cs typeface="Microsoft YaHei" charset="-122"/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cs-CZ" altLang="zh-CN" sz="1800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{</a:t>
                </a:r>
                <a:r>
                  <a:rPr lang="en-US" altLang="zh-CN" sz="1800" dirty="0" smtClean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c1</a:t>
                </a:r>
                <a:r>
                  <a:rPr lang="zh-CN" altLang="en-US" sz="1800" dirty="0" smtClean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，</a:t>
                </a:r>
                <a:r>
                  <a:rPr lang="en-US" altLang="zh-CN" sz="1800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c3</a:t>
                </a:r>
                <a:r>
                  <a:rPr lang="cs-CZ" altLang="zh-CN" sz="1800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}</a:t>
                </a:r>
                <a:endParaRPr lang="en-US" altLang="zh-CN" sz="1800" dirty="0">
                  <a:latin typeface="Calibri" charset="0"/>
                  <a:ea typeface="Calibri" charset="0"/>
                  <a:cs typeface="Calibri" charset="0"/>
                  <a:sym typeface="Wingding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sym typeface="Wingdings"/>
                  </a:rPr>
                  <a:t>按随机的顺序访问邻居，计算分值</a:t>
                </a:r>
                <a:endParaRPr lang="en-US" altLang="zh-CN" sz="1800" dirty="0"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>
                        <a:latin typeface="Cambria Math" charset="0"/>
                        <a:sym typeface="Wingdings"/>
                      </a:rPr>
                      <m:t>Δ</m:t>
                    </m:r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𝑄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charset="0"/>
                                <a:sym typeface="Wingdings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sym typeface="Wingdings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charset="0"/>
                            <a:sym typeface="Wingdings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  <a:sym typeface="Wingdings"/>
                          </a:rPr>
                          <m:t>A</m:t>
                        </m:r>
                      </m:e>
                    </m:d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  <a:sym typeface="Wingdings"/>
                          </a:rPr>
                          <m:t>1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3∗2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2∗</m:t>
                            </m:r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zh-CN" sz="1800" dirty="0"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>
                        <a:latin typeface="Cambria Math" charset="0"/>
                        <a:sym typeface="Wingdings"/>
                      </a:rPr>
                      <m:t>Δ</m:t>
                    </m:r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𝑄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Wingdings"/>
                          </a:rPr>
                          <m:t>𝐴</m:t>
                        </m:r>
                        <m:r>
                          <a:rPr lang="en-US" altLang="zh-CN" sz="1800" i="1">
                            <a:latin typeface="Cambria Math" charset="0"/>
                            <a:sym typeface="Wingdings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charset="0"/>
                                <a:sym typeface="Wingdings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sym typeface="Wingdings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=</m:t>
                    </m:r>
                    <m:r>
                      <a:rPr lang="en-US" altLang="zh-CN" sz="1800">
                        <a:latin typeface="Cambria Math" panose="02040503050406030204" pitchFamily="18" charset="0"/>
                        <a:sym typeface="Wingdings"/>
                      </a:rPr>
                      <m:t>1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3∗2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zh-CN" sz="1800" dirty="0"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C00000"/>
                        </a:solidFill>
                        <a:latin typeface="Cambria Math" charset="0"/>
                        <a:sym typeface="Wingdings"/>
                      </a:rPr>
                      <m:t>𝜟</m:t>
                    </m:r>
                    <m:r>
                      <a:rPr lang="en-US" altLang="zh-CN" sz="1800" b="1" i="1" smtClean="0">
                        <a:solidFill>
                          <a:srgbClr val="C00000"/>
                        </a:solidFill>
                        <a:latin typeface="Cambria Math" charset="0"/>
                        <a:sym typeface="Wingdings"/>
                      </a:rPr>
                      <m:t>𝑸</m:t>
                    </m:r>
                    <m:d>
                      <m:dPr>
                        <m:ctrlPr>
                          <a:rPr lang="en-US" altLang="zh-CN" sz="1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/>
                          </a:rPr>
                          <m:t>𝑨</m:t>
                        </m:r>
                        <m:r>
                          <a:rPr lang="en-US" altLang="zh-CN" sz="1800" b="1" i="1">
                            <a:solidFill>
                              <a:srgbClr val="C00000"/>
                            </a:solidFill>
                            <a:latin typeface="Cambria Math" charset="0"/>
                            <a:sym typeface="Wingdings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sz="1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solidFill>
                                  <a:srgbClr val="C00000"/>
                                </a:solidFill>
                                <a:latin typeface="Cambria Math" charset="0"/>
                                <a:sym typeface="Wingdings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altLang="zh-CN" sz="1800" b="1" i="1">
                        <a:solidFill>
                          <a:srgbClr val="C00000"/>
                        </a:solidFill>
                        <a:latin typeface="Cambria Math" charset="0"/>
                        <a:sym typeface="Wingdings"/>
                      </a:rPr>
                      <m:t>=</m:t>
                    </m:r>
                    <m:r>
                      <a:rPr lang="en-US" altLang="zh-CN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/>
                      </a:rPr>
                      <m:t>𝟏</m:t>
                    </m:r>
                    <m:r>
                      <a:rPr lang="en-US" altLang="zh-CN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8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18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8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8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altLang="zh-CN" sz="18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8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endParaRPr lang="en-US" altLang="zh-CN" sz="1800" b="1" dirty="0">
                  <a:solidFill>
                    <a:srgbClr val="C00000"/>
                  </a:solidFill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1800" b="1" dirty="0">
                  <a:solidFill>
                    <a:srgbClr val="C00000"/>
                  </a:solidFill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b="1" dirty="0">
                    <a:solidFill>
                      <a:srgbClr val="C00000"/>
                    </a:solidFill>
                    <a:sym typeface="Wingdings"/>
                  </a:rPr>
                  <a:t>选择将</a:t>
                </a:r>
                <a:r>
                  <a:rPr lang="en-US" altLang="zh-CN" sz="1800" b="1" dirty="0">
                    <a:solidFill>
                      <a:srgbClr val="C00000"/>
                    </a:solidFill>
                    <a:sym typeface="Wingdings"/>
                  </a:rPr>
                  <a:t>A</a:t>
                </a:r>
                <a:r>
                  <a:rPr lang="zh-CN" altLang="en-US" sz="1800" b="1" dirty="0">
                    <a:solidFill>
                      <a:srgbClr val="C00000"/>
                    </a:solidFill>
                    <a:sym typeface="Wingdings"/>
                  </a:rPr>
                  <a:t>，加入</a:t>
                </a:r>
                <a:r>
                  <a:rPr lang="en-US" altLang="zh-CN" sz="1800" b="1" dirty="0">
                    <a:solidFill>
                      <a:srgbClr val="C00000"/>
                    </a:solidFill>
                    <a:sym typeface="Wingdings"/>
                  </a:rPr>
                  <a:t>C3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kumimoji="1" lang="en-US" altLang="zh-CN" sz="1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6148" y="1347953"/>
                <a:ext cx="10515600" cy="5144922"/>
              </a:xfrm>
              <a:blipFill>
                <a:blip r:embed="rId2"/>
                <a:stretch>
                  <a:fillRect l="-406" t="-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24"/>
          <p:cNvGrpSpPr/>
          <p:nvPr/>
        </p:nvGrpSpPr>
        <p:grpSpPr>
          <a:xfrm>
            <a:off x="7878446" y="1587147"/>
            <a:ext cx="3614671" cy="1405228"/>
            <a:chOff x="495837" y="1532586"/>
            <a:chExt cx="2711003" cy="1053921"/>
          </a:xfrm>
        </p:grpSpPr>
        <p:sp>
          <p:nvSpPr>
            <p:cNvPr id="7" name="Oval 4"/>
            <p:cNvSpPr/>
            <p:nvPr/>
          </p:nvSpPr>
          <p:spPr>
            <a:xfrm>
              <a:off x="888642" y="1532586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C</a:t>
              </a:r>
              <a:endParaRPr lang="en-US" sz="2400" dirty="0"/>
            </a:p>
          </p:txBody>
        </p:sp>
        <p:sp>
          <p:nvSpPr>
            <p:cNvPr id="8" name="Oval 5"/>
            <p:cNvSpPr/>
            <p:nvPr/>
          </p:nvSpPr>
          <p:spPr>
            <a:xfrm>
              <a:off x="495837" y="2251656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A</a:t>
              </a:r>
              <a:endParaRPr lang="en-US" sz="2400" dirty="0"/>
            </a:p>
          </p:txBody>
        </p:sp>
        <p:sp>
          <p:nvSpPr>
            <p:cNvPr id="9" name="Oval 6"/>
            <p:cNvSpPr/>
            <p:nvPr/>
          </p:nvSpPr>
          <p:spPr>
            <a:xfrm>
              <a:off x="1562637" y="2251656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B</a:t>
              </a:r>
              <a:endParaRPr lang="en-US" sz="2400" dirty="0"/>
            </a:p>
          </p:txBody>
        </p:sp>
        <p:sp>
          <p:nvSpPr>
            <p:cNvPr id="10" name="Oval 7"/>
            <p:cNvSpPr/>
            <p:nvPr/>
          </p:nvSpPr>
          <p:spPr>
            <a:xfrm>
              <a:off x="2281708" y="1813775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D</a:t>
              </a:r>
              <a:endParaRPr lang="en-US" sz="2400" dirty="0"/>
            </a:p>
          </p:txBody>
        </p:sp>
        <p:sp>
          <p:nvSpPr>
            <p:cNvPr id="11" name="Oval 8"/>
            <p:cNvSpPr/>
            <p:nvPr/>
          </p:nvSpPr>
          <p:spPr>
            <a:xfrm>
              <a:off x="2871989" y="2251656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E</a:t>
              </a:r>
              <a:endParaRPr lang="en-US" sz="2400" dirty="0"/>
            </a:p>
          </p:txBody>
        </p:sp>
        <p:cxnSp>
          <p:nvCxnSpPr>
            <p:cNvPr id="12" name="Straight Connector 10"/>
            <p:cNvCxnSpPr>
              <a:stCxn id="7" idx="3"/>
              <a:endCxn id="8" idx="0"/>
            </p:cNvCxnSpPr>
            <p:nvPr/>
          </p:nvCxnSpPr>
          <p:spPr>
            <a:xfrm flipH="1">
              <a:off x="663263" y="1818399"/>
              <a:ext cx="274417" cy="4332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1"/>
            <p:cNvCxnSpPr>
              <a:stCxn id="9" idx="2"/>
              <a:endCxn id="8" idx="6"/>
            </p:cNvCxnSpPr>
            <p:nvPr/>
          </p:nvCxnSpPr>
          <p:spPr>
            <a:xfrm flipH="1">
              <a:off x="830688" y="2419082"/>
              <a:ext cx="7319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4"/>
            <p:cNvCxnSpPr>
              <a:stCxn id="9" idx="1"/>
              <a:endCxn id="7" idx="5"/>
            </p:cNvCxnSpPr>
            <p:nvPr/>
          </p:nvCxnSpPr>
          <p:spPr>
            <a:xfrm flipH="1" flipV="1">
              <a:off x="1174455" y="1818399"/>
              <a:ext cx="437220" cy="4822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8"/>
            <p:cNvCxnSpPr>
              <a:stCxn id="9" idx="7"/>
              <a:endCxn id="10" idx="3"/>
            </p:cNvCxnSpPr>
            <p:nvPr/>
          </p:nvCxnSpPr>
          <p:spPr>
            <a:xfrm flipV="1">
              <a:off x="1848450" y="2099588"/>
              <a:ext cx="482296" cy="201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21"/>
            <p:cNvCxnSpPr>
              <a:stCxn id="11" idx="1"/>
              <a:endCxn id="10" idx="5"/>
            </p:cNvCxnSpPr>
            <p:nvPr/>
          </p:nvCxnSpPr>
          <p:spPr>
            <a:xfrm flipH="1" flipV="1">
              <a:off x="2567521" y="2099588"/>
              <a:ext cx="353506" cy="201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781341D9-088A-44E0-8FF5-29813B0FC98B}"/>
              </a:ext>
            </a:extLst>
          </p:cNvPr>
          <p:cNvSpPr/>
          <p:nvPr/>
        </p:nvSpPr>
        <p:spPr>
          <a:xfrm>
            <a:off x="7727603" y="3140991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c1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6005F77-6062-4848-B504-CC813C5825CD}"/>
              </a:ext>
            </a:extLst>
          </p:cNvPr>
          <p:cNvSpPr/>
          <p:nvPr/>
        </p:nvSpPr>
        <p:spPr>
          <a:xfrm>
            <a:off x="9124612" y="3097178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c1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187C58B-A044-48EE-9D86-F94C5B0E38FD}"/>
              </a:ext>
            </a:extLst>
          </p:cNvPr>
          <p:cNvSpPr/>
          <p:nvPr/>
        </p:nvSpPr>
        <p:spPr>
          <a:xfrm>
            <a:off x="9058277" y="1506022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c3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3C6F5E-25C6-4798-AE1C-7B139E8EBB22}"/>
              </a:ext>
            </a:extLst>
          </p:cNvPr>
          <p:cNvSpPr/>
          <p:nvPr/>
        </p:nvSpPr>
        <p:spPr>
          <a:xfrm>
            <a:off x="10577450" y="1656035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c4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56F7427-92AB-4353-B4A0-5242D4A49B2D}"/>
              </a:ext>
            </a:extLst>
          </p:cNvPr>
          <p:cNvSpPr/>
          <p:nvPr/>
        </p:nvSpPr>
        <p:spPr>
          <a:xfrm>
            <a:off x="11492213" y="2912512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c5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8E6026-54D8-4A67-A5DA-5594BA5D8599}"/>
              </a:ext>
            </a:extLst>
          </p:cNvPr>
          <p:cNvSpPr/>
          <p:nvPr/>
        </p:nvSpPr>
        <p:spPr>
          <a:xfrm>
            <a:off x="5143495" y="2105095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节点数</a:t>
            </a:r>
            <a:r>
              <a:rPr lang="en-US" altLang="zh-CN" dirty="0"/>
              <a:t>n=5</a:t>
            </a:r>
            <a:r>
              <a:rPr lang="zh-CN" altLang="en-US" dirty="0"/>
              <a:t>，边数</a:t>
            </a:r>
            <a:r>
              <a:rPr lang="en-US" altLang="zh-CN" dirty="0"/>
              <a:t>m=5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702232A-C877-43C1-98E1-64BE8C0CA3F6}"/>
                  </a:ext>
                </a:extLst>
              </p:cNvPr>
              <p:cNvSpPr/>
              <p:nvPr/>
            </p:nvSpPr>
            <p:spPr>
              <a:xfrm>
                <a:off x="5287600" y="5743724"/>
                <a:ext cx="1828514" cy="62780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702232A-C877-43C1-98E1-64BE8C0CA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600" y="5743724"/>
                <a:ext cx="1828514" cy="6278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C0456285-A800-4709-B6D1-700ED12F4CA3}"/>
              </a:ext>
            </a:extLst>
          </p:cNvPr>
          <p:cNvSpPr/>
          <p:nvPr/>
        </p:nvSpPr>
        <p:spPr>
          <a:xfrm>
            <a:off x="7824431" y="3844384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c3</a:t>
            </a:r>
            <a:endParaRPr lang="zh-CN" altLang="en-US" dirty="0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ACDF50E3-E4B6-417A-8C58-4017D0688804}"/>
              </a:ext>
            </a:extLst>
          </p:cNvPr>
          <p:cNvSpPr/>
          <p:nvPr/>
        </p:nvSpPr>
        <p:spPr>
          <a:xfrm>
            <a:off x="7829266" y="3439692"/>
            <a:ext cx="195618" cy="331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92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图的社区检测：</a:t>
            </a:r>
            <a:r>
              <a:rPr lang="en-US" altLang="zh-CN" sz="3200" dirty="0"/>
              <a:t>Louvain</a:t>
            </a:r>
            <a:r>
              <a:rPr lang="zh-CN" altLang="en-US" sz="3200" dirty="0"/>
              <a:t>算法</a:t>
            </a:r>
            <a:r>
              <a:rPr lang="en-US" altLang="zh-CN" sz="3200" dirty="0"/>
              <a:t>&amp;</a:t>
            </a:r>
            <a:r>
              <a:rPr lang="zh-CN" altLang="en-US" sz="3200" dirty="0"/>
              <a:t>标签传播（</a:t>
            </a:r>
            <a:r>
              <a:rPr lang="en-US" altLang="zh-CN" sz="3200" dirty="0"/>
              <a:t>LPA</a:t>
            </a:r>
            <a:r>
              <a:rPr lang="zh-CN" altLang="en-US" sz="3200" dirty="0"/>
              <a:t>）</a:t>
            </a:r>
            <a:endParaRPr kumimoji="1"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6148" y="1347953"/>
                <a:ext cx="10515600" cy="514492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kumimoji="1" lang="zh-CN" altLang="en-US" sz="1800" dirty="0" smtClean="0"/>
                  <a:t>练习</a:t>
                </a:r>
                <a:endParaRPr kumimoji="1"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请针对右图运行</a:t>
                </a:r>
                <a:r>
                  <a:rPr lang="en-US" altLang="zh-CN" sz="1800" dirty="0"/>
                  <a:t>Louvain</a:t>
                </a:r>
                <a:r>
                  <a:rPr lang="zh-CN" altLang="en-US" sz="1800" dirty="0"/>
                  <a:t>算法，得到社区检测的结果</a:t>
                </a: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初始社区如右图</a:t>
                </a: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随机节点序列</a:t>
                </a:r>
                <a:r>
                  <a:rPr lang="en-US" altLang="zh-CN" sz="1800" dirty="0"/>
                  <a:t>B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A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E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D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C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sym typeface="Wingdings"/>
                  </a:rPr>
                  <a:t>考虑红色标注的节点</a:t>
                </a:r>
                <a:endParaRPr lang="en-US" altLang="zh-CN" sz="1800" dirty="0"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800" dirty="0"/>
                  <a:t>B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A</a:t>
                </a:r>
                <a:r>
                  <a:rPr lang="zh-CN" altLang="en-US" sz="1800" dirty="0">
                    <a:solidFill>
                      <a:srgbClr val="C00000"/>
                    </a:solidFill>
                  </a:rPr>
                  <a:t>，</a:t>
                </a:r>
                <a:r>
                  <a:rPr lang="en-US" altLang="zh-CN" sz="1800" dirty="0">
                    <a:solidFill>
                      <a:srgbClr val="C00000"/>
                    </a:solidFill>
                  </a:rPr>
                  <a:t>E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D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C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latin typeface="Microsoft YaHei" charset="-122"/>
                    <a:ea typeface="Microsoft YaHei" charset="-122"/>
                    <a:cs typeface="Microsoft YaHei" charset="-122"/>
                    <a:sym typeface="Wingdings"/>
                  </a:rPr>
                  <a:t>邻居社区：</a:t>
                </a:r>
                <a:endParaRPr lang="en-US" altLang="zh-CN" sz="1800" dirty="0">
                  <a:latin typeface="Microsoft YaHei" charset="-122"/>
                  <a:ea typeface="Microsoft YaHei" charset="-122"/>
                  <a:cs typeface="Microsoft YaHei" charset="-122"/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cs-CZ" altLang="zh-CN" sz="1800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{</a:t>
                </a:r>
                <a:r>
                  <a:rPr lang="en-US" altLang="zh-CN" sz="1800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c4</a:t>
                </a:r>
                <a:r>
                  <a:rPr lang="cs-CZ" altLang="zh-CN" sz="1800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}</a:t>
                </a:r>
                <a:endParaRPr lang="en-US" altLang="zh-CN" sz="1800" dirty="0">
                  <a:latin typeface="Calibri" charset="0"/>
                  <a:ea typeface="Calibri" charset="0"/>
                  <a:cs typeface="Calibri" charset="0"/>
                  <a:sym typeface="Wingding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sym typeface="Wingdings"/>
                  </a:rPr>
                  <a:t>按随机的顺序访问邻居，计算分值</a:t>
                </a:r>
                <a:endParaRPr lang="en-US" altLang="zh-CN" sz="1800" dirty="0"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>
                        <a:latin typeface="Cambria Math" charset="0"/>
                        <a:sym typeface="Wingdings"/>
                      </a:rPr>
                      <m:t>Δ</m:t>
                    </m:r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𝑄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charset="0"/>
                                <a:sym typeface="Wingdings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sym typeface="Wingdings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charset="0"/>
                            <a:sym typeface="Wingdings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  <a:sym typeface="Wingdings"/>
                          </a:rPr>
                          <m:t>E</m:t>
                        </m:r>
                      </m:e>
                    </m:d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0−</m:t>
                        </m:r>
                        <m:f>
                          <m:f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2∗</m:t>
                            </m:r>
                            <m:r>
                              <a:rPr lang="en-US" altLang="zh-CN" sz="18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sym typeface="Wingdings"/>
                      </a:rPr>
                      <m:t>0</m:t>
                    </m:r>
                  </m:oMath>
                </a14:m>
                <a:endParaRPr lang="en-US" altLang="zh-CN" sz="1800" dirty="0"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C00000"/>
                        </a:solidFill>
                        <a:latin typeface="Cambria Math" charset="0"/>
                        <a:sym typeface="Wingdings"/>
                      </a:rPr>
                      <m:t>𝜟</m:t>
                    </m:r>
                    <m:r>
                      <a:rPr lang="en-US" altLang="zh-CN" sz="1800" b="1" i="1" smtClean="0">
                        <a:solidFill>
                          <a:srgbClr val="C00000"/>
                        </a:solidFill>
                        <a:latin typeface="Cambria Math" charset="0"/>
                        <a:sym typeface="Wingdings"/>
                      </a:rPr>
                      <m:t>𝑸</m:t>
                    </m:r>
                    <m:d>
                      <m:dPr>
                        <m:ctrlPr>
                          <a:rPr lang="en-US" altLang="zh-CN" sz="1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/>
                          </a:rPr>
                          <m:t>𝑬</m:t>
                        </m:r>
                        <m:r>
                          <a:rPr lang="en-US" altLang="zh-CN" sz="1800" b="1" i="1">
                            <a:solidFill>
                              <a:srgbClr val="C00000"/>
                            </a:solidFill>
                            <a:latin typeface="Cambria Math" charset="0"/>
                            <a:sym typeface="Wingdings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sz="1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solidFill>
                                  <a:srgbClr val="C00000"/>
                                </a:solidFill>
                                <a:latin typeface="Cambria Math" charset="0"/>
                                <a:sym typeface="Wingdings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/>
                              </a:rPr>
                              <m:t>𝟒</m:t>
                            </m:r>
                          </m:sub>
                        </m:sSub>
                      </m:e>
                    </m:d>
                    <m:r>
                      <a:rPr lang="en-US" altLang="zh-CN" sz="1800" b="1" i="1">
                        <a:solidFill>
                          <a:srgbClr val="C00000"/>
                        </a:solidFill>
                        <a:latin typeface="Cambria Math" charset="0"/>
                        <a:sym typeface="Wingdings"/>
                      </a:rPr>
                      <m:t>=</m:t>
                    </m:r>
                    <m:r>
                      <a:rPr lang="en-US" altLang="zh-CN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/>
                      </a:rPr>
                      <m:t>𝟏</m:t>
                    </m:r>
                    <m:r>
                      <a:rPr lang="en-US" altLang="zh-CN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8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altLang="zh-CN" sz="18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8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endParaRPr lang="en-US" altLang="zh-CN" sz="1800" b="1" dirty="0">
                  <a:solidFill>
                    <a:srgbClr val="C00000"/>
                  </a:solidFill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1800" b="1" dirty="0">
                  <a:solidFill>
                    <a:srgbClr val="C00000"/>
                  </a:solidFill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b="1" dirty="0">
                    <a:solidFill>
                      <a:srgbClr val="C00000"/>
                    </a:solidFill>
                    <a:sym typeface="Wingdings"/>
                  </a:rPr>
                  <a:t>选择将</a:t>
                </a:r>
                <a:r>
                  <a:rPr lang="en-US" altLang="zh-CN" sz="1800" b="1" dirty="0">
                    <a:solidFill>
                      <a:srgbClr val="C00000"/>
                    </a:solidFill>
                    <a:sym typeface="Wingdings"/>
                  </a:rPr>
                  <a:t>E</a:t>
                </a:r>
                <a:r>
                  <a:rPr lang="zh-CN" altLang="en-US" sz="1800" b="1" dirty="0">
                    <a:solidFill>
                      <a:srgbClr val="C00000"/>
                    </a:solidFill>
                    <a:sym typeface="Wingdings"/>
                  </a:rPr>
                  <a:t>，加入</a:t>
                </a:r>
                <a:r>
                  <a:rPr lang="en-US" altLang="zh-CN" sz="1800" b="1" dirty="0">
                    <a:solidFill>
                      <a:srgbClr val="C00000"/>
                    </a:solidFill>
                    <a:sym typeface="Wingdings"/>
                  </a:rPr>
                  <a:t>C4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kumimoji="1" lang="en-US" altLang="zh-CN" sz="1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6148" y="1347953"/>
                <a:ext cx="10515600" cy="5144922"/>
              </a:xfrm>
              <a:blipFill>
                <a:blip r:embed="rId2"/>
                <a:stretch>
                  <a:fillRect l="-406" t="-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24"/>
          <p:cNvGrpSpPr/>
          <p:nvPr/>
        </p:nvGrpSpPr>
        <p:grpSpPr>
          <a:xfrm>
            <a:off x="7878446" y="1587147"/>
            <a:ext cx="3614671" cy="1405228"/>
            <a:chOff x="495837" y="1532586"/>
            <a:chExt cx="2711003" cy="1053921"/>
          </a:xfrm>
        </p:grpSpPr>
        <p:sp>
          <p:nvSpPr>
            <p:cNvPr id="7" name="Oval 4"/>
            <p:cNvSpPr/>
            <p:nvPr/>
          </p:nvSpPr>
          <p:spPr>
            <a:xfrm>
              <a:off x="888642" y="1532586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C</a:t>
              </a:r>
              <a:endParaRPr lang="en-US" sz="2400" dirty="0"/>
            </a:p>
          </p:txBody>
        </p:sp>
        <p:sp>
          <p:nvSpPr>
            <p:cNvPr id="8" name="Oval 5"/>
            <p:cNvSpPr/>
            <p:nvPr/>
          </p:nvSpPr>
          <p:spPr>
            <a:xfrm>
              <a:off x="495837" y="2251656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A</a:t>
              </a:r>
              <a:endParaRPr lang="en-US" sz="2400" dirty="0"/>
            </a:p>
          </p:txBody>
        </p:sp>
        <p:sp>
          <p:nvSpPr>
            <p:cNvPr id="9" name="Oval 6"/>
            <p:cNvSpPr/>
            <p:nvPr/>
          </p:nvSpPr>
          <p:spPr>
            <a:xfrm>
              <a:off x="1562637" y="2251656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B</a:t>
              </a:r>
              <a:endParaRPr lang="en-US" sz="2400" dirty="0"/>
            </a:p>
          </p:txBody>
        </p:sp>
        <p:sp>
          <p:nvSpPr>
            <p:cNvPr id="10" name="Oval 7"/>
            <p:cNvSpPr/>
            <p:nvPr/>
          </p:nvSpPr>
          <p:spPr>
            <a:xfrm>
              <a:off x="2281708" y="1813775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D</a:t>
              </a:r>
              <a:endParaRPr lang="en-US" sz="2400" dirty="0"/>
            </a:p>
          </p:txBody>
        </p:sp>
        <p:sp>
          <p:nvSpPr>
            <p:cNvPr id="11" name="Oval 8"/>
            <p:cNvSpPr/>
            <p:nvPr/>
          </p:nvSpPr>
          <p:spPr>
            <a:xfrm>
              <a:off x="2871989" y="2251656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E</a:t>
              </a:r>
              <a:endParaRPr lang="en-US" sz="2400" dirty="0"/>
            </a:p>
          </p:txBody>
        </p:sp>
        <p:cxnSp>
          <p:nvCxnSpPr>
            <p:cNvPr id="12" name="Straight Connector 10"/>
            <p:cNvCxnSpPr>
              <a:stCxn id="7" idx="3"/>
              <a:endCxn id="8" idx="0"/>
            </p:cNvCxnSpPr>
            <p:nvPr/>
          </p:nvCxnSpPr>
          <p:spPr>
            <a:xfrm flipH="1">
              <a:off x="663263" y="1818399"/>
              <a:ext cx="274417" cy="4332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1"/>
            <p:cNvCxnSpPr>
              <a:stCxn id="9" idx="2"/>
              <a:endCxn id="8" idx="6"/>
            </p:cNvCxnSpPr>
            <p:nvPr/>
          </p:nvCxnSpPr>
          <p:spPr>
            <a:xfrm flipH="1">
              <a:off x="830688" y="2419082"/>
              <a:ext cx="7319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4"/>
            <p:cNvCxnSpPr>
              <a:stCxn id="9" idx="1"/>
              <a:endCxn id="7" idx="5"/>
            </p:cNvCxnSpPr>
            <p:nvPr/>
          </p:nvCxnSpPr>
          <p:spPr>
            <a:xfrm flipH="1" flipV="1">
              <a:off x="1174455" y="1818399"/>
              <a:ext cx="437220" cy="4822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8"/>
            <p:cNvCxnSpPr>
              <a:stCxn id="9" idx="7"/>
              <a:endCxn id="10" idx="3"/>
            </p:cNvCxnSpPr>
            <p:nvPr/>
          </p:nvCxnSpPr>
          <p:spPr>
            <a:xfrm flipV="1">
              <a:off x="1848450" y="2099588"/>
              <a:ext cx="482296" cy="201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21"/>
            <p:cNvCxnSpPr>
              <a:stCxn id="11" idx="1"/>
              <a:endCxn id="10" idx="5"/>
            </p:cNvCxnSpPr>
            <p:nvPr/>
          </p:nvCxnSpPr>
          <p:spPr>
            <a:xfrm flipH="1" flipV="1">
              <a:off x="2567521" y="2099588"/>
              <a:ext cx="353506" cy="201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26005F77-6062-4848-B504-CC813C5825CD}"/>
              </a:ext>
            </a:extLst>
          </p:cNvPr>
          <p:cNvSpPr/>
          <p:nvPr/>
        </p:nvSpPr>
        <p:spPr>
          <a:xfrm>
            <a:off x="9124612" y="3097178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c1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187C58B-A044-48EE-9D86-F94C5B0E38FD}"/>
              </a:ext>
            </a:extLst>
          </p:cNvPr>
          <p:cNvSpPr/>
          <p:nvPr/>
        </p:nvSpPr>
        <p:spPr>
          <a:xfrm>
            <a:off x="9058277" y="1506022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c3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3C6F5E-25C6-4798-AE1C-7B139E8EBB22}"/>
              </a:ext>
            </a:extLst>
          </p:cNvPr>
          <p:cNvSpPr/>
          <p:nvPr/>
        </p:nvSpPr>
        <p:spPr>
          <a:xfrm>
            <a:off x="10577450" y="1656035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c4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56F7427-92AB-4353-B4A0-5242D4A49B2D}"/>
              </a:ext>
            </a:extLst>
          </p:cNvPr>
          <p:cNvSpPr/>
          <p:nvPr/>
        </p:nvSpPr>
        <p:spPr>
          <a:xfrm>
            <a:off x="11492213" y="2912512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c5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8E6026-54D8-4A67-A5DA-5594BA5D8599}"/>
              </a:ext>
            </a:extLst>
          </p:cNvPr>
          <p:cNvSpPr/>
          <p:nvPr/>
        </p:nvSpPr>
        <p:spPr>
          <a:xfrm>
            <a:off x="5143495" y="2105095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节点数</a:t>
            </a:r>
            <a:r>
              <a:rPr lang="en-US" altLang="zh-CN" dirty="0"/>
              <a:t>n=5</a:t>
            </a:r>
            <a:r>
              <a:rPr lang="zh-CN" altLang="en-US" dirty="0"/>
              <a:t>，边数</a:t>
            </a:r>
            <a:r>
              <a:rPr lang="en-US" altLang="zh-CN" dirty="0"/>
              <a:t>m=5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702232A-C877-43C1-98E1-64BE8C0CA3F6}"/>
                  </a:ext>
                </a:extLst>
              </p:cNvPr>
              <p:cNvSpPr/>
              <p:nvPr/>
            </p:nvSpPr>
            <p:spPr>
              <a:xfrm>
                <a:off x="5287600" y="5743724"/>
                <a:ext cx="1828514" cy="62780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702232A-C877-43C1-98E1-64BE8C0CA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600" y="5743724"/>
                <a:ext cx="1828514" cy="6278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C0456285-A800-4709-B6D1-700ED12F4CA3}"/>
              </a:ext>
            </a:extLst>
          </p:cNvPr>
          <p:cNvSpPr/>
          <p:nvPr/>
        </p:nvSpPr>
        <p:spPr>
          <a:xfrm>
            <a:off x="7885157" y="3185459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c3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EA3820-0537-46D8-837E-A41C3593A1BD}"/>
              </a:ext>
            </a:extLst>
          </p:cNvPr>
          <p:cNvSpPr/>
          <p:nvPr/>
        </p:nvSpPr>
        <p:spPr>
          <a:xfrm>
            <a:off x="11492213" y="3576157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c4</a:t>
            </a:r>
            <a:endParaRPr lang="zh-CN" alt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390FC194-C561-4E5B-B75C-42B51CB7932A}"/>
              </a:ext>
            </a:extLst>
          </p:cNvPr>
          <p:cNvSpPr/>
          <p:nvPr/>
        </p:nvSpPr>
        <p:spPr>
          <a:xfrm>
            <a:off x="11527809" y="3234519"/>
            <a:ext cx="145576" cy="2319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51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图的社区检测：</a:t>
            </a:r>
            <a:r>
              <a:rPr lang="en-US" altLang="zh-CN" sz="3200" dirty="0"/>
              <a:t>Louvain</a:t>
            </a:r>
            <a:r>
              <a:rPr lang="zh-CN" altLang="en-US" sz="3200" dirty="0"/>
              <a:t>算法</a:t>
            </a:r>
            <a:r>
              <a:rPr lang="en-US" altLang="zh-CN" sz="3200" dirty="0"/>
              <a:t>&amp;</a:t>
            </a:r>
            <a:r>
              <a:rPr lang="zh-CN" altLang="en-US" sz="3200" dirty="0"/>
              <a:t>标签传播（</a:t>
            </a:r>
            <a:r>
              <a:rPr lang="en-US" altLang="zh-CN" sz="3200" dirty="0"/>
              <a:t>LPA</a:t>
            </a:r>
            <a:r>
              <a:rPr lang="zh-CN" altLang="en-US" sz="3200" dirty="0"/>
              <a:t>）</a:t>
            </a:r>
            <a:endParaRPr kumimoji="1"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6148" y="1347953"/>
                <a:ext cx="10515600" cy="514492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kumimoji="1" lang="zh-CN" altLang="en-US" sz="1800" dirty="0" smtClean="0"/>
                  <a:t>练习</a:t>
                </a:r>
                <a:endParaRPr kumimoji="1"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请针对右图运行</a:t>
                </a:r>
                <a:r>
                  <a:rPr lang="en-US" altLang="zh-CN" sz="1800" dirty="0"/>
                  <a:t>Louvain</a:t>
                </a:r>
                <a:r>
                  <a:rPr lang="zh-CN" altLang="en-US" sz="1800" dirty="0"/>
                  <a:t>算法，得到社区检测的结果</a:t>
                </a: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初始社区如右图</a:t>
                </a: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随机节点序列</a:t>
                </a:r>
                <a:r>
                  <a:rPr lang="en-US" altLang="zh-CN" sz="1800" dirty="0"/>
                  <a:t>B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A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E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D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C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sym typeface="Wingdings"/>
                  </a:rPr>
                  <a:t>考虑红色标注的节点</a:t>
                </a:r>
                <a:endParaRPr lang="en-US" altLang="zh-CN" sz="1800" dirty="0"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800" dirty="0"/>
                  <a:t>B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A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E</a:t>
                </a:r>
                <a:r>
                  <a:rPr lang="zh-CN" altLang="en-US" sz="1800" dirty="0"/>
                  <a:t>，</a:t>
                </a:r>
                <a:r>
                  <a:rPr lang="en-US" altLang="zh-CN" sz="1800" dirty="0">
                    <a:solidFill>
                      <a:srgbClr val="C00000"/>
                    </a:solidFill>
                  </a:rPr>
                  <a:t>D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C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latin typeface="Microsoft YaHei" charset="-122"/>
                    <a:ea typeface="Microsoft YaHei" charset="-122"/>
                    <a:cs typeface="Microsoft YaHei" charset="-122"/>
                    <a:sym typeface="Wingdings"/>
                  </a:rPr>
                  <a:t>邻居社区：</a:t>
                </a:r>
                <a:endParaRPr lang="en-US" altLang="zh-CN" sz="1800" dirty="0">
                  <a:latin typeface="Microsoft YaHei" charset="-122"/>
                  <a:ea typeface="Microsoft YaHei" charset="-122"/>
                  <a:cs typeface="Microsoft YaHei" charset="-122"/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cs-CZ" altLang="zh-CN" sz="1800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{</a:t>
                </a:r>
                <a:r>
                  <a:rPr lang="en-US" altLang="zh-CN" sz="1800" dirty="0" smtClean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c1,c4</a:t>
                </a:r>
                <a:r>
                  <a:rPr lang="cs-CZ" altLang="zh-CN" sz="1800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}</a:t>
                </a:r>
                <a:endParaRPr lang="en-US" altLang="zh-CN" sz="1800" dirty="0">
                  <a:latin typeface="Calibri" charset="0"/>
                  <a:ea typeface="Calibri" charset="0"/>
                  <a:cs typeface="Calibri" charset="0"/>
                  <a:sym typeface="Wingding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sym typeface="Wingdings"/>
                  </a:rPr>
                  <a:t>按随机的顺序访问邻居，计算分值</a:t>
                </a:r>
                <a:endParaRPr lang="en-US" altLang="zh-CN" sz="1800" dirty="0"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>
                        <a:latin typeface="Cambria Math" charset="0"/>
                        <a:sym typeface="Wingdings"/>
                      </a:rPr>
                      <m:t>Δ</m:t>
                    </m:r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𝑄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charset="0"/>
                                <a:sym typeface="Wingdings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sym typeface="Wingdings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charset="0"/>
                            <a:sym typeface="Wingdings"/>
                          </a:rPr>
                          <m:t>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Wingdings"/>
                          </a:rPr>
                          <m:t>𝐷</m:t>
                        </m:r>
                      </m:e>
                    </m:d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  <a:sym typeface="Wingdings"/>
                          </a:rPr>
                          <m:t>1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1∗2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2∗</m:t>
                            </m:r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zh-CN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zh-CN" sz="1800" dirty="0"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>
                        <a:latin typeface="Cambria Math" charset="0"/>
                        <a:sym typeface="Wingdings"/>
                      </a:rPr>
                      <m:t>Δ</m:t>
                    </m:r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𝑄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Wingdings"/>
                          </a:rPr>
                          <m:t>𝐷</m:t>
                        </m:r>
                        <m:r>
                          <a:rPr lang="en-US" altLang="zh-CN" sz="1800" i="1">
                            <a:latin typeface="Cambria Math" charset="0"/>
                            <a:sym typeface="Wingdings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charset="0"/>
                                <a:sym typeface="Wingdings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sym typeface="Wingdings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=</m:t>
                    </m:r>
                    <m:r>
                      <a:rPr lang="en-US" altLang="zh-CN" sz="1800">
                        <a:latin typeface="Cambria Math" panose="02040503050406030204" pitchFamily="18" charset="0"/>
                        <a:sym typeface="Wingdings"/>
                      </a:rPr>
                      <m:t>1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3∗2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zh-CN" altLang="zh-CN" sz="1800" dirty="0"/>
                      <m:t> 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zh-CN" sz="1800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smtClean="0">
                        <a:latin typeface="Cambria Math" charset="0"/>
                        <a:sym typeface="Wingdings"/>
                      </a:rPr>
                      <m:t>Δ</m:t>
                    </m:r>
                    <m:r>
                      <a:rPr lang="en-US" altLang="zh-CN" sz="1800" i="1" smtClean="0">
                        <a:latin typeface="Cambria Math" charset="0"/>
                        <a:sym typeface="Wingdings"/>
                      </a:rPr>
                      <m:t>𝑄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Wingdings"/>
                          </a:rPr>
                          <m:t>𝐷</m:t>
                        </m:r>
                        <m:r>
                          <a:rPr lang="en-US" altLang="zh-CN" sz="1800" i="1">
                            <a:latin typeface="Cambria Math" charset="0"/>
                            <a:sym typeface="Wingdings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charset="0"/>
                                <a:sym typeface="Wingdings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sym typeface="Wingdings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=</m:t>
                    </m:r>
                    <m:r>
                      <a:rPr lang="en-US" altLang="zh-CN" sz="1800">
                        <a:latin typeface="Cambria Math" panose="02040503050406030204" pitchFamily="18" charset="0"/>
                        <a:sym typeface="Wingdings"/>
                      </a:rPr>
                      <m:t>1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1∗2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zh-CN" sz="1800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1800" b="1" dirty="0">
                  <a:solidFill>
                    <a:srgbClr val="C00000"/>
                  </a:solidFill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b="1" dirty="0">
                    <a:solidFill>
                      <a:srgbClr val="C00000"/>
                    </a:solidFill>
                    <a:sym typeface="Wingdings"/>
                  </a:rPr>
                  <a:t>选择将</a:t>
                </a:r>
                <a:r>
                  <a:rPr lang="en-US" altLang="zh-CN" sz="1800" b="1" dirty="0">
                    <a:solidFill>
                      <a:srgbClr val="C00000"/>
                    </a:solidFill>
                    <a:sym typeface="Wingdings"/>
                  </a:rPr>
                  <a:t>D</a:t>
                </a:r>
                <a:r>
                  <a:rPr lang="zh-CN" altLang="en-US" sz="1800" b="1" dirty="0">
                    <a:solidFill>
                      <a:srgbClr val="C00000"/>
                    </a:solidFill>
                    <a:sym typeface="Wingdings"/>
                  </a:rPr>
                  <a:t>，不动</a:t>
                </a:r>
                <a:endParaRPr lang="en-US" altLang="zh-CN" sz="1800" b="1" dirty="0">
                  <a:solidFill>
                    <a:srgbClr val="C00000"/>
                  </a:solidFill>
                  <a:sym typeface="Wingding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kumimoji="1" lang="en-US" altLang="zh-CN" sz="1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6148" y="1347953"/>
                <a:ext cx="10515600" cy="5144922"/>
              </a:xfrm>
              <a:blipFill>
                <a:blip r:embed="rId2"/>
                <a:stretch>
                  <a:fillRect l="-406" t="-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24"/>
          <p:cNvGrpSpPr/>
          <p:nvPr/>
        </p:nvGrpSpPr>
        <p:grpSpPr>
          <a:xfrm>
            <a:off x="7878446" y="1587147"/>
            <a:ext cx="3614671" cy="1405228"/>
            <a:chOff x="495837" y="1532586"/>
            <a:chExt cx="2711003" cy="1053921"/>
          </a:xfrm>
        </p:grpSpPr>
        <p:sp>
          <p:nvSpPr>
            <p:cNvPr id="7" name="Oval 4"/>
            <p:cNvSpPr/>
            <p:nvPr/>
          </p:nvSpPr>
          <p:spPr>
            <a:xfrm>
              <a:off x="888642" y="1532586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C</a:t>
              </a:r>
              <a:endParaRPr lang="en-US" sz="2400" dirty="0"/>
            </a:p>
          </p:txBody>
        </p:sp>
        <p:sp>
          <p:nvSpPr>
            <p:cNvPr id="8" name="Oval 5"/>
            <p:cNvSpPr/>
            <p:nvPr/>
          </p:nvSpPr>
          <p:spPr>
            <a:xfrm>
              <a:off x="495837" y="2251656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A</a:t>
              </a:r>
              <a:endParaRPr lang="en-US" sz="2400" dirty="0"/>
            </a:p>
          </p:txBody>
        </p:sp>
        <p:sp>
          <p:nvSpPr>
            <p:cNvPr id="9" name="Oval 6"/>
            <p:cNvSpPr/>
            <p:nvPr/>
          </p:nvSpPr>
          <p:spPr>
            <a:xfrm>
              <a:off x="1562637" y="2251656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B</a:t>
              </a:r>
              <a:endParaRPr lang="en-US" sz="2400" dirty="0"/>
            </a:p>
          </p:txBody>
        </p:sp>
        <p:sp>
          <p:nvSpPr>
            <p:cNvPr id="10" name="Oval 7"/>
            <p:cNvSpPr/>
            <p:nvPr/>
          </p:nvSpPr>
          <p:spPr>
            <a:xfrm>
              <a:off x="2281708" y="1813775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D</a:t>
              </a:r>
              <a:endParaRPr lang="en-US" sz="2400" dirty="0"/>
            </a:p>
          </p:txBody>
        </p:sp>
        <p:sp>
          <p:nvSpPr>
            <p:cNvPr id="11" name="Oval 8"/>
            <p:cNvSpPr/>
            <p:nvPr/>
          </p:nvSpPr>
          <p:spPr>
            <a:xfrm>
              <a:off x="2871989" y="2251656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E</a:t>
              </a:r>
              <a:endParaRPr lang="en-US" sz="2400" dirty="0"/>
            </a:p>
          </p:txBody>
        </p:sp>
        <p:cxnSp>
          <p:nvCxnSpPr>
            <p:cNvPr id="12" name="Straight Connector 10"/>
            <p:cNvCxnSpPr>
              <a:stCxn id="7" idx="3"/>
              <a:endCxn id="8" idx="0"/>
            </p:cNvCxnSpPr>
            <p:nvPr/>
          </p:nvCxnSpPr>
          <p:spPr>
            <a:xfrm flipH="1">
              <a:off x="663263" y="1818399"/>
              <a:ext cx="274417" cy="4332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1"/>
            <p:cNvCxnSpPr>
              <a:stCxn id="9" idx="2"/>
              <a:endCxn id="8" idx="6"/>
            </p:cNvCxnSpPr>
            <p:nvPr/>
          </p:nvCxnSpPr>
          <p:spPr>
            <a:xfrm flipH="1">
              <a:off x="830688" y="2419082"/>
              <a:ext cx="7319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4"/>
            <p:cNvCxnSpPr>
              <a:stCxn id="9" idx="1"/>
              <a:endCxn id="7" idx="5"/>
            </p:cNvCxnSpPr>
            <p:nvPr/>
          </p:nvCxnSpPr>
          <p:spPr>
            <a:xfrm flipH="1" flipV="1">
              <a:off x="1174455" y="1818399"/>
              <a:ext cx="437220" cy="4822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8"/>
            <p:cNvCxnSpPr>
              <a:stCxn id="9" idx="7"/>
              <a:endCxn id="10" idx="3"/>
            </p:cNvCxnSpPr>
            <p:nvPr/>
          </p:nvCxnSpPr>
          <p:spPr>
            <a:xfrm flipV="1">
              <a:off x="1848450" y="2099588"/>
              <a:ext cx="482296" cy="201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21"/>
            <p:cNvCxnSpPr>
              <a:stCxn id="11" idx="1"/>
              <a:endCxn id="10" idx="5"/>
            </p:cNvCxnSpPr>
            <p:nvPr/>
          </p:nvCxnSpPr>
          <p:spPr>
            <a:xfrm flipH="1" flipV="1">
              <a:off x="2567521" y="2099588"/>
              <a:ext cx="353506" cy="201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26005F77-6062-4848-B504-CC813C5825CD}"/>
              </a:ext>
            </a:extLst>
          </p:cNvPr>
          <p:cNvSpPr/>
          <p:nvPr/>
        </p:nvSpPr>
        <p:spPr>
          <a:xfrm>
            <a:off x="9124612" y="3097178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c1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187C58B-A044-48EE-9D86-F94C5B0E38FD}"/>
              </a:ext>
            </a:extLst>
          </p:cNvPr>
          <p:cNvSpPr/>
          <p:nvPr/>
        </p:nvSpPr>
        <p:spPr>
          <a:xfrm>
            <a:off x="9058277" y="1506022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c3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3C6F5E-25C6-4798-AE1C-7B139E8EBB22}"/>
              </a:ext>
            </a:extLst>
          </p:cNvPr>
          <p:cNvSpPr/>
          <p:nvPr/>
        </p:nvSpPr>
        <p:spPr>
          <a:xfrm>
            <a:off x="10577450" y="1656035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c4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8E6026-54D8-4A67-A5DA-5594BA5D8599}"/>
              </a:ext>
            </a:extLst>
          </p:cNvPr>
          <p:cNvSpPr/>
          <p:nvPr/>
        </p:nvSpPr>
        <p:spPr>
          <a:xfrm>
            <a:off x="5143495" y="2105095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节点数</a:t>
            </a:r>
            <a:r>
              <a:rPr lang="en-US" altLang="zh-CN" dirty="0"/>
              <a:t>n=5</a:t>
            </a:r>
            <a:r>
              <a:rPr lang="zh-CN" altLang="en-US" dirty="0"/>
              <a:t>，边数</a:t>
            </a:r>
            <a:r>
              <a:rPr lang="en-US" altLang="zh-CN" dirty="0"/>
              <a:t>m=5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702232A-C877-43C1-98E1-64BE8C0CA3F6}"/>
                  </a:ext>
                </a:extLst>
              </p:cNvPr>
              <p:cNvSpPr/>
              <p:nvPr/>
            </p:nvSpPr>
            <p:spPr>
              <a:xfrm>
                <a:off x="5287600" y="5743724"/>
                <a:ext cx="1828514" cy="62780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702232A-C877-43C1-98E1-64BE8C0CA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600" y="5743724"/>
                <a:ext cx="1828514" cy="6278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C0456285-A800-4709-B6D1-700ED12F4CA3}"/>
              </a:ext>
            </a:extLst>
          </p:cNvPr>
          <p:cNvSpPr/>
          <p:nvPr/>
        </p:nvSpPr>
        <p:spPr>
          <a:xfrm>
            <a:off x="7885157" y="3185459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c3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EA3820-0537-46D8-837E-A41C3593A1BD}"/>
              </a:ext>
            </a:extLst>
          </p:cNvPr>
          <p:cNvSpPr/>
          <p:nvPr/>
        </p:nvSpPr>
        <p:spPr>
          <a:xfrm>
            <a:off x="11269883" y="3164537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487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图的社区检测：</a:t>
            </a:r>
            <a:r>
              <a:rPr lang="en-US" altLang="zh-CN" sz="3200" dirty="0"/>
              <a:t>Louvain</a:t>
            </a:r>
            <a:r>
              <a:rPr lang="zh-CN" altLang="en-US" sz="3200" dirty="0"/>
              <a:t>算法</a:t>
            </a:r>
            <a:r>
              <a:rPr lang="en-US" altLang="zh-CN" sz="3200" dirty="0"/>
              <a:t>&amp;</a:t>
            </a:r>
            <a:r>
              <a:rPr lang="zh-CN" altLang="en-US" sz="3200" dirty="0"/>
              <a:t>标签传播（</a:t>
            </a:r>
            <a:r>
              <a:rPr lang="en-US" altLang="zh-CN" sz="3200" dirty="0"/>
              <a:t>LPA</a:t>
            </a:r>
            <a:r>
              <a:rPr lang="zh-CN" altLang="en-US" sz="3200" dirty="0"/>
              <a:t>）</a:t>
            </a:r>
            <a:endParaRPr kumimoji="1"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6148" y="1347953"/>
                <a:ext cx="10515600" cy="514492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kumimoji="1" lang="zh-CN" altLang="en-US" sz="1800" dirty="0" smtClean="0"/>
                  <a:t>练习</a:t>
                </a:r>
                <a:endParaRPr kumimoji="1"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请针对右图运行</a:t>
                </a:r>
                <a:r>
                  <a:rPr lang="en-US" altLang="zh-CN" sz="1800" dirty="0"/>
                  <a:t>Louvain</a:t>
                </a:r>
                <a:r>
                  <a:rPr lang="zh-CN" altLang="en-US" sz="1800" dirty="0"/>
                  <a:t>算法，得到社区检测的结果</a:t>
                </a: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初始社区如右图</a:t>
                </a: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随机节点序列</a:t>
                </a:r>
                <a:r>
                  <a:rPr lang="en-US" altLang="zh-CN" sz="1800" dirty="0"/>
                  <a:t>B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A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E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D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C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sym typeface="Wingdings"/>
                  </a:rPr>
                  <a:t>考虑红色标注的节点</a:t>
                </a:r>
                <a:endParaRPr lang="en-US" altLang="zh-CN" sz="1800" dirty="0"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800" dirty="0"/>
                  <a:t>B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A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E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D</a:t>
                </a:r>
                <a:r>
                  <a:rPr lang="zh-CN" altLang="en-US" sz="1800" dirty="0"/>
                  <a:t>，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C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latin typeface="Microsoft YaHei" charset="-122"/>
                    <a:ea typeface="Microsoft YaHei" charset="-122"/>
                    <a:cs typeface="Microsoft YaHei" charset="-122"/>
                    <a:sym typeface="Wingdings"/>
                  </a:rPr>
                  <a:t>邻居社区：</a:t>
                </a:r>
                <a:endParaRPr lang="en-US" altLang="zh-CN" sz="1800" dirty="0">
                  <a:latin typeface="Microsoft YaHei" charset="-122"/>
                  <a:ea typeface="Microsoft YaHei" charset="-122"/>
                  <a:cs typeface="Microsoft YaHei" charset="-122"/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cs-CZ" altLang="zh-CN" sz="1800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{</a:t>
                </a:r>
                <a:r>
                  <a:rPr lang="en-US" altLang="zh-CN" sz="1800" dirty="0" smtClean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c3,c1</a:t>
                </a:r>
                <a:r>
                  <a:rPr lang="cs-CZ" altLang="zh-CN" sz="1800" dirty="0" smtClean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}</a:t>
                </a:r>
                <a:endParaRPr lang="en-US" altLang="zh-CN" sz="1800" dirty="0">
                  <a:latin typeface="Calibri" charset="0"/>
                  <a:ea typeface="Calibri" charset="0"/>
                  <a:cs typeface="Calibri" charset="0"/>
                  <a:sym typeface="Wingding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sym typeface="Wingdings"/>
                  </a:rPr>
                  <a:t>按随机的顺序访问邻居，计算分值</a:t>
                </a:r>
                <a:endParaRPr lang="en-US" altLang="zh-CN" sz="1800" dirty="0"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>
                        <a:latin typeface="Cambria Math" charset="0"/>
                        <a:sym typeface="Wingdings"/>
                      </a:rPr>
                      <m:t>Δ</m:t>
                    </m:r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𝑄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charset="0"/>
                                <a:sym typeface="Wingdings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sym typeface="Wingdings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charset="0"/>
                            <a:sym typeface="Wingdings"/>
                          </a:rPr>
                          <m:t>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Wingdings"/>
                          </a:rPr>
                          <m:t>𝐶</m:t>
                        </m:r>
                      </m:e>
                    </m:d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  <a:sym typeface="Wingdings"/>
                          </a:rPr>
                          <m:t>1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2∗2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2∗</m:t>
                            </m:r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2∗5</m:t>
                        </m:r>
                      </m:den>
                    </m:f>
                  </m:oMath>
                </a14:m>
                <a:endParaRPr lang="en-US" altLang="zh-CN" sz="1800" dirty="0"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>
                        <a:latin typeface="Cambria Math" charset="0"/>
                        <a:sym typeface="Wingdings"/>
                      </a:rPr>
                      <m:t>Δ</m:t>
                    </m:r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𝑄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Wingdings"/>
                          </a:rPr>
                          <m:t>𝐶</m:t>
                        </m:r>
                        <m:r>
                          <a:rPr lang="en-US" altLang="zh-CN" sz="1800" i="1">
                            <a:latin typeface="Cambria Math" charset="0"/>
                            <a:sym typeface="Wingdings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charset="0"/>
                                <a:sym typeface="Wingdings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sym typeface="Wingdings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=</m:t>
                    </m:r>
                    <m:r>
                      <a:rPr lang="en-US" altLang="zh-CN" sz="1800">
                        <a:latin typeface="Cambria Math" panose="02040503050406030204" pitchFamily="18" charset="0"/>
                        <a:sym typeface="Wingdings"/>
                      </a:rPr>
                      <m:t>1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3∗2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zh-CN" altLang="zh-CN" sz="1800" dirty="0"/>
                      <m:t> 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zh-CN" sz="1800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smtClean="0">
                        <a:latin typeface="Cambria Math" charset="0"/>
                        <a:sym typeface="Wingdings"/>
                      </a:rPr>
                      <m:t>Δ</m:t>
                    </m:r>
                    <m:r>
                      <a:rPr lang="en-US" altLang="zh-CN" sz="1800" i="1" smtClean="0">
                        <a:latin typeface="Cambria Math" charset="0"/>
                        <a:sym typeface="Wingdings"/>
                      </a:rPr>
                      <m:t>𝑄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Wingdings"/>
                          </a:rPr>
                          <m:t>𝐶</m:t>
                        </m:r>
                        <m:r>
                          <a:rPr lang="en-US" altLang="zh-CN" sz="1800" i="1">
                            <a:latin typeface="Cambria Math" charset="0"/>
                            <a:sym typeface="Wingdings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charset="0"/>
                                <a:sym typeface="Wingdings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sym typeface="Wingdings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=</m:t>
                    </m:r>
                    <m:r>
                      <a:rPr lang="en-US" altLang="zh-CN" sz="1800">
                        <a:latin typeface="Cambria Math" panose="02040503050406030204" pitchFamily="18" charset="0"/>
                        <a:sym typeface="Wingdings"/>
                      </a:rPr>
                      <m:t>1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2∗2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zh-CN" sz="1800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1800" b="1" dirty="0">
                  <a:solidFill>
                    <a:srgbClr val="C00000"/>
                  </a:solidFill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b="1" dirty="0">
                    <a:solidFill>
                      <a:srgbClr val="C00000"/>
                    </a:solidFill>
                    <a:sym typeface="Wingdings"/>
                  </a:rPr>
                  <a:t>选择将</a:t>
                </a:r>
                <a:r>
                  <a:rPr lang="en-US" altLang="zh-CN" sz="1800" b="1" dirty="0">
                    <a:solidFill>
                      <a:srgbClr val="C00000"/>
                    </a:solidFill>
                    <a:sym typeface="Wingdings"/>
                  </a:rPr>
                  <a:t>C</a:t>
                </a:r>
                <a:r>
                  <a:rPr lang="zh-CN" altLang="en-US" sz="1800" b="1" dirty="0">
                    <a:solidFill>
                      <a:srgbClr val="C00000"/>
                    </a:solidFill>
                    <a:sym typeface="Wingdings"/>
                  </a:rPr>
                  <a:t>，不动</a:t>
                </a:r>
                <a:endParaRPr lang="en-US" altLang="zh-CN" sz="1800" b="1" dirty="0">
                  <a:solidFill>
                    <a:srgbClr val="C00000"/>
                  </a:solidFill>
                  <a:sym typeface="Wingding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kumimoji="1" lang="en-US" altLang="zh-CN" sz="1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6148" y="1347953"/>
                <a:ext cx="10515600" cy="5144922"/>
              </a:xfrm>
              <a:blipFill>
                <a:blip r:embed="rId2"/>
                <a:stretch>
                  <a:fillRect l="-406" t="-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24"/>
          <p:cNvGrpSpPr/>
          <p:nvPr/>
        </p:nvGrpSpPr>
        <p:grpSpPr>
          <a:xfrm>
            <a:off x="7878446" y="1587147"/>
            <a:ext cx="3614671" cy="1405228"/>
            <a:chOff x="495837" y="1532586"/>
            <a:chExt cx="2711003" cy="1053921"/>
          </a:xfrm>
        </p:grpSpPr>
        <p:sp>
          <p:nvSpPr>
            <p:cNvPr id="7" name="Oval 4"/>
            <p:cNvSpPr/>
            <p:nvPr/>
          </p:nvSpPr>
          <p:spPr>
            <a:xfrm>
              <a:off x="888642" y="1532586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C</a:t>
              </a:r>
              <a:endParaRPr lang="en-US" sz="2400" dirty="0"/>
            </a:p>
          </p:txBody>
        </p:sp>
        <p:sp>
          <p:nvSpPr>
            <p:cNvPr id="8" name="Oval 5"/>
            <p:cNvSpPr/>
            <p:nvPr/>
          </p:nvSpPr>
          <p:spPr>
            <a:xfrm>
              <a:off x="495837" y="2251656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A</a:t>
              </a:r>
              <a:endParaRPr lang="en-US" sz="2400" dirty="0"/>
            </a:p>
          </p:txBody>
        </p:sp>
        <p:sp>
          <p:nvSpPr>
            <p:cNvPr id="9" name="Oval 6"/>
            <p:cNvSpPr/>
            <p:nvPr/>
          </p:nvSpPr>
          <p:spPr>
            <a:xfrm>
              <a:off x="1562637" y="2251656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B</a:t>
              </a:r>
              <a:endParaRPr lang="en-US" sz="2400" dirty="0"/>
            </a:p>
          </p:txBody>
        </p:sp>
        <p:sp>
          <p:nvSpPr>
            <p:cNvPr id="10" name="Oval 7"/>
            <p:cNvSpPr/>
            <p:nvPr/>
          </p:nvSpPr>
          <p:spPr>
            <a:xfrm>
              <a:off x="2281708" y="1813775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D</a:t>
              </a:r>
              <a:endParaRPr lang="en-US" sz="2400" dirty="0"/>
            </a:p>
          </p:txBody>
        </p:sp>
        <p:sp>
          <p:nvSpPr>
            <p:cNvPr id="11" name="Oval 8"/>
            <p:cNvSpPr/>
            <p:nvPr/>
          </p:nvSpPr>
          <p:spPr>
            <a:xfrm>
              <a:off x="2871989" y="2251656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E</a:t>
              </a:r>
              <a:endParaRPr lang="en-US" sz="2400" dirty="0"/>
            </a:p>
          </p:txBody>
        </p:sp>
        <p:cxnSp>
          <p:nvCxnSpPr>
            <p:cNvPr id="12" name="Straight Connector 10"/>
            <p:cNvCxnSpPr>
              <a:stCxn id="7" idx="3"/>
              <a:endCxn id="8" idx="0"/>
            </p:cNvCxnSpPr>
            <p:nvPr/>
          </p:nvCxnSpPr>
          <p:spPr>
            <a:xfrm flipH="1">
              <a:off x="663263" y="1818399"/>
              <a:ext cx="274417" cy="4332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1"/>
            <p:cNvCxnSpPr>
              <a:stCxn id="9" idx="2"/>
              <a:endCxn id="8" idx="6"/>
            </p:cNvCxnSpPr>
            <p:nvPr/>
          </p:nvCxnSpPr>
          <p:spPr>
            <a:xfrm flipH="1">
              <a:off x="830688" y="2419082"/>
              <a:ext cx="7319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4"/>
            <p:cNvCxnSpPr>
              <a:stCxn id="9" idx="1"/>
              <a:endCxn id="7" idx="5"/>
            </p:cNvCxnSpPr>
            <p:nvPr/>
          </p:nvCxnSpPr>
          <p:spPr>
            <a:xfrm flipH="1" flipV="1">
              <a:off x="1174455" y="1818399"/>
              <a:ext cx="437220" cy="4822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8"/>
            <p:cNvCxnSpPr>
              <a:stCxn id="9" idx="7"/>
              <a:endCxn id="10" idx="3"/>
            </p:cNvCxnSpPr>
            <p:nvPr/>
          </p:nvCxnSpPr>
          <p:spPr>
            <a:xfrm flipV="1">
              <a:off x="1848450" y="2099588"/>
              <a:ext cx="482296" cy="201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21"/>
            <p:cNvCxnSpPr>
              <a:stCxn id="11" idx="1"/>
              <a:endCxn id="10" idx="5"/>
            </p:cNvCxnSpPr>
            <p:nvPr/>
          </p:nvCxnSpPr>
          <p:spPr>
            <a:xfrm flipH="1" flipV="1">
              <a:off x="2567521" y="2099588"/>
              <a:ext cx="353506" cy="201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26005F77-6062-4848-B504-CC813C5825CD}"/>
              </a:ext>
            </a:extLst>
          </p:cNvPr>
          <p:cNvSpPr/>
          <p:nvPr/>
        </p:nvSpPr>
        <p:spPr>
          <a:xfrm>
            <a:off x="9124612" y="3097178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c1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187C58B-A044-48EE-9D86-F94C5B0E38FD}"/>
              </a:ext>
            </a:extLst>
          </p:cNvPr>
          <p:cNvSpPr/>
          <p:nvPr/>
        </p:nvSpPr>
        <p:spPr>
          <a:xfrm>
            <a:off x="9058277" y="1506022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c3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3C6F5E-25C6-4798-AE1C-7B139E8EBB22}"/>
              </a:ext>
            </a:extLst>
          </p:cNvPr>
          <p:cNvSpPr/>
          <p:nvPr/>
        </p:nvSpPr>
        <p:spPr>
          <a:xfrm>
            <a:off x="10577450" y="1656035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c4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8E6026-54D8-4A67-A5DA-5594BA5D8599}"/>
              </a:ext>
            </a:extLst>
          </p:cNvPr>
          <p:cNvSpPr/>
          <p:nvPr/>
        </p:nvSpPr>
        <p:spPr>
          <a:xfrm>
            <a:off x="5143495" y="2105095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节点数</a:t>
            </a:r>
            <a:r>
              <a:rPr lang="en-US" altLang="zh-CN" dirty="0"/>
              <a:t>n=5</a:t>
            </a:r>
            <a:r>
              <a:rPr lang="zh-CN" altLang="en-US" dirty="0"/>
              <a:t>，边数</a:t>
            </a:r>
            <a:r>
              <a:rPr lang="en-US" altLang="zh-CN" dirty="0"/>
              <a:t>m=5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702232A-C877-43C1-98E1-64BE8C0CA3F6}"/>
                  </a:ext>
                </a:extLst>
              </p:cNvPr>
              <p:cNvSpPr/>
              <p:nvPr/>
            </p:nvSpPr>
            <p:spPr>
              <a:xfrm>
                <a:off x="5287600" y="5743724"/>
                <a:ext cx="1828514" cy="62780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702232A-C877-43C1-98E1-64BE8C0CA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600" y="5743724"/>
                <a:ext cx="1828514" cy="6278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C0456285-A800-4709-B6D1-700ED12F4CA3}"/>
              </a:ext>
            </a:extLst>
          </p:cNvPr>
          <p:cNvSpPr/>
          <p:nvPr/>
        </p:nvSpPr>
        <p:spPr>
          <a:xfrm>
            <a:off x="7885157" y="3185459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c3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EA3820-0537-46D8-837E-A41C3593A1BD}"/>
              </a:ext>
            </a:extLst>
          </p:cNvPr>
          <p:cNvSpPr/>
          <p:nvPr/>
        </p:nvSpPr>
        <p:spPr>
          <a:xfrm>
            <a:off x="11269883" y="3164537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911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200" dirty="0" smtClean="0"/>
              <a:t>pause</a:t>
            </a:r>
            <a:endParaRPr kumimoji="1"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910" y="1092201"/>
            <a:ext cx="5235863" cy="533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96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图的社区检测：</a:t>
            </a:r>
            <a:r>
              <a:rPr lang="en-US" altLang="zh-CN" sz="3200" dirty="0"/>
              <a:t>Louvain</a:t>
            </a:r>
            <a:r>
              <a:rPr lang="zh-CN" altLang="en-US" sz="3200" dirty="0"/>
              <a:t>算法</a:t>
            </a:r>
            <a:r>
              <a:rPr lang="en-US" altLang="zh-CN" sz="3200" dirty="0"/>
              <a:t>&amp;</a:t>
            </a:r>
            <a:r>
              <a:rPr lang="zh-CN" altLang="en-US" sz="3200" dirty="0"/>
              <a:t>标签传播（</a:t>
            </a:r>
            <a:r>
              <a:rPr lang="en-US" altLang="zh-CN" sz="3200" dirty="0"/>
              <a:t>LPA</a:t>
            </a:r>
            <a:r>
              <a:rPr lang="zh-CN" altLang="en-US" sz="3200" dirty="0"/>
              <a:t>）</a:t>
            </a:r>
            <a:endParaRPr kumimoji="1"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6148" y="1347953"/>
                <a:ext cx="10515600" cy="514492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kumimoji="1" lang="zh-CN" altLang="en-US" sz="1800" dirty="0" smtClean="0"/>
                  <a:t>练习</a:t>
                </a:r>
                <a:endParaRPr kumimoji="1"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请针对右图运行</a:t>
                </a:r>
                <a:r>
                  <a:rPr lang="en-US" altLang="zh-CN" sz="1800" dirty="0"/>
                  <a:t>Louvain</a:t>
                </a:r>
                <a:r>
                  <a:rPr lang="zh-CN" altLang="en-US" sz="1800" dirty="0"/>
                  <a:t>算法，得到社区检测的结果</a:t>
                </a: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看看还有没有必要调整</a:t>
                </a: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随机节点序列</a:t>
                </a:r>
                <a:r>
                  <a:rPr lang="en-US" altLang="zh-CN" sz="1800" dirty="0"/>
                  <a:t>B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A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E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D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C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sym typeface="Wingdings"/>
                  </a:rPr>
                  <a:t>考虑红色标注的节点</a:t>
                </a:r>
                <a:endParaRPr lang="en-US" altLang="zh-CN" sz="1800" dirty="0"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800" dirty="0">
                    <a:solidFill>
                      <a:srgbClr val="C00000"/>
                    </a:solidFill>
                  </a:rPr>
                  <a:t>B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A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E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D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C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latin typeface="Microsoft YaHei" charset="-122"/>
                    <a:ea typeface="Microsoft YaHei" charset="-122"/>
                    <a:cs typeface="Microsoft YaHei" charset="-122"/>
                    <a:sym typeface="Wingdings"/>
                  </a:rPr>
                  <a:t>邻居社区：</a:t>
                </a:r>
                <a:endParaRPr lang="en-US" altLang="zh-CN" sz="1800" dirty="0">
                  <a:latin typeface="Microsoft YaHei" charset="-122"/>
                  <a:ea typeface="Microsoft YaHei" charset="-122"/>
                  <a:cs typeface="Microsoft YaHei" charset="-122"/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cs-CZ" altLang="zh-CN" sz="1800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{</a:t>
                </a:r>
                <a:r>
                  <a:rPr lang="en-US" altLang="zh-CN" sz="1800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c3,c4</a:t>
                </a:r>
                <a:r>
                  <a:rPr lang="cs-CZ" altLang="zh-CN" sz="1800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}</a:t>
                </a:r>
                <a:endParaRPr lang="en-US" altLang="zh-CN" sz="1800" dirty="0">
                  <a:latin typeface="Calibri" charset="0"/>
                  <a:ea typeface="Calibri" charset="0"/>
                  <a:cs typeface="Calibri" charset="0"/>
                  <a:sym typeface="Wingding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sym typeface="Wingdings"/>
                  </a:rPr>
                  <a:t>按随机的顺序访问邻居，计算分值</a:t>
                </a:r>
                <a:endParaRPr lang="en-US" altLang="zh-CN" sz="1800" dirty="0"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>
                        <a:latin typeface="Cambria Math" charset="0"/>
                        <a:sym typeface="Wingdings"/>
                      </a:rPr>
                      <m:t>Δ</m:t>
                    </m:r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𝑄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charset="0"/>
                                <a:sym typeface="Wingdings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sym typeface="Wingdings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charset="0"/>
                            <a:sym typeface="Wingdings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sz="1800" b="0" i="1">
                            <a:latin typeface="Cambria Math" panose="02040503050406030204" pitchFamily="18" charset="0"/>
                            <a:sym typeface="Wingdings"/>
                          </a:rPr>
                          <m:t>B</m:t>
                        </m:r>
                      </m:e>
                    </m:d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2∗</m:t>
                            </m:r>
                            <m:r>
                              <a:rPr lang="en-US" altLang="zh-CN" sz="18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  <a:sym typeface="Wingdings"/>
                      </a:rPr>
                      <m:t>0</m:t>
                    </m:r>
                  </m:oMath>
                </a14:m>
                <a:endParaRPr lang="en-US" altLang="zh-CN" sz="1800" dirty="0"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C00000"/>
                        </a:solidFill>
                        <a:latin typeface="Cambria Math" charset="0"/>
                        <a:sym typeface="Wingdings"/>
                      </a:rPr>
                      <m:t>𝜟</m:t>
                    </m:r>
                    <m:r>
                      <a:rPr lang="en-US" altLang="zh-CN" sz="1800" b="1" i="1" smtClean="0">
                        <a:solidFill>
                          <a:srgbClr val="C00000"/>
                        </a:solidFill>
                        <a:latin typeface="Cambria Math" charset="0"/>
                        <a:sym typeface="Wingdings"/>
                      </a:rPr>
                      <m:t>𝑸</m:t>
                    </m:r>
                    <m:d>
                      <m:dPr>
                        <m:ctrlPr>
                          <a:rPr lang="en-US" altLang="zh-CN" sz="1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/>
                          </a:rPr>
                          <m:t>𝑩</m:t>
                        </m:r>
                        <m:r>
                          <a:rPr lang="en-US" altLang="zh-CN" sz="1800" b="1" i="1">
                            <a:solidFill>
                              <a:srgbClr val="C00000"/>
                            </a:solidFill>
                            <a:latin typeface="Cambria Math" charset="0"/>
                            <a:sym typeface="Wingdings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sz="1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solidFill>
                                  <a:srgbClr val="C00000"/>
                                </a:solidFill>
                                <a:latin typeface="Cambria Math" charset="0"/>
                                <a:sym typeface="Wingdings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altLang="zh-CN" sz="1800" b="1" i="1">
                        <a:solidFill>
                          <a:srgbClr val="C00000"/>
                        </a:solidFill>
                        <a:latin typeface="Cambria Math" charset="0"/>
                        <a:sym typeface="Wingdings"/>
                      </a:rPr>
                      <m:t>=</m:t>
                    </m:r>
                    <m:r>
                      <a:rPr lang="en-US" altLang="zh-CN" sz="1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/>
                      </a:rPr>
                      <m:t>𝟐</m:t>
                    </m:r>
                    <m:r>
                      <a:rPr lang="en-US" altLang="zh-CN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8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altLang="zh-CN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zh-CN" altLang="zh-CN" sz="1800" b="1" dirty="0">
                        <a:solidFill>
                          <a:srgbClr val="C00000"/>
                        </a:solidFill>
                      </a:rPr>
                      <m:t> </m:t>
                    </m:r>
                    <m:f>
                      <m:fPr>
                        <m:ctrlPr>
                          <a:rPr lang="zh-CN" altLang="zh-CN" sz="1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8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endParaRPr lang="en-US" altLang="zh-CN" sz="1800" b="1" dirty="0">
                  <a:solidFill>
                    <a:srgbClr val="C00000"/>
                  </a:solidFill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smtClean="0">
                        <a:latin typeface="Cambria Math" charset="0"/>
                        <a:sym typeface="Wingdings"/>
                      </a:rPr>
                      <m:t>Δ</m:t>
                    </m:r>
                    <m:r>
                      <a:rPr lang="en-US" altLang="zh-CN" sz="1800" i="1" smtClean="0">
                        <a:latin typeface="Cambria Math" charset="0"/>
                        <a:sym typeface="Wingdings"/>
                      </a:rPr>
                      <m:t>𝑄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Wingdings"/>
                          </a:rPr>
                          <m:t>𝐵</m:t>
                        </m:r>
                        <m:r>
                          <a:rPr lang="en-US" altLang="zh-CN" sz="1800" i="1">
                            <a:latin typeface="Cambria Math" charset="0"/>
                            <a:sym typeface="Wingdings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charset="0"/>
                                <a:sym typeface="Wingdings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sym typeface="Wingdings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=</m:t>
                    </m:r>
                    <m:r>
                      <a:rPr lang="en-US" altLang="zh-CN" sz="1800">
                        <a:latin typeface="Cambria Math" panose="02040503050406030204" pitchFamily="18" charset="0"/>
                        <a:sym typeface="Wingdings"/>
                      </a:rPr>
                      <m:t>1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3∗3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zh-CN" altLang="zh-CN" sz="1800" dirty="0"/>
                      <m:t> 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zh-CN" sz="1800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1800" b="1" dirty="0">
                  <a:solidFill>
                    <a:srgbClr val="C00000"/>
                  </a:solidFill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b="1" dirty="0">
                    <a:solidFill>
                      <a:srgbClr val="C00000"/>
                    </a:solidFill>
                    <a:sym typeface="Wingdings"/>
                  </a:rPr>
                  <a:t>选择将</a:t>
                </a:r>
                <a:r>
                  <a:rPr lang="en-US" altLang="zh-CN" sz="1800" b="1" dirty="0">
                    <a:solidFill>
                      <a:srgbClr val="C00000"/>
                    </a:solidFill>
                    <a:sym typeface="Wingdings"/>
                  </a:rPr>
                  <a:t>B</a:t>
                </a:r>
                <a:r>
                  <a:rPr lang="zh-CN" altLang="en-US" sz="1800" b="1" dirty="0" smtClean="0">
                    <a:solidFill>
                      <a:srgbClr val="C00000"/>
                    </a:solidFill>
                    <a:sym typeface="Wingdings"/>
                  </a:rPr>
                  <a:t>，加入</a:t>
                </a:r>
                <a:r>
                  <a:rPr lang="en-US" altLang="zh-CN" sz="1800" b="1" dirty="0" smtClean="0">
                    <a:solidFill>
                      <a:srgbClr val="C00000"/>
                    </a:solidFill>
                    <a:sym typeface="Wingdings"/>
                  </a:rPr>
                  <a:t>C3</a:t>
                </a:r>
                <a:endParaRPr lang="en-US" altLang="zh-CN" sz="1800" b="1" dirty="0">
                  <a:solidFill>
                    <a:srgbClr val="C00000"/>
                  </a:solidFill>
                  <a:sym typeface="Wingding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kumimoji="1" lang="en-US" altLang="zh-CN" sz="1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6148" y="1347953"/>
                <a:ext cx="10515600" cy="5144922"/>
              </a:xfrm>
              <a:blipFill>
                <a:blip r:embed="rId2"/>
                <a:stretch>
                  <a:fillRect l="-406" t="-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24"/>
          <p:cNvGrpSpPr/>
          <p:nvPr/>
        </p:nvGrpSpPr>
        <p:grpSpPr>
          <a:xfrm>
            <a:off x="7878446" y="1587147"/>
            <a:ext cx="3614671" cy="1405228"/>
            <a:chOff x="495837" y="1532586"/>
            <a:chExt cx="2711003" cy="1053921"/>
          </a:xfrm>
        </p:grpSpPr>
        <p:sp>
          <p:nvSpPr>
            <p:cNvPr id="7" name="Oval 4"/>
            <p:cNvSpPr/>
            <p:nvPr/>
          </p:nvSpPr>
          <p:spPr>
            <a:xfrm>
              <a:off x="888642" y="1532586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C</a:t>
              </a:r>
              <a:endParaRPr lang="en-US" sz="2400" dirty="0"/>
            </a:p>
          </p:txBody>
        </p:sp>
        <p:sp>
          <p:nvSpPr>
            <p:cNvPr id="8" name="Oval 5"/>
            <p:cNvSpPr/>
            <p:nvPr/>
          </p:nvSpPr>
          <p:spPr>
            <a:xfrm>
              <a:off x="495837" y="2251656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A</a:t>
              </a:r>
              <a:endParaRPr lang="en-US" sz="2400" dirty="0"/>
            </a:p>
          </p:txBody>
        </p:sp>
        <p:sp>
          <p:nvSpPr>
            <p:cNvPr id="9" name="Oval 6"/>
            <p:cNvSpPr/>
            <p:nvPr/>
          </p:nvSpPr>
          <p:spPr>
            <a:xfrm>
              <a:off x="1562637" y="2251656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B</a:t>
              </a:r>
              <a:endParaRPr lang="en-US" sz="2400" dirty="0"/>
            </a:p>
          </p:txBody>
        </p:sp>
        <p:sp>
          <p:nvSpPr>
            <p:cNvPr id="10" name="Oval 7"/>
            <p:cNvSpPr/>
            <p:nvPr/>
          </p:nvSpPr>
          <p:spPr>
            <a:xfrm>
              <a:off x="2281708" y="1813775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D</a:t>
              </a:r>
              <a:endParaRPr lang="en-US" sz="2400" dirty="0"/>
            </a:p>
          </p:txBody>
        </p:sp>
        <p:sp>
          <p:nvSpPr>
            <p:cNvPr id="11" name="Oval 8"/>
            <p:cNvSpPr/>
            <p:nvPr/>
          </p:nvSpPr>
          <p:spPr>
            <a:xfrm>
              <a:off x="2871989" y="2251656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E</a:t>
              </a:r>
              <a:endParaRPr lang="en-US" sz="2400" dirty="0"/>
            </a:p>
          </p:txBody>
        </p:sp>
        <p:cxnSp>
          <p:nvCxnSpPr>
            <p:cNvPr id="12" name="Straight Connector 10"/>
            <p:cNvCxnSpPr>
              <a:stCxn id="7" idx="3"/>
              <a:endCxn id="8" idx="0"/>
            </p:cNvCxnSpPr>
            <p:nvPr/>
          </p:nvCxnSpPr>
          <p:spPr>
            <a:xfrm flipH="1">
              <a:off x="663263" y="1818399"/>
              <a:ext cx="274417" cy="4332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1"/>
            <p:cNvCxnSpPr>
              <a:stCxn id="9" idx="2"/>
              <a:endCxn id="8" idx="6"/>
            </p:cNvCxnSpPr>
            <p:nvPr/>
          </p:nvCxnSpPr>
          <p:spPr>
            <a:xfrm flipH="1">
              <a:off x="830688" y="2419082"/>
              <a:ext cx="7319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4"/>
            <p:cNvCxnSpPr>
              <a:stCxn id="9" idx="1"/>
              <a:endCxn id="7" idx="5"/>
            </p:cNvCxnSpPr>
            <p:nvPr/>
          </p:nvCxnSpPr>
          <p:spPr>
            <a:xfrm flipH="1" flipV="1">
              <a:off x="1174455" y="1818399"/>
              <a:ext cx="437220" cy="4822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8"/>
            <p:cNvCxnSpPr>
              <a:stCxn id="9" idx="7"/>
              <a:endCxn id="10" idx="3"/>
            </p:cNvCxnSpPr>
            <p:nvPr/>
          </p:nvCxnSpPr>
          <p:spPr>
            <a:xfrm flipV="1">
              <a:off x="1848450" y="2099588"/>
              <a:ext cx="482296" cy="201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21"/>
            <p:cNvCxnSpPr>
              <a:stCxn id="11" idx="1"/>
              <a:endCxn id="10" idx="5"/>
            </p:cNvCxnSpPr>
            <p:nvPr/>
          </p:nvCxnSpPr>
          <p:spPr>
            <a:xfrm flipH="1" flipV="1">
              <a:off x="2567521" y="2099588"/>
              <a:ext cx="353506" cy="201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26005F77-6062-4848-B504-CC813C5825CD}"/>
              </a:ext>
            </a:extLst>
          </p:cNvPr>
          <p:cNvSpPr/>
          <p:nvPr/>
        </p:nvSpPr>
        <p:spPr>
          <a:xfrm>
            <a:off x="9124612" y="3097178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c1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187C58B-A044-48EE-9D86-F94C5B0E38FD}"/>
              </a:ext>
            </a:extLst>
          </p:cNvPr>
          <p:cNvSpPr/>
          <p:nvPr/>
        </p:nvSpPr>
        <p:spPr>
          <a:xfrm>
            <a:off x="9058277" y="1506022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c3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3C6F5E-25C6-4798-AE1C-7B139E8EBB22}"/>
              </a:ext>
            </a:extLst>
          </p:cNvPr>
          <p:cNvSpPr/>
          <p:nvPr/>
        </p:nvSpPr>
        <p:spPr>
          <a:xfrm>
            <a:off x="10577450" y="1656035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c4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8E6026-54D8-4A67-A5DA-5594BA5D8599}"/>
              </a:ext>
            </a:extLst>
          </p:cNvPr>
          <p:cNvSpPr/>
          <p:nvPr/>
        </p:nvSpPr>
        <p:spPr>
          <a:xfrm>
            <a:off x="5143495" y="2105095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节点数</a:t>
            </a:r>
            <a:r>
              <a:rPr lang="en-US" altLang="zh-CN" dirty="0"/>
              <a:t>n=5</a:t>
            </a:r>
            <a:r>
              <a:rPr lang="zh-CN" altLang="en-US" dirty="0"/>
              <a:t>，边数</a:t>
            </a:r>
            <a:r>
              <a:rPr lang="en-US" altLang="zh-CN" dirty="0"/>
              <a:t>m=5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702232A-C877-43C1-98E1-64BE8C0CA3F6}"/>
                  </a:ext>
                </a:extLst>
              </p:cNvPr>
              <p:cNvSpPr/>
              <p:nvPr/>
            </p:nvSpPr>
            <p:spPr>
              <a:xfrm>
                <a:off x="5287600" y="5743724"/>
                <a:ext cx="1828514" cy="62780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702232A-C877-43C1-98E1-64BE8C0CA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600" y="5743724"/>
                <a:ext cx="1828514" cy="6278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C0456285-A800-4709-B6D1-700ED12F4CA3}"/>
              </a:ext>
            </a:extLst>
          </p:cNvPr>
          <p:cNvSpPr/>
          <p:nvPr/>
        </p:nvSpPr>
        <p:spPr>
          <a:xfrm>
            <a:off x="7885157" y="3185459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c3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EA3820-0537-46D8-837E-A41C3593A1BD}"/>
              </a:ext>
            </a:extLst>
          </p:cNvPr>
          <p:cNvSpPr/>
          <p:nvPr/>
        </p:nvSpPr>
        <p:spPr>
          <a:xfrm>
            <a:off x="11269883" y="3164537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c4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9300846" y="3533869"/>
            <a:ext cx="156899" cy="261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0456285-A800-4709-B6D1-700ED12F4CA3}"/>
              </a:ext>
            </a:extLst>
          </p:cNvPr>
          <p:cNvSpPr/>
          <p:nvPr/>
        </p:nvSpPr>
        <p:spPr>
          <a:xfrm>
            <a:off x="9166496" y="3807543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95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图的社区检测：</a:t>
            </a:r>
            <a:r>
              <a:rPr lang="en-US" altLang="zh-CN" sz="3200" dirty="0"/>
              <a:t>Louvain</a:t>
            </a:r>
            <a:r>
              <a:rPr lang="zh-CN" altLang="en-US" sz="3200" dirty="0"/>
              <a:t>算法</a:t>
            </a:r>
            <a:r>
              <a:rPr lang="en-US" altLang="zh-CN" sz="3200" dirty="0"/>
              <a:t>&amp;</a:t>
            </a:r>
            <a:r>
              <a:rPr lang="zh-CN" altLang="en-US" sz="3200" dirty="0"/>
              <a:t>标签传播（</a:t>
            </a:r>
            <a:r>
              <a:rPr lang="en-US" altLang="zh-CN" sz="3200" dirty="0"/>
              <a:t>LPA</a:t>
            </a:r>
            <a:r>
              <a:rPr lang="zh-CN" altLang="en-US" sz="3200" dirty="0"/>
              <a:t>）</a:t>
            </a:r>
            <a:endParaRPr kumimoji="1"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6148" y="1347953"/>
                <a:ext cx="10515600" cy="514492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kumimoji="1" lang="zh-CN" altLang="en-US" sz="1800" dirty="0" smtClean="0"/>
                  <a:t>练习</a:t>
                </a:r>
                <a:endParaRPr kumimoji="1"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请针对右图运行</a:t>
                </a:r>
                <a:r>
                  <a:rPr lang="en-US" altLang="zh-CN" sz="1800" dirty="0"/>
                  <a:t>Louvain</a:t>
                </a:r>
                <a:r>
                  <a:rPr lang="zh-CN" altLang="en-US" sz="1800" dirty="0"/>
                  <a:t>算法，得到社区检测的结果</a:t>
                </a: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看看还有没有必要调整</a:t>
                </a: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随机节点序列</a:t>
                </a:r>
                <a:r>
                  <a:rPr lang="en-US" altLang="zh-CN" sz="1800" dirty="0"/>
                  <a:t>B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A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E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D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C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sym typeface="Wingdings"/>
                  </a:rPr>
                  <a:t>考虑红色标注的节点</a:t>
                </a:r>
                <a:endParaRPr lang="en-US" altLang="zh-CN" sz="1800" dirty="0"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800" dirty="0"/>
                  <a:t>B</a:t>
                </a:r>
                <a:r>
                  <a:rPr lang="zh-CN" altLang="en-US" sz="1800" dirty="0"/>
                  <a:t>，</a:t>
                </a:r>
                <a:r>
                  <a:rPr lang="en-US" altLang="zh-CN" sz="1800" dirty="0">
                    <a:solidFill>
                      <a:srgbClr val="C00000"/>
                    </a:solidFill>
                  </a:rPr>
                  <a:t>A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E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D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C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latin typeface="Microsoft YaHei" charset="-122"/>
                    <a:ea typeface="Microsoft YaHei" charset="-122"/>
                    <a:cs typeface="Microsoft YaHei" charset="-122"/>
                    <a:sym typeface="Wingdings"/>
                  </a:rPr>
                  <a:t>邻居社区：</a:t>
                </a:r>
                <a:endParaRPr lang="en-US" altLang="zh-CN" sz="1800" dirty="0">
                  <a:latin typeface="Microsoft YaHei" charset="-122"/>
                  <a:ea typeface="Microsoft YaHei" charset="-122"/>
                  <a:cs typeface="Microsoft YaHei" charset="-122"/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cs-CZ" altLang="zh-CN" sz="1800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{</a:t>
                </a:r>
                <a:r>
                  <a:rPr lang="en-US" altLang="zh-CN" sz="1800" dirty="0" smtClean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c3</a:t>
                </a:r>
                <a:r>
                  <a:rPr lang="cs-CZ" altLang="zh-CN" sz="1800" dirty="0" smtClean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}</a:t>
                </a:r>
                <a:endParaRPr lang="en-US" altLang="zh-CN" sz="1800" dirty="0">
                  <a:latin typeface="Calibri" charset="0"/>
                  <a:ea typeface="Calibri" charset="0"/>
                  <a:cs typeface="Calibri" charset="0"/>
                  <a:sym typeface="Wingding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sym typeface="Wingdings"/>
                  </a:rPr>
                  <a:t>按随机的顺序访问邻居，计算分值</a:t>
                </a:r>
                <a:endParaRPr lang="en-US" altLang="zh-CN" sz="1800" dirty="0"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>
                        <a:latin typeface="Cambria Math" charset="0"/>
                        <a:sym typeface="Wingdings"/>
                      </a:rPr>
                      <m:t>Δ</m:t>
                    </m:r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𝑄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charset="0"/>
                                <a:sym typeface="Wingdings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sym typeface="Wingdings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charset="0"/>
                            <a:sym typeface="Wingdings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  <a:sym typeface="Wingdings"/>
                          </a:rPr>
                          <m:t>A</m:t>
                        </m:r>
                      </m:e>
                    </m:d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1800" b="0" i="0" smtClean="0">
                                <a:latin typeface="Cambria Math" panose="02040503050406030204" pitchFamily="18" charset="0"/>
                              </a:rPr>
                              <m:t>2∗</m:t>
                            </m:r>
                            <m:r>
                              <a:rPr lang="en-US" altLang="zh-CN" sz="18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zh-CN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zh-CN" sz="1800" dirty="0"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>
                        <a:latin typeface="Cambria Math" charset="0"/>
                        <a:sym typeface="Wingdings"/>
                      </a:rPr>
                      <m:t>Δ</m:t>
                    </m:r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𝑄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Wingdings"/>
                          </a:rPr>
                          <m:t>𝐴</m:t>
                        </m:r>
                        <m:r>
                          <a:rPr lang="en-US" altLang="zh-CN" sz="1800" i="1">
                            <a:latin typeface="Cambria Math" charset="0"/>
                            <a:sym typeface="Wingdings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charset="0"/>
                                <a:sym typeface="Wingdings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sym typeface="Wingdings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=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  <a:sym typeface="Wingdings"/>
                      </a:rPr>
                      <m:t>2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∗2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zh-CN" altLang="zh-CN" sz="1800" dirty="0"/>
                      <m:t> 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zh-CN" sz="1800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1800" b="1" dirty="0">
                  <a:solidFill>
                    <a:srgbClr val="C00000"/>
                  </a:solidFill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b="1" dirty="0">
                    <a:solidFill>
                      <a:srgbClr val="C00000"/>
                    </a:solidFill>
                    <a:sym typeface="Wingdings"/>
                  </a:rPr>
                  <a:t>选择将</a:t>
                </a:r>
                <a:r>
                  <a:rPr lang="en-US" altLang="zh-CN" sz="1800" b="1" dirty="0">
                    <a:solidFill>
                      <a:srgbClr val="C00000"/>
                    </a:solidFill>
                    <a:sym typeface="Wingdings"/>
                  </a:rPr>
                  <a:t>A</a:t>
                </a:r>
                <a:r>
                  <a:rPr lang="zh-CN" altLang="en-US" sz="1800" b="1" dirty="0">
                    <a:solidFill>
                      <a:srgbClr val="C00000"/>
                    </a:solidFill>
                    <a:sym typeface="Wingdings"/>
                  </a:rPr>
                  <a:t>，不动</a:t>
                </a:r>
                <a:endParaRPr lang="en-US" altLang="zh-CN" sz="1800" b="1" dirty="0">
                  <a:solidFill>
                    <a:srgbClr val="C00000"/>
                  </a:solidFill>
                  <a:sym typeface="Wingding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kumimoji="1" lang="en-US" altLang="zh-CN" sz="1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6148" y="1347953"/>
                <a:ext cx="10515600" cy="5144922"/>
              </a:xfrm>
              <a:blipFill>
                <a:blip r:embed="rId2"/>
                <a:stretch>
                  <a:fillRect l="-406" t="-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24"/>
          <p:cNvGrpSpPr/>
          <p:nvPr/>
        </p:nvGrpSpPr>
        <p:grpSpPr>
          <a:xfrm>
            <a:off x="7878446" y="1587147"/>
            <a:ext cx="3614671" cy="1405228"/>
            <a:chOff x="495837" y="1532586"/>
            <a:chExt cx="2711003" cy="1053921"/>
          </a:xfrm>
        </p:grpSpPr>
        <p:sp>
          <p:nvSpPr>
            <p:cNvPr id="7" name="Oval 4"/>
            <p:cNvSpPr/>
            <p:nvPr/>
          </p:nvSpPr>
          <p:spPr>
            <a:xfrm>
              <a:off x="888642" y="1532586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C</a:t>
              </a:r>
              <a:endParaRPr lang="en-US" sz="2400" dirty="0"/>
            </a:p>
          </p:txBody>
        </p:sp>
        <p:sp>
          <p:nvSpPr>
            <p:cNvPr id="8" name="Oval 5"/>
            <p:cNvSpPr/>
            <p:nvPr/>
          </p:nvSpPr>
          <p:spPr>
            <a:xfrm>
              <a:off x="495837" y="2251656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A</a:t>
              </a:r>
              <a:endParaRPr lang="en-US" sz="2400" dirty="0"/>
            </a:p>
          </p:txBody>
        </p:sp>
        <p:sp>
          <p:nvSpPr>
            <p:cNvPr id="9" name="Oval 6"/>
            <p:cNvSpPr/>
            <p:nvPr/>
          </p:nvSpPr>
          <p:spPr>
            <a:xfrm>
              <a:off x="1562637" y="2251656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B</a:t>
              </a:r>
              <a:endParaRPr lang="en-US" sz="2400" dirty="0"/>
            </a:p>
          </p:txBody>
        </p:sp>
        <p:sp>
          <p:nvSpPr>
            <p:cNvPr id="10" name="Oval 7"/>
            <p:cNvSpPr/>
            <p:nvPr/>
          </p:nvSpPr>
          <p:spPr>
            <a:xfrm>
              <a:off x="2281708" y="1813775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D</a:t>
              </a:r>
              <a:endParaRPr lang="en-US" sz="2400" dirty="0"/>
            </a:p>
          </p:txBody>
        </p:sp>
        <p:sp>
          <p:nvSpPr>
            <p:cNvPr id="11" name="Oval 8"/>
            <p:cNvSpPr/>
            <p:nvPr/>
          </p:nvSpPr>
          <p:spPr>
            <a:xfrm>
              <a:off x="2871989" y="2251656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E</a:t>
              </a:r>
              <a:endParaRPr lang="en-US" sz="2400" dirty="0"/>
            </a:p>
          </p:txBody>
        </p:sp>
        <p:cxnSp>
          <p:nvCxnSpPr>
            <p:cNvPr id="12" name="Straight Connector 10"/>
            <p:cNvCxnSpPr>
              <a:stCxn id="7" idx="3"/>
              <a:endCxn id="8" idx="0"/>
            </p:cNvCxnSpPr>
            <p:nvPr/>
          </p:nvCxnSpPr>
          <p:spPr>
            <a:xfrm flipH="1">
              <a:off x="663263" y="1818399"/>
              <a:ext cx="274417" cy="4332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1"/>
            <p:cNvCxnSpPr>
              <a:stCxn id="9" idx="2"/>
              <a:endCxn id="8" idx="6"/>
            </p:cNvCxnSpPr>
            <p:nvPr/>
          </p:nvCxnSpPr>
          <p:spPr>
            <a:xfrm flipH="1">
              <a:off x="830688" y="2419082"/>
              <a:ext cx="7319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4"/>
            <p:cNvCxnSpPr>
              <a:stCxn id="9" idx="1"/>
              <a:endCxn id="7" idx="5"/>
            </p:cNvCxnSpPr>
            <p:nvPr/>
          </p:nvCxnSpPr>
          <p:spPr>
            <a:xfrm flipH="1" flipV="1">
              <a:off x="1174455" y="1818399"/>
              <a:ext cx="437220" cy="4822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8"/>
            <p:cNvCxnSpPr>
              <a:stCxn id="9" idx="7"/>
              <a:endCxn id="10" idx="3"/>
            </p:cNvCxnSpPr>
            <p:nvPr/>
          </p:nvCxnSpPr>
          <p:spPr>
            <a:xfrm flipV="1">
              <a:off x="1848450" y="2099588"/>
              <a:ext cx="482296" cy="201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21"/>
            <p:cNvCxnSpPr>
              <a:stCxn id="11" idx="1"/>
              <a:endCxn id="10" idx="5"/>
            </p:cNvCxnSpPr>
            <p:nvPr/>
          </p:nvCxnSpPr>
          <p:spPr>
            <a:xfrm flipH="1" flipV="1">
              <a:off x="2567521" y="2099588"/>
              <a:ext cx="353506" cy="201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26005F77-6062-4848-B504-CC813C5825CD}"/>
              </a:ext>
            </a:extLst>
          </p:cNvPr>
          <p:cNvSpPr/>
          <p:nvPr/>
        </p:nvSpPr>
        <p:spPr>
          <a:xfrm>
            <a:off x="9124612" y="3097178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 charset="0"/>
                <a:ea typeface="Calibri" charset="0"/>
                <a:cs typeface="Calibri" charset="0"/>
                <a:sym typeface="Wingdings"/>
              </a:rPr>
              <a:t>c3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187C58B-A044-48EE-9D86-F94C5B0E38FD}"/>
              </a:ext>
            </a:extLst>
          </p:cNvPr>
          <p:cNvSpPr/>
          <p:nvPr/>
        </p:nvSpPr>
        <p:spPr>
          <a:xfrm>
            <a:off x="9058277" y="1506022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c3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3C6F5E-25C6-4798-AE1C-7B139E8EBB22}"/>
              </a:ext>
            </a:extLst>
          </p:cNvPr>
          <p:cNvSpPr/>
          <p:nvPr/>
        </p:nvSpPr>
        <p:spPr>
          <a:xfrm>
            <a:off x="10577450" y="1656035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c4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8E6026-54D8-4A67-A5DA-5594BA5D8599}"/>
              </a:ext>
            </a:extLst>
          </p:cNvPr>
          <p:cNvSpPr/>
          <p:nvPr/>
        </p:nvSpPr>
        <p:spPr>
          <a:xfrm>
            <a:off x="5143495" y="2105095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节点数</a:t>
            </a:r>
            <a:r>
              <a:rPr lang="en-US" altLang="zh-CN" dirty="0"/>
              <a:t>n=5</a:t>
            </a:r>
            <a:r>
              <a:rPr lang="zh-CN" altLang="en-US" dirty="0"/>
              <a:t>，边数</a:t>
            </a:r>
            <a:r>
              <a:rPr lang="en-US" altLang="zh-CN" dirty="0"/>
              <a:t>m=5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702232A-C877-43C1-98E1-64BE8C0CA3F6}"/>
                  </a:ext>
                </a:extLst>
              </p:cNvPr>
              <p:cNvSpPr/>
              <p:nvPr/>
            </p:nvSpPr>
            <p:spPr>
              <a:xfrm>
                <a:off x="5287600" y="5743724"/>
                <a:ext cx="1828514" cy="62780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702232A-C877-43C1-98E1-64BE8C0CA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600" y="5743724"/>
                <a:ext cx="1828514" cy="6278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C0456285-A800-4709-B6D1-700ED12F4CA3}"/>
              </a:ext>
            </a:extLst>
          </p:cNvPr>
          <p:cNvSpPr/>
          <p:nvPr/>
        </p:nvSpPr>
        <p:spPr>
          <a:xfrm>
            <a:off x="7885157" y="3185459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c3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EA3820-0537-46D8-837E-A41C3593A1BD}"/>
              </a:ext>
            </a:extLst>
          </p:cNvPr>
          <p:cNvSpPr/>
          <p:nvPr/>
        </p:nvSpPr>
        <p:spPr>
          <a:xfrm>
            <a:off x="11269883" y="3164537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305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958</Words>
  <Application>Microsoft Office PowerPoint</Application>
  <PresentationFormat>宽屏</PresentationFormat>
  <Paragraphs>285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Microsoft YaHei</vt:lpstr>
      <vt:lpstr>Arial</vt:lpstr>
      <vt:lpstr>Calibri</vt:lpstr>
      <vt:lpstr>Cambria Math</vt:lpstr>
      <vt:lpstr>Wingdings</vt:lpstr>
      <vt:lpstr>Office 主题​​</vt:lpstr>
      <vt:lpstr>图的社区检测：Louvain算法&amp;标签传播（LPA）</vt:lpstr>
      <vt:lpstr>图的社区检测：Louvain算法&amp;标签传播（LPA）</vt:lpstr>
      <vt:lpstr>图的社区检测：Louvain算法&amp;标签传播（LPA）</vt:lpstr>
      <vt:lpstr>图的社区检测：Louvain算法&amp;标签传播（LPA）</vt:lpstr>
      <vt:lpstr>图的社区检测：Louvain算法&amp;标签传播（LPA）</vt:lpstr>
      <vt:lpstr>图的社区检测：Louvain算法&amp;标签传播（LPA）</vt:lpstr>
      <vt:lpstr>pause</vt:lpstr>
      <vt:lpstr>图的社区检测：Louvain算法&amp;标签传播（LPA）</vt:lpstr>
      <vt:lpstr>图的社区检测：Louvain算法&amp;标签传播（LPA）</vt:lpstr>
      <vt:lpstr>图的社区检测：Louvain算法&amp;标签传播（LPA）</vt:lpstr>
      <vt:lpstr>图的社区检测：Louvain算法&amp;标签传播（LPA）</vt:lpstr>
      <vt:lpstr>图的社区检测：Louvain算法&amp;标签传播（LPA）</vt:lpstr>
      <vt:lpstr>pause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覃 雄派</dc:creator>
  <cp:lastModifiedBy>Administrator</cp:lastModifiedBy>
  <cp:revision>11</cp:revision>
  <dcterms:created xsi:type="dcterms:W3CDTF">2022-02-11T11:24:56Z</dcterms:created>
  <dcterms:modified xsi:type="dcterms:W3CDTF">2024-09-09T13:00:13Z</dcterms:modified>
</cp:coreProperties>
</file>