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79D3B-9EB7-49F2-B91B-71C33B7B9F5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4EEBB-B3E6-44A7-B93B-E881B7CF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9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8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AE2-FD83-470A-8685-73B8824C095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9AEE-C4C8-47D2-97DE-81B2E72AA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11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AE2-FD83-470A-8685-73B8824C095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9AEE-C4C8-47D2-97DE-81B2E72AA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AE2-FD83-470A-8685-73B8824C095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9AEE-C4C8-47D2-97DE-81B2E72AA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AE2-FD83-470A-8685-73B8824C095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9AEE-C4C8-47D2-97DE-81B2E72AA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8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AE2-FD83-470A-8685-73B8824C095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9AEE-C4C8-47D2-97DE-81B2E72AA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6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AE2-FD83-470A-8685-73B8824C095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9AEE-C4C8-47D2-97DE-81B2E72AA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0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AE2-FD83-470A-8685-73B8824C095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9AEE-C4C8-47D2-97DE-81B2E72AA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8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AE2-FD83-470A-8685-73B8824C095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9AEE-C4C8-47D2-97DE-81B2E72AA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4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AE2-FD83-470A-8685-73B8824C095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9AEE-C4C8-47D2-97DE-81B2E72AA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4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AE2-FD83-470A-8685-73B8824C095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9AEE-C4C8-47D2-97DE-81B2E72AA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0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AE2-FD83-470A-8685-73B8824C095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9AEE-C4C8-47D2-97DE-81B2E72AA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33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4AE2-FD83-470A-8685-73B8824C095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9AEE-C4C8-47D2-97DE-81B2E72AA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3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/>
                  <a:t>Louvain</a:t>
                </a:r>
                <a:r>
                  <a:rPr lang="zh-CN" altLang="en-US" dirty="0"/>
                  <a:t>算法的</a:t>
                </a:r>
                <a:r>
                  <a:rPr lang="en-US" altLang="zh-CN" dirty="0"/>
                  <a:t>Phase 1</a:t>
                </a:r>
                <a:r>
                  <a:rPr lang="zh-CN" altLang="en-US" dirty="0"/>
                  <a:t>实例</a:t>
                </a:r>
                <a:endParaRPr lang="en-US" altLang="zh-CN" dirty="0"/>
              </a:p>
              <a:p>
                <a:r>
                  <a:rPr lang="zh-CN" altLang="en-US" sz="2400" b="1" dirty="0">
                    <a:solidFill>
                      <a:srgbClr val="C00000"/>
                    </a:solidFill>
                    <a:sym typeface="Wingdings"/>
                  </a:rPr>
                  <a:t>继续调整，看有没有改进余地</a:t>
                </a:r>
                <a:endParaRPr lang="en-US" altLang="zh-CN" sz="2400" b="1" dirty="0">
                  <a:solidFill>
                    <a:srgbClr val="C00000"/>
                  </a:solidFill>
                  <a:sym typeface="Wingdings"/>
                </a:endParaRPr>
              </a:p>
              <a:p>
                <a:r>
                  <a:rPr lang="zh-CN" altLang="en-US" sz="2400" dirty="0">
                    <a:sym typeface="Wingdings"/>
                  </a:rPr>
                  <a:t>考虑红色标注的节点</a:t>
                </a:r>
                <a:endParaRPr lang="en-US" altLang="zh-CN" sz="2400" dirty="0">
                  <a:sym typeface="Wingdings"/>
                </a:endParaRPr>
              </a:p>
              <a:p>
                <a:pPr lvl="1"/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D,</a:t>
                </a:r>
                <a:r>
                  <a:rPr lang="zh-CN" alt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G,</a:t>
                </a:r>
                <a:r>
                  <a:rPr lang="zh-CN" alt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E,</a:t>
                </a:r>
                <a:r>
                  <a:rPr lang="zh-CN" alt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C,</a:t>
                </a:r>
                <a:r>
                  <a:rPr lang="zh-CN" alt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H,</a:t>
                </a:r>
                <a:r>
                  <a:rPr lang="zh-CN" alt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I,</a:t>
                </a:r>
                <a:r>
                  <a:rPr lang="zh-CN" alt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B,</a:t>
                </a:r>
                <a:r>
                  <a:rPr lang="zh-CN" alt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A,</a:t>
                </a:r>
                <a:r>
                  <a:rPr lang="zh-CN" alt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J,</a:t>
                </a:r>
                <a:r>
                  <a:rPr lang="zh-CN" alt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F</a:t>
                </a:r>
              </a:p>
              <a:p>
                <a:r>
                  <a:rPr lang="zh-CN" altLang="en-US" sz="24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24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/>
                <a:r>
                  <a:rPr lang="cs-CZ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0</a:t>
                </a:r>
                <a:r>
                  <a:rPr lang="zh-CN" alt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，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6</a:t>
                </a:r>
                <a:r>
                  <a:rPr lang="zh-CN" alt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，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9</a:t>
                </a:r>
                <a:r>
                  <a:rPr lang="cs-CZ" altLang="zh-CN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r>
                  <a:rPr lang="zh-CN" altLang="en-US" sz="2400" dirty="0">
                    <a:sym typeface="Wingdings"/>
                  </a:rPr>
                  <a:t>按随机的顺序访问邻居，计算分值</a:t>
                </a:r>
                <a:endParaRPr lang="en-US" altLang="zh-CN" sz="2400" dirty="0">
                  <a:sym typeface="Wingdings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sym typeface="Wingdings"/>
                          </a:rPr>
                          <m:t>E</m:t>
                        </m:r>
                      </m:e>
                    </m:d>
                    <m:r>
                      <a:rPr lang="en-US" altLang="zh-CN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5∗0</m:t>
                            </m:r>
                          </m:num>
                          <m:den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18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Wingdings"/>
                      </a:rPr>
                      <m:t>0</m:t>
                    </m:r>
                  </m:oMath>
                </a14:m>
                <a:endParaRPr lang="en-US" altLang="zh-CN" dirty="0">
                  <a:sym typeface="Wingdings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sym typeface="Wingdings"/>
                          </a:rPr>
                          <m:t>E</m:t>
                        </m:r>
                        <m:r>
                          <a:rPr lang="en-US" altLang="zh-CN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Wingdings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47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endParaRPr lang="en-US" altLang="zh-CN" dirty="0">
                  <a:sym typeface="Wingdings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33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2133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2133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33" i="1">
                            <a:latin typeface="Cambria Math" panose="02040503050406030204" pitchFamily="18" charset="0"/>
                            <a:sym typeface="Wingdings"/>
                          </a:rPr>
                          <m:t>E</m:t>
                        </m:r>
                        <m:r>
                          <a:rPr lang="en-US" altLang="zh-CN" sz="2133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2133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2133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133" i="1">
                                <a:latin typeface="Cambria Math" panose="02040503050406030204" pitchFamily="18" charset="0"/>
                                <a:sym typeface="Wingdings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2133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2133" i="1">
                        <a:latin typeface="Cambria Math" panose="02040503050406030204" pitchFamily="18" charset="0"/>
                        <a:sym typeface="Wingdings"/>
                      </a:rPr>
                      <m:t>2</m:t>
                    </m:r>
                    <m:r>
                      <a:rPr lang="en-US" altLang="zh-CN" sz="2133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33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133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133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133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altLang="zh-CN" sz="2133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33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133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endParaRPr lang="en-US" altLang="zh-CN" sz="2133" i="1" dirty="0">
                  <a:latin typeface="Cambria Math" panose="02040503050406030204" pitchFamily="18" charset="0"/>
                  <a:sym typeface="Wingdings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33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2133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2133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33" i="1">
                            <a:latin typeface="Cambria Math" panose="02040503050406030204" pitchFamily="18" charset="0"/>
                            <a:sym typeface="Wingdings"/>
                          </a:rPr>
                          <m:t>E</m:t>
                        </m:r>
                        <m:r>
                          <a:rPr lang="en-US" altLang="zh-CN" sz="2133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2133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2133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133" i="1">
                                <a:latin typeface="Cambria Math" panose="02040503050406030204" pitchFamily="18" charset="0"/>
                                <a:sym typeface="Wingdings"/>
                              </a:rPr>
                              <m:t>9</m:t>
                            </m:r>
                          </m:sub>
                        </m:sSub>
                      </m:e>
                    </m:d>
                    <m:r>
                      <a:rPr lang="en-US" altLang="zh-CN" sz="2133" i="1">
                        <a:latin typeface="Cambria Math" panose="02040503050406030204" pitchFamily="18" charset="0"/>
                        <a:sym typeface="Wingdings"/>
                      </a:rPr>
                      <m:t>=2</m:t>
                    </m:r>
                    <m:r>
                      <a:rPr lang="en-US" altLang="zh-CN" sz="2133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33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133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133" i="1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altLang="zh-CN" sz="2133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altLang="zh-CN" sz="2133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33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33" i="1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altLang="zh-CN" sz="2133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endParaRPr lang="en-US" altLang="zh-CN" sz="2133" dirty="0"/>
              </a:p>
              <a:p>
                <a:pPr lvl="1"/>
                <a:endParaRPr lang="en-US" altLang="zh-CN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/>
                <a:r>
                  <a:rPr lang="zh-CN" altLang="en-US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b="1" dirty="0">
                    <a:solidFill>
                      <a:srgbClr val="C00000"/>
                    </a:solidFill>
                    <a:sym typeface="Wingdings"/>
                  </a:rPr>
                  <a:t>E</a:t>
                </a:r>
                <a:r>
                  <a:rPr lang="zh-CN" altLang="en-US" b="1" dirty="0">
                    <a:solidFill>
                      <a:srgbClr val="C00000"/>
                    </a:solidFill>
                    <a:sym typeface="Wingdings"/>
                  </a:rPr>
                  <a:t>，加入</a:t>
                </a:r>
                <a:r>
                  <a:rPr lang="en-US" altLang="zh-CN" b="1" dirty="0">
                    <a:solidFill>
                      <a:srgbClr val="C00000"/>
                    </a:solidFill>
                    <a:sym typeface="Wingdings"/>
                  </a:rPr>
                  <a:t>6</a:t>
                </a:r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92"/>
          <p:cNvGrpSpPr/>
          <p:nvPr/>
        </p:nvGrpSpPr>
        <p:grpSpPr>
          <a:xfrm>
            <a:off x="7051909" y="1651436"/>
            <a:ext cx="4667868" cy="4259397"/>
            <a:chOff x="5585145" y="1187061"/>
            <a:chExt cx="3500901" cy="3194548"/>
          </a:xfrm>
        </p:grpSpPr>
        <p:sp>
          <p:nvSpPr>
            <p:cNvPr id="7" name="Oval 3"/>
            <p:cNvSpPr/>
            <p:nvPr/>
          </p:nvSpPr>
          <p:spPr>
            <a:xfrm>
              <a:off x="5585146" y="1187061"/>
              <a:ext cx="373487" cy="3734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8" name="Oval 4"/>
            <p:cNvSpPr/>
            <p:nvPr/>
          </p:nvSpPr>
          <p:spPr>
            <a:xfrm>
              <a:off x="6664822" y="1187061"/>
              <a:ext cx="373487" cy="3734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9" name="Oval 5"/>
            <p:cNvSpPr/>
            <p:nvPr/>
          </p:nvSpPr>
          <p:spPr>
            <a:xfrm>
              <a:off x="5585145" y="2369771"/>
              <a:ext cx="373487" cy="3734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10" name="Oval 6"/>
            <p:cNvSpPr/>
            <p:nvPr/>
          </p:nvSpPr>
          <p:spPr>
            <a:xfrm>
              <a:off x="6510274" y="2434165"/>
              <a:ext cx="373487" cy="3734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cxnSp>
          <p:nvCxnSpPr>
            <p:cNvPr id="11" name="Straight Connector 8"/>
            <p:cNvCxnSpPr>
              <a:stCxn id="7" idx="5"/>
              <a:endCxn id="10" idx="1"/>
            </p:cNvCxnSpPr>
            <p:nvPr/>
          </p:nvCxnSpPr>
          <p:spPr>
            <a:xfrm>
              <a:off x="5903937" y="1505852"/>
              <a:ext cx="661033" cy="9830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9"/>
            <p:cNvCxnSpPr>
              <a:stCxn id="8" idx="3"/>
              <a:endCxn id="9" idx="7"/>
            </p:cNvCxnSpPr>
            <p:nvPr/>
          </p:nvCxnSpPr>
          <p:spPr>
            <a:xfrm flipH="1">
              <a:off x="5903936" y="1505852"/>
              <a:ext cx="815582" cy="918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9" idx="0"/>
            </p:cNvCxnSpPr>
            <p:nvPr/>
          </p:nvCxnSpPr>
          <p:spPr>
            <a:xfrm flipH="1">
              <a:off x="5771889" y="1560548"/>
              <a:ext cx="1" cy="8092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5"/>
            <p:cNvCxnSpPr>
              <a:stCxn id="9" idx="6"/>
              <a:endCxn id="10" idx="2"/>
            </p:cNvCxnSpPr>
            <p:nvPr/>
          </p:nvCxnSpPr>
          <p:spPr>
            <a:xfrm>
              <a:off x="5958632" y="2556515"/>
              <a:ext cx="551642" cy="643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>
              <a:stCxn id="7" idx="6"/>
              <a:endCxn id="8" idx="2"/>
            </p:cNvCxnSpPr>
            <p:nvPr/>
          </p:nvCxnSpPr>
          <p:spPr>
            <a:xfrm>
              <a:off x="5958633" y="1373805"/>
              <a:ext cx="7061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/>
            <p:cNvCxnSpPr>
              <a:stCxn id="8" idx="6"/>
              <a:endCxn id="17" idx="2"/>
            </p:cNvCxnSpPr>
            <p:nvPr/>
          </p:nvCxnSpPr>
          <p:spPr>
            <a:xfrm>
              <a:off x="7038309" y="1373805"/>
              <a:ext cx="770582" cy="180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2"/>
            <p:cNvSpPr/>
            <p:nvPr/>
          </p:nvSpPr>
          <p:spPr>
            <a:xfrm>
              <a:off x="7808891" y="1367367"/>
              <a:ext cx="373487" cy="37348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sp>
          <p:nvSpPr>
            <p:cNvPr id="18" name="Oval 23"/>
            <p:cNvSpPr/>
            <p:nvPr/>
          </p:nvSpPr>
          <p:spPr>
            <a:xfrm>
              <a:off x="7808891" y="2550077"/>
              <a:ext cx="373487" cy="3734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G</a:t>
              </a:r>
              <a:endParaRPr lang="en-US" sz="2400" dirty="0"/>
            </a:p>
          </p:txBody>
        </p:sp>
        <p:sp>
          <p:nvSpPr>
            <p:cNvPr id="19" name="Oval 24"/>
            <p:cNvSpPr/>
            <p:nvPr/>
          </p:nvSpPr>
          <p:spPr>
            <a:xfrm>
              <a:off x="8712559" y="1958721"/>
              <a:ext cx="373487" cy="3734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F</a:t>
              </a:r>
              <a:endParaRPr lang="en-US" sz="2400" dirty="0"/>
            </a:p>
          </p:txBody>
        </p:sp>
        <p:cxnSp>
          <p:nvCxnSpPr>
            <p:cNvPr id="20" name="Straight Connector 27"/>
            <p:cNvCxnSpPr>
              <a:stCxn id="10" idx="6"/>
              <a:endCxn id="18" idx="2"/>
            </p:cNvCxnSpPr>
            <p:nvPr/>
          </p:nvCxnSpPr>
          <p:spPr>
            <a:xfrm>
              <a:off x="6883761" y="2620909"/>
              <a:ext cx="925130" cy="1159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0"/>
            <p:cNvCxnSpPr>
              <a:stCxn id="17" idx="4"/>
              <a:endCxn id="18" idx="0"/>
            </p:cNvCxnSpPr>
            <p:nvPr/>
          </p:nvCxnSpPr>
          <p:spPr>
            <a:xfrm>
              <a:off x="7995635" y="1740854"/>
              <a:ext cx="0" cy="8092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33"/>
            <p:cNvCxnSpPr>
              <a:stCxn id="17" idx="6"/>
              <a:endCxn id="19" idx="1"/>
            </p:cNvCxnSpPr>
            <p:nvPr/>
          </p:nvCxnSpPr>
          <p:spPr>
            <a:xfrm>
              <a:off x="8182378" y="1554111"/>
              <a:ext cx="584877" cy="459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6"/>
            <p:cNvCxnSpPr>
              <a:stCxn id="18" idx="6"/>
              <a:endCxn id="19" idx="3"/>
            </p:cNvCxnSpPr>
            <p:nvPr/>
          </p:nvCxnSpPr>
          <p:spPr>
            <a:xfrm flipV="1">
              <a:off x="8182378" y="2277512"/>
              <a:ext cx="584877" cy="4593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49"/>
            <p:cNvSpPr/>
            <p:nvPr/>
          </p:nvSpPr>
          <p:spPr>
            <a:xfrm>
              <a:off x="8527963" y="3284170"/>
              <a:ext cx="373487" cy="3734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J</a:t>
              </a:r>
              <a:endParaRPr lang="en-US" sz="2400" dirty="0"/>
            </a:p>
          </p:txBody>
        </p:sp>
        <p:cxnSp>
          <p:nvCxnSpPr>
            <p:cNvPr id="25" name="Straight Connector 50"/>
            <p:cNvCxnSpPr>
              <a:stCxn id="24" idx="1"/>
              <a:endCxn id="18" idx="5"/>
            </p:cNvCxnSpPr>
            <p:nvPr/>
          </p:nvCxnSpPr>
          <p:spPr>
            <a:xfrm flipH="1" flipV="1">
              <a:off x="8127682" y="2868868"/>
              <a:ext cx="454977" cy="4699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5"/>
            <p:cNvCxnSpPr>
              <a:stCxn id="24" idx="0"/>
              <a:endCxn id="17" idx="5"/>
            </p:cNvCxnSpPr>
            <p:nvPr/>
          </p:nvCxnSpPr>
          <p:spPr>
            <a:xfrm flipH="1" flipV="1">
              <a:off x="8127682" y="1686158"/>
              <a:ext cx="587025" cy="1598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8"/>
            <p:cNvCxnSpPr>
              <a:stCxn id="24" idx="7"/>
              <a:endCxn id="19" idx="4"/>
            </p:cNvCxnSpPr>
            <p:nvPr/>
          </p:nvCxnSpPr>
          <p:spPr>
            <a:xfrm flipV="1">
              <a:off x="8846754" y="2332208"/>
              <a:ext cx="52549" cy="1006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61"/>
            <p:cNvSpPr/>
            <p:nvPr/>
          </p:nvSpPr>
          <p:spPr>
            <a:xfrm>
              <a:off x="6693909" y="3536937"/>
              <a:ext cx="373487" cy="3734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H</a:t>
              </a:r>
              <a:endParaRPr lang="en-US" sz="2400" dirty="0"/>
            </a:p>
          </p:txBody>
        </p:sp>
        <p:cxnSp>
          <p:nvCxnSpPr>
            <p:cNvPr id="29" name="Straight Connector 62"/>
            <p:cNvCxnSpPr>
              <a:stCxn id="17" idx="3"/>
              <a:endCxn id="28" idx="0"/>
            </p:cNvCxnSpPr>
            <p:nvPr/>
          </p:nvCxnSpPr>
          <p:spPr>
            <a:xfrm flipH="1">
              <a:off x="6880653" y="1686158"/>
              <a:ext cx="982934" cy="18507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65"/>
            <p:cNvSpPr/>
            <p:nvPr/>
          </p:nvSpPr>
          <p:spPr>
            <a:xfrm>
              <a:off x="7797679" y="4008122"/>
              <a:ext cx="373487" cy="37348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I</a:t>
              </a:r>
              <a:endParaRPr lang="en-US" sz="2400" dirty="0"/>
            </a:p>
          </p:txBody>
        </p:sp>
        <p:cxnSp>
          <p:nvCxnSpPr>
            <p:cNvPr id="31" name="Straight Connector 66"/>
            <p:cNvCxnSpPr>
              <a:stCxn id="30" idx="2"/>
              <a:endCxn id="28" idx="5"/>
            </p:cNvCxnSpPr>
            <p:nvPr/>
          </p:nvCxnSpPr>
          <p:spPr>
            <a:xfrm flipH="1" flipV="1">
              <a:off x="7012700" y="3855728"/>
              <a:ext cx="784979" cy="3391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69"/>
            <p:cNvCxnSpPr>
              <a:stCxn id="30" idx="6"/>
              <a:endCxn id="24" idx="4"/>
            </p:cNvCxnSpPr>
            <p:nvPr/>
          </p:nvCxnSpPr>
          <p:spPr>
            <a:xfrm flipV="1">
              <a:off x="8171166" y="3657657"/>
              <a:ext cx="543541" cy="5372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73"/>
            <p:cNvCxnSpPr>
              <a:stCxn id="28" idx="6"/>
              <a:endCxn id="24" idx="3"/>
            </p:cNvCxnSpPr>
            <p:nvPr/>
          </p:nvCxnSpPr>
          <p:spPr>
            <a:xfrm flipV="1">
              <a:off x="7067396" y="3602961"/>
              <a:ext cx="1515263" cy="1207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2"/>
            <p:cNvCxnSpPr>
              <a:stCxn id="10" idx="5"/>
              <a:endCxn id="24" idx="2"/>
            </p:cNvCxnSpPr>
            <p:nvPr/>
          </p:nvCxnSpPr>
          <p:spPr>
            <a:xfrm>
              <a:off x="6829065" y="2752956"/>
              <a:ext cx="1698898" cy="7179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94"/>
          <p:cNvSpPr txBox="1"/>
          <p:nvPr/>
        </p:nvSpPr>
        <p:spPr>
          <a:xfrm>
            <a:off x="7084680" y="112902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95"/>
          <p:cNvSpPr txBox="1"/>
          <p:nvPr/>
        </p:nvSpPr>
        <p:spPr>
          <a:xfrm>
            <a:off x="8539344" y="112639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97"/>
          <p:cNvSpPr txBox="1"/>
          <p:nvPr/>
        </p:nvSpPr>
        <p:spPr>
          <a:xfrm>
            <a:off x="8087850" y="384940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99"/>
          <p:cNvSpPr txBox="1"/>
          <p:nvPr/>
        </p:nvSpPr>
        <p:spPr>
          <a:xfrm>
            <a:off x="9830596" y="299222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100"/>
          <p:cNvSpPr txBox="1"/>
          <p:nvPr/>
        </p:nvSpPr>
        <p:spPr>
          <a:xfrm>
            <a:off x="11390456" y="214942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103"/>
          <p:cNvSpPr txBox="1"/>
          <p:nvPr/>
        </p:nvSpPr>
        <p:spPr>
          <a:xfrm>
            <a:off x="10685556" y="56247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6"/>
          <p:cNvSpPr txBox="1"/>
          <p:nvPr/>
        </p:nvSpPr>
        <p:spPr>
          <a:xfrm>
            <a:off x="10102610" y="127354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758146" y="5626299"/>
                <a:ext cx="2388795" cy="80643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46" y="5626299"/>
                <a:ext cx="2388795" cy="806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96"/>
          <p:cNvSpPr txBox="1"/>
          <p:nvPr/>
        </p:nvSpPr>
        <p:spPr>
          <a:xfrm>
            <a:off x="7055796" y="37576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96"/>
          <p:cNvSpPr txBox="1"/>
          <p:nvPr/>
        </p:nvSpPr>
        <p:spPr>
          <a:xfrm>
            <a:off x="8288974" y="53324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103"/>
          <p:cNvSpPr txBox="1"/>
          <p:nvPr/>
        </p:nvSpPr>
        <p:spPr>
          <a:xfrm>
            <a:off x="11566896" y="528258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70546" y="2076491"/>
            <a:ext cx="341745" cy="486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6" name="TextBox 100"/>
          <p:cNvSpPr txBox="1"/>
          <p:nvPr/>
        </p:nvSpPr>
        <p:spPr>
          <a:xfrm>
            <a:off x="10904803" y="138294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10497106" y="1529717"/>
            <a:ext cx="407697" cy="21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形标注 4"/>
          <p:cNvSpPr/>
          <p:nvPr/>
        </p:nvSpPr>
        <p:spPr>
          <a:xfrm>
            <a:off x="5005661" y="1034949"/>
            <a:ext cx="1644000" cy="1045251"/>
          </a:xfrm>
          <a:prstGeom prst="wedgeEllipseCallout">
            <a:avLst>
              <a:gd name="adj1" fmla="val -96848"/>
              <a:gd name="adj2" fmla="val 61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仅仅展示</a:t>
            </a:r>
            <a:r>
              <a:rPr lang="en-US" altLang="zh-CN" sz="2400" dirty="0"/>
              <a:t>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719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CN" altLang="en-US" sz="1800" dirty="0"/>
                  <a:t>练习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请针对右图运行</a:t>
                </a:r>
                <a:r>
                  <a:rPr lang="en-US" altLang="zh-CN" sz="1800" dirty="0"/>
                  <a:t>Louvain</a:t>
                </a:r>
                <a:r>
                  <a:rPr lang="zh-CN" altLang="en-US" sz="1800" dirty="0"/>
                  <a:t>算法，得到社区检测的结果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社区分配如图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随机节点序列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考虑红色标注的节点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22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c3</a:t>
                </a: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sz="1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按随机的顺序访问邻居，计算分值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𝐶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𝐶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6∗1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CN" altLang="zh-CN" sz="1800" dirty="0"/>
                      <m:t> 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C</a:t>
                </a: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，不动</a:t>
                </a: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CN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  <a:blipFill>
                <a:blip r:embed="rId2"/>
                <a:stretch>
                  <a:fillRect l="-69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n=3</a:t>
            </a:r>
            <a:r>
              <a:rPr lang="zh-CN" altLang="en-US" dirty="0"/>
              <a:t>，原始边数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03D8E10C-270A-4AE3-B99F-1730DBD5D60E}"/>
              </a:ext>
            </a:extLst>
          </p:cNvPr>
          <p:cNvSpPr/>
          <p:nvPr/>
        </p:nvSpPr>
        <p:spPr>
          <a:xfrm>
            <a:off x="6911617" y="4341853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5B0A0F-91EF-4D87-92C7-EBB10D9C0E1D}"/>
              </a:ext>
            </a:extLst>
          </p:cNvPr>
          <p:cNvSpPr/>
          <p:nvPr/>
        </p:nvSpPr>
        <p:spPr>
          <a:xfrm>
            <a:off x="8838009" y="4485584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739AF4B-523B-463B-AA3C-E57F322EB5C8}"/>
              </a:ext>
            </a:extLst>
          </p:cNvPr>
          <p:cNvSpPr/>
          <p:nvPr/>
        </p:nvSpPr>
        <p:spPr>
          <a:xfrm>
            <a:off x="10715007" y="4450953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CDBAF5-4847-412B-BB6C-969440F96440}"/>
              </a:ext>
            </a:extLst>
          </p:cNvPr>
          <p:cNvSpPr/>
          <p:nvPr/>
        </p:nvSpPr>
        <p:spPr>
          <a:xfrm>
            <a:off x="6778388" y="3128497"/>
            <a:ext cx="623248" cy="6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1FF1FB6-08D4-426F-8EDB-554D873A0301}"/>
              </a:ext>
            </a:extLst>
          </p:cNvPr>
          <p:cNvSpPr/>
          <p:nvPr/>
        </p:nvSpPr>
        <p:spPr>
          <a:xfrm>
            <a:off x="8614229" y="3215230"/>
            <a:ext cx="623248" cy="6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D4A1605-A983-464D-9F68-85A67CFB3F92}"/>
              </a:ext>
            </a:extLst>
          </p:cNvPr>
          <p:cNvSpPr/>
          <p:nvPr/>
        </p:nvSpPr>
        <p:spPr>
          <a:xfrm>
            <a:off x="10491227" y="3187186"/>
            <a:ext cx="623248" cy="6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A345F7-6654-46E2-A6FD-F8B907899AD9}"/>
              </a:ext>
            </a:extLst>
          </p:cNvPr>
          <p:cNvSpPr/>
          <p:nvPr/>
        </p:nvSpPr>
        <p:spPr>
          <a:xfrm>
            <a:off x="6623781" y="2544907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内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Degree=2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C6FC7A-0002-4DC6-8394-2095A0F83556}"/>
              </a:ext>
            </a:extLst>
          </p:cNvPr>
          <p:cNvSpPr/>
          <p:nvPr/>
        </p:nvSpPr>
        <p:spPr>
          <a:xfrm>
            <a:off x="8676859" y="2709238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内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Degree=0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6A5B98-76EF-42C0-9BFF-8C4758A14EB8}"/>
              </a:ext>
            </a:extLst>
          </p:cNvPr>
          <p:cNvSpPr/>
          <p:nvPr/>
        </p:nvSpPr>
        <p:spPr>
          <a:xfrm>
            <a:off x="10622396" y="2664203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内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Degree=2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87D08FD-767C-44B9-8AEC-ECA4086F9E6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7401636" y="3445807"/>
            <a:ext cx="1212593" cy="8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6A188DC-A07C-443A-AF34-6646D45E777D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 flipV="1">
            <a:off x="9237477" y="3504496"/>
            <a:ext cx="1253750" cy="2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63097A4-7334-402A-8064-0E400F7D7936}"/>
              </a:ext>
            </a:extLst>
          </p:cNvPr>
          <p:cNvSpPr/>
          <p:nvPr/>
        </p:nvSpPr>
        <p:spPr>
          <a:xfrm>
            <a:off x="7374557" y="3574440"/>
            <a:ext cx="8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Edge=2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EE071F-021F-4E53-A6C0-B7FCACB71F3B}"/>
              </a:ext>
            </a:extLst>
          </p:cNvPr>
          <p:cNvSpPr/>
          <p:nvPr/>
        </p:nvSpPr>
        <p:spPr>
          <a:xfrm>
            <a:off x="9427635" y="3738771"/>
            <a:ext cx="8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Edge=1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68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 smtClean="0"/>
              <a:t>pause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10" y="1092201"/>
            <a:ext cx="5235863" cy="533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00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/>
              </a:rPr>
              <a:t>将社区抽象成</a:t>
            </a:r>
            <a:r>
              <a:rPr lang="en-US" altLang="zh-CN" dirty="0">
                <a:sym typeface="Wingdings"/>
              </a:rPr>
              <a:t>super node</a:t>
            </a:r>
          </a:p>
          <a:p>
            <a:endParaRPr kumimoji="1" lang="en-US" altLang="zh-CN" dirty="0">
              <a:sym typeface="Wingdings"/>
            </a:endParaRPr>
          </a:p>
          <a:p>
            <a:endParaRPr kumimoji="1" lang="en-US" altLang="zh-CN" dirty="0"/>
          </a:p>
        </p:txBody>
      </p:sp>
      <p:sp>
        <p:nvSpPr>
          <p:cNvPr id="6" name="Oval 43"/>
          <p:cNvSpPr>
            <a:spLocks noChangeAspect="1"/>
          </p:cNvSpPr>
          <p:nvPr/>
        </p:nvSpPr>
        <p:spPr>
          <a:xfrm>
            <a:off x="7706225" y="2410977"/>
            <a:ext cx="672000" cy="67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0</a:t>
            </a:r>
            <a:endParaRPr lang="en-US" sz="2400" dirty="0"/>
          </a:p>
        </p:txBody>
      </p:sp>
      <p:sp>
        <p:nvSpPr>
          <p:cNvPr id="7" name="Oval 44"/>
          <p:cNvSpPr>
            <a:spLocks noChangeAspect="1"/>
          </p:cNvSpPr>
          <p:nvPr/>
        </p:nvSpPr>
        <p:spPr>
          <a:xfrm>
            <a:off x="9489233" y="3414476"/>
            <a:ext cx="672000" cy="67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en-US" sz="2400" dirty="0"/>
          </a:p>
        </p:txBody>
      </p:sp>
      <p:sp>
        <p:nvSpPr>
          <p:cNvPr id="8" name="Oval 45"/>
          <p:cNvSpPr>
            <a:spLocks noChangeAspect="1"/>
          </p:cNvSpPr>
          <p:nvPr/>
        </p:nvSpPr>
        <p:spPr>
          <a:xfrm>
            <a:off x="7893543" y="4729267"/>
            <a:ext cx="672000" cy="67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9" name="TextBox 48"/>
          <p:cNvSpPr txBox="1"/>
          <p:nvPr/>
        </p:nvSpPr>
        <p:spPr>
          <a:xfrm>
            <a:off x="7761689" y="1877964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Degree: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10</a:t>
            </a:r>
            <a:endParaRPr lang="en-US" sz="2400" i="1" dirty="0"/>
          </a:p>
        </p:txBody>
      </p:sp>
      <p:cxnSp>
        <p:nvCxnSpPr>
          <p:cNvPr id="10" name="Straight Connector 51"/>
          <p:cNvCxnSpPr>
            <a:stCxn id="6" idx="5"/>
            <a:endCxn id="7" idx="1"/>
          </p:cNvCxnSpPr>
          <p:nvPr/>
        </p:nvCxnSpPr>
        <p:spPr>
          <a:xfrm>
            <a:off x="8279813" y="2984565"/>
            <a:ext cx="1307832" cy="528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52"/>
          <p:cNvSpPr txBox="1"/>
          <p:nvPr/>
        </p:nvSpPr>
        <p:spPr>
          <a:xfrm>
            <a:off x="10090236" y="37598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Degree: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6</a:t>
            </a:r>
            <a:endParaRPr lang="en-US" sz="2400" i="1" dirty="0"/>
          </a:p>
        </p:txBody>
      </p:sp>
      <p:sp>
        <p:nvSpPr>
          <p:cNvPr id="12" name="TextBox 53"/>
          <p:cNvSpPr txBox="1"/>
          <p:nvPr/>
        </p:nvSpPr>
        <p:spPr>
          <a:xfrm>
            <a:off x="7327728" y="555822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Degree: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6</a:t>
            </a:r>
            <a:endParaRPr lang="en-US" sz="2400" i="1" dirty="0"/>
          </a:p>
        </p:txBody>
      </p:sp>
      <p:cxnSp>
        <p:nvCxnSpPr>
          <p:cNvPr id="13" name="Straight Connector 54"/>
          <p:cNvCxnSpPr>
            <a:stCxn id="8" idx="7"/>
            <a:endCxn id="7" idx="3"/>
          </p:cNvCxnSpPr>
          <p:nvPr/>
        </p:nvCxnSpPr>
        <p:spPr>
          <a:xfrm flipV="1">
            <a:off x="8467131" y="3988065"/>
            <a:ext cx="1120515" cy="839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7"/>
          <p:cNvCxnSpPr>
            <a:stCxn id="8" idx="0"/>
            <a:endCxn id="6" idx="4"/>
          </p:cNvCxnSpPr>
          <p:nvPr/>
        </p:nvCxnSpPr>
        <p:spPr>
          <a:xfrm flipH="1" flipV="1">
            <a:off x="8042226" y="3082978"/>
            <a:ext cx="187317" cy="1646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63"/>
          <p:cNvSpPr txBox="1"/>
          <p:nvPr/>
        </p:nvSpPr>
        <p:spPr>
          <a:xfrm>
            <a:off x="8629716" y="2527621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/>
              <a:t>edges: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2</a:t>
            </a:r>
            <a:endParaRPr lang="en-US" sz="2400" i="1" dirty="0"/>
          </a:p>
        </p:txBody>
      </p:sp>
      <p:sp>
        <p:nvSpPr>
          <p:cNvPr id="16" name="TextBox 64"/>
          <p:cNvSpPr txBox="1"/>
          <p:nvPr/>
        </p:nvSpPr>
        <p:spPr>
          <a:xfrm>
            <a:off x="6871279" y="4086477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edges: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1</a:t>
            </a:r>
            <a:endParaRPr lang="en-US" sz="2400" i="1" dirty="0"/>
          </a:p>
        </p:txBody>
      </p:sp>
      <p:sp>
        <p:nvSpPr>
          <p:cNvPr id="17" name="TextBox 67"/>
          <p:cNvSpPr txBox="1"/>
          <p:nvPr/>
        </p:nvSpPr>
        <p:spPr>
          <a:xfrm>
            <a:off x="8803131" y="444647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edges: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4</a:t>
            </a:r>
            <a:endParaRPr lang="en-US" sz="2400" i="1" dirty="0"/>
          </a:p>
        </p:txBody>
      </p:sp>
      <p:sp>
        <p:nvSpPr>
          <p:cNvPr id="18" name="TextBox 68"/>
          <p:cNvSpPr txBox="1"/>
          <p:nvPr/>
        </p:nvSpPr>
        <p:spPr>
          <a:xfrm>
            <a:off x="7176005" y="2445186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70"/>
          <p:cNvSpPr txBox="1"/>
          <p:nvPr/>
        </p:nvSpPr>
        <p:spPr>
          <a:xfrm>
            <a:off x="10320591" y="3057596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c9</a:t>
            </a:r>
          </a:p>
        </p:txBody>
      </p:sp>
      <p:sp>
        <p:nvSpPr>
          <p:cNvPr id="20" name="TextBox 71"/>
          <p:cNvSpPr txBox="1"/>
          <p:nvPr/>
        </p:nvSpPr>
        <p:spPr>
          <a:xfrm>
            <a:off x="7235651" y="4829369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249209" y="2775435"/>
            <a:ext cx="910824" cy="9108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0</a:t>
            </a:r>
            <a:endParaRPr lang="en-US" sz="24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285761" y="2777727"/>
            <a:ext cx="910824" cy="9108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22" idx="2"/>
            <a:endCxn id="21" idx="6"/>
          </p:cNvCxnSpPr>
          <p:nvPr/>
        </p:nvCxnSpPr>
        <p:spPr>
          <a:xfrm flipH="1" flipV="1">
            <a:off x="2160033" y="3230847"/>
            <a:ext cx="2125728" cy="2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5"/>
          <p:cNvSpPr txBox="1"/>
          <p:nvPr/>
        </p:nvSpPr>
        <p:spPr>
          <a:xfrm>
            <a:off x="900768" y="2190098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Degree: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10</a:t>
            </a:r>
            <a:endParaRPr lang="en-US" sz="2400" i="1" dirty="0"/>
          </a:p>
        </p:txBody>
      </p:sp>
      <p:sp>
        <p:nvSpPr>
          <p:cNvPr id="25" name="TextBox 26"/>
          <p:cNvSpPr txBox="1"/>
          <p:nvPr/>
        </p:nvSpPr>
        <p:spPr>
          <a:xfrm>
            <a:off x="4031249" y="2114925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Degree: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20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26" name="TextBox 27"/>
          <p:cNvSpPr txBox="1"/>
          <p:nvPr/>
        </p:nvSpPr>
        <p:spPr>
          <a:xfrm>
            <a:off x="2586864" y="2529181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edges:</a:t>
            </a:r>
            <a:r>
              <a:rPr lang="zh-CN" altLang="en-US" sz="2400" i="1" dirty="0"/>
              <a:t> </a:t>
            </a:r>
            <a:r>
              <a:rPr lang="en-US" altLang="zh-CN" sz="2400" i="1" dirty="0">
                <a:solidFill>
                  <a:srgbClr val="C00000"/>
                </a:solidFill>
              </a:rPr>
              <a:t>3</a:t>
            </a:r>
            <a:endParaRPr lang="en-US" sz="2400" i="1" dirty="0">
              <a:solidFill>
                <a:srgbClr val="C0000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7445668" y="2984565"/>
            <a:ext cx="2186461" cy="1320875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/>
          <p:nvPr/>
        </p:nvSpPr>
        <p:spPr>
          <a:xfrm>
            <a:off x="1210402" y="5011416"/>
            <a:ext cx="3624700" cy="748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练习：计算将节点</a:t>
            </a:r>
            <a:r>
              <a:rPr lang="en-US" altLang="zh-CN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0</a:t>
            </a:r>
            <a:r>
              <a:rPr lang="zh-CN" altLang="en-US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和节点</a:t>
            </a:r>
            <a:r>
              <a:rPr lang="en-US" altLang="zh-CN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1</a:t>
            </a:r>
            <a:r>
              <a:rPr lang="zh-CN" altLang="en-US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合并时</a:t>
            </a:r>
            <a:r>
              <a:rPr lang="en-US" altLang="zh-CN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Modularity</a:t>
            </a:r>
            <a:r>
              <a:rPr lang="zh-CN" altLang="en-US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变化</a:t>
            </a:r>
            <a:endParaRPr lang="en-US" altLang="zh-CN" sz="2133" dirty="0">
              <a:latin typeface="Microsoft YaHei" charset="-122"/>
              <a:ea typeface="Microsoft YaHei" charset="-122"/>
              <a:cs typeface="Microsoft YaHei" charset="-122"/>
              <a:sym typeface="Wingding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F118B0-E9B4-482B-BC87-4D75F9CA5B38}"/>
              </a:ext>
            </a:extLst>
          </p:cNvPr>
          <p:cNvSpPr/>
          <p:nvPr/>
        </p:nvSpPr>
        <p:spPr>
          <a:xfrm>
            <a:off x="1350243" y="1640508"/>
            <a:ext cx="103746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i="1" dirty="0"/>
              <a:t>10=10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B739D9-A939-4688-9545-E4963F36AF46}"/>
              </a:ext>
            </a:extLst>
          </p:cNvPr>
          <p:cNvSpPr/>
          <p:nvPr/>
        </p:nvSpPr>
        <p:spPr>
          <a:xfrm>
            <a:off x="4154539" y="1624460"/>
            <a:ext cx="197682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i="1" dirty="0"/>
              <a:t>20=6+4+4+6</a:t>
            </a:r>
            <a:endParaRPr lang="zh-CN" altLang="en-US" sz="2400" dirty="0"/>
          </a:p>
        </p:txBody>
      </p:sp>
      <p:sp>
        <p:nvSpPr>
          <p:cNvPr id="28" name="箭头: 左 27">
            <a:extLst>
              <a:ext uri="{FF2B5EF4-FFF2-40B4-BE49-F238E27FC236}">
                <a16:creationId xmlns:a16="http://schemas.microsoft.com/office/drawing/2014/main" id="{20861949-5458-46EB-AC17-37B80C61FD83}"/>
              </a:ext>
            </a:extLst>
          </p:cNvPr>
          <p:cNvSpPr/>
          <p:nvPr/>
        </p:nvSpPr>
        <p:spPr>
          <a:xfrm>
            <a:off x="6018559" y="3429001"/>
            <a:ext cx="880572" cy="6574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39D4720A-0B02-41F7-B7A2-E1F7C893E3B7}"/>
              </a:ext>
            </a:extLst>
          </p:cNvPr>
          <p:cNvSpPr/>
          <p:nvPr/>
        </p:nvSpPr>
        <p:spPr>
          <a:xfrm>
            <a:off x="2799643" y="3988064"/>
            <a:ext cx="841773" cy="777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1" name="TextBox 71">
            <a:extLst>
              <a:ext uri="{FF2B5EF4-FFF2-40B4-BE49-F238E27FC236}">
                <a16:creationId xmlns:a16="http://schemas.microsoft.com/office/drawing/2014/main" id="{D53DB1F7-5A11-4A3F-921A-AC0FE0321B7A}"/>
              </a:ext>
            </a:extLst>
          </p:cNvPr>
          <p:cNvSpPr txBox="1"/>
          <p:nvPr/>
        </p:nvSpPr>
        <p:spPr>
          <a:xfrm>
            <a:off x="5063785" y="3659901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68">
            <a:extLst>
              <a:ext uri="{FF2B5EF4-FFF2-40B4-BE49-F238E27FC236}">
                <a16:creationId xmlns:a16="http://schemas.microsoft.com/office/drawing/2014/main" id="{041F35F5-377B-4005-BBD9-52967A62566D}"/>
              </a:ext>
            </a:extLst>
          </p:cNvPr>
          <p:cNvSpPr txBox="1"/>
          <p:nvPr/>
        </p:nvSpPr>
        <p:spPr>
          <a:xfrm>
            <a:off x="815143" y="3594034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6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/>
              </a:rPr>
              <a:t>将社区抽象成</a:t>
            </a:r>
            <a:r>
              <a:rPr lang="en-US" altLang="zh-CN" dirty="0">
                <a:sym typeface="Wingdings"/>
              </a:rPr>
              <a:t>super node</a:t>
            </a:r>
          </a:p>
          <a:p>
            <a:endParaRPr kumimoji="1" lang="en-US" altLang="zh-CN" dirty="0">
              <a:sym typeface="Wingdings"/>
            </a:endParaRPr>
          </a:p>
          <a:p>
            <a:endParaRPr kumimoji="1"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2902574" y="5551015"/>
                <a:ext cx="1775743" cy="6083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7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33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733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733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733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1733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17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733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sz="1733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1733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sz="1733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sz="17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33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3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733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1733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574" y="5551015"/>
                <a:ext cx="1775743" cy="608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4685751-3A09-4216-A1A6-2A0826DA703A}"/>
                  </a:ext>
                </a:extLst>
              </p:cNvPr>
              <p:cNvSpPr/>
              <p:nvPr/>
            </p:nvSpPr>
            <p:spPr>
              <a:xfrm>
                <a:off x="5883245" y="5408114"/>
                <a:ext cx="3757111" cy="8945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33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733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733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733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733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733" i="1">
                                <a:latin typeface="Cambria Math" panose="02040503050406030204" pitchFamily="18" charset="0"/>
                                <a:sym typeface="Wingdings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733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a:rPr lang="en-US" altLang="zh-CN" sz="1733" i="1">
                            <a:latin typeface="Cambria Math" panose="02040503050406030204" pitchFamily="18" charset="0"/>
                            <a:sym typeface="Wingdings"/>
                          </a:rPr>
                          <m:t>0</m:t>
                        </m:r>
                      </m:e>
                    </m:d>
                    <m:r>
                      <a:rPr lang="en-US" altLang="zh-CN" sz="1733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733" i="1">
                        <a:latin typeface="Cambria Math" panose="02040503050406030204" pitchFamily="18" charset="0"/>
                        <a:sym typeface="Wingdings"/>
                      </a:rPr>
                      <m:t>−</m:t>
                    </m:r>
                    <m:d>
                      <m:dPr>
                        <m:ctrlPr>
                          <a:rPr lang="en-US" altLang="zh-CN" sz="1733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733" i="1">
                            <a:latin typeface="Cambria Math" panose="02040503050406030204" pitchFamily="18" charset="0"/>
                            <a:sym typeface="Wingdings"/>
                          </a:rPr>
                          <m:t>0</m:t>
                        </m:r>
                        <m:r>
                          <a:rPr lang="en-US" altLang="zh-CN" sz="1733" i="1">
                            <a:latin typeface="Cambria Math" charset="0"/>
                            <a:sym typeface="Wingdings"/>
                          </a:rPr>
                          <m:t>−</m:t>
                        </m:r>
                        <m:f>
                          <m:fPr>
                            <m:ctrlPr>
                              <a:rPr lang="mr-IN" altLang="zh-CN" sz="1733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1733" i="1">
                                    <a:latin typeface="Cambria Math" panose="02040503050406030204" pitchFamily="18" charset="0"/>
                                    <a:sym typeface="Wingdings"/>
                                  </a:rPr>
                                </m:ctrlPr>
                              </m:dPr>
                              <m:e>
                                <m:r>
                                  <a:rPr lang="en-US" altLang="zh-CN" sz="1733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Wingdings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zh-CN" altLang="en-US" sz="1733" i="1">
                                <a:latin typeface="Cambria Math" charset="0"/>
                                <a:sym typeface="Wingdings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altLang="zh-CN" sz="1733" i="1">
                                    <a:latin typeface="Cambria Math" panose="02040503050406030204" pitchFamily="18" charset="0"/>
                                    <a:sym typeface="Wingdings"/>
                                  </a:rPr>
                                </m:ctrlPr>
                              </m:dPr>
                              <m:e>
                                <m:r>
                                  <a:rPr lang="en-US" altLang="zh-CN" sz="1733" i="1">
                                    <a:latin typeface="Cambria Math" panose="02040503050406030204" pitchFamily="18" charset="0"/>
                                    <a:sym typeface="Wingdings"/>
                                  </a:rPr>
                                  <m:t>3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1733" i="1">
                                <a:latin typeface="Cambria Math" panose="02040503050406030204" pitchFamily="18" charset="0"/>
                                <a:sym typeface="Wingdings"/>
                              </a:rPr>
                              <m:t>18</m:t>
                            </m:r>
                          </m:den>
                        </m:f>
                      </m:e>
                    </m:d>
                    <m:r>
                      <a:rPr lang="en-US" altLang="zh-CN" sz="1733" dirty="0">
                        <a:latin typeface="Cambria Math" panose="02040503050406030204" pitchFamily="18" charset="0"/>
                        <a:sym typeface="Wingdings"/>
                      </a:rPr>
                      <m:t>=0</m:t>
                    </m:r>
                  </m:oMath>
                </a14:m>
                <a:r>
                  <a:rPr lang="en-US" altLang="zh-CN" sz="1733" dirty="0">
                    <a:sym typeface="Wingdings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33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733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733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733" i="1">
                            <a:latin typeface="Cambria Math" panose="02040503050406030204" pitchFamily="18" charset="0"/>
                            <a:sym typeface="Wingdings"/>
                          </a:rPr>
                          <m:t>0</m:t>
                        </m:r>
                        <m:r>
                          <a:rPr lang="en-US" altLang="zh-CN" sz="1733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733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733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733" i="1">
                                <a:latin typeface="Cambria Math" panose="02040503050406030204" pitchFamily="18" charset="0"/>
                                <a:sym typeface="Wingdings"/>
                              </a:rPr>
                              <m:t>9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733" dirty="0"/>
                  <a:t>=</a:t>
                </a:r>
                <a14:m>
                  <m:oMath xmlns:m="http://schemas.openxmlformats.org/officeDocument/2006/math">
                    <m:r>
                      <a:rPr lang="en-US" altLang="zh-CN" sz="1733" i="1">
                        <a:latin typeface="Cambria Math" panose="02040503050406030204" pitchFamily="18" charset="0"/>
                        <a:sym typeface="Wingdings"/>
                      </a:rPr>
                      <m:t>3</m:t>
                    </m:r>
                    <m:r>
                      <a:rPr lang="en-US" altLang="zh-CN" sz="1733" i="1">
                        <a:latin typeface="Cambria Math" charset="0"/>
                        <a:sym typeface="Wingdings"/>
                      </a:rPr>
                      <m:t>−</m:t>
                    </m:r>
                    <m:f>
                      <m:fPr>
                        <m:ctrlPr>
                          <a:rPr lang="mr-IN" altLang="zh-CN" sz="1733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733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altLang="zh-CN" sz="1733" i="1">
                                <a:latin typeface="Cambria Math" panose="02040503050406030204" pitchFamily="18" charset="0"/>
                                <a:sym typeface="Wingdings"/>
                              </a:rPr>
                              <m:t>20+3</m:t>
                            </m:r>
                          </m:e>
                        </m:d>
                        <m:r>
                          <a:rPr lang="zh-CN" altLang="en-US" sz="1733" i="1">
                            <a:latin typeface="Cambria Math" charset="0"/>
                            <a:sym typeface="Wingdings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1733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altLang="zh-CN" sz="1733" i="1">
                                <a:latin typeface="Cambria Math" panose="02040503050406030204" pitchFamily="18" charset="0"/>
                                <a:sym typeface="Wingdings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altLang="zh-CN" sz="1733" i="1">
                            <a:latin typeface="Cambria Math" panose="02040503050406030204" pitchFamily="18" charset="0"/>
                            <a:sym typeface="Wingdings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altLang="zh-CN" sz="1733" dirty="0"/>
                  <a:t>=</a:t>
                </a:r>
                <a14:m>
                  <m:oMath xmlns:m="http://schemas.openxmlformats.org/officeDocument/2006/math">
                    <m:r>
                      <a:rPr lang="en-US" altLang="zh-CN" sz="1733" i="1">
                        <a:latin typeface="Cambria Math" charset="0"/>
                        <a:sym typeface="Wingdings"/>
                      </a:rPr>
                      <m:t>−</m:t>
                    </m:r>
                    <m:f>
                      <m:fPr>
                        <m:ctrlPr>
                          <a:rPr lang="mr-IN" altLang="zh-CN" sz="1733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fPr>
                      <m:num>
                        <m:r>
                          <a:rPr lang="en-US" altLang="zh-CN" sz="1733" i="1">
                            <a:latin typeface="Cambria Math" panose="02040503050406030204" pitchFamily="18" charset="0"/>
                            <a:sym typeface="Wingdings"/>
                          </a:rPr>
                          <m:t>15</m:t>
                        </m:r>
                      </m:num>
                      <m:den>
                        <m:r>
                          <a:rPr lang="en-US" altLang="zh-CN" sz="1733" i="1">
                            <a:latin typeface="Cambria Math" panose="02040503050406030204" pitchFamily="18" charset="0"/>
                            <a:sym typeface="Wingdings"/>
                          </a:rPr>
                          <m:t>18</m:t>
                        </m:r>
                      </m:den>
                    </m:f>
                  </m:oMath>
                </a14:m>
                <a:endParaRPr lang="zh-CN" altLang="en-US" sz="1733" dirty="0"/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4685751-3A09-4216-A1A6-2A0826DA7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245" y="5408114"/>
                <a:ext cx="3757111" cy="894540"/>
              </a:xfrm>
              <a:prstGeom prst="rect">
                <a:avLst/>
              </a:prstGeom>
              <a:blipFill>
                <a:blip r:embed="rId3"/>
                <a:stretch>
                  <a:fillRect b="-201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20">
            <a:extLst>
              <a:ext uri="{FF2B5EF4-FFF2-40B4-BE49-F238E27FC236}">
                <a16:creationId xmlns:a16="http://schemas.microsoft.com/office/drawing/2014/main" id="{CCF1666E-664E-472A-AD00-3FC209DF6A82}"/>
              </a:ext>
            </a:extLst>
          </p:cNvPr>
          <p:cNvSpPr>
            <a:spLocks noChangeAspect="1"/>
          </p:cNvSpPr>
          <p:nvPr/>
        </p:nvSpPr>
        <p:spPr>
          <a:xfrm>
            <a:off x="3313960" y="2203597"/>
            <a:ext cx="910824" cy="9108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0</a:t>
            </a:r>
            <a:endParaRPr lang="en-US" sz="2400" dirty="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332A857A-1E07-4118-9FFC-6BE8F9C27175}"/>
              </a:ext>
            </a:extLst>
          </p:cNvPr>
          <p:cNvSpPr>
            <a:spLocks noChangeAspect="1"/>
          </p:cNvSpPr>
          <p:nvPr/>
        </p:nvSpPr>
        <p:spPr>
          <a:xfrm>
            <a:off x="6350512" y="2205889"/>
            <a:ext cx="910824" cy="9108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en-US" sz="2400" dirty="0"/>
          </a:p>
        </p:txBody>
      </p: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B7724D8C-9CEE-40E4-893D-88EF75BC3339}"/>
              </a:ext>
            </a:extLst>
          </p:cNvPr>
          <p:cNvCxnSpPr>
            <a:stCxn id="34" idx="2"/>
            <a:endCxn id="33" idx="6"/>
          </p:cNvCxnSpPr>
          <p:nvPr/>
        </p:nvCxnSpPr>
        <p:spPr>
          <a:xfrm flipH="1" flipV="1">
            <a:off x="4224784" y="2659010"/>
            <a:ext cx="2125728" cy="2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25">
            <a:extLst>
              <a:ext uri="{FF2B5EF4-FFF2-40B4-BE49-F238E27FC236}">
                <a16:creationId xmlns:a16="http://schemas.microsoft.com/office/drawing/2014/main" id="{B569AB2F-D107-41DC-A76F-1EE34A3781AE}"/>
              </a:ext>
            </a:extLst>
          </p:cNvPr>
          <p:cNvSpPr txBox="1"/>
          <p:nvPr/>
        </p:nvSpPr>
        <p:spPr>
          <a:xfrm>
            <a:off x="2965519" y="1618261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Degree: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10</a:t>
            </a:r>
            <a:endParaRPr lang="en-US" sz="2400" i="1" dirty="0"/>
          </a:p>
        </p:txBody>
      </p:sp>
      <p:sp>
        <p:nvSpPr>
          <p:cNvPr id="37" name="TextBox 26">
            <a:extLst>
              <a:ext uri="{FF2B5EF4-FFF2-40B4-BE49-F238E27FC236}">
                <a16:creationId xmlns:a16="http://schemas.microsoft.com/office/drawing/2014/main" id="{AD02CAE3-3418-43EB-8902-F68F24518B8A}"/>
              </a:ext>
            </a:extLst>
          </p:cNvPr>
          <p:cNvSpPr txBox="1"/>
          <p:nvPr/>
        </p:nvSpPr>
        <p:spPr>
          <a:xfrm>
            <a:off x="6096000" y="1543088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Degree: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20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38" name="TextBox 27">
            <a:extLst>
              <a:ext uri="{FF2B5EF4-FFF2-40B4-BE49-F238E27FC236}">
                <a16:creationId xmlns:a16="http://schemas.microsoft.com/office/drawing/2014/main" id="{89BE1BB9-526A-4774-8E14-6A2C1E74068A}"/>
              </a:ext>
            </a:extLst>
          </p:cNvPr>
          <p:cNvSpPr txBox="1"/>
          <p:nvPr/>
        </p:nvSpPr>
        <p:spPr>
          <a:xfrm>
            <a:off x="4651615" y="1957344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edges:</a:t>
            </a:r>
            <a:r>
              <a:rPr lang="zh-CN" altLang="en-US" sz="2400" i="1" dirty="0"/>
              <a:t> </a:t>
            </a:r>
            <a:r>
              <a:rPr lang="en-US" altLang="zh-CN" sz="2400" i="1" dirty="0">
                <a:solidFill>
                  <a:srgbClr val="C00000"/>
                </a:solidFill>
              </a:rPr>
              <a:t>3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CAE7EA90-D01A-4D3C-BE76-CF6A0D53B27F}"/>
              </a:ext>
            </a:extLst>
          </p:cNvPr>
          <p:cNvSpPr/>
          <p:nvPr/>
        </p:nvSpPr>
        <p:spPr>
          <a:xfrm>
            <a:off x="3275153" y="4439579"/>
            <a:ext cx="3624700" cy="748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练习：计算将节点</a:t>
            </a:r>
            <a:r>
              <a:rPr lang="en-US" altLang="zh-CN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0</a:t>
            </a:r>
            <a:r>
              <a:rPr lang="zh-CN" altLang="en-US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和节点</a:t>
            </a:r>
            <a:r>
              <a:rPr lang="en-US" altLang="zh-CN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1</a:t>
            </a:r>
            <a:r>
              <a:rPr lang="zh-CN" altLang="en-US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合并时</a:t>
            </a:r>
            <a:r>
              <a:rPr lang="en-US" altLang="zh-CN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Modularity</a:t>
            </a:r>
            <a:r>
              <a:rPr lang="zh-CN" altLang="en-US" sz="2133" dirty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变化</a:t>
            </a:r>
            <a:endParaRPr lang="en-US" altLang="zh-CN" sz="2133" dirty="0">
              <a:latin typeface="Microsoft YaHei" charset="-122"/>
              <a:ea typeface="Microsoft YaHei" charset="-122"/>
              <a:cs typeface="Microsoft YaHei" charset="-122"/>
              <a:sym typeface="Wingdings"/>
            </a:endParaRP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6A1CB585-4134-482F-BF1D-9FE458E00C27}"/>
              </a:ext>
            </a:extLst>
          </p:cNvPr>
          <p:cNvSpPr/>
          <p:nvPr/>
        </p:nvSpPr>
        <p:spPr>
          <a:xfrm>
            <a:off x="4864394" y="3416227"/>
            <a:ext cx="841773" cy="777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1" name="TextBox 71">
            <a:extLst>
              <a:ext uri="{FF2B5EF4-FFF2-40B4-BE49-F238E27FC236}">
                <a16:creationId xmlns:a16="http://schemas.microsoft.com/office/drawing/2014/main" id="{D941D84C-5C57-4D17-BE36-20352D916E39}"/>
              </a:ext>
            </a:extLst>
          </p:cNvPr>
          <p:cNvSpPr txBox="1"/>
          <p:nvPr/>
        </p:nvSpPr>
        <p:spPr>
          <a:xfrm>
            <a:off x="7128536" y="3088064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68">
            <a:extLst>
              <a:ext uri="{FF2B5EF4-FFF2-40B4-BE49-F238E27FC236}">
                <a16:creationId xmlns:a16="http://schemas.microsoft.com/office/drawing/2014/main" id="{63438E9E-8BBB-4D22-9539-C7D648FB2D33}"/>
              </a:ext>
            </a:extLst>
          </p:cNvPr>
          <p:cNvSpPr txBox="1"/>
          <p:nvPr/>
        </p:nvSpPr>
        <p:spPr>
          <a:xfrm>
            <a:off x="2879893" y="3022197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0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算法运行示例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92199"/>
            <a:ext cx="6236244" cy="5261379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Wingdings"/>
              </a:rPr>
              <a:t>层次化的社区检测结果</a:t>
            </a:r>
            <a:endParaRPr lang="en-US" altLang="zh-CN" dirty="0">
              <a:sym typeface="Wingding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58939" y="1610962"/>
            <a:ext cx="4667868" cy="4259397"/>
            <a:chOff x="5585145" y="1187061"/>
            <a:chExt cx="3500901" cy="3194548"/>
          </a:xfrm>
        </p:grpSpPr>
        <p:sp>
          <p:nvSpPr>
            <p:cNvPr id="31" name="Oval 30"/>
            <p:cNvSpPr/>
            <p:nvPr/>
          </p:nvSpPr>
          <p:spPr>
            <a:xfrm>
              <a:off x="5585146" y="1187061"/>
              <a:ext cx="373487" cy="37348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664822" y="1187061"/>
              <a:ext cx="373487" cy="37348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5585145" y="2369771"/>
              <a:ext cx="373487" cy="37348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6510274" y="2434165"/>
              <a:ext cx="373487" cy="37348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cxnSp>
          <p:nvCxnSpPr>
            <p:cNvPr id="35" name="Straight Connector 34"/>
            <p:cNvCxnSpPr>
              <a:stCxn id="32" idx="5"/>
              <a:endCxn id="35" idx="1"/>
            </p:cNvCxnSpPr>
            <p:nvPr/>
          </p:nvCxnSpPr>
          <p:spPr>
            <a:xfrm>
              <a:off x="5903937" y="1505852"/>
              <a:ext cx="661033" cy="9830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3" idx="3"/>
              <a:endCxn id="34" idx="7"/>
            </p:cNvCxnSpPr>
            <p:nvPr/>
          </p:nvCxnSpPr>
          <p:spPr>
            <a:xfrm flipH="1">
              <a:off x="5903936" y="1505852"/>
              <a:ext cx="815582" cy="918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4"/>
              <a:endCxn id="34" idx="0"/>
            </p:cNvCxnSpPr>
            <p:nvPr/>
          </p:nvCxnSpPr>
          <p:spPr>
            <a:xfrm flipH="1">
              <a:off x="5771889" y="1560548"/>
              <a:ext cx="1" cy="8092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4" idx="6"/>
              <a:endCxn id="35" idx="2"/>
            </p:cNvCxnSpPr>
            <p:nvPr/>
          </p:nvCxnSpPr>
          <p:spPr>
            <a:xfrm>
              <a:off x="5958632" y="2556515"/>
              <a:ext cx="551642" cy="643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6"/>
              <a:endCxn id="33" idx="2"/>
            </p:cNvCxnSpPr>
            <p:nvPr/>
          </p:nvCxnSpPr>
          <p:spPr>
            <a:xfrm>
              <a:off x="5958633" y="1373805"/>
              <a:ext cx="7061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3" idx="6"/>
              <a:endCxn id="51" idx="2"/>
            </p:cNvCxnSpPr>
            <p:nvPr/>
          </p:nvCxnSpPr>
          <p:spPr>
            <a:xfrm>
              <a:off x="7038309" y="1373805"/>
              <a:ext cx="770582" cy="180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808891" y="1367367"/>
              <a:ext cx="373487" cy="3734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7808891" y="2550077"/>
              <a:ext cx="373487" cy="3734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G</a:t>
              </a:r>
              <a:endParaRPr lang="en-US" sz="24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8712559" y="1958721"/>
              <a:ext cx="373487" cy="3734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F</a:t>
              </a:r>
              <a:endParaRPr lang="en-US" sz="2400" dirty="0"/>
            </a:p>
          </p:txBody>
        </p:sp>
        <p:cxnSp>
          <p:nvCxnSpPr>
            <p:cNvPr id="44" name="Straight Connector 43"/>
            <p:cNvCxnSpPr>
              <a:stCxn id="35" idx="6"/>
              <a:endCxn id="52" idx="2"/>
            </p:cNvCxnSpPr>
            <p:nvPr/>
          </p:nvCxnSpPr>
          <p:spPr>
            <a:xfrm>
              <a:off x="6883761" y="2620909"/>
              <a:ext cx="925130" cy="1159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1" idx="4"/>
              <a:endCxn id="52" idx="0"/>
            </p:cNvCxnSpPr>
            <p:nvPr/>
          </p:nvCxnSpPr>
          <p:spPr>
            <a:xfrm>
              <a:off x="7995635" y="1740854"/>
              <a:ext cx="0" cy="8092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1" idx="6"/>
              <a:endCxn id="53" idx="1"/>
            </p:cNvCxnSpPr>
            <p:nvPr/>
          </p:nvCxnSpPr>
          <p:spPr>
            <a:xfrm>
              <a:off x="8182378" y="1554111"/>
              <a:ext cx="584877" cy="459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2" idx="6"/>
              <a:endCxn id="53" idx="3"/>
            </p:cNvCxnSpPr>
            <p:nvPr/>
          </p:nvCxnSpPr>
          <p:spPr>
            <a:xfrm flipV="1">
              <a:off x="8182378" y="2277512"/>
              <a:ext cx="584877" cy="4593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8527963" y="3284170"/>
              <a:ext cx="373487" cy="37348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J</a:t>
              </a:r>
              <a:endParaRPr lang="en-US" sz="2400" dirty="0"/>
            </a:p>
          </p:txBody>
        </p:sp>
        <p:cxnSp>
          <p:nvCxnSpPr>
            <p:cNvPr id="49" name="Straight Connector 48"/>
            <p:cNvCxnSpPr>
              <a:endCxn id="52" idx="5"/>
            </p:cNvCxnSpPr>
            <p:nvPr/>
          </p:nvCxnSpPr>
          <p:spPr>
            <a:xfrm flipH="1" flipV="1">
              <a:off x="8127682" y="2868868"/>
              <a:ext cx="454977" cy="4699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51" idx="5"/>
            </p:cNvCxnSpPr>
            <p:nvPr/>
          </p:nvCxnSpPr>
          <p:spPr>
            <a:xfrm flipH="1" flipV="1">
              <a:off x="8127682" y="1686158"/>
              <a:ext cx="587025" cy="1598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53" idx="4"/>
            </p:cNvCxnSpPr>
            <p:nvPr/>
          </p:nvCxnSpPr>
          <p:spPr>
            <a:xfrm flipV="1">
              <a:off x="8846754" y="2332208"/>
              <a:ext cx="52549" cy="1006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6693909" y="3536937"/>
              <a:ext cx="373487" cy="37348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H</a:t>
              </a:r>
              <a:endParaRPr lang="en-US" sz="2400" dirty="0"/>
            </a:p>
          </p:txBody>
        </p:sp>
        <p:cxnSp>
          <p:nvCxnSpPr>
            <p:cNvPr id="53" name="Straight Connector 52"/>
            <p:cNvCxnSpPr>
              <a:stCxn id="51" idx="3"/>
            </p:cNvCxnSpPr>
            <p:nvPr/>
          </p:nvCxnSpPr>
          <p:spPr>
            <a:xfrm flipH="1">
              <a:off x="6880653" y="1686158"/>
              <a:ext cx="982934" cy="18507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797679" y="4008122"/>
              <a:ext cx="373487" cy="37348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I</a:t>
              </a:r>
              <a:endParaRPr lang="en-US" sz="24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 flipV="1">
              <a:off x="7012700" y="3855728"/>
              <a:ext cx="784979" cy="3391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8171166" y="3657657"/>
              <a:ext cx="543541" cy="5372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067396" y="3602961"/>
              <a:ext cx="1515263" cy="1207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5" idx="5"/>
            </p:cNvCxnSpPr>
            <p:nvPr/>
          </p:nvCxnSpPr>
          <p:spPr>
            <a:xfrm>
              <a:off x="6829065" y="2752956"/>
              <a:ext cx="1698898" cy="7179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021906" y="1470335"/>
            <a:ext cx="4667868" cy="4259397"/>
            <a:chOff x="5585145" y="1187061"/>
            <a:chExt cx="3500901" cy="3194548"/>
          </a:xfrm>
        </p:grpSpPr>
        <p:sp>
          <p:nvSpPr>
            <p:cNvPr id="70" name="Oval 69"/>
            <p:cNvSpPr/>
            <p:nvPr/>
          </p:nvSpPr>
          <p:spPr>
            <a:xfrm>
              <a:off x="5585146" y="1187061"/>
              <a:ext cx="373487" cy="37348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6664822" y="1187061"/>
              <a:ext cx="373487" cy="37348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5585145" y="2369771"/>
              <a:ext cx="373487" cy="37348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6510274" y="2434165"/>
              <a:ext cx="373487" cy="37348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5903937" y="1505852"/>
              <a:ext cx="661033" cy="9830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903936" y="1505852"/>
              <a:ext cx="815582" cy="918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771889" y="1560548"/>
              <a:ext cx="1" cy="8092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958632" y="2556515"/>
              <a:ext cx="551642" cy="643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958633" y="1373805"/>
              <a:ext cx="7061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038309" y="1373805"/>
              <a:ext cx="770582" cy="180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08891" y="1367367"/>
              <a:ext cx="373487" cy="37348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7808891" y="2550077"/>
              <a:ext cx="373487" cy="37348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G</a:t>
              </a:r>
              <a:endParaRPr lang="en-US" sz="24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8712559" y="1958721"/>
              <a:ext cx="373487" cy="37348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F</a:t>
              </a:r>
              <a:endParaRPr lang="en-US" sz="2400" dirty="0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6883761" y="2620909"/>
              <a:ext cx="925130" cy="1159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995635" y="1740854"/>
              <a:ext cx="0" cy="8092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8182378" y="1554111"/>
              <a:ext cx="584877" cy="459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182378" y="2277512"/>
              <a:ext cx="584877" cy="4593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8527963" y="3284170"/>
              <a:ext cx="373487" cy="37348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J</a:t>
              </a:r>
              <a:endParaRPr lang="en-US" sz="2400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 flipV="1">
              <a:off x="8127682" y="2868868"/>
              <a:ext cx="454977" cy="4699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8127682" y="1686158"/>
              <a:ext cx="587025" cy="1598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8846754" y="2332208"/>
              <a:ext cx="52549" cy="1006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693909" y="3536937"/>
              <a:ext cx="373487" cy="37348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H</a:t>
              </a:r>
              <a:endParaRPr lang="en-US" sz="2400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>
              <a:off x="6880653" y="1686158"/>
              <a:ext cx="982934" cy="18507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797679" y="4008122"/>
              <a:ext cx="373487" cy="37348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I</a:t>
              </a:r>
              <a:endParaRPr lang="en-US" sz="2400" dirty="0"/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 flipV="1">
              <a:off x="7012700" y="3855728"/>
              <a:ext cx="784979" cy="3391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171166" y="3657657"/>
              <a:ext cx="543541" cy="5372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7067396" y="3602961"/>
              <a:ext cx="1515263" cy="1207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829065" y="2752956"/>
              <a:ext cx="1698898" cy="7179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470133" y="5990465"/>
            <a:ext cx="1111226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[{'A': 0, 'B': 0, 'C': 0, 'D': 0,  'E': 1, 'G': 1, 'F': 1,  'J': 2, 'H': 2, 'I': 2},   {0: 0,      1: 1,         2: 1}]</a:t>
            </a:r>
          </a:p>
        </p:txBody>
      </p:sp>
      <p:sp>
        <p:nvSpPr>
          <p:cNvPr id="5" name="右箭头 4"/>
          <p:cNvSpPr/>
          <p:nvPr/>
        </p:nvSpPr>
        <p:spPr>
          <a:xfrm>
            <a:off x="6122993" y="3853371"/>
            <a:ext cx="898912" cy="662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251940" y="5849838"/>
            <a:ext cx="8151993" cy="8493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圆角矩形 6"/>
          <p:cNvSpPr/>
          <p:nvPr/>
        </p:nvSpPr>
        <p:spPr>
          <a:xfrm>
            <a:off x="8534403" y="5881382"/>
            <a:ext cx="3155371" cy="7803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上箭头 7"/>
          <p:cNvSpPr/>
          <p:nvPr/>
        </p:nvSpPr>
        <p:spPr>
          <a:xfrm>
            <a:off x="1777063" y="5286586"/>
            <a:ext cx="422896" cy="5632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7" name="上箭头 66"/>
          <p:cNvSpPr/>
          <p:nvPr/>
        </p:nvSpPr>
        <p:spPr>
          <a:xfrm>
            <a:off x="9006896" y="5295369"/>
            <a:ext cx="422896" cy="5632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253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 smtClean="0"/>
              <a:t>pause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10" y="1092201"/>
            <a:ext cx="5235863" cy="533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97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48" y="1347953"/>
            <a:ext cx="10515600" cy="51449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800" dirty="0"/>
              <a:t>练习</a:t>
            </a:r>
            <a:endParaRPr kumimoji="1"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/>
              <a:t>请针对右图运行</a:t>
            </a:r>
            <a:r>
              <a:rPr lang="en-US" altLang="zh-CN" sz="1800" dirty="0"/>
              <a:t>Louvain</a:t>
            </a:r>
            <a:r>
              <a:rPr lang="zh-CN" altLang="en-US" sz="1800" dirty="0"/>
              <a:t>算法，得到社区检测的结果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/>
              <a:t>看看还有没有必要调整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C00000"/>
                </a:solidFill>
                <a:sym typeface="Wingdings"/>
              </a:rPr>
              <a:t>缩减</a:t>
            </a:r>
            <a:endParaRPr lang="en-US" altLang="zh-CN" sz="1800" b="1" dirty="0">
              <a:solidFill>
                <a:srgbClr val="C00000"/>
              </a:solidFill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sz="1800" dirty="0"/>
          </a:p>
        </p:txBody>
      </p:sp>
      <p:grpSp>
        <p:nvGrpSpPr>
          <p:cNvPr id="6" name="Group 24"/>
          <p:cNvGrpSpPr/>
          <p:nvPr/>
        </p:nvGrpSpPr>
        <p:grpSpPr>
          <a:xfrm>
            <a:off x="7878446" y="1587147"/>
            <a:ext cx="3614671" cy="1405228"/>
            <a:chOff x="495837" y="1532586"/>
            <a:chExt cx="2711003" cy="1053921"/>
          </a:xfrm>
        </p:grpSpPr>
        <p:sp>
          <p:nvSpPr>
            <p:cNvPr id="7" name="Oval 4"/>
            <p:cNvSpPr/>
            <p:nvPr/>
          </p:nvSpPr>
          <p:spPr>
            <a:xfrm>
              <a:off x="888642" y="153258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8" name="Oval 5"/>
            <p:cNvSpPr/>
            <p:nvPr/>
          </p:nvSpPr>
          <p:spPr>
            <a:xfrm>
              <a:off x="4958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9" name="Oval 6"/>
            <p:cNvSpPr/>
            <p:nvPr/>
          </p:nvSpPr>
          <p:spPr>
            <a:xfrm>
              <a:off x="1562637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10" name="Oval 7"/>
            <p:cNvSpPr/>
            <p:nvPr/>
          </p:nvSpPr>
          <p:spPr>
            <a:xfrm>
              <a:off x="2281708" y="1813775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</a:t>
              </a:r>
              <a:endParaRPr lang="en-US" sz="2400" dirty="0"/>
            </a:p>
          </p:txBody>
        </p:sp>
        <p:sp>
          <p:nvSpPr>
            <p:cNvPr id="11" name="Oval 8"/>
            <p:cNvSpPr/>
            <p:nvPr/>
          </p:nvSpPr>
          <p:spPr>
            <a:xfrm>
              <a:off x="2871989" y="2251656"/>
              <a:ext cx="334851" cy="334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E</a:t>
              </a:r>
              <a:endParaRPr lang="en-US" sz="2400" dirty="0"/>
            </a:p>
          </p:txBody>
        </p:sp>
        <p:cxnSp>
          <p:nvCxnSpPr>
            <p:cNvPr id="12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663263" y="1818399"/>
              <a:ext cx="274417" cy="43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>
              <a:stCxn id="9" idx="2"/>
              <a:endCxn id="8" idx="6"/>
            </p:cNvCxnSpPr>
            <p:nvPr/>
          </p:nvCxnSpPr>
          <p:spPr>
            <a:xfrm flipH="1">
              <a:off x="830688" y="2419082"/>
              <a:ext cx="7319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"/>
            <p:cNvCxnSpPr>
              <a:stCxn id="9" idx="1"/>
              <a:endCxn id="7" idx="5"/>
            </p:cNvCxnSpPr>
            <p:nvPr/>
          </p:nvCxnSpPr>
          <p:spPr>
            <a:xfrm flipH="1" flipV="1">
              <a:off x="1174455" y="1818399"/>
              <a:ext cx="437220" cy="48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>
              <a:stCxn id="9" idx="7"/>
              <a:endCxn id="10" idx="3"/>
            </p:cNvCxnSpPr>
            <p:nvPr/>
          </p:nvCxnSpPr>
          <p:spPr>
            <a:xfrm flipV="1">
              <a:off x="1848450" y="2099588"/>
              <a:ext cx="48229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/>
            <p:cNvCxnSpPr>
              <a:stCxn id="11" idx="1"/>
              <a:endCxn id="10" idx="5"/>
            </p:cNvCxnSpPr>
            <p:nvPr/>
          </p:nvCxnSpPr>
          <p:spPr>
            <a:xfrm flipH="1" flipV="1">
              <a:off x="2567521" y="2099588"/>
              <a:ext cx="353506" cy="201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005F77-6062-4848-B504-CC813C5825CD}"/>
              </a:ext>
            </a:extLst>
          </p:cNvPr>
          <p:cNvSpPr/>
          <p:nvPr/>
        </p:nvSpPr>
        <p:spPr>
          <a:xfrm>
            <a:off x="9124612" y="309717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c2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87C58B-A044-48EE-9D86-F94C5B0E38FD}"/>
              </a:ext>
            </a:extLst>
          </p:cNvPr>
          <p:cNvSpPr/>
          <p:nvPr/>
        </p:nvSpPr>
        <p:spPr>
          <a:xfrm>
            <a:off x="9058277" y="150602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3C6F5E-25C6-4798-AE1C-7B139E8EBB22}"/>
              </a:ext>
            </a:extLst>
          </p:cNvPr>
          <p:cNvSpPr/>
          <p:nvPr/>
        </p:nvSpPr>
        <p:spPr>
          <a:xfrm>
            <a:off x="10577450" y="165603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n=5</a:t>
            </a:r>
            <a:r>
              <a:rPr lang="zh-CN" altLang="en-US" dirty="0"/>
              <a:t>，边数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556839" y="5542917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839" y="5542917"/>
                <a:ext cx="1828514" cy="6278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0456285-A800-4709-B6D1-700ED12F4CA3}"/>
              </a:ext>
            </a:extLst>
          </p:cNvPr>
          <p:cNvSpPr/>
          <p:nvPr/>
        </p:nvSpPr>
        <p:spPr>
          <a:xfrm>
            <a:off x="7885157" y="3185459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A3820-0537-46D8-837E-A41C3593A1BD}"/>
              </a:ext>
            </a:extLst>
          </p:cNvPr>
          <p:cNvSpPr/>
          <p:nvPr/>
        </p:nvSpPr>
        <p:spPr>
          <a:xfrm>
            <a:off x="11269883" y="3164537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0E9072-9305-45C1-93CA-60DDDF5FFA6A}"/>
              </a:ext>
            </a:extLst>
          </p:cNvPr>
          <p:cNvSpPr/>
          <p:nvPr/>
        </p:nvSpPr>
        <p:spPr>
          <a:xfrm>
            <a:off x="1752763" y="470945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A34254-6E46-4BAE-8A2E-25C64B5F38BE}"/>
              </a:ext>
            </a:extLst>
          </p:cNvPr>
          <p:cNvSpPr/>
          <p:nvPr/>
        </p:nvSpPr>
        <p:spPr>
          <a:xfrm>
            <a:off x="3679155" y="4853189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c2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3B68A7-8C3E-4A17-9626-955AD4F668C7}"/>
              </a:ext>
            </a:extLst>
          </p:cNvPr>
          <p:cNvSpPr/>
          <p:nvPr/>
        </p:nvSpPr>
        <p:spPr>
          <a:xfrm>
            <a:off x="5556153" y="4818558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490DA69-446B-46E3-A983-525677791306}"/>
              </a:ext>
            </a:extLst>
          </p:cNvPr>
          <p:cNvCxnSpPr/>
          <p:nvPr/>
        </p:nvCxnSpPr>
        <p:spPr>
          <a:xfrm flipH="1">
            <a:off x="8783270" y="1983745"/>
            <a:ext cx="527734" cy="13781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FA39AD5-425B-4700-B79D-26862C8C2E76}"/>
              </a:ext>
            </a:extLst>
          </p:cNvPr>
          <p:cNvCxnSpPr/>
          <p:nvPr/>
        </p:nvCxnSpPr>
        <p:spPr>
          <a:xfrm>
            <a:off x="9766905" y="1980157"/>
            <a:ext cx="649176" cy="120530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98A2A86-D154-4825-94D6-B627C0DE538E}"/>
              </a:ext>
            </a:extLst>
          </p:cNvPr>
          <p:cNvSpPr/>
          <p:nvPr/>
        </p:nvSpPr>
        <p:spPr>
          <a:xfrm>
            <a:off x="1619534" y="3496102"/>
            <a:ext cx="623248" cy="6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C9503A5-0021-4E80-994F-2861165E8D79}"/>
              </a:ext>
            </a:extLst>
          </p:cNvPr>
          <p:cNvSpPr/>
          <p:nvPr/>
        </p:nvSpPr>
        <p:spPr>
          <a:xfrm>
            <a:off x="3455375" y="3582835"/>
            <a:ext cx="623248" cy="6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AA055BB-FC2E-456B-B657-532F6E8984FD}"/>
              </a:ext>
            </a:extLst>
          </p:cNvPr>
          <p:cNvSpPr/>
          <p:nvPr/>
        </p:nvSpPr>
        <p:spPr>
          <a:xfrm>
            <a:off x="5332373" y="3554791"/>
            <a:ext cx="623248" cy="6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972D77B-8542-417C-A0EA-3542BC0E7CB0}"/>
              </a:ext>
            </a:extLst>
          </p:cNvPr>
          <p:cNvSpPr/>
          <p:nvPr/>
        </p:nvSpPr>
        <p:spPr>
          <a:xfrm>
            <a:off x="1464927" y="2912512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内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Degree=2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071461C-2DD5-491E-BE41-A03B2D798C2E}"/>
              </a:ext>
            </a:extLst>
          </p:cNvPr>
          <p:cNvSpPr/>
          <p:nvPr/>
        </p:nvSpPr>
        <p:spPr>
          <a:xfrm>
            <a:off x="3518005" y="3076843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内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Degree=0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2E4276-C54C-4894-8779-6471F68CB687}"/>
              </a:ext>
            </a:extLst>
          </p:cNvPr>
          <p:cNvSpPr/>
          <p:nvPr/>
        </p:nvSpPr>
        <p:spPr>
          <a:xfrm>
            <a:off x="5463542" y="3031808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内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Degree=2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F92593A-F143-44E1-B1E6-D000F21DAF92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2242782" y="3813412"/>
            <a:ext cx="1212593" cy="8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261316A-ACFF-4B25-911A-4315FBF16A57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flipV="1">
            <a:off x="4078623" y="3872101"/>
            <a:ext cx="1253750" cy="2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5A89B43-E78A-41F9-88EA-6140206C86E4}"/>
              </a:ext>
            </a:extLst>
          </p:cNvPr>
          <p:cNvSpPr/>
          <p:nvPr/>
        </p:nvSpPr>
        <p:spPr>
          <a:xfrm>
            <a:off x="2215703" y="3942045"/>
            <a:ext cx="8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Edge=2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CD6E4A7-B4D3-42C2-8918-B50DB2C92647}"/>
              </a:ext>
            </a:extLst>
          </p:cNvPr>
          <p:cNvSpPr/>
          <p:nvPr/>
        </p:nvSpPr>
        <p:spPr>
          <a:xfrm>
            <a:off x="4268781" y="4106376"/>
            <a:ext cx="8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Edge=1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8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CN" altLang="en-US" sz="1800" dirty="0"/>
                  <a:t>练习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请针对右图运行</a:t>
                </a:r>
                <a:r>
                  <a:rPr lang="en-US" altLang="zh-CN" sz="1800" dirty="0"/>
                  <a:t>Louvain</a:t>
                </a:r>
                <a:r>
                  <a:rPr lang="zh-CN" altLang="en-US" sz="1800" dirty="0"/>
                  <a:t>算法，得到社区检测的结果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社区分配如图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随机节点序列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考虑红色标注的节点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22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c3,c4</a:t>
                </a: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sz="1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按随机的顺序访问邻居，计算分值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𝐵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𝐵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sym typeface="Wingdings"/>
                      </a:rPr>
                      <m:t>2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2∗3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zh-CN" sz="1800" dirty="0"/>
                      <m:t> 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smtClean="0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 smtClean="0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𝐵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sym typeface="Wingdings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2∗3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zh-CN" sz="1800" dirty="0"/>
                      <m:t> </m:t>
                    </m:r>
                    <m:r>
                      <m:rPr>
                        <m:nor/>
                      </m:rPr>
                      <a:rPr lang="en-US" altLang="zh-CN" sz="1800" b="0" i="0" dirty="0" smtClean="0"/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B</a:t>
                </a: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，加入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C3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CN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  <a:blipFill>
                <a:blip r:embed="rId2"/>
                <a:stretch>
                  <a:fillRect l="-69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n=3</a:t>
            </a:r>
            <a:r>
              <a:rPr lang="zh-CN" altLang="en-US" dirty="0"/>
              <a:t>，原始边数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03D8E10C-270A-4AE3-B99F-1730DBD5D60E}"/>
              </a:ext>
            </a:extLst>
          </p:cNvPr>
          <p:cNvSpPr/>
          <p:nvPr/>
        </p:nvSpPr>
        <p:spPr>
          <a:xfrm>
            <a:off x="6911617" y="4341853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5B0A0F-91EF-4D87-92C7-EBB10D9C0E1D}"/>
              </a:ext>
            </a:extLst>
          </p:cNvPr>
          <p:cNvSpPr/>
          <p:nvPr/>
        </p:nvSpPr>
        <p:spPr>
          <a:xfrm>
            <a:off x="8838009" y="4485584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c2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739AF4B-523B-463B-AA3C-E57F322EB5C8}"/>
              </a:ext>
            </a:extLst>
          </p:cNvPr>
          <p:cNvSpPr/>
          <p:nvPr/>
        </p:nvSpPr>
        <p:spPr>
          <a:xfrm>
            <a:off x="10715007" y="4450953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CDBAF5-4847-412B-BB6C-969440F96440}"/>
              </a:ext>
            </a:extLst>
          </p:cNvPr>
          <p:cNvSpPr/>
          <p:nvPr/>
        </p:nvSpPr>
        <p:spPr>
          <a:xfrm>
            <a:off x="6778388" y="3128497"/>
            <a:ext cx="623248" cy="6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1FF1FB6-08D4-426F-8EDB-554D873A0301}"/>
              </a:ext>
            </a:extLst>
          </p:cNvPr>
          <p:cNvSpPr/>
          <p:nvPr/>
        </p:nvSpPr>
        <p:spPr>
          <a:xfrm>
            <a:off x="8614229" y="3215230"/>
            <a:ext cx="623248" cy="6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D4A1605-A983-464D-9F68-85A67CFB3F92}"/>
              </a:ext>
            </a:extLst>
          </p:cNvPr>
          <p:cNvSpPr/>
          <p:nvPr/>
        </p:nvSpPr>
        <p:spPr>
          <a:xfrm>
            <a:off x="10491227" y="3187186"/>
            <a:ext cx="623248" cy="6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A345F7-6654-46E2-A6FD-F8B907899AD9}"/>
              </a:ext>
            </a:extLst>
          </p:cNvPr>
          <p:cNvSpPr/>
          <p:nvPr/>
        </p:nvSpPr>
        <p:spPr>
          <a:xfrm>
            <a:off x="6623781" y="2544907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内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Degree=2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C6FC7A-0002-4DC6-8394-2095A0F83556}"/>
              </a:ext>
            </a:extLst>
          </p:cNvPr>
          <p:cNvSpPr/>
          <p:nvPr/>
        </p:nvSpPr>
        <p:spPr>
          <a:xfrm>
            <a:off x="8676859" y="2709238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内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Degree=0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6A5B98-76EF-42C0-9BFF-8C4758A14EB8}"/>
              </a:ext>
            </a:extLst>
          </p:cNvPr>
          <p:cNvSpPr/>
          <p:nvPr/>
        </p:nvSpPr>
        <p:spPr>
          <a:xfrm>
            <a:off x="10622396" y="2664203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内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Degree=2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87D08FD-767C-44B9-8AEC-ECA4086F9E6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7401636" y="3445807"/>
            <a:ext cx="1212593" cy="8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6A188DC-A07C-443A-AF34-6646D45E777D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 flipV="1">
            <a:off x="9237477" y="3504496"/>
            <a:ext cx="1253750" cy="2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63097A4-7334-402A-8064-0E400F7D7936}"/>
              </a:ext>
            </a:extLst>
          </p:cNvPr>
          <p:cNvSpPr/>
          <p:nvPr/>
        </p:nvSpPr>
        <p:spPr>
          <a:xfrm>
            <a:off x="7374557" y="3574440"/>
            <a:ext cx="8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Edge=2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EE071F-021F-4E53-A6C0-B7FCACB71F3B}"/>
              </a:ext>
            </a:extLst>
          </p:cNvPr>
          <p:cNvSpPr/>
          <p:nvPr/>
        </p:nvSpPr>
        <p:spPr>
          <a:xfrm>
            <a:off x="9427635" y="3738771"/>
            <a:ext cx="8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Edge=1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3B1A20-5762-4CA7-8AAD-EF370DC99EEE}"/>
              </a:ext>
            </a:extLst>
          </p:cNvPr>
          <p:cNvSpPr/>
          <p:nvPr/>
        </p:nvSpPr>
        <p:spPr>
          <a:xfrm>
            <a:off x="8876895" y="500506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CB4D33C9-9630-466B-A109-D5C2639B6475}"/>
              </a:ext>
            </a:extLst>
          </p:cNvPr>
          <p:cNvSpPr/>
          <p:nvPr/>
        </p:nvSpPr>
        <p:spPr>
          <a:xfrm>
            <a:off x="9237477" y="4687750"/>
            <a:ext cx="143084" cy="317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8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图的社区检测：</a:t>
            </a:r>
            <a:r>
              <a:rPr lang="en-US" altLang="zh-CN" sz="3200" dirty="0"/>
              <a:t>Louvain</a:t>
            </a:r>
            <a:r>
              <a:rPr lang="zh-CN" altLang="en-US" sz="3200" dirty="0"/>
              <a:t>算法</a:t>
            </a:r>
            <a:r>
              <a:rPr lang="en-US" altLang="zh-CN" sz="3200" dirty="0"/>
              <a:t>&amp;</a:t>
            </a:r>
            <a:r>
              <a:rPr lang="zh-CN" altLang="en-US" sz="3200" dirty="0"/>
              <a:t>标签传播（</a:t>
            </a:r>
            <a:r>
              <a:rPr lang="en-US" altLang="zh-CN" sz="3200" dirty="0"/>
              <a:t>LPA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CN" altLang="en-US" sz="1800" dirty="0"/>
                  <a:t>练习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请针对右图运行</a:t>
                </a:r>
                <a:r>
                  <a:rPr lang="en-US" altLang="zh-CN" sz="1800" dirty="0"/>
                  <a:t>Louvain</a:t>
                </a:r>
                <a:r>
                  <a:rPr lang="zh-CN" altLang="en-US" sz="1800" dirty="0"/>
                  <a:t>算法，得到社区检测的结果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社区分配如图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随机节点序列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考虑红色标注的节点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/>
                  <a:t>B</a:t>
                </a:r>
                <a:r>
                  <a:rPr lang="zh-CN" altLang="en-US" sz="1800" dirty="0"/>
                  <a:t>，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A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C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邻居社区：</a:t>
                </a:r>
                <a:endParaRPr lang="en-US" altLang="zh-CN" sz="2200" dirty="0">
                  <a:latin typeface="Microsoft YaHei" charset="-122"/>
                  <a:ea typeface="Microsoft YaHei" charset="-122"/>
                  <a:cs typeface="Microsoft YaHei" charset="-122"/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{</a:t>
                </a:r>
                <a:r>
                  <a:rPr lang="en-US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c3</a:t>
                </a:r>
                <a:r>
                  <a:rPr lang="cs-CZ" altLang="zh-CN" sz="180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}</a:t>
                </a:r>
                <a:endParaRPr lang="en-US" altLang="zh-CN" sz="180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ym typeface="Wingdings"/>
                  </a:rPr>
                  <a:t>按随机的顺序访问邻居，计算分值</a:t>
                </a:r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  <m:t>A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CN" sz="1800" dirty="0"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charset="0"/>
                        <a:sym typeface="Wingdings"/>
                      </a:rPr>
                      <m:t>Δ</m:t>
                    </m:r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/>
                          </a:rPr>
                          <m:t>𝐴</m:t>
                        </m:r>
                        <m:r>
                          <a:rPr lang="en-US" altLang="zh-CN" sz="1800" i="1">
                            <a:latin typeface="Cambria Math" charset="0"/>
                            <a:sym typeface="Wingdings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sym typeface="Wingdings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sym typeface="Wingdings"/>
                      </a:rPr>
                      <m:t>2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0∗2</m:t>
                        </m:r>
                      </m:num>
                      <m:den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zh-CN" sz="1800" dirty="0"/>
                      <m:t> </m:t>
                    </m:r>
                    <m:r>
                      <m:rPr>
                        <m:nor/>
                      </m:rPr>
                      <a:rPr lang="en-US" altLang="zh-CN" sz="1800" b="0" i="0" dirty="0" smtClean="0"/>
                      <m:t>2</m:t>
                    </m:r>
                  </m:oMath>
                </a14:m>
                <a:endParaRPr lang="en-US" altLang="zh-CN" sz="1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选择将</a:t>
                </a:r>
                <a:r>
                  <a:rPr lang="en-US" altLang="zh-CN" sz="1800" b="1" dirty="0">
                    <a:solidFill>
                      <a:srgbClr val="C00000"/>
                    </a:solidFill>
                    <a:sym typeface="Wingdings"/>
                  </a:rPr>
                  <a:t>A</a:t>
                </a:r>
                <a:r>
                  <a:rPr lang="zh-CN" altLang="en-US" sz="1800" b="1" dirty="0">
                    <a:solidFill>
                      <a:srgbClr val="C00000"/>
                    </a:solidFill>
                    <a:sym typeface="Wingdings"/>
                  </a:rPr>
                  <a:t>，不动</a:t>
                </a:r>
                <a:endParaRPr lang="en-US" altLang="zh-CN" sz="1800" b="1" dirty="0">
                  <a:solidFill>
                    <a:srgbClr val="C00000"/>
                  </a:solidFill>
                  <a:sym typeface="Wingding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CN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8" y="1347953"/>
                <a:ext cx="10515600" cy="5144922"/>
              </a:xfrm>
              <a:blipFill>
                <a:blip r:embed="rId2"/>
                <a:stretch>
                  <a:fillRect l="-69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D8E6026-54D8-4A67-A5DA-5594BA5D8599}"/>
              </a:ext>
            </a:extLst>
          </p:cNvPr>
          <p:cNvSpPr/>
          <p:nvPr/>
        </p:nvSpPr>
        <p:spPr>
          <a:xfrm>
            <a:off x="5143495" y="2105095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节点数</a:t>
            </a:r>
            <a:r>
              <a:rPr lang="en-US" altLang="zh-CN" dirty="0"/>
              <a:t>n=3</a:t>
            </a:r>
            <a:r>
              <a:rPr lang="zh-CN" altLang="en-US" dirty="0"/>
              <a:t>，原始边数</a:t>
            </a:r>
            <a:r>
              <a:rPr lang="en-US" altLang="zh-CN" dirty="0"/>
              <a:t>m=5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/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702232A-C877-43C1-98E1-64BE8C0C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00" y="5743724"/>
                <a:ext cx="18285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03D8E10C-270A-4AE3-B99F-1730DBD5D60E}"/>
              </a:ext>
            </a:extLst>
          </p:cNvPr>
          <p:cNvSpPr/>
          <p:nvPr/>
        </p:nvSpPr>
        <p:spPr>
          <a:xfrm>
            <a:off x="6911617" y="4341853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5B0A0F-91EF-4D87-92C7-EBB10D9C0E1D}"/>
              </a:ext>
            </a:extLst>
          </p:cNvPr>
          <p:cNvSpPr/>
          <p:nvPr/>
        </p:nvSpPr>
        <p:spPr>
          <a:xfrm>
            <a:off x="8838009" y="4485584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c3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739AF4B-523B-463B-AA3C-E57F322EB5C8}"/>
              </a:ext>
            </a:extLst>
          </p:cNvPr>
          <p:cNvSpPr/>
          <p:nvPr/>
        </p:nvSpPr>
        <p:spPr>
          <a:xfrm>
            <a:off x="10715007" y="4450953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c4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FCDBAF5-4847-412B-BB6C-969440F96440}"/>
              </a:ext>
            </a:extLst>
          </p:cNvPr>
          <p:cNvSpPr/>
          <p:nvPr/>
        </p:nvSpPr>
        <p:spPr>
          <a:xfrm>
            <a:off x="6778388" y="3128497"/>
            <a:ext cx="623248" cy="6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1FF1FB6-08D4-426F-8EDB-554D873A0301}"/>
              </a:ext>
            </a:extLst>
          </p:cNvPr>
          <p:cNvSpPr/>
          <p:nvPr/>
        </p:nvSpPr>
        <p:spPr>
          <a:xfrm>
            <a:off x="8614229" y="3215230"/>
            <a:ext cx="623248" cy="6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D4A1605-A983-464D-9F68-85A67CFB3F92}"/>
              </a:ext>
            </a:extLst>
          </p:cNvPr>
          <p:cNvSpPr/>
          <p:nvPr/>
        </p:nvSpPr>
        <p:spPr>
          <a:xfrm>
            <a:off x="10491227" y="3187186"/>
            <a:ext cx="623248" cy="634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A345F7-6654-46E2-A6FD-F8B907899AD9}"/>
              </a:ext>
            </a:extLst>
          </p:cNvPr>
          <p:cNvSpPr/>
          <p:nvPr/>
        </p:nvSpPr>
        <p:spPr>
          <a:xfrm>
            <a:off x="6623781" y="2544907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内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Degree=2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C6FC7A-0002-4DC6-8394-2095A0F83556}"/>
              </a:ext>
            </a:extLst>
          </p:cNvPr>
          <p:cNvSpPr/>
          <p:nvPr/>
        </p:nvSpPr>
        <p:spPr>
          <a:xfrm>
            <a:off x="8676859" y="2709238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内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Degree=0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6A5B98-76EF-42C0-9BFF-8C4758A14EB8}"/>
              </a:ext>
            </a:extLst>
          </p:cNvPr>
          <p:cNvSpPr/>
          <p:nvPr/>
        </p:nvSpPr>
        <p:spPr>
          <a:xfrm>
            <a:off x="10622396" y="2664203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内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Degree=2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87D08FD-767C-44B9-8AEC-ECA4086F9E6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7401636" y="3445807"/>
            <a:ext cx="1212593" cy="8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6A188DC-A07C-443A-AF34-6646D45E777D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 flipV="1">
            <a:off x="9237477" y="3504496"/>
            <a:ext cx="1253750" cy="2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63097A4-7334-402A-8064-0E400F7D7936}"/>
              </a:ext>
            </a:extLst>
          </p:cNvPr>
          <p:cNvSpPr/>
          <p:nvPr/>
        </p:nvSpPr>
        <p:spPr>
          <a:xfrm>
            <a:off x="7374557" y="3574440"/>
            <a:ext cx="8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Edge=2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EE071F-021F-4E53-A6C0-B7FCACB71F3B}"/>
              </a:ext>
            </a:extLst>
          </p:cNvPr>
          <p:cNvSpPr/>
          <p:nvPr/>
        </p:nvSpPr>
        <p:spPr>
          <a:xfrm>
            <a:off x="9427635" y="3738771"/>
            <a:ext cx="8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Edge=1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57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635</Words>
  <Application>Microsoft Office PowerPoint</Application>
  <PresentationFormat>宽屏</PresentationFormat>
  <Paragraphs>215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Mangal</vt:lpstr>
      <vt:lpstr>等线</vt:lpstr>
      <vt:lpstr>等线 Light</vt:lpstr>
      <vt:lpstr>Microsoft YaHei</vt:lpstr>
      <vt:lpstr>Arial</vt:lpstr>
      <vt:lpstr>Calibri</vt:lpstr>
      <vt:lpstr>Cambria Math</vt:lpstr>
      <vt:lpstr>Wingdings</vt:lpstr>
      <vt:lpstr>Office 主题​​</vt:lpstr>
      <vt:lpstr>图的社区检测：Louvain算法&amp;标签传播（LPA）</vt:lpstr>
      <vt:lpstr>pause</vt:lpstr>
      <vt:lpstr>图的社区检测：Louvain算法&amp;标签传播（LPA）</vt:lpstr>
      <vt:lpstr>图的社区检测：Louvain算法&amp;标签传播（LPA）</vt:lpstr>
      <vt:lpstr>算法运行示例</vt:lpstr>
      <vt:lpstr>pause</vt:lpstr>
      <vt:lpstr>图的社区检测：Louvain算法&amp;标签传播（LPA）</vt:lpstr>
      <vt:lpstr>图的社区检测：Louvain算法&amp;标签传播（LPA）</vt:lpstr>
      <vt:lpstr>图的社区检测：Louvain算法&amp;标签传播（LPA）</vt:lpstr>
      <vt:lpstr>图的社区检测：Louvain算法&amp;标签传播（LPA）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图的社区检测：Louvain算法&amp;标签传播（LPA）</dc:title>
  <dc:creator>Administrator</dc:creator>
  <cp:lastModifiedBy>Administrator</cp:lastModifiedBy>
  <cp:revision>3</cp:revision>
  <dcterms:created xsi:type="dcterms:W3CDTF">2024-09-09T12:16:04Z</dcterms:created>
  <dcterms:modified xsi:type="dcterms:W3CDTF">2024-09-09T12:54:26Z</dcterms:modified>
</cp:coreProperties>
</file>