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301" r:id="rId2"/>
    <p:sldId id="521" r:id="rId3"/>
    <p:sldId id="681" r:id="rId4"/>
    <p:sldId id="682" r:id="rId5"/>
    <p:sldId id="685" r:id="rId6"/>
    <p:sldId id="680" r:id="rId7"/>
    <p:sldId id="651" r:id="rId8"/>
    <p:sldId id="652" r:id="rId9"/>
    <p:sldId id="653" r:id="rId10"/>
    <p:sldId id="654" r:id="rId11"/>
    <p:sldId id="655" r:id="rId12"/>
    <p:sldId id="656" r:id="rId13"/>
    <p:sldId id="657" r:id="rId14"/>
    <p:sldId id="658" r:id="rId15"/>
    <p:sldId id="659" r:id="rId16"/>
    <p:sldId id="660" r:id="rId17"/>
    <p:sldId id="640" r:id="rId18"/>
    <p:sldId id="661" r:id="rId19"/>
    <p:sldId id="663" r:id="rId20"/>
    <p:sldId id="662" r:id="rId21"/>
    <p:sldId id="664" r:id="rId22"/>
    <p:sldId id="665" r:id="rId23"/>
    <p:sldId id="666" r:id="rId24"/>
    <p:sldId id="667" r:id="rId25"/>
    <p:sldId id="674" r:id="rId26"/>
    <p:sldId id="675" r:id="rId27"/>
    <p:sldId id="673" r:id="rId28"/>
    <p:sldId id="690" r:id="rId29"/>
    <p:sldId id="686" r:id="rId30"/>
    <p:sldId id="693" r:id="rId31"/>
    <p:sldId id="694" r:id="rId32"/>
    <p:sldId id="695" r:id="rId33"/>
    <p:sldId id="696" r:id="rId34"/>
    <p:sldId id="697" r:id="rId35"/>
    <p:sldId id="698" r:id="rId36"/>
    <p:sldId id="704" r:id="rId37"/>
    <p:sldId id="705" r:id="rId38"/>
    <p:sldId id="706" r:id="rId39"/>
    <p:sldId id="707" r:id="rId40"/>
    <p:sldId id="708" r:id="rId41"/>
    <p:sldId id="689" r:id="rId42"/>
    <p:sldId id="709" r:id="rId43"/>
    <p:sldId id="713" r:id="rId44"/>
    <p:sldId id="714" r:id="rId45"/>
    <p:sldId id="722" r:id="rId46"/>
    <p:sldId id="723" r:id="rId47"/>
    <p:sldId id="712" r:id="rId48"/>
    <p:sldId id="726" r:id="rId49"/>
    <p:sldId id="727" r:id="rId50"/>
    <p:sldId id="724" r:id="rId51"/>
    <p:sldId id="725" r:id="rId52"/>
    <p:sldId id="668" r:id="rId53"/>
    <p:sldId id="669" r:id="rId54"/>
    <p:sldId id="717" r:id="rId55"/>
    <p:sldId id="672" r:id="rId56"/>
    <p:sldId id="718" r:id="rId57"/>
    <p:sldId id="719" r:id="rId58"/>
    <p:sldId id="716" r:id="rId59"/>
    <p:sldId id="720" r:id="rId60"/>
    <p:sldId id="721" r:id="rId61"/>
  </p:sldIdLst>
  <p:sldSz cx="9144000" cy="5143500" type="screen16x9"/>
  <p:notesSz cx="6858000" cy="9144000"/>
  <p:custDataLst>
    <p:tags r:id="rId6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18" autoAdjust="0"/>
    <p:restoredTop sz="95160" autoAdjust="0"/>
  </p:normalViewPr>
  <p:slideViewPr>
    <p:cSldViewPr snapToGrid="0">
      <p:cViewPr>
        <p:scale>
          <a:sx n="90" d="100"/>
          <a:sy n="90" d="100"/>
        </p:scale>
        <p:origin x="1269" y="2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180.4943&amp;rep=rep1&amp;type=pdf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影响力最大化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：基于最优路径</a:t>
            </a: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一个实例</a:t>
            </a:r>
            <a:endParaRPr kumimoji="1" lang="en-US" altLang="zh-CN" dirty="0"/>
          </a:p>
          <a:p>
            <a:pPr lvl="1"/>
            <a:r>
              <a:rPr lang="zh-CN" altLang="en-US" dirty="0"/>
              <a:t>下图</a:t>
            </a:r>
            <a:r>
              <a:rPr lang="zh-CN" altLang="zh-CN" dirty="0"/>
              <a:t>为一个无向图，图中每个边上标注的数字，表示边的长度</a:t>
            </a:r>
            <a:endParaRPr lang="en-US" altLang="zh-CN" dirty="0"/>
          </a:p>
          <a:p>
            <a:pPr lvl="1"/>
            <a:r>
              <a:rPr lang="zh-CN" altLang="zh-CN" dirty="0">
                <a:solidFill>
                  <a:srgbClr val="C00000"/>
                </a:solidFill>
              </a:rPr>
              <a:t>现在要求出从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zh-CN" altLang="zh-CN" dirty="0">
                <a:solidFill>
                  <a:srgbClr val="C00000"/>
                </a:solidFill>
              </a:rPr>
              <a:t>到其他各个顶点的最短路径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599" y="2152666"/>
            <a:ext cx="4544579" cy="24642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08382AC7-9351-4C94-B731-6A939CA2B82C}"/>
              </a:ext>
            </a:extLst>
          </p:cNvPr>
          <p:cNvSpPr/>
          <p:nvPr/>
        </p:nvSpPr>
        <p:spPr>
          <a:xfrm>
            <a:off x="1603069" y="2930671"/>
            <a:ext cx="1205172" cy="105978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71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一个实例</a:t>
            </a:r>
            <a:endParaRPr kumimoji="1" lang="en-US" altLang="zh-CN" dirty="0"/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874" y="863062"/>
            <a:ext cx="2922871" cy="183842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445917"/>
                  </p:ext>
                </p:extLst>
              </p:nvPr>
            </p:nvGraphicFramePr>
            <p:xfrm>
              <a:off x="457200" y="3044790"/>
              <a:ext cx="8229599" cy="17068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6307">
                      <a:extLst>
                        <a:ext uri="{9D8B030D-6E8A-4147-A177-3AD203B41FA5}">
                          <a16:colId xmlns:a16="http://schemas.microsoft.com/office/drawing/2014/main" val="1808659046"/>
                        </a:ext>
                      </a:extLst>
                    </a:gridCol>
                    <a:gridCol w="3571646">
                      <a:extLst>
                        <a:ext uri="{9D8B030D-6E8A-4147-A177-3AD203B41FA5}">
                          <a16:colId xmlns:a16="http://schemas.microsoft.com/office/drawing/2014/main" val="273809318"/>
                        </a:ext>
                      </a:extLst>
                    </a:gridCol>
                    <a:gridCol w="3571646">
                      <a:extLst>
                        <a:ext uri="{9D8B030D-6E8A-4147-A177-3AD203B41FA5}">
                          <a16:colId xmlns:a16="http://schemas.microsoft.com/office/drawing/2014/main" val="225219287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</a:rPr>
                            <a:t>步骤</a:t>
                          </a:r>
                          <a:endParaRPr lang="zh-CN" sz="16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S</a:t>
                          </a:r>
                          <a:r>
                            <a:rPr lang="zh-CN" sz="1600" dirty="0">
                              <a:effectLst/>
                            </a:rPr>
                            <a:t>集合</a:t>
                          </a:r>
                          <a:endParaRPr lang="zh-CN" sz="16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U</a:t>
                          </a:r>
                          <a:r>
                            <a:rPr lang="zh-CN" sz="1600">
                              <a:effectLst/>
                            </a:rPr>
                            <a:t>集合</a:t>
                          </a:r>
                          <a:endParaRPr lang="zh-CN" sz="16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639329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</a:t>
                          </a:r>
                          <a:endParaRPr lang="zh-CN" sz="16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</a:rPr>
                            <a:t>选择</a:t>
                          </a:r>
                          <a:r>
                            <a:rPr lang="en-US" sz="1600">
                              <a:effectLst/>
                            </a:rPr>
                            <a:t>A, S= &lt;A&gt;</a:t>
                          </a:r>
                          <a:endParaRPr lang="zh-CN" sz="16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</a:rPr>
                            <a:t>最短路径</a:t>
                          </a:r>
                          <a:r>
                            <a:rPr lang="en-US" sz="1600">
                              <a:effectLst/>
                            </a:rPr>
                            <a:t>A</a:t>
                          </a:r>
                          <a:r>
                            <a:rPr lang="en-US" sz="16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600">
                              <a:effectLst/>
                            </a:rPr>
                            <a:t>A=0</a:t>
                          </a:r>
                          <a:endParaRPr lang="zh-CN" sz="16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</a:rPr>
                            <a:t>以</a:t>
                          </a:r>
                          <a:r>
                            <a:rPr lang="en-US" sz="1600">
                              <a:effectLst/>
                            </a:rPr>
                            <a:t>A</a:t>
                          </a:r>
                          <a:r>
                            <a:rPr lang="zh-CN" sz="1600">
                              <a:effectLst/>
                            </a:rPr>
                            <a:t>为中间点，从节点</a:t>
                          </a:r>
                          <a:r>
                            <a:rPr lang="en-US" sz="1600">
                              <a:effectLst/>
                            </a:rPr>
                            <a:t>A</a:t>
                          </a:r>
                          <a:r>
                            <a:rPr lang="zh-CN" sz="1600">
                              <a:effectLst/>
                            </a:rPr>
                            <a:t>开始查找</a:t>
                          </a:r>
                          <a:endParaRPr lang="zh-CN" sz="16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it-IT" sz="1600" dirty="0">
                              <a:effectLst/>
                            </a:rPr>
                            <a:t>U=&lt;B,C,D,E,F&gt;</a:t>
                          </a:r>
                          <a:endParaRPr lang="zh-CN" sz="16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it-IT" sz="1600" dirty="0">
                              <a:effectLst/>
                            </a:rPr>
                            <a:t>A</a:t>
                          </a:r>
                          <a:r>
                            <a:rPr lang="en-US" sz="1600" dirty="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it-IT" sz="1600" dirty="0">
                              <a:effectLst/>
                            </a:rPr>
                            <a:t>B=6</a:t>
                          </a:r>
                          <a:endParaRPr lang="zh-CN" sz="16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it-IT" sz="1600" b="1" dirty="0">
                              <a:solidFill>
                                <a:srgbClr val="C00000"/>
                              </a:solidFill>
                              <a:effectLst/>
                            </a:rPr>
                            <a:t>A</a:t>
                          </a:r>
                          <a:r>
                            <a:rPr lang="en-US" sz="1600" b="1" dirty="0">
                              <a:solidFill>
                                <a:srgbClr val="C0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it-IT" sz="1600" b="1" dirty="0">
                              <a:solidFill>
                                <a:srgbClr val="C00000"/>
                              </a:solidFill>
                              <a:effectLst/>
                            </a:rPr>
                            <a:t>C=3</a:t>
                          </a:r>
                          <a:endParaRPr lang="zh-CN" sz="1600" b="1" dirty="0">
                            <a:solidFill>
                              <a:srgbClr val="C00000"/>
                            </a:solidFill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</a:t>
                          </a:r>
                          <a:r>
                            <a:rPr lang="en-US" sz="1600" dirty="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zh-CN" sz="1600" dirty="0">
                              <a:effectLst/>
                            </a:rPr>
                            <a:t>其他</a:t>
                          </a:r>
                          <a:r>
                            <a:rPr lang="en-US" sz="1600" dirty="0">
                              <a:effectLst/>
                            </a:rPr>
                            <a:t>U</a:t>
                          </a:r>
                          <a:r>
                            <a:rPr lang="zh-CN" sz="1600" dirty="0">
                              <a:effectLst/>
                            </a:rPr>
                            <a:t>中的顶点</a:t>
                          </a: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CN" sz="16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en-US" altLang="zh-CN" sz="16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</a:rPr>
                            <a:t>发现</a:t>
                          </a:r>
                          <a:r>
                            <a:rPr lang="en-US" sz="1600" dirty="0">
                              <a:effectLst/>
                            </a:rPr>
                            <a:t>A</a:t>
                          </a:r>
                          <a:r>
                            <a:rPr lang="en-US" sz="1600" dirty="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600" dirty="0">
                              <a:effectLst/>
                            </a:rPr>
                            <a:t>C=3</a:t>
                          </a:r>
                          <a:r>
                            <a:rPr lang="zh-CN" sz="1600" dirty="0">
                              <a:effectLst/>
                            </a:rPr>
                            <a:t>，为最短</a:t>
                          </a:r>
                          <a:endParaRPr lang="zh-CN" sz="16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013821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445917"/>
                  </p:ext>
                </p:extLst>
              </p:nvPr>
            </p:nvGraphicFramePr>
            <p:xfrm>
              <a:off x="457200" y="3044790"/>
              <a:ext cx="8229599" cy="17068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6307">
                      <a:extLst>
                        <a:ext uri="{9D8B030D-6E8A-4147-A177-3AD203B41FA5}">
                          <a16:colId xmlns:a16="http://schemas.microsoft.com/office/drawing/2014/main" val="1808659046"/>
                        </a:ext>
                      </a:extLst>
                    </a:gridCol>
                    <a:gridCol w="3571646">
                      <a:extLst>
                        <a:ext uri="{9D8B030D-6E8A-4147-A177-3AD203B41FA5}">
                          <a16:colId xmlns:a16="http://schemas.microsoft.com/office/drawing/2014/main" val="273809318"/>
                        </a:ext>
                      </a:extLst>
                    </a:gridCol>
                    <a:gridCol w="3571646">
                      <a:extLst>
                        <a:ext uri="{9D8B030D-6E8A-4147-A177-3AD203B41FA5}">
                          <a16:colId xmlns:a16="http://schemas.microsoft.com/office/drawing/2014/main" val="2252192879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</a:rPr>
                            <a:t>步骤</a:t>
                          </a:r>
                          <a:endParaRPr lang="zh-CN" sz="16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S</a:t>
                          </a:r>
                          <a:r>
                            <a:rPr lang="zh-CN" sz="1600" dirty="0">
                              <a:effectLst/>
                            </a:rPr>
                            <a:t>集合</a:t>
                          </a:r>
                          <a:endParaRPr lang="zh-CN" sz="16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U</a:t>
                          </a:r>
                          <a:r>
                            <a:rPr lang="zh-CN" sz="1600">
                              <a:effectLst/>
                            </a:rPr>
                            <a:t>集合</a:t>
                          </a:r>
                          <a:endParaRPr lang="zh-CN" sz="16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6393291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</a:t>
                          </a:r>
                          <a:endParaRPr lang="zh-CN" sz="16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</a:rPr>
                            <a:t>选择</a:t>
                          </a:r>
                          <a:r>
                            <a:rPr lang="en-US" sz="1600">
                              <a:effectLst/>
                            </a:rPr>
                            <a:t>A, S= &lt;A&gt;</a:t>
                          </a:r>
                          <a:endParaRPr lang="zh-CN" sz="16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</a:rPr>
                            <a:t>最短路径</a:t>
                          </a:r>
                          <a:r>
                            <a:rPr lang="en-US" sz="1600">
                              <a:effectLst/>
                            </a:rPr>
                            <a:t>A</a:t>
                          </a:r>
                          <a:r>
                            <a:rPr lang="en-US" sz="16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600">
                              <a:effectLst/>
                            </a:rPr>
                            <a:t>A=0</a:t>
                          </a:r>
                          <a:endParaRPr lang="zh-CN" sz="160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</a:rPr>
                            <a:t>以</a:t>
                          </a:r>
                          <a:r>
                            <a:rPr lang="en-US" sz="1600">
                              <a:effectLst/>
                            </a:rPr>
                            <a:t>A</a:t>
                          </a:r>
                          <a:r>
                            <a:rPr lang="zh-CN" sz="1600">
                              <a:effectLst/>
                            </a:rPr>
                            <a:t>为中间点，从节点</a:t>
                          </a:r>
                          <a:r>
                            <a:rPr lang="en-US" sz="1600">
                              <a:effectLst/>
                            </a:rPr>
                            <a:t>A</a:t>
                          </a:r>
                          <a:r>
                            <a:rPr lang="zh-CN" sz="1600">
                              <a:effectLst/>
                            </a:rPr>
                            <a:t>开始查找</a:t>
                          </a:r>
                          <a:endParaRPr lang="zh-CN" sz="16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0717" t="-21577" r="-853" b="-8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13821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椭圆 6"/>
          <p:cNvSpPr/>
          <p:nvPr/>
        </p:nvSpPr>
        <p:spPr>
          <a:xfrm>
            <a:off x="2233061" y="1594585"/>
            <a:ext cx="1328286" cy="58393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79929" y="1701885"/>
            <a:ext cx="708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</a:rPr>
              <a:t>A</a:t>
            </a:r>
            <a:r>
              <a:rPr lang="en-US" altLang="zh-CN" sz="1400" dirty="0">
                <a:solidFill>
                  <a:srgbClr val="C00000"/>
                </a:solidFill>
                <a:sym typeface="Wingdings" panose="05000000000000000000" pitchFamily="2" charset="2"/>
              </a:rPr>
              <a:t>A:</a:t>
            </a:r>
            <a:r>
              <a:rPr lang="en-US" altLang="zh-CN" sz="1400" dirty="0">
                <a:solidFill>
                  <a:srgbClr val="C00000"/>
                </a:solidFill>
              </a:rPr>
              <a:t>0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4353" y="792117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it-IT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it-IT" altLang="zh-CN" dirty="0">
                <a:solidFill>
                  <a:srgbClr val="C00000"/>
                </a:solidFill>
              </a:rPr>
              <a:t>B=6</a:t>
            </a:r>
            <a:endParaRPr lang="zh-CN" altLang="zh-CN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63144" y="2362228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it-IT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it-IT" altLang="zh-CN" dirty="0">
                <a:solidFill>
                  <a:srgbClr val="C00000"/>
                </a:solidFill>
              </a:rPr>
              <a:t>C=3</a:t>
            </a:r>
            <a:endParaRPr lang="zh-CN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0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 dirty="0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一个实例</a:t>
            </a:r>
            <a:endParaRPr kumimoji="1" lang="en-US" altLang="zh-CN" dirty="0"/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874" y="863062"/>
            <a:ext cx="2922871" cy="183842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122699"/>
                  </p:ext>
                </p:extLst>
              </p:nvPr>
            </p:nvGraphicFramePr>
            <p:xfrm>
              <a:off x="457200" y="2971262"/>
              <a:ext cx="8229599" cy="18288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6307">
                      <a:extLst>
                        <a:ext uri="{9D8B030D-6E8A-4147-A177-3AD203B41FA5}">
                          <a16:colId xmlns:a16="http://schemas.microsoft.com/office/drawing/2014/main" val="1808659046"/>
                        </a:ext>
                      </a:extLst>
                    </a:gridCol>
                    <a:gridCol w="3571646">
                      <a:extLst>
                        <a:ext uri="{9D8B030D-6E8A-4147-A177-3AD203B41FA5}">
                          <a16:colId xmlns:a16="http://schemas.microsoft.com/office/drawing/2014/main" val="273809318"/>
                        </a:ext>
                      </a:extLst>
                    </a:gridCol>
                    <a:gridCol w="3571646">
                      <a:extLst>
                        <a:ext uri="{9D8B030D-6E8A-4147-A177-3AD203B41FA5}">
                          <a16:colId xmlns:a16="http://schemas.microsoft.com/office/drawing/2014/main" val="225219287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</a:rPr>
                            <a:t>步骤</a:t>
                          </a:r>
                          <a:endParaRPr lang="zh-CN" sz="16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S</a:t>
                          </a:r>
                          <a:r>
                            <a:rPr lang="zh-CN" sz="1600" dirty="0">
                              <a:effectLst/>
                            </a:rPr>
                            <a:t>集合</a:t>
                          </a:r>
                          <a:endParaRPr lang="zh-CN" sz="16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U</a:t>
                          </a:r>
                          <a:r>
                            <a:rPr lang="zh-CN" sz="1600">
                              <a:effectLst/>
                            </a:rPr>
                            <a:t>集合</a:t>
                          </a:r>
                          <a:endParaRPr lang="zh-CN" sz="16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639329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sz="13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选择</a:t>
                          </a:r>
                          <a:r>
                            <a:rPr lang="en-US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lang="zh-CN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，这时</a:t>
                          </a:r>
                          <a:r>
                            <a:rPr lang="en-US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S=&lt;A,C&gt;</a:t>
                          </a:r>
                          <a:endParaRPr lang="zh-CN" sz="13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最短路径</a:t>
                          </a:r>
                          <a:r>
                            <a:rPr lang="en-US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lang="en-US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A=0, A</a:t>
                          </a:r>
                          <a:r>
                            <a:rPr lang="en-US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C=3</a:t>
                          </a:r>
                          <a:endParaRPr lang="zh-CN" sz="13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以</a:t>
                          </a:r>
                          <a:r>
                            <a:rPr lang="en-US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lang="zh-CN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为中间点，从</a:t>
                          </a:r>
                          <a:r>
                            <a:rPr lang="en-US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lang="en-US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C=3</a:t>
                          </a:r>
                          <a:r>
                            <a:rPr lang="zh-CN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这条最短路径开始查找</a:t>
                          </a:r>
                          <a:endParaRPr lang="zh-CN" sz="13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U=&lt;B,D,E,F&gt;</a:t>
                          </a:r>
                          <a:endParaRPr lang="zh-CN" sz="13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lang="en-US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lang="en-US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B=5(</a:t>
                          </a:r>
                          <a:r>
                            <a:rPr lang="zh-CN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比第一步的</a:t>
                          </a:r>
                          <a:r>
                            <a:rPr lang="en-US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lang="en-US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B=6</a:t>
                          </a:r>
                          <a:r>
                            <a:rPr lang="zh-CN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短，这时候，把</a:t>
                          </a:r>
                          <a:r>
                            <a:rPr lang="en-US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  <a:r>
                            <a:rPr lang="zh-CN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的权值改为</a:t>
                          </a:r>
                          <a:r>
                            <a:rPr lang="en-US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lang="en-US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lang="en-US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B=5)</a:t>
                          </a:r>
                          <a:endParaRPr lang="zh-CN" sz="13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lang="en-US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lang="en-US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D=6</a:t>
                          </a:r>
                          <a:endParaRPr lang="zh-CN" sz="13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lang="en-US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lang="en-US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E=7</a:t>
                          </a:r>
                          <a:endParaRPr lang="zh-CN" sz="13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lang="en-US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lang="en-US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zh-CN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其他</a:t>
                          </a:r>
                          <a:r>
                            <a:rPr lang="en-US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U</a:t>
                          </a:r>
                          <a:r>
                            <a:rPr lang="zh-CN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中的顶点</a:t>
                          </a:r>
                          <a:r>
                            <a:rPr lang="en-US" sz="13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en-US" sz="13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∞</m:t>
                              </m:r>
                            </m:oMath>
                          </a14:m>
                          <a:endParaRPr lang="zh-CN" sz="13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en-US" altLang="zh-CN" sz="13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300" b="1" dirty="0">
                              <a:solidFill>
                                <a:srgbClr val="C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发现</a:t>
                          </a:r>
                          <a:r>
                            <a:rPr lang="en-US" sz="1300" b="1" dirty="0">
                              <a:solidFill>
                                <a:srgbClr val="C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lang="en-US" sz="1300" b="1" dirty="0">
                              <a:solidFill>
                                <a:srgbClr val="C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300" b="1" dirty="0">
                              <a:solidFill>
                                <a:srgbClr val="C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lang="en-US" sz="1300" b="1" dirty="0">
                              <a:solidFill>
                                <a:srgbClr val="C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300" b="1" dirty="0">
                              <a:solidFill>
                                <a:srgbClr val="C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B=5</a:t>
                          </a:r>
                          <a:r>
                            <a:rPr lang="zh-CN" sz="1300" b="1" dirty="0">
                              <a:solidFill>
                                <a:srgbClr val="C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，为最短</a:t>
                          </a:r>
                          <a:endParaRPr lang="zh-CN" sz="13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013821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122699"/>
                  </p:ext>
                </p:extLst>
              </p:nvPr>
            </p:nvGraphicFramePr>
            <p:xfrm>
              <a:off x="457200" y="2971262"/>
              <a:ext cx="8229599" cy="18288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6307">
                      <a:extLst>
                        <a:ext uri="{9D8B030D-6E8A-4147-A177-3AD203B41FA5}">
                          <a16:colId xmlns:a16="http://schemas.microsoft.com/office/drawing/2014/main" val="1808659046"/>
                        </a:ext>
                      </a:extLst>
                    </a:gridCol>
                    <a:gridCol w="3571646">
                      <a:extLst>
                        <a:ext uri="{9D8B030D-6E8A-4147-A177-3AD203B41FA5}">
                          <a16:colId xmlns:a16="http://schemas.microsoft.com/office/drawing/2014/main" val="273809318"/>
                        </a:ext>
                      </a:extLst>
                    </a:gridCol>
                    <a:gridCol w="3571646">
                      <a:extLst>
                        <a:ext uri="{9D8B030D-6E8A-4147-A177-3AD203B41FA5}">
                          <a16:colId xmlns:a16="http://schemas.microsoft.com/office/drawing/2014/main" val="2252192879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</a:rPr>
                            <a:t>步骤</a:t>
                          </a:r>
                          <a:endParaRPr lang="zh-CN" sz="16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S</a:t>
                          </a:r>
                          <a:r>
                            <a:rPr lang="zh-CN" sz="1600" dirty="0">
                              <a:effectLst/>
                            </a:rPr>
                            <a:t>集合</a:t>
                          </a:r>
                          <a:endParaRPr lang="zh-CN" sz="16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U</a:t>
                          </a:r>
                          <a:r>
                            <a:rPr lang="zh-CN" sz="1600">
                              <a:effectLst/>
                            </a:rPr>
                            <a:t>集合</a:t>
                          </a:r>
                          <a:endParaRPr lang="zh-CN" sz="16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6393291"/>
                      </a:ext>
                    </a:extLst>
                  </a:tr>
                  <a:tr h="158496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sz="13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选择</a:t>
                          </a:r>
                          <a:r>
                            <a:rPr lang="en-US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lang="zh-CN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，这时</a:t>
                          </a:r>
                          <a:r>
                            <a:rPr lang="en-US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S=&lt;A,C&gt;</a:t>
                          </a:r>
                          <a:endParaRPr lang="zh-CN" sz="13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最短路径</a:t>
                          </a:r>
                          <a:r>
                            <a:rPr lang="en-US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lang="en-US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A=0, A</a:t>
                          </a:r>
                          <a:r>
                            <a:rPr lang="en-US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C=3</a:t>
                          </a:r>
                          <a:endParaRPr lang="zh-CN" sz="13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以</a:t>
                          </a:r>
                          <a:r>
                            <a:rPr lang="en-US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lang="zh-CN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为中间点，从</a:t>
                          </a:r>
                          <a:r>
                            <a:rPr lang="en-US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lang="en-US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C=3</a:t>
                          </a:r>
                          <a:r>
                            <a:rPr lang="zh-CN" sz="13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这条最短路径开始查找</a:t>
                          </a:r>
                          <a:endParaRPr lang="zh-CN" sz="13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0717" t="-19923" r="-853" b="-6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13821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椭圆 6"/>
          <p:cNvSpPr/>
          <p:nvPr/>
        </p:nvSpPr>
        <p:spPr>
          <a:xfrm rot="2088600">
            <a:off x="2333545" y="1586142"/>
            <a:ext cx="2151604" cy="11614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79929" y="1701885"/>
            <a:ext cx="708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</a:rPr>
              <a:t>A</a:t>
            </a:r>
            <a:r>
              <a:rPr lang="en-US" altLang="zh-CN" sz="1400" dirty="0">
                <a:solidFill>
                  <a:srgbClr val="C00000"/>
                </a:solidFill>
                <a:sym typeface="Wingdings" panose="05000000000000000000" pitchFamily="2" charset="2"/>
              </a:rPr>
              <a:t>A:</a:t>
            </a:r>
            <a:r>
              <a:rPr lang="en-US" altLang="zh-CN" sz="1400" dirty="0">
                <a:solidFill>
                  <a:srgbClr val="C00000"/>
                </a:solidFill>
              </a:rPr>
              <a:t>0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09347" y="2454735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</a:rPr>
              <a:t>A</a:t>
            </a:r>
            <a:r>
              <a:rPr lang="en-US" altLang="zh-CN" sz="1400" dirty="0">
                <a:solidFill>
                  <a:srgbClr val="C00000"/>
                </a:solidFill>
                <a:sym typeface="Wingdings" panose="05000000000000000000" pitchFamily="2" charset="2"/>
              </a:rPr>
              <a:t>C:</a:t>
            </a:r>
            <a:r>
              <a:rPr lang="en-US" altLang="zh-CN" sz="1400" dirty="0">
                <a:solidFill>
                  <a:srgbClr val="C00000"/>
                </a:solidFill>
              </a:rPr>
              <a:t>3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353" y="792117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it-IT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it-IT" altLang="zh-CN" dirty="0">
                <a:solidFill>
                  <a:srgbClr val="C00000"/>
                </a:solidFill>
              </a:rPr>
              <a:t>B=6</a:t>
            </a:r>
            <a:endParaRPr lang="zh-CN" altLang="zh-CN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14098" y="645575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换为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B=5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53170" y="1555312"/>
            <a:ext cx="1107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</a:rPr>
              <a:t>D=6</a:t>
            </a:r>
            <a:endParaRPr lang="zh-CN" altLang="zh-CN" sz="1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01807" y="2594778"/>
            <a:ext cx="1212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E=7</a:t>
            </a:r>
            <a:endParaRPr lang="zh-CN" altLang="zh-CN" sz="16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06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 dirty="0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一个实例</a:t>
            </a:r>
            <a:endParaRPr kumimoji="1" lang="en-US" altLang="zh-CN" dirty="0"/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874" y="863062"/>
            <a:ext cx="2922871" cy="183842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4061918"/>
                  </p:ext>
                </p:extLst>
              </p:nvPr>
            </p:nvGraphicFramePr>
            <p:xfrm>
              <a:off x="457200" y="3044790"/>
              <a:ext cx="8229599" cy="15240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6307">
                      <a:extLst>
                        <a:ext uri="{9D8B030D-6E8A-4147-A177-3AD203B41FA5}">
                          <a16:colId xmlns:a16="http://schemas.microsoft.com/office/drawing/2014/main" val="1808659046"/>
                        </a:ext>
                      </a:extLst>
                    </a:gridCol>
                    <a:gridCol w="3571646">
                      <a:extLst>
                        <a:ext uri="{9D8B030D-6E8A-4147-A177-3AD203B41FA5}">
                          <a16:colId xmlns:a16="http://schemas.microsoft.com/office/drawing/2014/main" val="273809318"/>
                        </a:ext>
                      </a:extLst>
                    </a:gridCol>
                    <a:gridCol w="3571646">
                      <a:extLst>
                        <a:ext uri="{9D8B030D-6E8A-4147-A177-3AD203B41FA5}">
                          <a16:colId xmlns:a16="http://schemas.microsoft.com/office/drawing/2014/main" val="225219287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</a:rPr>
                            <a:t>步骤</a:t>
                          </a:r>
                          <a:endParaRPr lang="zh-CN" sz="16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S</a:t>
                          </a:r>
                          <a:r>
                            <a:rPr lang="zh-CN" sz="1600" dirty="0">
                              <a:effectLst/>
                            </a:rPr>
                            <a:t>集合</a:t>
                          </a:r>
                          <a:endParaRPr lang="zh-CN" sz="16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U</a:t>
                          </a:r>
                          <a:r>
                            <a:rPr lang="zh-CN" sz="1600">
                              <a:effectLst/>
                            </a:rPr>
                            <a:t>集合</a:t>
                          </a:r>
                          <a:endParaRPr lang="zh-CN" sz="16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639329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  <a:endParaRPr lang="zh-CN" sz="14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选择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  <a:r>
                            <a:rPr lang="zh-CN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，这时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S=&lt;A,C,B&gt;</a:t>
                          </a:r>
                          <a:endParaRPr lang="zh-CN" sz="14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最短路径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A=0, A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C=3, A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B=5</a:t>
                          </a:r>
                          <a:endParaRPr lang="zh-CN" sz="14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以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  <a:r>
                            <a:rPr lang="zh-CN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为中间点，从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  <a:r>
                            <a:rPr lang="zh-CN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这条最短路径开始查找</a:t>
                          </a:r>
                          <a:endParaRPr lang="zh-CN" sz="14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U=&lt;D,E,F&gt;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D=10(</a:t>
                          </a:r>
                          <a:r>
                            <a:rPr lang="zh-CN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比第二步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D=6</a:t>
                          </a:r>
                          <a:r>
                            <a:rPr lang="zh-CN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要长，这时到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D</a:t>
                          </a:r>
                          <a:r>
                            <a:rPr lang="zh-CN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的权值，</a:t>
                          </a:r>
                          <a:r>
                            <a:rPr lang="zh-CN" alt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维持</a:t>
                          </a:r>
                          <a:r>
                            <a:rPr lang="zh-CN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为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D=6)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zh-CN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其他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U</a:t>
                          </a:r>
                          <a:r>
                            <a:rPr lang="zh-CN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中的顶点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∞</m:t>
                              </m:r>
                            </m:oMath>
                          </a14:m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en-US" altLang="zh-CN" sz="14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400" b="1" dirty="0">
                              <a:solidFill>
                                <a:srgbClr val="C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发现</a:t>
                          </a:r>
                          <a:r>
                            <a:rPr lang="en-US" sz="1400" b="1" dirty="0">
                              <a:solidFill>
                                <a:srgbClr val="C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lang="en-US" sz="1400" b="1" dirty="0">
                              <a:solidFill>
                                <a:srgbClr val="C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400" b="1" dirty="0">
                              <a:solidFill>
                                <a:srgbClr val="C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lang="en-US" sz="1400" b="1" dirty="0">
                              <a:solidFill>
                                <a:srgbClr val="C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400" b="1" dirty="0">
                              <a:solidFill>
                                <a:srgbClr val="C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D=6</a:t>
                          </a:r>
                          <a:r>
                            <a:rPr lang="zh-CN" sz="1400" b="1" dirty="0">
                              <a:solidFill>
                                <a:srgbClr val="C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，为最短</a:t>
                          </a:r>
                          <a:endParaRPr lang="zh-CN" sz="14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013821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4061918"/>
                  </p:ext>
                </p:extLst>
              </p:nvPr>
            </p:nvGraphicFramePr>
            <p:xfrm>
              <a:off x="457200" y="3044790"/>
              <a:ext cx="8229599" cy="15240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6307">
                      <a:extLst>
                        <a:ext uri="{9D8B030D-6E8A-4147-A177-3AD203B41FA5}">
                          <a16:colId xmlns:a16="http://schemas.microsoft.com/office/drawing/2014/main" val="1808659046"/>
                        </a:ext>
                      </a:extLst>
                    </a:gridCol>
                    <a:gridCol w="3571646">
                      <a:extLst>
                        <a:ext uri="{9D8B030D-6E8A-4147-A177-3AD203B41FA5}">
                          <a16:colId xmlns:a16="http://schemas.microsoft.com/office/drawing/2014/main" val="273809318"/>
                        </a:ext>
                      </a:extLst>
                    </a:gridCol>
                    <a:gridCol w="3571646">
                      <a:extLst>
                        <a:ext uri="{9D8B030D-6E8A-4147-A177-3AD203B41FA5}">
                          <a16:colId xmlns:a16="http://schemas.microsoft.com/office/drawing/2014/main" val="2252192879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</a:rPr>
                            <a:t>步骤</a:t>
                          </a:r>
                          <a:endParaRPr lang="zh-CN" sz="16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S</a:t>
                          </a:r>
                          <a:r>
                            <a:rPr lang="zh-CN" sz="1600" dirty="0">
                              <a:effectLst/>
                            </a:rPr>
                            <a:t>集合</a:t>
                          </a:r>
                          <a:endParaRPr lang="zh-CN" sz="16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U</a:t>
                          </a:r>
                          <a:r>
                            <a:rPr lang="zh-CN" sz="1600">
                              <a:effectLst/>
                            </a:rPr>
                            <a:t>集合</a:t>
                          </a:r>
                          <a:endParaRPr lang="zh-CN" sz="16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6393291"/>
                      </a:ext>
                    </a:extLst>
                  </a:tr>
                  <a:tr h="128016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  <a:endParaRPr lang="zh-CN" sz="14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选择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  <a:r>
                            <a:rPr lang="zh-CN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，这时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S=&lt;A,C,B&gt;</a:t>
                          </a:r>
                          <a:endParaRPr lang="zh-CN" sz="14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最短路径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A=0, A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C=3, A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B=5</a:t>
                          </a:r>
                          <a:endParaRPr lang="zh-CN" sz="14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以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  <a:r>
                            <a:rPr lang="zh-CN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为中间点，从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  <a:r>
                            <a:rPr lang="zh-CN" sz="1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这条最短路径开始查找</a:t>
                          </a:r>
                          <a:endParaRPr lang="zh-CN" sz="14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0717" t="-24645" r="-853" b="-85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13821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椭圆 6"/>
          <p:cNvSpPr/>
          <p:nvPr/>
        </p:nvSpPr>
        <p:spPr>
          <a:xfrm rot="3577890">
            <a:off x="2632920" y="1201569"/>
            <a:ext cx="2151604" cy="11614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79929" y="1701885"/>
            <a:ext cx="708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</a:rPr>
              <a:t>A</a:t>
            </a:r>
            <a:r>
              <a:rPr lang="en-US" altLang="zh-CN" sz="1400" dirty="0">
                <a:solidFill>
                  <a:srgbClr val="C00000"/>
                </a:solidFill>
                <a:sym typeface="Wingdings" panose="05000000000000000000" pitchFamily="2" charset="2"/>
              </a:rPr>
              <a:t>A:</a:t>
            </a:r>
            <a:r>
              <a:rPr lang="en-US" altLang="zh-CN" sz="1400" dirty="0">
                <a:solidFill>
                  <a:srgbClr val="C00000"/>
                </a:solidFill>
              </a:rPr>
              <a:t>0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09347" y="2454735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</a:rPr>
              <a:t>A</a:t>
            </a:r>
            <a:r>
              <a:rPr lang="en-US" altLang="zh-CN" sz="1400" dirty="0">
                <a:solidFill>
                  <a:srgbClr val="C00000"/>
                </a:solidFill>
                <a:sym typeface="Wingdings" panose="05000000000000000000" pitchFamily="2" charset="2"/>
              </a:rPr>
              <a:t>C:</a:t>
            </a:r>
            <a:r>
              <a:rPr lang="en-US" altLang="zh-CN" sz="1400" dirty="0">
                <a:solidFill>
                  <a:srgbClr val="C00000"/>
                </a:solidFill>
              </a:rPr>
              <a:t>3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42872" y="704850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换为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B=5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53170" y="1555312"/>
            <a:ext cx="1107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</a:rPr>
              <a:t>D=6</a:t>
            </a:r>
            <a:endParaRPr lang="zh-CN" altLang="zh-CN" sz="1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01807" y="2594778"/>
            <a:ext cx="1212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E=7</a:t>
            </a:r>
            <a:endParaRPr lang="zh-CN" altLang="zh-CN" sz="16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 dirty="0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一个实例</a:t>
            </a:r>
            <a:endParaRPr kumimoji="1" lang="en-US" altLang="zh-CN" dirty="0"/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874" y="863062"/>
            <a:ext cx="2922871" cy="183842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685268"/>
              </p:ext>
            </p:extLst>
          </p:nvPr>
        </p:nvGraphicFramePr>
        <p:xfrm>
          <a:off x="457200" y="3044790"/>
          <a:ext cx="8229599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6307">
                  <a:extLst>
                    <a:ext uri="{9D8B030D-6E8A-4147-A177-3AD203B41FA5}">
                      <a16:colId xmlns:a16="http://schemas.microsoft.com/office/drawing/2014/main" val="1808659046"/>
                    </a:ext>
                  </a:extLst>
                </a:gridCol>
                <a:gridCol w="3571646">
                  <a:extLst>
                    <a:ext uri="{9D8B030D-6E8A-4147-A177-3AD203B41FA5}">
                      <a16:colId xmlns:a16="http://schemas.microsoft.com/office/drawing/2014/main" val="273809318"/>
                    </a:ext>
                  </a:extLst>
                </a:gridCol>
                <a:gridCol w="3571646">
                  <a:extLst>
                    <a:ext uri="{9D8B030D-6E8A-4147-A177-3AD203B41FA5}">
                      <a16:colId xmlns:a16="http://schemas.microsoft.com/office/drawing/2014/main" val="22521928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步骤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</a:t>
                      </a:r>
                      <a:r>
                        <a:rPr lang="zh-CN" sz="1600" dirty="0">
                          <a:effectLst/>
                        </a:rPr>
                        <a:t>集合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</a:t>
                      </a:r>
                      <a:r>
                        <a:rPr lang="zh-CN" sz="1600">
                          <a:effectLst/>
                        </a:rPr>
                        <a:t>集合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6393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选择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，这时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S=&lt;A,C,B,D&gt;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最短路径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A=0, A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C=3, A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B=5, A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D=6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以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为中间点，从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这条路径开始查找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U=&lt;E,F&gt;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E=8(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比第二步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E=7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要长，这时到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的权值，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维持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E=7)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F=9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发现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E=7</a:t>
                      </a:r>
                      <a:r>
                        <a:rPr lang="zh-CN" sz="14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为最短</a:t>
                      </a:r>
                      <a:endParaRPr lang="zh-CN" sz="1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138219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 rot="3577890">
            <a:off x="2896657" y="741351"/>
            <a:ext cx="2151604" cy="177276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79929" y="1701885"/>
            <a:ext cx="708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</a:rPr>
              <a:t>A</a:t>
            </a:r>
            <a:r>
              <a:rPr lang="en-US" altLang="zh-CN" sz="1400" dirty="0">
                <a:solidFill>
                  <a:srgbClr val="C00000"/>
                </a:solidFill>
                <a:sym typeface="Wingdings" panose="05000000000000000000" pitchFamily="2" charset="2"/>
              </a:rPr>
              <a:t>A:</a:t>
            </a:r>
            <a:r>
              <a:rPr lang="en-US" altLang="zh-CN" sz="1400" dirty="0">
                <a:solidFill>
                  <a:srgbClr val="C00000"/>
                </a:solidFill>
              </a:rPr>
              <a:t>0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09347" y="2454735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</a:rPr>
              <a:t>A</a:t>
            </a:r>
            <a:r>
              <a:rPr lang="en-US" altLang="zh-CN" sz="1400" dirty="0">
                <a:solidFill>
                  <a:srgbClr val="C00000"/>
                </a:solidFill>
                <a:sym typeface="Wingdings" panose="05000000000000000000" pitchFamily="2" charset="2"/>
              </a:rPr>
              <a:t>C:</a:t>
            </a:r>
            <a:r>
              <a:rPr lang="en-US" altLang="zh-CN" sz="1400" dirty="0">
                <a:solidFill>
                  <a:srgbClr val="C00000"/>
                </a:solidFill>
              </a:rPr>
              <a:t>3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42872" y="704850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换为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B=5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53170" y="1555312"/>
            <a:ext cx="1107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</a:rPr>
              <a:t>D=6</a:t>
            </a:r>
            <a:endParaRPr lang="zh-CN" altLang="zh-CN" sz="1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01807" y="2594778"/>
            <a:ext cx="1212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E=7</a:t>
            </a:r>
            <a:endParaRPr lang="zh-CN" altLang="zh-CN" sz="16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88723" y="1043404"/>
            <a:ext cx="15488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F=9</a:t>
            </a:r>
            <a:endParaRPr lang="zh-CN" altLang="zh-CN" sz="16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60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 dirty="0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一个实例</a:t>
            </a:r>
            <a:endParaRPr kumimoji="1" lang="en-US" altLang="zh-CN" dirty="0"/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874" y="863062"/>
            <a:ext cx="2922871" cy="183842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396044"/>
              </p:ext>
            </p:extLst>
          </p:nvPr>
        </p:nvGraphicFramePr>
        <p:xfrm>
          <a:off x="457200" y="3044790"/>
          <a:ext cx="8229599" cy="131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6307">
                  <a:extLst>
                    <a:ext uri="{9D8B030D-6E8A-4147-A177-3AD203B41FA5}">
                      <a16:colId xmlns:a16="http://schemas.microsoft.com/office/drawing/2014/main" val="1808659046"/>
                    </a:ext>
                  </a:extLst>
                </a:gridCol>
                <a:gridCol w="3571646">
                  <a:extLst>
                    <a:ext uri="{9D8B030D-6E8A-4147-A177-3AD203B41FA5}">
                      <a16:colId xmlns:a16="http://schemas.microsoft.com/office/drawing/2014/main" val="273809318"/>
                    </a:ext>
                  </a:extLst>
                </a:gridCol>
                <a:gridCol w="3571646">
                  <a:extLst>
                    <a:ext uri="{9D8B030D-6E8A-4147-A177-3AD203B41FA5}">
                      <a16:colId xmlns:a16="http://schemas.microsoft.com/office/drawing/2014/main" val="22521928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步骤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</a:t>
                      </a:r>
                      <a:r>
                        <a:rPr lang="zh-CN" sz="1600" dirty="0">
                          <a:effectLst/>
                        </a:rPr>
                        <a:t>集合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</a:t>
                      </a:r>
                      <a:r>
                        <a:rPr lang="zh-CN" sz="1600">
                          <a:effectLst/>
                        </a:rPr>
                        <a:t>集合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6393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选择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，这时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S=&lt;A,C,B,D,E&gt;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最短路径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A=0, A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C=3, A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B=5, A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D=6, A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E=7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以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为中间点，从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E=7</a:t>
                      </a:r>
                      <a:r>
                        <a:rPr lang="zh-C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这条最短路径开始查找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U=&lt;F&gt;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F=12(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比以上第四步的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F=9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要长，这时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的权值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维持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F=9)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发现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F=9</a:t>
                      </a:r>
                      <a:r>
                        <a:rPr lang="zh-CN" sz="14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权值最短</a:t>
                      </a:r>
                      <a:endParaRPr lang="zh-CN" sz="1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138219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 rot="3577890">
            <a:off x="2835104" y="848757"/>
            <a:ext cx="3136913" cy="219474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79929" y="1701885"/>
            <a:ext cx="708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</a:rPr>
              <a:t>A</a:t>
            </a:r>
            <a:r>
              <a:rPr lang="en-US" altLang="zh-CN" sz="1400" dirty="0">
                <a:solidFill>
                  <a:srgbClr val="C00000"/>
                </a:solidFill>
                <a:sym typeface="Wingdings" panose="05000000000000000000" pitchFamily="2" charset="2"/>
              </a:rPr>
              <a:t>A:</a:t>
            </a:r>
            <a:r>
              <a:rPr lang="en-US" altLang="zh-CN" sz="1400" dirty="0">
                <a:solidFill>
                  <a:srgbClr val="C00000"/>
                </a:solidFill>
              </a:rPr>
              <a:t>0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09347" y="2454735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</a:rPr>
              <a:t>A</a:t>
            </a:r>
            <a:r>
              <a:rPr lang="en-US" altLang="zh-CN" sz="1400" dirty="0">
                <a:solidFill>
                  <a:srgbClr val="C00000"/>
                </a:solidFill>
                <a:sym typeface="Wingdings" panose="05000000000000000000" pitchFamily="2" charset="2"/>
              </a:rPr>
              <a:t>C:</a:t>
            </a:r>
            <a:r>
              <a:rPr lang="en-US" altLang="zh-CN" sz="1400" dirty="0">
                <a:solidFill>
                  <a:srgbClr val="C00000"/>
                </a:solidFill>
              </a:rPr>
              <a:t>3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42872" y="704850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换为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B=5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53170" y="1555312"/>
            <a:ext cx="1107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</a:rPr>
              <a:t>D=6</a:t>
            </a:r>
            <a:endParaRPr lang="zh-CN" altLang="zh-CN" sz="1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01807" y="2594778"/>
            <a:ext cx="1212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E=7</a:t>
            </a:r>
            <a:endParaRPr lang="zh-CN" altLang="zh-CN" sz="16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88723" y="1043404"/>
            <a:ext cx="15488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F=9</a:t>
            </a:r>
            <a:endParaRPr lang="zh-CN" altLang="zh-CN" sz="16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12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 dirty="0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一个实例</a:t>
            </a:r>
            <a:endParaRPr kumimoji="1" lang="en-US" altLang="zh-CN" dirty="0"/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874" y="863062"/>
            <a:ext cx="2922871" cy="183842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915137"/>
              </p:ext>
            </p:extLst>
          </p:nvPr>
        </p:nvGraphicFramePr>
        <p:xfrm>
          <a:off x="457200" y="3044790"/>
          <a:ext cx="8229599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6307">
                  <a:extLst>
                    <a:ext uri="{9D8B030D-6E8A-4147-A177-3AD203B41FA5}">
                      <a16:colId xmlns:a16="http://schemas.microsoft.com/office/drawing/2014/main" val="1808659046"/>
                    </a:ext>
                  </a:extLst>
                </a:gridCol>
                <a:gridCol w="3571646">
                  <a:extLst>
                    <a:ext uri="{9D8B030D-6E8A-4147-A177-3AD203B41FA5}">
                      <a16:colId xmlns:a16="http://schemas.microsoft.com/office/drawing/2014/main" val="273809318"/>
                    </a:ext>
                  </a:extLst>
                </a:gridCol>
                <a:gridCol w="3571646">
                  <a:extLst>
                    <a:ext uri="{9D8B030D-6E8A-4147-A177-3AD203B41FA5}">
                      <a16:colId xmlns:a16="http://schemas.microsoft.com/office/drawing/2014/main" val="22521928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步骤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</a:t>
                      </a:r>
                      <a:r>
                        <a:rPr lang="zh-CN" sz="1600" dirty="0">
                          <a:effectLst/>
                        </a:rPr>
                        <a:t>集合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</a:t>
                      </a:r>
                      <a:r>
                        <a:rPr lang="zh-CN" sz="1600">
                          <a:effectLst/>
                        </a:rPr>
                        <a:t>集合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6393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选择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，这时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S=&lt;A,C,B,D,E,F&gt;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最短路径为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A=0, A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C=3, A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B=5, A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D=6, A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E=7, A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F=9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lang="zh-C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集合已空，查找完毕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138219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 rot="3577890">
            <a:off x="3125342" y="342296"/>
            <a:ext cx="3136913" cy="286753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79929" y="1701885"/>
            <a:ext cx="708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</a:rPr>
              <a:t>A</a:t>
            </a:r>
            <a:r>
              <a:rPr lang="en-US" altLang="zh-CN" sz="1400" dirty="0">
                <a:solidFill>
                  <a:srgbClr val="C00000"/>
                </a:solidFill>
                <a:sym typeface="Wingdings" panose="05000000000000000000" pitchFamily="2" charset="2"/>
              </a:rPr>
              <a:t>A:</a:t>
            </a:r>
            <a:r>
              <a:rPr lang="en-US" altLang="zh-CN" sz="1400" dirty="0">
                <a:solidFill>
                  <a:srgbClr val="C00000"/>
                </a:solidFill>
              </a:rPr>
              <a:t>0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09347" y="2454735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</a:rPr>
              <a:t>A</a:t>
            </a:r>
            <a:r>
              <a:rPr lang="en-US" altLang="zh-CN" sz="1400" dirty="0">
                <a:solidFill>
                  <a:srgbClr val="C00000"/>
                </a:solidFill>
                <a:sym typeface="Wingdings" panose="05000000000000000000" pitchFamily="2" charset="2"/>
              </a:rPr>
              <a:t>C:</a:t>
            </a:r>
            <a:r>
              <a:rPr lang="en-US" altLang="zh-CN" sz="1400" dirty="0">
                <a:solidFill>
                  <a:srgbClr val="C00000"/>
                </a:solidFill>
              </a:rPr>
              <a:t>3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42872" y="704850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换为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B=5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53170" y="1555312"/>
            <a:ext cx="1107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</a:rPr>
              <a:t>D=6</a:t>
            </a:r>
            <a:endParaRPr lang="zh-CN" altLang="zh-CN" sz="1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01807" y="2594778"/>
            <a:ext cx="1212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E=7</a:t>
            </a:r>
            <a:endParaRPr lang="zh-CN" altLang="zh-CN" sz="16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88723" y="1043404"/>
            <a:ext cx="15488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F=9</a:t>
            </a:r>
            <a:endParaRPr lang="zh-CN" altLang="zh-CN" sz="16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7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5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基于最优路径的影响力最大化</a:t>
            </a:r>
            <a:endParaRPr lang="en-US" altLang="zh-CN" dirty="0"/>
          </a:p>
          <a:p>
            <a:pPr lvl="1"/>
            <a:r>
              <a:rPr kumimoji="1" lang="zh-CN" altLang="en-US" dirty="0" smtClean="0"/>
              <a:t>最优传播路径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有两条路径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沿着</a:t>
            </a:r>
            <a:r>
              <a:rPr kumimoji="1" lang="en-US" altLang="zh-CN" dirty="0"/>
              <a:t>1</a:t>
            </a:r>
            <a:r>
              <a:rPr kumimoji="1" lang="en-US" altLang="zh-CN" dirty="0">
                <a:sym typeface="Wingdings" panose="05000000000000000000" pitchFamily="2" charset="2"/>
              </a:rPr>
              <a:t>25</a:t>
            </a:r>
            <a:r>
              <a:rPr kumimoji="1" lang="zh-CN" altLang="en-US" dirty="0">
                <a:sym typeface="Wingdings" panose="05000000000000000000" pitchFamily="2" charset="2"/>
              </a:rPr>
              <a:t>的路径传播，那么</a:t>
            </a:r>
            <a:r>
              <a:rPr kumimoji="1" lang="en-US" altLang="zh-CN" dirty="0">
                <a:sym typeface="Wingdings" panose="05000000000000000000" pitchFamily="2" charset="2"/>
              </a:rPr>
              <a:t>1</a:t>
            </a:r>
            <a:r>
              <a:rPr kumimoji="1" lang="zh-CN" altLang="en-US" dirty="0">
                <a:sym typeface="Wingdings" panose="05000000000000000000" pitchFamily="2" charset="2"/>
              </a:rPr>
              <a:t>影响</a:t>
            </a:r>
            <a:r>
              <a:rPr kumimoji="1" lang="en-US" altLang="zh-CN" dirty="0">
                <a:sym typeface="Wingdings" panose="05000000000000000000" pitchFamily="2" charset="2"/>
              </a:rPr>
              <a:t>5</a:t>
            </a:r>
            <a:r>
              <a:rPr kumimoji="1" lang="zh-CN" altLang="en-US" dirty="0">
                <a:sym typeface="Wingdings" panose="05000000000000000000" pitchFamily="2" charset="2"/>
              </a:rPr>
              <a:t>的概率为</a:t>
            </a:r>
            <a:r>
              <a:rPr kumimoji="1" lang="en-US" altLang="zh-CN" dirty="0">
                <a:sym typeface="Wingdings" panose="05000000000000000000" pitchFamily="2" charset="2"/>
              </a:rPr>
              <a:t>0.6 ×0.7=0.42</a:t>
            </a:r>
          </a:p>
          <a:p>
            <a:pPr lvl="2"/>
            <a:r>
              <a:rPr kumimoji="1" lang="zh-CN" altLang="en-US" dirty="0">
                <a:sym typeface="Wingdings" panose="05000000000000000000" pitchFamily="2" charset="2"/>
              </a:rPr>
              <a:t>沿着</a:t>
            </a:r>
            <a:r>
              <a:rPr kumimoji="1" lang="en-US" altLang="zh-CN" dirty="0">
                <a:sym typeface="Wingdings" panose="05000000000000000000" pitchFamily="2" charset="2"/>
              </a:rPr>
              <a:t>135</a:t>
            </a:r>
            <a:r>
              <a:rPr kumimoji="1" lang="zh-CN" altLang="en-US" dirty="0">
                <a:sym typeface="Wingdings" panose="05000000000000000000" pitchFamily="2" charset="2"/>
              </a:rPr>
              <a:t>的路径传播，那么</a:t>
            </a:r>
            <a:r>
              <a:rPr kumimoji="1" lang="en-US" altLang="zh-CN" dirty="0">
                <a:sym typeface="Wingdings" panose="05000000000000000000" pitchFamily="2" charset="2"/>
              </a:rPr>
              <a:t>1</a:t>
            </a:r>
            <a:r>
              <a:rPr kumimoji="1" lang="zh-CN" altLang="en-US" dirty="0">
                <a:sym typeface="Wingdings" panose="05000000000000000000" pitchFamily="2" charset="2"/>
              </a:rPr>
              <a:t>影响</a:t>
            </a:r>
            <a:r>
              <a:rPr kumimoji="1" lang="en-US" altLang="zh-CN" dirty="0">
                <a:sym typeface="Wingdings" panose="05000000000000000000" pitchFamily="2" charset="2"/>
              </a:rPr>
              <a:t>5</a:t>
            </a:r>
            <a:r>
              <a:rPr kumimoji="1" lang="zh-CN" altLang="en-US" dirty="0">
                <a:sym typeface="Wingdings" panose="05000000000000000000" pitchFamily="2" charset="2"/>
              </a:rPr>
              <a:t>的概率为</a:t>
            </a:r>
            <a:r>
              <a:rPr kumimoji="1" lang="en-US" altLang="zh-CN" dirty="0">
                <a:sym typeface="Wingdings" panose="05000000000000000000" pitchFamily="2" charset="2"/>
              </a:rPr>
              <a:t>0.2×0.1=0.02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cxnSp>
        <p:nvCxnSpPr>
          <p:cNvPr id="9" name="直接箭头连接符 8"/>
          <p:cNvCxnSpPr>
            <a:endCxn id="5" idx="2"/>
          </p:cNvCxnSpPr>
          <p:nvPr/>
        </p:nvCxnSpPr>
        <p:spPr>
          <a:xfrm flipV="1">
            <a:off x="2428774" y="3160294"/>
            <a:ext cx="1530417" cy="59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6" idx="2"/>
          </p:cNvCxnSpPr>
          <p:nvPr/>
        </p:nvCxnSpPr>
        <p:spPr>
          <a:xfrm>
            <a:off x="2345355" y="3821229"/>
            <a:ext cx="1639503" cy="72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1"/>
          </p:cNvCxnSpPr>
          <p:nvPr/>
        </p:nvCxnSpPr>
        <p:spPr>
          <a:xfrm>
            <a:off x="4668252" y="3092918"/>
            <a:ext cx="1452035" cy="486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7" idx="3"/>
          </p:cNvCxnSpPr>
          <p:nvPr/>
        </p:nvCxnSpPr>
        <p:spPr>
          <a:xfrm flipV="1">
            <a:off x="4616917" y="4146525"/>
            <a:ext cx="1503370" cy="486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1771048" y="3420176"/>
            <a:ext cx="1020278" cy="80210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959191" y="2759241"/>
            <a:ext cx="1020278" cy="80210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84858" y="4148487"/>
            <a:ext cx="1020278" cy="80210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3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970871" y="3461885"/>
            <a:ext cx="1020278" cy="80210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5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67789" y="2858520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ym typeface="Wingdings" panose="05000000000000000000" pitchFamily="2" charset="2"/>
              </a:rPr>
              <a:t>P=0.6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164208" y="2793988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ym typeface="Wingdings" panose="05000000000000000000" pitchFamily="2" charset="2"/>
              </a:rPr>
              <a:t>P=0.7 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10990" y="3830386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ym typeface="Wingdings" panose="05000000000000000000" pitchFamily="2" charset="2"/>
              </a:rPr>
              <a:t>P=0.1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286213" y="377719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ym typeface="Wingdings" panose="05000000000000000000" pitchFamily="2" charset="2"/>
              </a:rPr>
              <a:t>P=0.2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74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基于最优路径的影响力最大化</a:t>
            </a:r>
            <a:endParaRPr lang="en-US" altLang="zh-CN" dirty="0"/>
          </a:p>
          <a:p>
            <a:pPr lvl="1"/>
            <a:r>
              <a:rPr kumimoji="1" lang="zh-CN" altLang="en-US" dirty="0"/>
              <a:t>最优传播路径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从</a:t>
            </a:r>
            <a:r>
              <a:rPr kumimoji="1" lang="en-US" altLang="zh-CN" dirty="0"/>
              <a:t>1</a:t>
            </a:r>
            <a:r>
              <a:rPr kumimoji="1" lang="zh-CN" altLang="en-US" dirty="0"/>
              <a:t>到</a:t>
            </a:r>
            <a:r>
              <a:rPr kumimoji="1" lang="en-US" altLang="zh-CN" dirty="0"/>
              <a:t>5</a:t>
            </a:r>
            <a:r>
              <a:rPr kumimoji="1" lang="zh-CN" altLang="en-US" dirty="0"/>
              <a:t>有两条路径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沿着</a:t>
            </a:r>
            <a:r>
              <a:rPr kumimoji="1" lang="en-US" altLang="zh-CN" dirty="0"/>
              <a:t>1</a:t>
            </a:r>
            <a:r>
              <a:rPr kumimoji="1" lang="en-US" altLang="zh-CN" dirty="0">
                <a:sym typeface="Wingdings" panose="05000000000000000000" pitchFamily="2" charset="2"/>
              </a:rPr>
              <a:t>25</a:t>
            </a:r>
            <a:r>
              <a:rPr kumimoji="1" lang="zh-CN" altLang="en-US" dirty="0">
                <a:sym typeface="Wingdings" panose="05000000000000000000" pitchFamily="2" charset="2"/>
              </a:rPr>
              <a:t>的路径传播，那么</a:t>
            </a:r>
            <a:r>
              <a:rPr kumimoji="1" lang="en-US" altLang="zh-CN" dirty="0">
                <a:sym typeface="Wingdings" panose="05000000000000000000" pitchFamily="2" charset="2"/>
              </a:rPr>
              <a:t>1</a:t>
            </a:r>
            <a:r>
              <a:rPr kumimoji="1" lang="zh-CN" altLang="en-US" dirty="0">
                <a:sym typeface="Wingdings" panose="05000000000000000000" pitchFamily="2" charset="2"/>
              </a:rPr>
              <a:t>影响</a:t>
            </a:r>
            <a:r>
              <a:rPr kumimoji="1" lang="en-US" altLang="zh-CN" dirty="0">
                <a:sym typeface="Wingdings" panose="05000000000000000000" pitchFamily="2" charset="2"/>
              </a:rPr>
              <a:t>5</a:t>
            </a:r>
            <a:r>
              <a:rPr kumimoji="1" lang="zh-CN" altLang="en-US" dirty="0">
                <a:sym typeface="Wingdings" panose="05000000000000000000" pitchFamily="2" charset="2"/>
              </a:rPr>
              <a:t>的概率为</a:t>
            </a:r>
            <a:r>
              <a:rPr kumimoji="1" lang="en-US" altLang="zh-CN" dirty="0">
                <a:sym typeface="Wingdings" panose="05000000000000000000" pitchFamily="2" charset="2"/>
              </a:rPr>
              <a:t>0.6 ×0.7=0.42</a:t>
            </a:r>
          </a:p>
          <a:p>
            <a:pPr lvl="2"/>
            <a:r>
              <a:rPr kumimoji="1" lang="zh-CN" altLang="en-US" dirty="0">
                <a:sym typeface="Wingdings" panose="05000000000000000000" pitchFamily="2" charset="2"/>
              </a:rPr>
              <a:t>沿着</a:t>
            </a:r>
            <a:r>
              <a:rPr kumimoji="1" lang="en-US" altLang="zh-CN" dirty="0">
                <a:sym typeface="Wingdings" panose="05000000000000000000" pitchFamily="2" charset="2"/>
              </a:rPr>
              <a:t>135</a:t>
            </a:r>
            <a:r>
              <a:rPr kumimoji="1" lang="zh-CN" altLang="en-US" dirty="0">
                <a:sym typeface="Wingdings" panose="05000000000000000000" pitchFamily="2" charset="2"/>
              </a:rPr>
              <a:t>的路径传播，那么</a:t>
            </a:r>
            <a:r>
              <a:rPr kumimoji="1" lang="en-US" altLang="zh-CN" dirty="0">
                <a:sym typeface="Wingdings" panose="05000000000000000000" pitchFamily="2" charset="2"/>
              </a:rPr>
              <a:t>1</a:t>
            </a:r>
            <a:r>
              <a:rPr kumimoji="1" lang="zh-CN" altLang="en-US" dirty="0">
                <a:sym typeface="Wingdings" panose="05000000000000000000" pitchFamily="2" charset="2"/>
              </a:rPr>
              <a:t>影响</a:t>
            </a:r>
            <a:r>
              <a:rPr kumimoji="1" lang="en-US" altLang="zh-CN" dirty="0">
                <a:sym typeface="Wingdings" panose="05000000000000000000" pitchFamily="2" charset="2"/>
              </a:rPr>
              <a:t>5</a:t>
            </a:r>
            <a:r>
              <a:rPr kumimoji="1" lang="zh-CN" altLang="en-US" dirty="0">
                <a:sym typeface="Wingdings" panose="05000000000000000000" pitchFamily="2" charset="2"/>
              </a:rPr>
              <a:t>的概率为</a:t>
            </a:r>
            <a:r>
              <a:rPr kumimoji="1" lang="en-US" altLang="zh-CN" dirty="0">
                <a:sym typeface="Wingdings" panose="05000000000000000000" pitchFamily="2" charset="2"/>
              </a:rPr>
              <a:t>0.2×0.1=0.02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cxnSp>
        <p:nvCxnSpPr>
          <p:cNvPr id="9" name="直接箭头连接符 8"/>
          <p:cNvCxnSpPr>
            <a:endCxn id="5" idx="2"/>
          </p:cNvCxnSpPr>
          <p:nvPr/>
        </p:nvCxnSpPr>
        <p:spPr>
          <a:xfrm flipV="1">
            <a:off x="2428774" y="3160294"/>
            <a:ext cx="1530417" cy="59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6" idx="2"/>
          </p:cNvCxnSpPr>
          <p:nvPr/>
        </p:nvCxnSpPr>
        <p:spPr>
          <a:xfrm>
            <a:off x="2345355" y="3821229"/>
            <a:ext cx="1639503" cy="72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1"/>
          </p:cNvCxnSpPr>
          <p:nvPr/>
        </p:nvCxnSpPr>
        <p:spPr>
          <a:xfrm>
            <a:off x="4668252" y="3092918"/>
            <a:ext cx="1452035" cy="486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7" idx="3"/>
          </p:cNvCxnSpPr>
          <p:nvPr/>
        </p:nvCxnSpPr>
        <p:spPr>
          <a:xfrm flipV="1">
            <a:off x="4616917" y="4146525"/>
            <a:ext cx="1503370" cy="486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1771048" y="3420176"/>
            <a:ext cx="1020278" cy="80210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959191" y="2759241"/>
            <a:ext cx="1020278" cy="80210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84858" y="4148487"/>
            <a:ext cx="1020278" cy="80210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3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970871" y="3461885"/>
            <a:ext cx="1020278" cy="80210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5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67789" y="2858520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ym typeface="Wingdings" panose="05000000000000000000" pitchFamily="2" charset="2"/>
              </a:rPr>
              <a:t>P=0.6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164208" y="2793988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ym typeface="Wingdings" panose="05000000000000000000" pitchFamily="2" charset="2"/>
              </a:rPr>
              <a:t>P=0.7 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10990" y="3830386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ym typeface="Wingdings" panose="05000000000000000000" pitchFamily="2" charset="2"/>
              </a:rPr>
              <a:t>P=0.1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286213" y="377719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ym typeface="Wingdings" panose="05000000000000000000" pitchFamily="2" charset="2"/>
              </a:rPr>
              <a:t>P=0.2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96829" y="2453689"/>
            <a:ext cx="223207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kumimoji="1" lang="en-US" altLang="zh-CN" dirty="0"/>
              <a:t>1</a:t>
            </a:r>
            <a:r>
              <a:rPr kumimoji="1" lang="en-US" altLang="zh-CN" dirty="0">
                <a:sym typeface="Wingdings" panose="05000000000000000000" pitchFamily="2" charset="2"/>
              </a:rPr>
              <a:t>25</a:t>
            </a:r>
            <a:r>
              <a:rPr kumimoji="1" lang="zh-CN" altLang="en-US" dirty="0">
                <a:sym typeface="Wingdings" panose="05000000000000000000" pitchFamily="2" charset="2"/>
              </a:rPr>
              <a:t>为最优传播路径，即概率最大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16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影响力最大化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：基于最优路径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从直接影响到间接影响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最短路径算法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基于最优路径的影响力最大化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实例分析</a:t>
            </a: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最优传播路径的定义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路径的传播概率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74" y="2906186"/>
            <a:ext cx="7291799" cy="1430917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2025023" y="1736739"/>
            <a:ext cx="822960" cy="42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9" idx="1"/>
          </p:cNvCxnSpPr>
          <p:nvPr/>
        </p:nvCxnSpPr>
        <p:spPr>
          <a:xfrm>
            <a:off x="4668252" y="1418122"/>
            <a:ext cx="1452035" cy="486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367297" y="1820781"/>
            <a:ext cx="1020278" cy="80210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u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970871" y="1787089"/>
            <a:ext cx="1020278" cy="80210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v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64704" y="190263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ym typeface="Wingdings" panose="05000000000000000000" pitchFamily="2" charset="2"/>
              </a:rPr>
              <a:t>p1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644357" y="1780829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ym typeface="Wingdings" panose="05000000000000000000" pitchFamily="2" charset="2"/>
              </a:rPr>
              <a:t>p2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182512" y="1852502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ym typeface="Wingdings" panose="05000000000000000000" pitchFamily="2" charset="2"/>
              </a:rPr>
              <a:t>pm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734691" y="1265361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ym typeface="Wingdings" panose="05000000000000000000" pitchFamily="2" charset="2"/>
              </a:rPr>
              <a:t>……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endCxn id="14" idx="1"/>
          </p:cNvCxnSpPr>
          <p:nvPr/>
        </p:nvCxnSpPr>
        <p:spPr>
          <a:xfrm flipV="1">
            <a:off x="3111280" y="1450027"/>
            <a:ext cx="623411" cy="15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825066" y="1350709"/>
            <a:ext cx="541535" cy="57952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71674" y="3302771"/>
            <a:ext cx="2914469" cy="3240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777648" y="4375124"/>
            <a:ext cx="4960076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zh-CN" altLang="en-US" dirty="0"/>
              <a:t>：</a:t>
            </a:r>
            <a:r>
              <a:rPr kumimoji="1" lang="en-US" altLang="zh-CN" dirty="0">
                <a:solidFill>
                  <a:srgbClr val="C00000"/>
                </a:solidFill>
              </a:rPr>
              <a:t>path</a:t>
            </a:r>
            <a:r>
              <a:rPr kumimoji="1" lang="zh-CN" altLang="en-US" dirty="0"/>
              <a:t>路径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Pp</a:t>
            </a:r>
            <a:r>
              <a:rPr kumimoji="1" lang="zh-CN" altLang="en-US" dirty="0"/>
              <a:t>：</a:t>
            </a:r>
            <a:r>
              <a:rPr kumimoji="1" lang="en-US" altLang="zh-CN" dirty="0">
                <a:solidFill>
                  <a:srgbClr val="C00000"/>
                </a:solidFill>
              </a:rPr>
              <a:t>path propagation probability</a:t>
            </a:r>
            <a:r>
              <a:rPr kumimoji="1" lang="zh-CN" altLang="en-US" dirty="0"/>
              <a:t>路径的传播概率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90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最优传播路径的定义</a:t>
            </a:r>
            <a:r>
              <a:rPr kumimoji="1" lang="en-US" altLang="zh-CN" dirty="0"/>
              <a:t>(</a:t>
            </a:r>
            <a:r>
              <a:rPr kumimoji="1" lang="zh-CN" altLang="en-US" dirty="0"/>
              <a:t>最大影响路径</a:t>
            </a:r>
            <a:r>
              <a:rPr kumimoji="1" lang="en-US" altLang="zh-CN" dirty="0"/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2660092" y="3892407"/>
            <a:ext cx="284943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Propagation probability</a:t>
            </a:r>
            <a:r>
              <a:rPr kumimoji="1" lang="zh-CN" altLang="en-US" dirty="0"/>
              <a:t>最大</a:t>
            </a:r>
            <a:endParaRPr lang="zh-CN" altLang="en-US" dirty="0"/>
          </a:p>
        </p:txBody>
      </p:sp>
      <p:sp>
        <p:nvSpPr>
          <p:cNvPr id="7" name="椭圆形标注 6"/>
          <p:cNvSpPr/>
          <p:nvPr/>
        </p:nvSpPr>
        <p:spPr>
          <a:xfrm>
            <a:off x="7020025" y="3776312"/>
            <a:ext cx="1745381" cy="792480"/>
          </a:xfrm>
          <a:prstGeom prst="wedgeEllipseCallout">
            <a:avLst>
              <a:gd name="adj1" fmla="val -82167"/>
              <a:gd name="adj2" fmla="val -1078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的所有路径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64" y="1513973"/>
            <a:ext cx="6934632" cy="173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5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 dirty="0"/>
              <a:t>：基于最优路径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>
                    <a:solidFill>
                      <a:srgbClr val="C00000"/>
                    </a:solidFill>
                  </a:rPr>
                  <a:t>如何使用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Dijkstra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算法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kumimoji="1" lang="zh-CN" altLang="en-US" dirty="0"/>
                  <a:t>最大化</a:t>
                </a:r>
                <a14:m>
                  <m:oMath xmlns:m="http://schemas.openxmlformats.org/officeDocument/2006/math"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∏</m:t>
                    </m:r>
                  </m:oMath>
                </a14:m>
                <a:endParaRPr kumimoji="1"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…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等于于最大化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endParaRPr kumimoji="1"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kumimoji="1" lang="en-US" altLang="zh-CN" dirty="0"/>
                      <m:t>…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等价于最小化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kumimoji="1" lang="en-US" altLang="zh-CN" dirty="0"/>
                      <m:t>…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lvl="1"/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825219" y="1322362"/>
            <a:ext cx="4114800" cy="3228387"/>
            <a:chOff x="961274" y="1581124"/>
            <a:chExt cx="3994183" cy="3221023"/>
          </a:xfrm>
        </p:grpSpPr>
        <p:grpSp>
          <p:nvGrpSpPr>
            <p:cNvPr id="5" name="Group 4"/>
            <p:cNvGrpSpPr/>
            <p:nvPr/>
          </p:nvGrpSpPr>
          <p:grpSpPr>
            <a:xfrm>
              <a:off x="1346695" y="1581124"/>
              <a:ext cx="3608762" cy="3221023"/>
              <a:chOff x="3405180" y="3720708"/>
              <a:chExt cx="3608762" cy="3221023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405181" y="4676964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2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490400" y="4673057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1</a:t>
                </a: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492075" y="5625405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3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562091" y="6559894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6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405180" y="5625401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5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562090" y="562539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7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32105" y="562539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8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490401" y="372070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9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405180" y="3720708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4</a:t>
                </a:r>
              </a:p>
            </p:txBody>
          </p:sp>
          <p:cxnSp>
            <p:nvCxnSpPr>
              <p:cNvPr id="27" name="Straight Arrow Connector 26"/>
              <p:cNvCxnSpPr>
                <a:stCxn id="19" idx="2"/>
                <a:endCxn id="18" idx="6"/>
              </p:cNvCxnSpPr>
              <p:nvPr/>
            </p:nvCxnSpPr>
            <p:spPr>
              <a:xfrm flipH="1">
                <a:off x="3787018" y="4863976"/>
                <a:ext cx="703382" cy="390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9" idx="1"/>
                <a:endCxn id="27" idx="5"/>
              </p:cNvCxnSpPr>
              <p:nvPr/>
            </p:nvCxnSpPr>
            <p:spPr>
              <a:xfrm flipH="1" flipV="1">
                <a:off x="3731098" y="4046626"/>
                <a:ext cx="815221" cy="68235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6" idx="4"/>
                <a:endCxn id="19" idx="0"/>
              </p:cNvCxnSpPr>
              <p:nvPr/>
            </p:nvCxnSpPr>
            <p:spPr>
              <a:xfrm flipH="1">
                <a:off x="4681319" y="4102546"/>
                <a:ext cx="1" cy="570511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8" idx="0"/>
                <a:endCxn id="27" idx="4"/>
              </p:cNvCxnSpPr>
              <p:nvPr/>
            </p:nvCxnSpPr>
            <p:spPr>
              <a:xfrm flipH="1" flipV="1">
                <a:off x="3596099" y="4102545"/>
                <a:ext cx="1" cy="57441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18" idx="4"/>
                <a:endCxn id="22" idx="0"/>
              </p:cNvCxnSpPr>
              <p:nvPr/>
            </p:nvCxnSpPr>
            <p:spPr>
              <a:xfrm flipH="1">
                <a:off x="3596099" y="5058801"/>
                <a:ext cx="1" cy="56660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0" idx="0"/>
                <a:endCxn id="19" idx="4"/>
              </p:cNvCxnSpPr>
              <p:nvPr/>
            </p:nvCxnSpPr>
            <p:spPr>
              <a:xfrm flipH="1" flipV="1">
                <a:off x="4681319" y="5054894"/>
                <a:ext cx="1675" cy="570511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1" idx="1"/>
                <a:endCxn id="20" idx="5"/>
              </p:cNvCxnSpPr>
              <p:nvPr/>
            </p:nvCxnSpPr>
            <p:spPr>
              <a:xfrm flipH="1" flipV="1">
                <a:off x="4817993" y="5951323"/>
                <a:ext cx="800017" cy="66449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23" idx="4"/>
                <a:endCxn id="21" idx="0"/>
              </p:cNvCxnSpPr>
              <p:nvPr/>
            </p:nvCxnSpPr>
            <p:spPr>
              <a:xfrm>
                <a:off x="5753009" y="6007236"/>
                <a:ext cx="1" cy="552658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20" idx="6"/>
                <a:endCxn id="23" idx="2"/>
              </p:cNvCxnSpPr>
              <p:nvPr/>
            </p:nvCxnSpPr>
            <p:spPr>
              <a:xfrm flipV="1">
                <a:off x="4873912" y="5816318"/>
                <a:ext cx="688178" cy="6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3" idx="6"/>
                <a:endCxn id="24" idx="2"/>
              </p:cNvCxnSpPr>
              <p:nvPr/>
            </p:nvCxnSpPr>
            <p:spPr>
              <a:xfrm>
                <a:off x="5943927" y="5816318"/>
                <a:ext cx="688178" cy="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18" idx="5"/>
                <a:endCxn id="20" idx="1"/>
              </p:cNvCxnSpPr>
              <p:nvPr/>
            </p:nvCxnSpPr>
            <p:spPr>
              <a:xfrm>
                <a:off x="3731099" y="5002882"/>
                <a:ext cx="816895" cy="67844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2" idx="6"/>
                <a:endCxn id="20" idx="2"/>
              </p:cNvCxnSpPr>
              <p:nvPr/>
            </p:nvCxnSpPr>
            <p:spPr>
              <a:xfrm>
                <a:off x="3787017" y="5816320"/>
                <a:ext cx="705058" cy="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980084" y="283183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alibri" charset="0"/>
                  <a:ea typeface="Calibri" charset="0"/>
                  <a:cs typeface="Calibri" charset="0"/>
                </a:rPr>
                <a:t>0.9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5743" y="206941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61274" y="294927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alibri" charset="0"/>
                  <a:ea typeface="Calibri" charset="0"/>
                  <a:cs typeface="Calibri" charset="0"/>
                </a:rPr>
                <a:t>0.7</a:t>
              </a:r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42017" y="37746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78395" y="236392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42839" y="200388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775" y="194116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42839" y="294927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0.9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0871" y="330002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14499" y="410140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alibri" charset="0"/>
                  <a:ea typeface="Calibri" charset="0"/>
                  <a:cs typeface="Calibri" charset="0"/>
                </a:rPr>
                <a:t>0.3</a:t>
              </a:r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66627" y="366935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0.7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22959" y="395738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67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如何使用</a:t>
            </a:r>
            <a:r>
              <a:rPr lang="en-US" altLang="zh-CN" dirty="0"/>
              <a:t>Dijkstra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计算</a:t>
            </a:r>
            <a:r>
              <a:rPr lang="en-US" altLang="zh-CN" dirty="0"/>
              <a:t>-log (p)</a:t>
            </a:r>
          </a:p>
          <a:p>
            <a:endParaRPr kumimoji="1" lang="en-US" altLang="zh-CN" dirty="0"/>
          </a:p>
        </p:txBody>
      </p:sp>
      <p:cxnSp>
        <p:nvCxnSpPr>
          <p:cNvPr id="6" name="直接箭头连接符 5"/>
          <p:cNvCxnSpPr>
            <a:endCxn id="11" idx="2"/>
          </p:cNvCxnSpPr>
          <p:nvPr/>
        </p:nvCxnSpPr>
        <p:spPr>
          <a:xfrm flipV="1">
            <a:off x="2367814" y="2441608"/>
            <a:ext cx="1530417" cy="59676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2" idx="2"/>
          </p:cNvCxnSpPr>
          <p:nvPr/>
        </p:nvCxnSpPr>
        <p:spPr>
          <a:xfrm>
            <a:off x="2284395" y="3102543"/>
            <a:ext cx="1639503" cy="72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13" idx="1"/>
          </p:cNvCxnSpPr>
          <p:nvPr/>
        </p:nvCxnSpPr>
        <p:spPr>
          <a:xfrm>
            <a:off x="4607292" y="2374232"/>
            <a:ext cx="1452035" cy="48643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3" idx="3"/>
          </p:cNvCxnSpPr>
          <p:nvPr/>
        </p:nvCxnSpPr>
        <p:spPr>
          <a:xfrm flipV="1">
            <a:off x="4555957" y="3427839"/>
            <a:ext cx="1503370" cy="486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710088" y="2701490"/>
            <a:ext cx="1020278" cy="80210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898231" y="2040555"/>
            <a:ext cx="1020278" cy="80210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923898" y="3429801"/>
            <a:ext cx="1020278" cy="80210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3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909911" y="2743199"/>
            <a:ext cx="1020278" cy="80210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5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06829" y="2139834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ym typeface="Wingdings" panose="05000000000000000000" pitchFamily="2" charset="2"/>
              </a:rPr>
              <a:t>P=0.6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103248" y="2075302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ym typeface="Wingdings" panose="05000000000000000000" pitchFamily="2" charset="2"/>
              </a:rPr>
              <a:t>P=0.7 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950030" y="311170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ym typeface="Wingdings" panose="05000000000000000000" pitchFamily="2" charset="2"/>
              </a:rPr>
              <a:t>P=0.1 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25253" y="3058507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ym typeface="Wingdings" panose="05000000000000000000" pitchFamily="2" charset="2"/>
              </a:rPr>
              <a:t>P=0.2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051998" y="1536651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0.2218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48417" y="1472119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0.1519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68993" y="4093723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1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44216" y="404053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0.699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6618973" y="1732547"/>
            <a:ext cx="641856" cy="422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583679" y="3564555"/>
            <a:ext cx="677150" cy="532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479171" y="1739749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累加得到</a:t>
            </a:r>
            <a:r>
              <a:rPr kumimoji="1"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0.3737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71431" y="3610258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累加得到</a:t>
            </a:r>
            <a:r>
              <a:rPr kumimoji="1"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1.699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椭圆形标注 24"/>
          <p:cNvSpPr/>
          <p:nvPr/>
        </p:nvSpPr>
        <p:spPr>
          <a:xfrm>
            <a:off x="6802582" y="381802"/>
            <a:ext cx="2229123" cy="821356"/>
          </a:xfrm>
          <a:prstGeom prst="wedgeEllipseCallout">
            <a:avLst>
              <a:gd name="adj1" fmla="val 6999"/>
              <a:gd name="adj2" fmla="val 100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该路径的指标最小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8B867C-11E1-4E8C-910E-8C5A44A550ED}"/>
              </a:ext>
            </a:extLst>
          </p:cNvPr>
          <p:cNvSpPr/>
          <p:nvPr/>
        </p:nvSpPr>
        <p:spPr>
          <a:xfrm>
            <a:off x="7212225" y="2257886"/>
            <a:ext cx="1633781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kumimoji="1" lang="zh-CN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最优路径结果和前文的结果一致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568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98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基于最优路径的影响力最大化</a:t>
            </a:r>
            <a:endParaRPr lang="en-US" altLang="zh-CN" dirty="0"/>
          </a:p>
          <a:p>
            <a:pPr lvl="1"/>
            <a:r>
              <a:rPr lang="zh-CN" altLang="en-US" dirty="0"/>
              <a:t>实例：激活概率最大的路径</a:t>
            </a:r>
            <a:endParaRPr lang="en-US" altLang="zh-CN" dirty="0"/>
          </a:p>
          <a:p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8"/>
              <p:cNvSpPr txBox="1"/>
              <p:nvPr/>
            </p:nvSpPr>
            <p:spPr>
              <a:xfrm>
                <a:off x="1281543" y="1595087"/>
                <a:ext cx="246830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𝑝𝑝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↝</m:t>
                          </m:r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↝</m:t>
                          </m:r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𝑝𝑝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543" y="1595087"/>
                <a:ext cx="2468304" cy="6721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3"/>
          <p:cNvGrpSpPr/>
          <p:nvPr/>
        </p:nvGrpSpPr>
        <p:grpSpPr>
          <a:xfrm>
            <a:off x="4700091" y="1075314"/>
            <a:ext cx="4114800" cy="3228387"/>
            <a:chOff x="961274" y="1581124"/>
            <a:chExt cx="3994183" cy="3221023"/>
          </a:xfrm>
        </p:grpSpPr>
        <p:grpSp>
          <p:nvGrpSpPr>
            <p:cNvPr id="6" name="Group 4"/>
            <p:cNvGrpSpPr/>
            <p:nvPr/>
          </p:nvGrpSpPr>
          <p:grpSpPr>
            <a:xfrm>
              <a:off x="1346695" y="1581124"/>
              <a:ext cx="3608762" cy="3221023"/>
              <a:chOff x="3405180" y="3720708"/>
              <a:chExt cx="3608762" cy="3221023"/>
            </a:xfrm>
          </p:grpSpPr>
          <p:sp>
            <p:nvSpPr>
              <p:cNvPr id="19" name="Oval 17"/>
              <p:cNvSpPr/>
              <p:nvPr/>
            </p:nvSpPr>
            <p:spPr>
              <a:xfrm>
                <a:off x="3405181" y="4676964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2</a:t>
                </a:r>
              </a:p>
            </p:txBody>
          </p:sp>
          <p:sp>
            <p:nvSpPr>
              <p:cNvPr id="20" name="Oval 18"/>
              <p:cNvSpPr/>
              <p:nvPr/>
            </p:nvSpPr>
            <p:spPr>
              <a:xfrm>
                <a:off x="4490400" y="4673057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1</a:t>
                </a:r>
              </a:p>
            </p:txBody>
          </p:sp>
          <p:sp>
            <p:nvSpPr>
              <p:cNvPr id="21" name="Oval 19"/>
              <p:cNvSpPr/>
              <p:nvPr/>
            </p:nvSpPr>
            <p:spPr>
              <a:xfrm>
                <a:off x="4492075" y="5625405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3</a:t>
                </a:r>
              </a:p>
            </p:txBody>
          </p:sp>
          <p:sp>
            <p:nvSpPr>
              <p:cNvPr id="22" name="Oval 20"/>
              <p:cNvSpPr/>
              <p:nvPr/>
            </p:nvSpPr>
            <p:spPr>
              <a:xfrm>
                <a:off x="5562091" y="6559894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6</a:t>
                </a:r>
              </a:p>
            </p:txBody>
          </p:sp>
          <p:sp>
            <p:nvSpPr>
              <p:cNvPr id="23" name="Oval 21"/>
              <p:cNvSpPr/>
              <p:nvPr/>
            </p:nvSpPr>
            <p:spPr>
              <a:xfrm>
                <a:off x="3405180" y="5625401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5</a:t>
                </a:r>
              </a:p>
            </p:txBody>
          </p:sp>
          <p:sp>
            <p:nvSpPr>
              <p:cNvPr id="24" name="Oval 22"/>
              <p:cNvSpPr/>
              <p:nvPr/>
            </p:nvSpPr>
            <p:spPr>
              <a:xfrm>
                <a:off x="5562090" y="562539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7</a:t>
                </a:r>
              </a:p>
            </p:txBody>
          </p:sp>
          <p:sp>
            <p:nvSpPr>
              <p:cNvPr id="25" name="Oval 23"/>
              <p:cNvSpPr/>
              <p:nvPr/>
            </p:nvSpPr>
            <p:spPr>
              <a:xfrm>
                <a:off x="6632105" y="562539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8</a:t>
                </a:r>
              </a:p>
            </p:txBody>
          </p:sp>
          <p:sp>
            <p:nvSpPr>
              <p:cNvPr id="26" name="Oval 24"/>
              <p:cNvSpPr/>
              <p:nvPr/>
            </p:nvSpPr>
            <p:spPr>
              <a:xfrm>
                <a:off x="4490401" y="372070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9</a:t>
                </a:r>
              </a:p>
            </p:txBody>
          </p:sp>
          <p:sp>
            <p:nvSpPr>
              <p:cNvPr id="27" name="Oval 25"/>
              <p:cNvSpPr/>
              <p:nvPr/>
            </p:nvSpPr>
            <p:spPr>
              <a:xfrm>
                <a:off x="3405180" y="3720708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4</a:t>
                </a:r>
              </a:p>
            </p:txBody>
          </p:sp>
          <p:cxnSp>
            <p:nvCxnSpPr>
              <p:cNvPr id="28" name="Straight Arrow Connector 26"/>
              <p:cNvCxnSpPr>
                <a:stCxn id="20" idx="2"/>
                <a:endCxn id="19" idx="6"/>
              </p:cNvCxnSpPr>
              <p:nvPr/>
            </p:nvCxnSpPr>
            <p:spPr>
              <a:xfrm flipH="1">
                <a:off x="3787018" y="4863976"/>
                <a:ext cx="703382" cy="390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7"/>
              <p:cNvCxnSpPr>
                <a:stCxn id="20" idx="1"/>
                <a:endCxn id="28" idx="5"/>
              </p:cNvCxnSpPr>
              <p:nvPr/>
            </p:nvCxnSpPr>
            <p:spPr>
              <a:xfrm flipH="1" flipV="1">
                <a:off x="3731098" y="4046626"/>
                <a:ext cx="815221" cy="68235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8"/>
              <p:cNvCxnSpPr>
                <a:stCxn id="27" idx="4"/>
                <a:endCxn id="20" idx="0"/>
              </p:cNvCxnSpPr>
              <p:nvPr/>
            </p:nvCxnSpPr>
            <p:spPr>
              <a:xfrm flipH="1">
                <a:off x="4681319" y="4102546"/>
                <a:ext cx="1" cy="570511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29"/>
              <p:cNvCxnSpPr>
                <a:stCxn id="19" idx="0"/>
                <a:endCxn id="28" idx="4"/>
              </p:cNvCxnSpPr>
              <p:nvPr/>
            </p:nvCxnSpPr>
            <p:spPr>
              <a:xfrm flipH="1" flipV="1">
                <a:off x="3596099" y="4102545"/>
                <a:ext cx="1" cy="57441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0"/>
              <p:cNvCxnSpPr>
                <a:stCxn id="19" idx="4"/>
                <a:endCxn id="23" idx="0"/>
              </p:cNvCxnSpPr>
              <p:nvPr/>
            </p:nvCxnSpPr>
            <p:spPr>
              <a:xfrm flipH="1">
                <a:off x="3596099" y="5058801"/>
                <a:ext cx="1" cy="56660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1"/>
              <p:cNvCxnSpPr>
                <a:stCxn id="21" idx="0"/>
                <a:endCxn id="20" idx="4"/>
              </p:cNvCxnSpPr>
              <p:nvPr/>
            </p:nvCxnSpPr>
            <p:spPr>
              <a:xfrm flipH="1" flipV="1">
                <a:off x="4681319" y="5054894"/>
                <a:ext cx="1675" cy="570511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2"/>
              <p:cNvCxnSpPr>
                <a:stCxn id="22" idx="1"/>
                <a:endCxn id="21" idx="5"/>
              </p:cNvCxnSpPr>
              <p:nvPr/>
            </p:nvCxnSpPr>
            <p:spPr>
              <a:xfrm flipH="1" flipV="1">
                <a:off x="4817993" y="5951323"/>
                <a:ext cx="800017" cy="66449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3"/>
              <p:cNvCxnSpPr>
                <a:stCxn id="24" idx="4"/>
                <a:endCxn id="22" idx="0"/>
              </p:cNvCxnSpPr>
              <p:nvPr/>
            </p:nvCxnSpPr>
            <p:spPr>
              <a:xfrm>
                <a:off x="5753009" y="6007236"/>
                <a:ext cx="1" cy="552658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4"/>
              <p:cNvCxnSpPr>
                <a:stCxn id="21" idx="6"/>
                <a:endCxn id="24" idx="2"/>
              </p:cNvCxnSpPr>
              <p:nvPr/>
            </p:nvCxnSpPr>
            <p:spPr>
              <a:xfrm flipV="1">
                <a:off x="4873912" y="5816318"/>
                <a:ext cx="688178" cy="6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5"/>
              <p:cNvCxnSpPr>
                <a:stCxn id="24" idx="6"/>
                <a:endCxn id="25" idx="2"/>
              </p:cNvCxnSpPr>
              <p:nvPr/>
            </p:nvCxnSpPr>
            <p:spPr>
              <a:xfrm>
                <a:off x="5943927" y="5816318"/>
                <a:ext cx="688178" cy="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6"/>
              <p:cNvCxnSpPr>
                <a:stCxn id="19" idx="5"/>
                <a:endCxn id="21" idx="1"/>
              </p:cNvCxnSpPr>
              <p:nvPr/>
            </p:nvCxnSpPr>
            <p:spPr>
              <a:xfrm>
                <a:off x="3731099" y="5002882"/>
                <a:ext cx="816895" cy="67844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7"/>
              <p:cNvCxnSpPr>
                <a:stCxn id="23" idx="6"/>
                <a:endCxn id="21" idx="2"/>
              </p:cNvCxnSpPr>
              <p:nvPr/>
            </p:nvCxnSpPr>
            <p:spPr>
              <a:xfrm>
                <a:off x="3787017" y="5816320"/>
                <a:ext cx="705058" cy="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5"/>
            <p:cNvSpPr txBox="1"/>
            <p:nvPr/>
          </p:nvSpPr>
          <p:spPr>
            <a:xfrm>
              <a:off x="1980084" y="283183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alibri" charset="0"/>
                  <a:ea typeface="Calibri" charset="0"/>
                  <a:cs typeface="Calibri" charset="0"/>
                </a:rPr>
                <a:t>0.9</a:t>
              </a:r>
            </a:p>
          </p:txBody>
        </p:sp>
        <p:sp>
          <p:nvSpPr>
            <p:cNvPr id="8" name="TextBox 6"/>
            <p:cNvSpPr txBox="1"/>
            <p:nvPr/>
          </p:nvSpPr>
          <p:spPr>
            <a:xfrm>
              <a:off x="965743" y="206941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0.3</a:t>
              </a:r>
            </a:p>
          </p:txBody>
        </p:sp>
        <p:sp>
          <p:nvSpPr>
            <p:cNvPr id="9" name="TextBox 7"/>
            <p:cNvSpPr txBox="1"/>
            <p:nvPr/>
          </p:nvSpPr>
          <p:spPr>
            <a:xfrm>
              <a:off x="961274" y="294927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alibri" charset="0"/>
                  <a:ea typeface="Calibri" charset="0"/>
                  <a:cs typeface="Calibri" charset="0"/>
                </a:rPr>
                <a:t>0.7</a:t>
              </a:r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TextBox 8"/>
            <p:cNvSpPr txBox="1"/>
            <p:nvPr/>
          </p:nvSpPr>
          <p:spPr>
            <a:xfrm>
              <a:off x="1842017" y="37746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0.5</a:t>
              </a:r>
            </a:p>
          </p:txBody>
        </p:sp>
        <p:sp>
          <p:nvSpPr>
            <p:cNvPr id="11" name="TextBox 9"/>
            <p:cNvSpPr txBox="1"/>
            <p:nvPr/>
          </p:nvSpPr>
          <p:spPr>
            <a:xfrm>
              <a:off x="1878395" y="236392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0.1</a:t>
              </a:r>
            </a:p>
          </p:txBody>
        </p:sp>
        <p:sp>
          <p:nvSpPr>
            <p:cNvPr id="12" name="TextBox 10"/>
            <p:cNvSpPr txBox="1"/>
            <p:nvPr/>
          </p:nvSpPr>
          <p:spPr>
            <a:xfrm>
              <a:off x="2642839" y="200388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  <p:sp>
          <p:nvSpPr>
            <p:cNvPr id="13" name="TextBox 11"/>
            <p:cNvSpPr txBox="1"/>
            <p:nvPr/>
          </p:nvSpPr>
          <p:spPr>
            <a:xfrm>
              <a:off x="2066775" y="194116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0.2</a:t>
              </a:r>
            </a:p>
          </p:txBody>
        </p:sp>
        <p:sp>
          <p:nvSpPr>
            <p:cNvPr id="14" name="TextBox 12"/>
            <p:cNvSpPr txBox="1"/>
            <p:nvPr/>
          </p:nvSpPr>
          <p:spPr>
            <a:xfrm>
              <a:off x="2642839" y="294927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0.9</a:t>
              </a:r>
            </a:p>
          </p:txBody>
        </p:sp>
        <p:sp>
          <p:nvSpPr>
            <p:cNvPr id="15" name="TextBox 13"/>
            <p:cNvSpPr txBox="1"/>
            <p:nvPr/>
          </p:nvSpPr>
          <p:spPr>
            <a:xfrm>
              <a:off x="2930871" y="330002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  <p:sp>
          <p:nvSpPr>
            <p:cNvPr id="16" name="TextBox 14"/>
            <p:cNvSpPr txBox="1"/>
            <p:nvPr/>
          </p:nvSpPr>
          <p:spPr>
            <a:xfrm>
              <a:off x="2814499" y="410140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alibri" charset="0"/>
                  <a:ea typeface="Calibri" charset="0"/>
                  <a:cs typeface="Calibri" charset="0"/>
                </a:rPr>
                <a:t>0.3</a:t>
              </a:r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" name="TextBox 15"/>
            <p:cNvSpPr txBox="1"/>
            <p:nvPr/>
          </p:nvSpPr>
          <p:spPr>
            <a:xfrm>
              <a:off x="3966627" y="366935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0.7</a:t>
              </a:r>
            </a:p>
          </p:txBody>
        </p:sp>
        <p:sp>
          <p:nvSpPr>
            <p:cNvPr id="18" name="TextBox 16"/>
            <p:cNvSpPr txBox="1"/>
            <p:nvPr/>
          </p:nvSpPr>
          <p:spPr>
            <a:xfrm>
              <a:off x="3722959" y="395738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</p:grpSp>
      <p:sp>
        <p:nvSpPr>
          <p:cNvPr id="41" name="矩形 40"/>
          <p:cNvSpPr/>
          <p:nvPr/>
        </p:nvSpPr>
        <p:spPr>
          <a:xfrm>
            <a:off x="7054400" y="676113"/>
            <a:ext cx="1844396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/>
              <a:t>可以设定一个阈值Threshold，如果路径的激活概率小于阈值（比如</a:t>
            </a:r>
            <a:r>
              <a:rPr lang="en-US" altLang="zh-CN" sz="1400" dirty="0"/>
              <a:t>0.2</a:t>
            </a:r>
            <a:r>
              <a:rPr lang="zh-CN" altLang="en-US" sz="1400" dirty="0"/>
              <a:t>），则忽略</a:t>
            </a:r>
          </a:p>
        </p:txBody>
      </p:sp>
      <p:sp>
        <p:nvSpPr>
          <p:cNvPr id="42" name="矩形 41"/>
          <p:cNvSpPr/>
          <p:nvPr/>
        </p:nvSpPr>
        <p:spPr>
          <a:xfrm>
            <a:off x="568525" y="2787650"/>
            <a:ext cx="44566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E223A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练习：请计算节点</a:t>
            </a:r>
            <a:r>
              <a:rPr lang="en-US" altLang="zh-CN" dirty="0"/>
              <a:t>3</a:t>
            </a:r>
            <a:r>
              <a:rPr lang="zh-CN" altLang="en-US" dirty="0"/>
              <a:t>到其它结点的最优路径</a:t>
            </a:r>
            <a:endParaRPr lang="en-US" altLang="zh-CN" dirty="0"/>
          </a:p>
        </p:txBody>
      </p:sp>
      <p:sp>
        <p:nvSpPr>
          <p:cNvPr id="43" name="圆角矩形 42"/>
          <p:cNvSpPr/>
          <p:nvPr/>
        </p:nvSpPr>
        <p:spPr>
          <a:xfrm>
            <a:off x="1326573" y="3644030"/>
            <a:ext cx="3054927" cy="747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同学们练习，然后核对答案</a:t>
            </a:r>
          </a:p>
        </p:txBody>
      </p:sp>
    </p:spTree>
    <p:extLst>
      <p:ext uri="{BB962C8B-B14F-4D97-AF65-F5344CB8AC3E}">
        <p14:creationId xmlns:p14="http://schemas.microsoft.com/office/powerpoint/2010/main" val="160569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基于最优路径的影响力最大化</a:t>
            </a:r>
            <a:endParaRPr lang="en-US" altLang="zh-CN" dirty="0"/>
          </a:p>
          <a:p>
            <a:pPr lvl="1"/>
            <a:r>
              <a:rPr lang="zh-CN" altLang="en-US" dirty="0"/>
              <a:t>实例：激活概率最大的路径</a:t>
            </a:r>
            <a:endParaRPr lang="en-US" altLang="zh-CN" dirty="0"/>
          </a:p>
          <a:p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8"/>
              <p:cNvSpPr txBox="1"/>
              <p:nvPr/>
            </p:nvSpPr>
            <p:spPr>
              <a:xfrm>
                <a:off x="1281543" y="1595087"/>
                <a:ext cx="246830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𝑝𝑝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↝</m:t>
                          </m:r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↝</m:t>
                          </m:r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𝑝𝑝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543" y="1595087"/>
                <a:ext cx="2468304" cy="6721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3"/>
          <p:cNvGrpSpPr/>
          <p:nvPr/>
        </p:nvGrpSpPr>
        <p:grpSpPr>
          <a:xfrm>
            <a:off x="4700091" y="1075314"/>
            <a:ext cx="4114800" cy="3228387"/>
            <a:chOff x="961274" y="1581124"/>
            <a:chExt cx="3994183" cy="3221023"/>
          </a:xfrm>
        </p:grpSpPr>
        <p:grpSp>
          <p:nvGrpSpPr>
            <p:cNvPr id="6" name="Group 4"/>
            <p:cNvGrpSpPr/>
            <p:nvPr/>
          </p:nvGrpSpPr>
          <p:grpSpPr>
            <a:xfrm>
              <a:off x="1346695" y="1581124"/>
              <a:ext cx="3608762" cy="3221023"/>
              <a:chOff x="3405180" y="3720708"/>
              <a:chExt cx="3608762" cy="3221023"/>
            </a:xfrm>
          </p:grpSpPr>
          <p:sp>
            <p:nvSpPr>
              <p:cNvPr id="19" name="Oval 17"/>
              <p:cNvSpPr/>
              <p:nvPr/>
            </p:nvSpPr>
            <p:spPr>
              <a:xfrm>
                <a:off x="3405181" y="4676964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2</a:t>
                </a:r>
              </a:p>
            </p:txBody>
          </p:sp>
          <p:sp>
            <p:nvSpPr>
              <p:cNvPr id="20" name="Oval 18"/>
              <p:cNvSpPr/>
              <p:nvPr/>
            </p:nvSpPr>
            <p:spPr>
              <a:xfrm>
                <a:off x="4490400" y="4673057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1</a:t>
                </a:r>
              </a:p>
            </p:txBody>
          </p:sp>
          <p:sp>
            <p:nvSpPr>
              <p:cNvPr id="21" name="Oval 19"/>
              <p:cNvSpPr/>
              <p:nvPr/>
            </p:nvSpPr>
            <p:spPr>
              <a:xfrm>
                <a:off x="4492075" y="5625405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3</a:t>
                </a:r>
              </a:p>
            </p:txBody>
          </p:sp>
          <p:sp>
            <p:nvSpPr>
              <p:cNvPr id="22" name="Oval 20"/>
              <p:cNvSpPr/>
              <p:nvPr/>
            </p:nvSpPr>
            <p:spPr>
              <a:xfrm>
                <a:off x="5562091" y="6559894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6</a:t>
                </a:r>
              </a:p>
            </p:txBody>
          </p:sp>
          <p:sp>
            <p:nvSpPr>
              <p:cNvPr id="23" name="Oval 21"/>
              <p:cNvSpPr/>
              <p:nvPr/>
            </p:nvSpPr>
            <p:spPr>
              <a:xfrm>
                <a:off x="3405180" y="5625401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5</a:t>
                </a:r>
              </a:p>
            </p:txBody>
          </p:sp>
          <p:sp>
            <p:nvSpPr>
              <p:cNvPr id="24" name="Oval 22"/>
              <p:cNvSpPr/>
              <p:nvPr/>
            </p:nvSpPr>
            <p:spPr>
              <a:xfrm>
                <a:off x="5562090" y="562539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7</a:t>
                </a:r>
              </a:p>
            </p:txBody>
          </p:sp>
          <p:sp>
            <p:nvSpPr>
              <p:cNvPr id="25" name="Oval 23"/>
              <p:cNvSpPr/>
              <p:nvPr/>
            </p:nvSpPr>
            <p:spPr>
              <a:xfrm>
                <a:off x="6632105" y="562539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8</a:t>
                </a:r>
              </a:p>
            </p:txBody>
          </p:sp>
          <p:sp>
            <p:nvSpPr>
              <p:cNvPr id="26" name="Oval 24"/>
              <p:cNvSpPr/>
              <p:nvPr/>
            </p:nvSpPr>
            <p:spPr>
              <a:xfrm>
                <a:off x="4490401" y="372070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9</a:t>
                </a:r>
              </a:p>
            </p:txBody>
          </p:sp>
          <p:sp>
            <p:nvSpPr>
              <p:cNvPr id="27" name="Oval 25"/>
              <p:cNvSpPr/>
              <p:nvPr/>
            </p:nvSpPr>
            <p:spPr>
              <a:xfrm>
                <a:off x="3405180" y="3720708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4</a:t>
                </a:r>
              </a:p>
            </p:txBody>
          </p:sp>
          <p:cxnSp>
            <p:nvCxnSpPr>
              <p:cNvPr id="28" name="Straight Arrow Connector 26"/>
              <p:cNvCxnSpPr>
                <a:stCxn id="20" idx="2"/>
                <a:endCxn id="19" idx="6"/>
              </p:cNvCxnSpPr>
              <p:nvPr/>
            </p:nvCxnSpPr>
            <p:spPr>
              <a:xfrm flipH="1">
                <a:off x="3787018" y="4863976"/>
                <a:ext cx="703382" cy="390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7"/>
              <p:cNvCxnSpPr>
                <a:stCxn id="20" idx="1"/>
                <a:endCxn id="28" idx="5"/>
              </p:cNvCxnSpPr>
              <p:nvPr/>
            </p:nvCxnSpPr>
            <p:spPr>
              <a:xfrm flipH="1" flipV="1">
                <a:off x="3731098" y="4046626"/>
                <a:ext cx="815221" cy="68235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8"/>
              <p:cNvCxnSpPr>
                <a:stCxn id="27" idx="4"/>
                <a:endCxn id="20" idx="0"/>
              </p:cNvCxnSpPr>
              <p:nvPr/>
            </p:nvCxnSpPr>
            <p:spPr>
              <a:xfrm flipH="1">
                <a:off x="4681319" y="4102546"/>
                <a:ext cx="1" cy="570511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29"/>
              <p:cNvCxnSpPr>
                <a:stCxn id="19" idx="0"/>
                <a:endCxn id="28" idx="4"/>
              </p:cNvCxnSpPr>
              <p:nvPr/>
            </p:nvCxnSpPr>
            <p:spPr>
              <a:xfrm flipH="1" flipV="1">
                <a:off x="3596099" y="4102545"/>
                <a:ext cx="1" cy="57441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0"/>
              <p:cNvCxnSpPr>
                <a:stCxn id="19" idx="4"/>
                <a:endCxn id="23" idx="0"/>
              </p:cNvCxnSpPr>
              <p:nvPr/>
            </p:nvCxnSpPr>
            <p:spPr>
              <a:xfrm flipH="1">
                <a:off x="3596099" y="5058801"/>
                <a:ext cx="1" cy="56660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1"/>
              <p:cNvCxnSpPr>
                <a:stCxn id="21" idx="0"/>
                <a:endCxn id="20" idx="4"/>
              </p:cNvCxnSpPr>
              <p:nvPr/>
            </p:nvCxnSpPr>
            <p:spPr>
              <a:xfrm flipH="1" flipV="1">
                <a:off x="4681319" y="5054894"/>
                <a:ext cx="1675" cy="570511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2"/>
              <p:cNvCxnSpPr>
                <a:stCxn id="22" idx="1"/>
                <a:endCxn id="21" idx="5"/>
              </p:cNvCxnSpPr>
              <p:nvPr/>
            </p:nvCxnSpPr>
            <p:spPr>
              <a:xfrm flipH="1" flipV="1">
                <a:off x="4817993" y="5951323"/>
                <a:ext cx="800017" cy="66449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3"/>
              <p:cNvCxnSpPr>
                <a:stCxn id="24" idx="4"/>
                <a:endCxn id="22" idx="0"/>
              </p:cNvCxnSpPr>
              <p:nvPr/>
            </p:nvCxnSpPr>
            <p:spPr>
              <a:xfrm>
                <a:off x="5753009" y="6007236"/>
                <a:ext cx="1" cy="552658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4"/>
              <p:cNvCxnSpPr>
                <a:stCxn id="21" idx="6"/>
                <a:endCxn id="24" idx="2"/>
              </p:cNvCxnSpPr>
              <p:nvPr/>
            </p:nvCxnSpPr>
            <p:spPr>
              <a:xfrm flipV="1">
                <a:off x="4873912" y="5816318"/>
                <a:ext cx="688178" cy="6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5"/>
              <p:cNvCxnSpPr>
                <a:stCxn id="24" idx="6"/>
                <a:endCxn id="25" idx="2"/>
              </p:cNvCxnSpPr>
              <p:nvPr/>
            </p:nvCxnSpPr>
            <p:spPr>
              <a:xfrm>
                <a:off x="5943927" y="5816318"/>
                <a:ext cx="688178" cy="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6"/>
              <p:cNvCxnSpPr>
                <a:stCxn id="19" idx="5"/>
                <a:endCxn id="21" idx="1"/>
              </p:cNvCxnSpPr>
              <p:nvPr/>
            </p:nvCxnSpPr>
            <p:spPr>
              <a:xfrm>
                <a:off x="3731099" y="5002882"/>
                <a:ext cx="816895" cy="67844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7"/>
              <p:cNvCxnSpPr>
                <a:stCxn id="23" idx="6"/>
                <a:endCxn id="21" idx="2"/>
              </p:cNvCxnSpPr>
              <p:nvPr/>
            </p:nvCxnSpPr>
            <p:spPr>
              <a:xfrm>
                <a:off x="3787017" y="5816320"/>
                <a:ext cx="705058" cy="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5"/>
            <p:cNvSpPr txBox="1"/>
            <p:nvPr/>
          </p:nvSpPr>
          <p:spPr>
            <a:xfrm>
              <a:off x="1980084" y="283183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alibri" charset="0"/>
                  <a:ea typeface="Calibri" charset="0"/>
                  <a:cs typeface="Calibri" charset="0"/>
                </a:rPr>
                <a:t>0.9</a:t>
              </a:r>
            </a:p>
          </p:txBody>
        </p:sp>
        <p:sp>
          <p:nvSpPr>
            <p:cNvPr id="8" name="TextBox 6"/>
            <p:cNvSpPr txBox="1"/>
            <p:nvPr/>
          </p:nvSpPr>
          <p:spPr>
            <a:xfrm>
              <a:off x="965743" y="206941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0.3</a:t>
              </a:r>
            </a:p>
          </p:txBody>
        </p:sp>
        <p:sp>
          <p:nvSpPr>
            <p:cNvPr id="9" name="TextBox 7"/>
            <p:cNvSpPr txBox="1"/>
            <p:nvPr/>
          </p:nvSpPr>
          <p:spPr>
            <a:xfrm>
              <a:off x="961274" y="294927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alibri" charset="0"/>
                  <a:ea typeface="Calibri" charset="0"/>
                  <a:cs typeface="Calibri" charset="0"/>
                </a:rPr>
                <a:t>0.7</a:t>
              </a:r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TextBox 8"/>
            <p:cNvSpPr txBox="1"/>
            <p:nvPr/>
          </p:nvSpPr>
          <p:spPr>
            <a:xfrm>
              <a:off x="1842017" y="37746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0.5</a:t>
              </a:r>
            </a:p>
          </p:txBody>
        </p:sp>
        <p:sp>
          <p:nvSpPr>
            <p:cNvPr id="11" name="TextBox 9"/>
            <p:cNvSpPr txBox="1"/>
            <p:nvPr/>
          </p:nvSpPr>
          <p:spPr>
            <a:xfrm>
              <a:off x="1878395" y="236392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0.1</a:t>
              </a:r>
            </a:p>
          </p:txBody>
        </p:sp>
        <p:sp>
          <p:nvSpPr>
            <p:cNvPr id="12" name="TextBox 10"/>
            <p:cNvSpPr txBox="1"/>
            <p:nvPr/>
          </p:nvSpPr>
          <p:spPr>
            <a:xfrm>
              <a:off x="2642839" y="200388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  <p:sp>
          <p:nvSpPr>
            <p:cNvPr id="13" name="TextBox 11"/>
            <p:cNvSpPr txBox="1"/>
            <p:nvPr/>
          </p:nvSpPr>
          <p:spPr>
            <a:xfrm>
              <a:off x="2066775" y="194116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0.2</a:t>
              </a:r>
            </a:p>
          </p:txBody>
        </p:sp>
        <p:sp>
          <p:nvSpPr>
            <p:cNvPr id="14" name="TextBox 12"/>
            <p:cNvSpPr txBox="1"/>
            <p:nvPr/>
          </p:nvSpPr>
          <p:spPr>
            <a:xfrm>
              <a:off x="2642839" y="294927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0.9</a:t>
              </a:r>
            </a:p>
          </p:txBody>
        </p:sp>
        <p:sp>
          <p:nvSpPr>
            <p:cNvPr id="15" name="TextBox 13"/>
            <p:cNvSpPr txBox="1"/>
            <p:nvPr/>
          </p:nvSpPr>
          <p:spPr>
            <a:xfrm>
              <a:off x="2930871" y="330002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  <p:sp>
          <p:nvSpPr>
            <p:cNvPr id="16" name="TextBox 14"/>
            <p:cNvSpPr txBox="1"/>
            <p:nvPr/>
          </p:nvSpPr>
          <p:spPr>
            <a:xfrm>
              <a:off x="2814499" y="410140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alibri" charset="0"/>
                  <a:ea typeface="Calibri" charset="0"/>
                  <a:cs typeface="Calibri" charset="0"/>
                </a:rPr>
                <a:t>0.3</a:t>
              </a:r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" name="TextBox 15"/>
            <p:cNvSpPr txBox="1"/>
            <p:nvPr/>
          </p:nvSpPr>
          <p:spPr>
            <a:xfrm>
              <a:off x="3966627" y="366935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0.7</a:t>
              </a:r>
            </a:p>
          </p:txBody>
        </p:sp>
        <p:sp>
          <p:nvSpPr>
            <p:cNvPr id="18" name="TextBox 16"/>
            <p:cNvSpPr txBox="1"/>
            <p:nvPr/>
          </p:nvSpPr>
          <p:spPr>
            <a:xfrm>
              <a:off x="3722959" y="395738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</p:grpSp>
      <p:sp>
        <p:nvSpPr>
          <p:cNvPr id="42" name="矩形 41"/>
          <p:cNvSpPr/>
          <p:nvPr/>
        </p:nvSpPr>
        <p:spPr>
          <a:xfrm>
            <a:off x="298398" y="2315905"/>
            <a:ext cx="3982180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E223A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600" dirty="0"/>
              <a:t>练习：请计算节点</a:t>
            </a:r>
            <a:r>
              <a:rPr lang="en-US" altLang="zh-CN" sz="1600" dirty="0"/>
              <a:t>3</a:t>
            </a:r>
            <a:r>
              <a:rPr lang="zh-CN" altLang="en-US" sz="1600" dirty="0"/>
              <a:t>到其它结点的最优路径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到</a:t>
            </a:r>
            <a:r>
              <a:rPr lang="en-US" altLang="zh-CN" sz="1600" dirty="0"/>
              <a:t>1: 3</a:t>
            </a:r>
            <a:r>
              <a:rPr lang="en-US" altLang="zh-CN" sz="1600" dirty="0">
                <a:sym typeface="Wingdings" panose="05000000000000000000" pitchFamily="2" charset="2"/>
              </a:rPr>
              <a:t> 1             0.9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到</a:t>
            </a:r>
            <a:r>
              <a:rPr lang="en-US" altLang="zh-CN" sz="1600" dirty="0"/>
              <a:t>2: 3</a:t>
            </a:r>
            <a:r>
              <a:rPr lang="en-US" altLang="zh-CN" sz="1600" dirty="0">
                <a:sym typeface="Wingdings" panose="05000000000000000000" pitchFamily="2" charset="2"/>
              </a:rPr>
              <a:t> 2             0.9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到</a:t>
            </a:r>
            <a:r>
              <a:rPr lang="en-US" altLang="zh-CN" sz="1600" dirty="0"/>
              <a:t>3: 3</a:t>
            </a:r>
            <a:r>
              <a:rPr lang="en-US" altLang="zh-CN" sz="1600" dirty="0">
                <a:sym typeface="Wingdings" panose="05000000000000000000" pitchFamily="2" charset="2"/>
              </a:rPr>
              <a:t> 3             1.0</a:t>
            </a:r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到</a:t>
            </a:r>
            <a:r>
              <a:rPr lang="en-US" altLang="zh-CN" sz="1600" dirty="0"/>
              <a:t>4: 3</a:t>
            </a:r>
            <a:r>
              <a:rPr lang="en-US" altLang="zh-CN" sz="1600" dirty="0">
                <a:sym typeface="Wingdings" panose="05000000000000000000" pitchFamily="2" charset="2"/>
              </a:rPr>
              <a:t> 2 4      0.9*0.3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到</a:t>
            </a:r>
            <a:r>
              <a:rPr lang="en-US" altLang="zh-CN" sz="1600" dirty="0"/>
              <a:t>5: 3</a:t>
            </a:r>
            <a:r>
              <a:rPr lang="en-US" altLang="zh-CN" sz="1600" dirty="0">
                <a:sym typeface="Wingdings" panose="05000000000000000000" pitchFamily="2" charset="2"/>
              </a:rPr>
              <a:t> 2 5     0.9*0.7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到</a:t>
            </a:r>
            <a:r>
              <a:rPr lang="en-US" altLang="zh-CN" sz="1600" dirty="0"/>
              <a:t>6: 3</a:t>
            </a:r>
            <a:r>
              <a:rPr lang="en-US" altLang="zh-CN" sz="1600" dirty="0">
                <a:sym typeface="Wingdings" panose="05000000000000000000" pitchFamily="2" charset="2"/>
              </a:rPr>
              <a:t> 7 6     0.8*0.8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到</a:t>
            </a:r>
            <a:r>
              <a:rPr lang="en-US" altLang="zh-CN" sz="1600" dirty="0"/>
              <a:t>7: 3</a:t>
            </a:r>
            <a:r>
              <a:rPr lang="en-US" altLang="zh-CN" sz="1600" dirty="0">
                <a:sym typeface="Wingdings" panose="05000000000000000000" pitchFamily="2" charset="2"/>
              </a:rPr>
              <a:t> 7            0.8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到</a:t>
            </a:r>
            <a:r>
              <a:rPr lang="en-US" altLang="zh-CN" sz="1600" dirty="0"/>
              <a:t>8: 3</a:t>
            </a:r>
            <a:r>
              <a:rPr lang="en-US" altLang="zh-CN" sz="1600" dirty="0">
                <a:sym typeface="Wingdings" panose="05000000000000000000" pitchFamily="2" charset="2"/>
              </a:rPr>
              <a:t>78       0.8*0.7</a:t>
            </a:r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到</a:t>
            </a:r>
            <a:r>
              <a:rPr lang="en-US" altLang="zh-CN" sz="1600" dirty="0">
                <a:sym typeface="Wingdings" panose="05000000000000000000" pitchFamily="2" charset="2"/>
              </a:rPr>
              <a:t>9: 3 1 9     0.9*.08</a:t>
            </a:r>
            <a:endParaRPr lang="en-US" altLang="zh-CN" sz="1600" dirty="0"/>
          </a:p>
        </p:txBody>
      </p:sp>
      <p:sp>
        <p:nvSpPr>
          <p:cNvPr id="40" name="右大括号 39"/>
          <p:cNvSpPr/>
          <p:nvPr/>
        </p:nvSpPr>
        <p:spPr>
          <a:xfrm>
            <a:off x="3139634" y="2821992"/>
            <a:ext cx="854011" cy="1982804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801279" y="4251815"/>
            <a:ext cx="2554923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/>
              <a:t>针对每对</a:t>
            </a:r>
            <a:r>
              <a:rPr lang="en-US" altLang="zh-CN" sz="1600" dirty="0"/>
              <a:t>s</a:t>
            </a:r>
            <a:r>
              <a:rPr lang="zh-CN" altLang="en-US" sz="1600" dirty="0"/>
              <a:t>和</a:t>
            </a:r>
            <a:r>
              <a:rPr lang="en-US" altLang="zh-CN" sz="1600" dirty="0"/>
              <a:t>t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algn="just"/>
            <a:r>
              <a:rPr lang="zh-CN" altLang="en-US" sz="1600" dirty="0"/>
              <a:t>从s到t的所有路径中，寻找激活概率最大的路径</a:t>
            </a:r>
          </a:p>
        </p:txBody>
      </p:sp>
      <p:sp>
        <p:nvSpPr>
          <p:cNvPr id="45" name="矩形 44"/>
          <p:cNvSpPr/>
          <p:nvPr/>
        </p:nvSpPr>
        <p:spPr>
          <a:xfrm>
            <a:off x="7054400" y="676113"/>
            <a:ext cx="1844396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/>
              <a:t>可以设定一个阈值Threshold，如果路径的激活概率小于阈值（比如</a:t>
            </a:r>
            <a:r>
              <a:rPr lang="en-US" altLang="zh-CN" sz="1400" dirty="0"/>
              <a:t>0.2</a:t>
            </a:r>
            <a:r>
              <a:rPr lang="zh-CN" altLang="en-US" sz="1400" dirty="0"/>
              <a:t>），则忽略</a:t>
            </a:r>
          </a:p>
        </p:txBody>
      </p:sp>
      <p:sp>
        <p:nvSpPr>
          <p:cNvPr id="41" name="矩形 40"/>
          <p:cNvSpPr/>
          <p:nvPr/>
        </p:nvSpPr>
        <p:spPr>
          <a:xfrm>
            <a:off x="3898468" y="3767105"/>
            <a:ext cx="902811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 b="1" dirty="0"/>
              <a:t>累加得到</a:t>
            </a:r>
            <a:endParaRPr lang="en-US" altLang="zh-CN" sz="1400" b="1" dirty="0"/>
          </a:p>
          <a:p>
            <a:r>
              <a:rPr lang="en-US" altLang="zh-CN" sz="1400" b="1" dirty="0"/>
              <a:t>6.42</a:t>
            </a:r>
            <a:endParaRPr lang="zh-CN" altLang="en-US" sz="1400" b="1" dirty="0"/>
          </a:p>
        </p:txBody>
      </p:sp>
      <p:sp>
        <p:nvSpPr>
          <p:cNvPr id="46" name="对话气泡: 圆角矩形 45">
            <a:extLst>
              <a:ext uri="{FF2B5EF4-FFF2-40B4-BE49-F238E27FC236}">
                <a16:creationId xmlns:a16="http://schemas.microsoft.com/office/drawing/2014/main" id="{3F0B1A17-B84B-4373-A2A9-566C8EAC2944}"/>
              </a:ext>
            </a:extLst>
          </p:cNvPr>
          <p:cNvSpPr/>
          <p:nvPr/>
        </p:nvSpPr>
        <p:spPr>
          <a:xfrm>
            <a:off x="232228" y="4870444"/>
            <a:ext cx="2708713" cy="273056"/>
          </a:xfrm>
          <a:prstGeom prst="wedgeRoundRectCallout">
            <a:avLst>
              <a:gd name="adj1" fmla="val -2481"/>
              <a:gd name="adj2" fmla="val -757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00" dirty="0"/>
              <a:t>最优路径，最大影响概率</a:t>
            </a:r>
          </a:p>
        </p:txBody>
      </p:sp>
    </p:spTree>
    <p:extLst>
      <p:ext uri="{BB962C8B-B14F-4D97-AF65-F5344CB8AC3E}">
        <p14:creationId xmlns:p14="http://schemas.microsoft.com/office/powerpoint/2010/main" val="185249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39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椭圆 74"/>
          <p:cNvSpPr/>
          <p:nvPr/>
        </p:nvSpPr>
        <p:spPr>
          <a:xfrm>
            <a:off x="6431280" y="2438400"/>
            <a:ext cx="422683" cy="41699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 dirty="0"/>
              <a:t>：基于最优路径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假设种子集合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𝜎</m:t>
                    </m:r>
                    <m:r>
                      <a:rPr lang="en-US" altLang="zh-CN" i="1" dirty="0">
                        <a:latin typeface="Cambria Math" charset="0"/>
                      </a:rPr>
                      <m:t>(</m:t>
                    </m:r>
                    <m:r>
                      <a:rPr lang="en-US" altLang="zh-CN" i="1" dirty="0">
                        <a:latin typeface="Cambria Math" charset="0"/>
                      </a:rPr>
                      <m:t>𝑆</m:t>
                    </m:r>
                    <m:r>
                      <a:rPr lang="en-US" altLang="zh-CN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dirty="0"/>
                  <a:t>为图中所有节点激活概率之和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charset="0"/>
                          </a:rPr>
                          <m:t>𝑝𝑝</m:t>
                        </m:r>
                        <m:r>
                          <a:rPr lang="en-US" altLang="zh-CN" i="1">
                            <a:latin typeface="Cambria Math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↝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726915" y="1617733"/>
                <a:ext cx="3670823" cy="5232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练习</a:t>
                </a:r>
                <a:endParaRPr lang="en-US" altLang="zh-CN" sz="1400" dirty="0"/>
              </a:p>
              <a:p>
                <a:r>
                  <a:rPr lang="en-US" altLang="zh-CN" sz="1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altLang="zh-CN" sz="1400" dirty="0"/>
                  <a:t>={1}</a:t>
                </a:r>
                <a:r>
                  <a:rPr lang="zh-CN" altLang="en-US" sz="1400" dirty="0"/>
                  <a:t>，请计算对应的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charset="0"/>
                      </a:rPr>
                      <m:t>𝜎</m:t>
                    </m:r>
                    <m:r>
                      <a:rPr lang="en-US" altLang="zh-CN" sz="1400" i="1">
                        <a:latin typeface="Cambria Math" charset="0"/>
                      </a:rPr>
                      <m:t>(</m:t>
                    </m:r>
                    <m:r>
                      <a:rPr lang="en-US" altLang="zh-CN" sz="1400" i="1">
                        <a:latin typeface="Cambria Math" charset="0"/>
                      </a:rPr>
                      <m:t>𝑆</m:t>
                    </m:r>
                    <m:r>
                      <a:rPr lang="en-US" altLang="zh-CN" sz="1400" i="1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5" y="1617733"/>
                <a:ext cx="3670823" cy="523220"/>
              </a:xfrm>
              <a:prstGeom prst="rect">
                <a:avLst/>
              </a:prstGeom>
              <a:blipFill>
                <a:blip r:embed="rId3"/>
                <a:stretch>
                  <a:fillRect t="-2273" b="-1136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73"/>
          <p:cNvGrpSpPr/>
          <p:nvPr/>
        </p:nvGrpSpPr>
        <p:grpSpPr>
          <a:xfrm>
            <a:off x="5448299" y="1711037"/>
            <a:ext cx="2850573" cy="2651611"/>
            <a:chOff x="961274" y="1581124"/>
            <a:chExt cx="3994183" cy="3221023"/>
          </a:xfrm>
        </p:grpSpPr>
        <p:grpSp>
          <p:nvGrpSpPr>
            <p:cNvPr id="41" name="Group 74"/>
            <p:cNvGrpSpPr/>
            <p:nvPr/>
          </p:nvGrpSpPr>
          <p:grpSpPr>
            <a:xfrm>
              <a:off x="1346695" y="1581124"/>
              <a:ext cx="3608762" cy="3221023"/>
              <a:chOff x="3405180" y="3720708"/>
              <a:chExt cx="3608762" cy="3221023"/>
            </a:xfrm>
          </p:grpSpPr>
          <p:sp>
            <p:nvSpPr>
              <p:cNvPr id="54" name="Oval 123"/>
              <p:cNvSpPr/>
              <p:nvPr/>
            </p:nvSpPr>
            <p:spPr>
              <a:xfrm>
                <a:off x="3405181" y="4676964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55" name="Oval 124"/>
              <p:cNvSpPr/>
              <p:nvPr/>
            </p:nvSpPr>
            <p:spPr>
              <a:xfrm>
                <a:off x="4490400" y="4673057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56" name="Oval 125"/>
              <p:cNvSpPr/>
              <p:nvPr/>
            </p:nvSpPr>
            <p:spPr>
              <a:xfrm>
                <a:off x="4492075" y="5625405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</a:p>
            </p:txBody>
          </p:sp>
          <p:sp>
            <p:nvSpPr>
              <p:cNvPr id="57" name="Oval 126"/>
              <p:cNvSpPr/>
              <p:nvPr/>
            </p:nvSpPr>
            <p:spPr>
              <a:xfrm>
                <a:off x="5562091" y="6559894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</a:p>
            </p:txBody>
          </p:sp>
          <p:sp>
            <p:nvSpPr>
              <p:cNvPr id="58" name="Oval 127"/>
              <p:cNvSpPr/>
              <p:nvPr/>
            </p:nvSpPr>
            <p:spPr>
              <a:xfrm>
                <a:off x="3405180" y="5625401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5</a:t>
                </a:r>
              </a:p>
            </p:txBody>
          </p:sp>
          <p:sp>
            <p:nvSpPr>
              <p:cNvPr id="59" name="Oval 128"/>
              <p:cNvSpPr/>
              <p:nvPr/>
            </p:nvSpPr>
            <p:spPr>
              <a:xfrm>
                <a:off x="5562090" y="562539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7</a:t>
                </a:r>
              </a:p>
            </p:txBody>
          </p:sp>
          <p:sp>
            <p:nvSpPr>
              <p:cNvPr id="60" name="Oval 129"/>
              <p:cNvSpPr/>
              <p:nvPr/>
            </p:nvSpPr>
            <p:spPr>
              <a:xfrm>
                <a:off x="6632105" y="5625399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8</a:t>
                </a:r>
              </a:p>
            </p:txBody>
          </p:sp>
          <p:sp>
            <p:nvSpPr>
              <p:cNvPr id="61" name="Oval 130"/>
              <p:cNvSpPr/>
              <p:nvPr/>
            </p:nvSpPr>
            <p:spPr>
              <a:xfrm>
                <a:off x="4490401" y="372070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9</a:t>
                </a:r>
              </a:p>
            </p:txBody>
          </p:sp>
          <p:sp>
            <p:nvSpPr>
              <p:cNvPr id="62" name="Oval 131"/>
              <p:cNvSpPr/>
              <p:nvPr/>
            </p:nvSpPr>
            <p:spPr>
              <a:xfrm>
                <a:off x="3405180" y="3720708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</a:p>
            </p:txBody>
          </p:sp>
          <p:cxnSp>
            <p:nvCxnSpPr>
              <p:cNvPr id="63" name="Straight Arrow Connector 132"/>
              <p:cNvCxnSpPr>
                <a:stCxn id="57" idx="2"/>
                <a:endCxn id="56" idx="6"/>
              </p:cNvCxnSpPr>
              <p:nvPr/>
            </p:nvCxnSpPr>
            <p:spPr>
              <a:xfrm flipH="1">
                <a:off x="3787018" y="4863976"/>
                <a:ext cx="703382" cy="390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133"/>
              <p:cNvCxnSpPr>
                <a:stCxn id="57" idx="1"/>
                <a:endCxn id="65" idx="5"/>
              </p:cNvCxnSpPr>
              <p:nvPr/>
            </p:nvCxnSpPr>
            <p:spPr>
              <a:xfrm flipH="1" flipV="1">
                <a:off x="3731098" y="4046626"/>
                <a:ext cx="815221" cy="68235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134"/>
              <p:cNvCxnSpPr>
                <a:stCxn id="64" idx="4"/>
                <a:endCxn id="57" idx="0"/>
              </p:cNvCxnSpPr>
              <p:nvPr/>
            </p:nvCxnSpPr>
            <p:spPr>
              <a:xfrm flipH="1">
                <a:off x="4681319" y="4102546"/>
                <a:ext cx="1" cy="570511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135"/>
              <p:cNvCxnSpPr>
                <a:stCxn id="56" idx="0"/>
                <a:endCxn id="65" idx="4"/>
              </p:cNvCxnSpPr>
              <p:nvPr/>
            </p:nvCxnSpPr>
            <p:spPr>
              <a:xfrm flipH="1" flipV="1">
                <a:off x="3596099" y="4102545"/>
                <a:ext cx="1" cy="57441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136"/>
              <p:cNvCxnSpPr>
                <a:stCxn id="56" idx="4"/>
                <a:endCxn id="60" idx="0"/>
              </p:cNvCxnSpPr>
              <p:nvPr/>
            </p:nvCxnSpPr>
            <p:spPr>
              <a:xfrm flipH="1">
                <a:off x="3596099" y="5058801"/>
                <a:ext cx="1" cy="56660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137"/>
              <p:cNvCxnSpPr>
                <a:stCxn id="58" idx="0"/>
                <a:endCxn id="57" idx="4"/>
              </p:cNvCxnSpPr>
              <p:nvPr/>
            </p:nvCxnSpPr>
            <p:spPr>
              <a:xfrm flipH="1" flipV="1">
                <a:off x="4681319" y="5054894"/>
                <a:ext cx="1675" cy="570511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138"/>
              <p:cNvCxnSpPr>
                <a:stCxn id="59" idx="1"/>
                <a:endCxn id="58" idx="5"/>
              </p:cNvCxnSpPr>
              <p:nvPr/>
            </p:nvCxnSpPr>
            <p:spPr>
              <a:xfrm flipH="1" flipV="1">
                <a:off x="4817993" y="5951323"/>
                <a:ext cx="800017" cy="66449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139"/>
              <p:cNvCxnSpPr>
                <a:stCxn id="61" idx="4"/>
                <a:endCxn id="59" idx="0"/>
              </p:cNvCxnSpPr>
              <p:nvPr/>
            </p:nvCxnSpPr>
            <p:spPr>
              <a:xfrm>
                <a:off x="5753009" y="6007236"/>
                <a:ext cx="1" cy="552658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140"/>
              <p:cNvCxnSpPr>
                <a:stCxn id="58" idx="6"/>
                <a:endCxn id="61" idx="2"/>
              </p:cNvCxnSpPr>
              <p:nvPr/>
            </p:nvCxnSpPr>
            <p:spPr>
              <a:xfrm flipV="1">
                <a:off x="4873912" y="5816318"/>
                <a:ext cx="688178" cy="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141"/>
              <p:cNvCxnSpPr>
                <a:stCxn id="61" idx="6"/>
                <a:endCxn id="62" idx="2"/>
              </p:cNvCxnSpPr>
              <p:nvPr/>
            </p:nvCxnSpPr>
            <p:spPr>
              <a:xfrm>
                <a:off x="5943927" y="5816318"/>
                <a:ext cx="688178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142"/>
              <p:cNvCxnSpPr>
                <a:stCxn id="56" idx="5"/>
                <a:endCxn id="58" idx="1"/>
              </p:cNvCxnSpPr>
              <p:nvPr/>
            </p:nvCxnSpPr>
            <p:spPr>
              <a:xfrm>
                <a:off x="3731099" y="5002882"/>
                <a:ext cx="816895" cy="67844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143"/>
              <p:cNvCxnSpPr>
                <a:stCxn id="60" idx="6"/>
                <a:endCxn id="58" idx="2"/>
              </p:cNvCxnSpPr>
              <p:nvPr/>
            </p:nvCxnSpPr>
            <p:spPr>
              <a:xfrm>
                <a:off x="3787017" y="5816320"/>
                <a:ext cx="705058" cy="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75"/>
            <p:cNvSpPr txBox="1"/>
            <p:nvPr/>
          </p:nvSpPr>
          <p:spPr>
            <a:xfrm>
              <a:off x="1980084" y="2831833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charset="0"/>
                  <a:ea typeface="Calibri" charset="0"/>
                  <a:cs typeface="Calibri" charset="0"/>
                </a:rPr>
                <a:t>0.9</a:t>
              </a:r>
            </a:p>
          </p:txBody>
        </p:sp>
        <p:sp>
          <p:nvSpPr>
            <p:cNvPr id="43" name="TextBox 76"/>
            <p:cNvSpPr txBox="1"/>
            <p:nvPr/>
          </p:nvSpPr>
          <p:spPr>
            <a:xfrm>
              <a:off x="965743" y="2069414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0.3</a:t>
              </a:r>
            </a:p>
          </p:txBody>
        </p:sp>
        <p:sp>
          <p:nvSpPr>
            <p:cNvPr id="44" name="TextBox 77"/>
            <p:cNvSpPr txBox="1"/>
            <p:nvPr/>
          </p:nvSpPr>
          <p:spPr>
            <a:xfrm>
              <a:off x="961274" y="2949276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charset="0"/>
                  <a:ea typeface="Calibri" charset="0"/>
                  <a:cs typeface="Calibri" charset="0"/>
                </a:rPr>
                <a:t>0.7</a:t>
              </a:r>
              <a:endParaRPr lang="en-US" sz="14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TextBox 78"/>
            <p:cNvSpPr txBox="1"/>
            <p:nvPr/>
          </p:nvSpPr>
          <p:spPr>
            <a:xfrm>
              <a:off x="1842017" y="3774649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0.5</a:t>
              </a:r>
            </a:p>
          </p:txBody>
        </p:sp>
        <p:sp>
          <p:nvSpPr>
            <p:cNvPr id="46" name="TextBox 115"/>
            <p:cNvSpPr txBox="1"/>
            <p:nvPr/>
          </p:nvSpPr>
          <p:spPr>
            <a:xfrm>
              <a:off x="1878395" y="2363920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0.1</a:t>
              </a:r>
            </a:p>
          </p:txBody>
        </p:sp>
        <p:sp>
          <p:nvSpPr>
            <p:cNvPr id="47" name="TextBox 116"/>
            <p:cNvSpPr txBox="1"/>
            <p:nvPr/>
          </p:nvSpPr>
          <p:spPr>
            <a:xfrm>
              <a:off x="2642839" y="2003880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  <p:sp>
          <p:nvSpPr>
            <p:cNvPr id="48" name="TextBox 117"/>
            <p:cNvSpPr txBox="1"/>
            <p:nvPr/>
          </p:nvSpPr>
          <p:spPr>
            <a:xfrm>
              <a:off x="2066775" y="1941164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0.2</a:t>
              </a:r>
            </a:p>
          </p:txBody>
        </p:sp>
        <p:sp>
          <p:nvSpPr>
            <p:cNvPr id="49" name="TextBox 118"/>
            <p:cNvSpPr txBox="1"/>
            <p:nvPr/>
          </p:nvSpPr>
          <p:spPr>
            <a:xfrm>
              <a:off x="2642839" y="2949276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0.9</a:t>
              </a:r>
            </a:p>
          </p:txBody>
        </p:sp>
        <p:sp>
          <p:nvSpPr>
            <p:cNvPr id="50" name="TextBox 119"/>
            <p:cNvSpPr txBox="1"/>
            <p:nvPr/>
          </p:nvSpPr>
          <p:spPr>
            <a:xfrm>
              <a:off x="2930871" y="3300024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  <p:sp>
          <p:nvSpPr>
            <p:cNvPr id="51" name="TextBox 120"/>
            <p:cNvSpPr txBox="1"/>
            <p:nvPr/>
          </p:nvSpPr>
          <p:spPr>
            <a:xfrm>
              <a:off x="2814499" y="4101404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charset="0"/>
                  <a:ea typeface="Calibri" charset="0"/>
                  <a:cs typeface="Calibri" charset="0"/>
                </a:rPr>
                <a:t>0.3</a:t>
              </a:r>
              <a:endParaRPr lang="en-US" sz="14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2" name="TextBox 121"/>
            <p:cNvSpPr txBox="1"/>
            <p:nvPr/>
          </p:nvSpPr>
          <p:spPr>
            <a:xfrm>
              <a:off x="3966627" y="3669356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0.7</a:t>
              </a:r>
            </a:p>
          </p:txBody>
        </p:sp>
        <p:sp>
          <p:nvSpPr>
            <p:cNvPr id="53" name="TextBox 122"/>
            <p:cNvSpPr txBox="1"/>
            <p:nvPr/>
          </p:nvSpPr>
          <p:spPr>
            <a:xfrm>
              <a:off x="3722959" y="3957388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椭圆 42"/>
          <p:cNvSpPr/>
          <p:nvPr/>
        </p:nvSpPr>
        <p:spPr>
          <a:xfrm>
            <a:off x="6431280" y="2438400"/>
            <a:ext cx="422683" cy="41699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 dirty="0"/>
              <a:t>：基于最优路径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假设种子集合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𝜎</m:t>
                    </m:r>
                    <m:r>
                      <a:rPr lang="en-US" altLang="zh-CN" i="1" dirty="0">
                        <a:latin typeface="Cambria Math" charset="0"/>
                      </a:rPr>
                      <m:t>(</m:t>
                    </m:r>
                    <m:r>
                      <a:rPr lang="en-US" altLang="zh-CN" i="1" dirty="0">
                        <a:latin typeface="Cambria Math" charset="0"/>
                      </a:rPr>
                      <m:t>𝑆</m:t>
                    </m:r>
                    <m:r>
                      <a:rPr lang="en-US" altLang="zh-CN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dirty="0"/>
                  <a:t>为图中所有节点激活概率之和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charset="0"/>
                          </a:rPr>
                          <m:t>𝑝𝑝</m:t>
                        </m:r>
                        <m:r>
                          <a:rPr lang="en-US" altLang="zh-CN" i="1">
                            <a:latin typeface="Cambria Math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↝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73"/>
          <p:cNvGrpSpPr/>
          <p:nvPr/>
        </p:nvGrpSpPr>
        <p:grpSpPr>
          <a:xfrm>
            <a:off x="5448299" y="1711037"/>
            <a:ext cx="2850573" cy="2651611"/>
            <a:chOff x="961274" y="1581124"/>
            <a:chExt cx="3994183" cy="3221023"/>
          </a:xfrm>
        </p:grpSpPr>
        <p:grpSp>
          <p:nvGrpSpPr>
            <p:cNvPr id="5" name="Group 74"/>
            <p:cNvGrpSpPr/>
            <p:nvPr/>
          </p:nvGrpSpPr>
          <p:grpSpPr>
            <a:xfrm>
              <a:off x="1346695" y="1581124"/>
              <a:ext cx="3608762" cy="3221023"/>
              <a:chOff x="3405180" y="3720708"/>
              <a:chExt cx="3608762" cy="3221023"/>
            </a:xfrm>
          </p:grpSpPr>
          <p:sp>
            <p:nvSpPr>
              <p:cNvPr id="18" name="Oval 123"/>
              <p:cNvSpPr/>
              <p:nvPr/>
            </p:nvSpPr>
            <p:spPr>
              <a:xfrm>
                <a:off x="3405181" y="4676964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19" name="Oval 124"/>
              <p:cNvSpPr/>
              <p:nvPr/>
            </p:nvSpPr>
            <p:spPr>
              <a:xfrm>
                <a:off x="4490400" y="4673057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20" name="Oval 125"/>
              <p:cNvSpPr/>
              <p:nvPr/>
            </p:nvSpPr>
            <p:spPr>
              <a:xfrm>
                <a:off x="4492075" y="5625405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</a:p>
            </p:txBody>
          </p:sp>
          <p:sp>
            <p:nvSpPr>
              <p:cNvPr id="21" name="Oval 126"/>
              <p:cNvSpPr/>
              <p:nvPr/>
            </p:nvSpPr>
            <p:spPr>
              <a:xfrm>
                <a:off x="5562091" y="6559894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</a:p>
            </p:txBody>
          </p:sp>
          <p:sp>
            <p:nvSpPr>
              <p:cNvPr id="22" name="Oval 127"/>
              <p:cNvSpPr/>
              <p:nvPr/>
            </p:nvSpPr>
            <p:spPr>
              <a:xfrm>
                <a:off x="3405180" y="5625401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5</a:t>
                </a:r>
              </a:p>
            </p:txBody>
          </p:sp>
          <p:sp>
            <p:nvSpPr>
              <p:cNvPr id="23" name="Oval 128"/>
              <p:cNvSpPr/>
              <p:nvPr/>
            </p:nvSpPr>
            <p:spPr>
              <a:xfrm>
                <a:off x="5562090" y="562539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7</a:t>
                </a:r>
              </a:p>
            </p:txBody>
          </p:sp>
          <p:sp>
            <p:nvSpPr>
              <p:cNvPr id="24" name="Oval 129"/>
              <p:cNvSpPr/>
              <p:nvPr/>
            </p:nvSpPr>
            <p:spPr>
              <a:xfrm>
                <a:off x="6632105" y="5625399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8</a:t>
                </a:r>
              </a:p>
            </p:txBody>
          </p:sp>
          <p:sp>
            <p:nvSpPr>
              <p:cNvPr id="25" name="Oval 130"/>
              <p:cNvSpPr/>
              <p:nvPr/>
            </p:nvSpPr>
            <p:spPr>
              <a:xfrm>
                <a:off x="4490401" y="372070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9</a:t>
                </a:r>
              </a:p>
            </p:txBody>
          </p:sp>
          <p:sp>
            <p:nvSpPr>
              <p:cNvPr id="26" name="Oval 131"/>
              <p:cNvSpPr/>
              <p:nvPr/>
            </p:nvSpPr>
            <p:spPr>
              <a:xfrm>
                <a:off x="3405180" y="3720708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</a:p>
            </p:txBody>
          </p:sp>
          <p:cxnSp>
            <p:nvCxnSpPr>
              <p:cNvPr id="27" name="Straight Arrow Connector 132"/>
              <p:cNvCxnSpPr>
                <a:stCxn id="21" idx="2"/>
                <a:endCxn id="20" idx="6"/>
              </p:cNvCxnSpPr>
              <p:nvPr/>
            </p:nvCxnSpPr>
            <p:spPr>
              <a:xfrm flipH="1">
                <a:off x="3787018" y="4863976"/>
                <a:ext cx="703382" cy="390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133"/>
              <p:cNvCxnSpPr>
                <a:stCxn id="21" idx="1"/>
                <a:endCxn id="29" idx="5"/>
              </p:cNvCxnSpPr>
              <p:nvPr/>
            </p:nvCxnSpPr>
            <p:spPr>
              <a:xfrm flipH="1" flipV="1">
                <a:off x="3731098" y="4046626"/>
                <a:ext cx="815221" cy="68235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134"/>
              <p:cNvCxnSpPr>
                <a:stCxn id="28" idx="4"/>
                <a:endCxn id="21" idx="0"/>
              </p:cNvCxnSpPr>
              <p:nvPr/>
            </p:nvCxnSpPr>
            <p:spPr>
              <a:xfrm flipH="1">
                <a:off x="4681319" y="4102546"/>
                <a:ext cx="1" cy="570511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135"/>
              <p:cNvCxnSpPr>
                <a:stCxn id="20" idx="0"/>
                <a:endCxn id="29" idx="4"/>
              </p:cNvCxnSpPr>
              <p:nvPr/>
            </p:nvCxnSpPr>
            <p:spPr>
              <a:xfrm flipH="1" flipV="1">
                <a:off x="3596099" y="4102545"/>
                <a:ext cx="1" cy="57441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136"/>
              <p:cNvCxnSpPr>
                <a:stCxn id="20" idx="4"/>
                <a:endCxn id="24" idx="0"/>
              </p:cNvCxnSpPr>
              <p:nvPr/>
            </p:nvCxnSpPr>
            <p:spPr>
              <a:xfrm flipH="1">
                <a:off x="3596099" y="5058801"/>
                <a:ext cx="1" cy="56660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137"/>
              <p:cNvCxnSpPr>
                <a:stCxn id="22" idx="0"/>
                <a:endCxn id="21" idx="4"/>
              </p:cNvCxnSpPr>
              <p:nvPr/>
            </p:nvCxnSpPr>
            <p:spPr>
              <a:xfrm flipH="1" flipV="1">
                <a:off x="4681319" y="5054894"/>
                <a:ext cx="1675" cy="570511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138"/>
              <p:cNvCxnSpPr>
                <a:stCxn id="23" idx="1"/>
                <a:endCxn id="22" idx="5"/>
              </p:cNvCxnSpPr>
              <p:nvPr/>
            </p:nvCxnSpPr>
            <p:spPr>
              <a:xfrm flipH="1" flipV="1">
                <a:off x="4817993" y="5951323"/>
                <a:ext cx="800017" cy="66449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139"/>
              <p:cNvCxnSpPr>
                <a:stCxn id="25" idx="4"/>
                <a:endCxn id="23" idx="0"/>
              </p:cNvCxnSpPr>
              <p:nvPr/>
            </p:nvCxnSpPr>
            <p:spPr>
              <a:xfrm>
                <a:off x="5753009" y="6007236"/>
                <a:ext cx="1" cy="552658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140"/>
              <p:cNvCxnSpPr>
                <a:stCxn id="22" idx="6"/>
                <a:endCxn id="25" idx="2"/>
              </p:cNvCxnSpPr>
              <p:nvPr/>
            </p:nvCxnSpPr>
            <p:spPr>
              <a:xfrm flipV="1">
                <a:off x="4873912" y="5816318"/>
                <a:ext cx="688178" cy="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141"/>
              <p:cNvCxnSpPr>
                <a:stCxn id="25" idx="6"/>
                <a:endCxn id="26" idx="2"/>
              </p:cNvCxnSpPr>
              <p:nvPr/>
            </p:nvCxnSpPr>
            <p:spPr>
              <a:xfrm>
                <a:off x="5943927" y="5816318"/>
                <a:ext cx="688178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142"/>
              <p:cNvCxnSpPr>
                <a:stCxn id="20" idx="5"/>
                <a:endCxn id="22" idx="1"/>
              </p:cNvCxnSpPr>
              <p:nvPr/>
            </p:nvCxnSpPr>
            <p:spPr>
              <a:xfrm>
                <a:off x="3731099" y="5002882"/>
                <a:ext cx="816895" cy="67844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143"/>
              <p:cNvCxnSpPr>
                <a:stCxn id="24" idx="6"/>
                <a:endCxn id="22" idx="2"/>
              </p:cNvCxnSpPr>
              <p:nvPr/>
            </p:nvCxnSpPr>
            <p:spPr>
              <a:xfrm>
                <a:off x="3787017" y="5816320"/>
                <a:ext cx="705058" cy="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75"/>
            <p:cNvSpPr txBox="1"/>
            <p:nvPr/>
          </p:nvSpPr>
          <p:spPr>
            <a:xfrm>
              <a:off x="1980084" y="2831833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charset="0"/>
                  <a:ea typeface="Calibri" charset="0"/>
                  <a:cs typeface="Calibri" charset="0"/>
                </a:rPr>
                <a:t>0.9</a:t>
              </a:r>
            </a:p>
          </p:txBody>
        </p:sp>
        <p:sp>
          <p:nvSpPr>
            <p:cNvPr id="7" name="TextBox 76"/>
            <p:cNvSpPr txBox="1"/>
            <p:nvPr/>
          </p:nvSpPr>
          <p:spPr>
            <a:xfrm>
              <a:off x="965743" y="2069414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0.3</a:t>
              </a:r>
            </a:p>
          </p:txBody>
        </p:sp>
        <p:sp>
          <p:nvSpPr>
            <p:cNvPr id="8" name="TextBox 77"/>
            <p:cNvSpPr txBox="1"/>
            <p:nvPr/>
          </p:nvSpPr>
          <p:spPr>
            <a:xfrm>
              <a:off x="961274" y="2949276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charset="0"/>
                  <a:ea typeface="Calibri" charset="0"/>
                  <a:cs typeface="Calibri" charset="0"/>
                </a:rPr>
                <a:t>0.7</a:t>
              </a:r>
              <a:endParaRPr lang="en-US" sz="14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" name="TextBox 78"/>
            <p:cNvSpPr txBox="1"/>
            <p:nvPr/>
          </p:nvSpPr>
          <p:spPr>
            <a:xfrm>
              <a:off x="1842017" y="3774649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0.5</a:t>
              </a:r>
            </a:p>
          </p:txBody>
        </p:sp>
        <p:sp>
          <p:nvSpPr>
            <p:cNvPr id="10" name="TextBox 115"/>
            <p:cNvSpPr txBox="1"/>
            <p:nvPr/>
          </p:nvSpPr>
          <p:spPr>
            <a:xfrm>
              <a:off x="1878395" y="2363920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0.1</a:t>
              </a:r>
            </a:p>
          </p:txBody>
        </p:sp>
        <p:sp>
          <p:nvSpPr>
            <p:cNvPr id="11" name="TextBox 116"/>
            <p:cNvSpPr txBox="1"/>
            <p:nvPr/>
          </p:nvSpPr>
          <p:spPr>
            <a:xfrm>
              <a:off x="2642839" y="2003880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  <p:sp>
          <p:nvSpPr>
            <p:cNvPr id="12" name="TextBox 117"/>
            <p:cNvSpPr txBox="1"/>
            <p:nvPr/>
          </p:nvSpPr>
          <p:spPr>
            <a:xfrm>
              <a:off x="2066775" y="1941164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0.2</a:t>
              </a:r>
            </a:p>
          </p:txBody>
        </p:sp>
        <p:sp>
          <p:nvSpPr>
            <p:cNvPr id="13" name="TextBox 118"/>
            <p:cNvSpPr txBox="1"/>
            <p:nvPr/>
          </p:nvSpPr>
          <p:spPr>
            <a:xfrm>
              <a:off x="2642839" y="2949276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0.9</a:t>
              </a:r>
            </a:p>
          </p:txBody>
        </p:sp>
        <p:sp>
          <p:nvSpPr>
            <p:cNvPr id="14" name="TextBox 119"/>
            <p:cNvSpPr txBox="1"/>
            <p:nvPr/>
          </p:nvSpPr>
          <p:spPr>
            <a:xfrm>
              <a:off x="2930871" y="3300024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  <p:sp>
          <p:nvSpPr>
            <p:cNvPr id="15" name="TextBox 120"/>
            <p:cNvSpPr txBox="1"/>
            <p:nvPr/>
          </p:nvSpPr>
          <p:spPr>
            <a:xfrm>
              <a:off x="2814499" y="4101404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charset="0"/>
                  <a:ea typeface="Calibri" charset="0"/>
                  <a:cs typeface="Calibri" charset="0"/>
                </a:rPr>
                <a:t>0.3</a:t>
              </a:r>
              <a:endParaRPr lang="en-US" sz="14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" name="TextBox 121"/>
            <p:cNvSpPr txBox="1"/>
            <p:nvPr/>
          </p:nvSpPr>
          <p:spPr>
            <a:xfrm>
              <a:off x="3966627" y="3669356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0.7</a:t>
              </a:r>
            </a:p>
          </p:txBody>
        </p:sp>
        <p:sp>
          <p:nvSpPr>
            <p:cNvPr id="17" name="TextBox 122"/>
            <p:cNvSpPr txBox="1"/>
            <p:nvPr/>
          </p:nvSpPr>
          <p:spPr>
            <a:xfrm>
              <a:off x="3722959" y="3957388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726915" y="1617733"/>
                <a:ext cx="3670823" cy="5232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练习</a:t>
                </a:r>
                <a:endParaRPr lang="en-US" altLang="zh-CN" sz="1400" dirty="0"/>
              </a:p>
              <a:p>
                <a:r>
                  <a:rPr lang="en-US" altLang="zh-CN" sz="1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altLang="zh-CN" sz="1400" dirty="0"/>
                  <a:t>={1}</a:t>
                </a:r>
                <a:r>
                  <a:rPr lang="zh-CN" altLang="en-US" sz="1400" dirty="0"/>
                  <a:t>，请计算对应的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charset="0"/>
                      </a:rPr>
                      <m:t>𝜎</m:t>
                    </m:r>
                    <m:r>
                      <a:rPr lang="en-US" altLang="zh-CN" sz="1400" i="1">
                        <a:latin typeface="Cambria Math" charset="0"/>
                      </a:rPr>
                      <m:t>(</m:t>
                    </m:r>
                    <m:r>
                      <a:rPr lang="en-US" altLang="zh-CN" sz="1400" i="1">
                        <a:latin typeface="Cambria Math" charset="0"/>
                      </a:rPr>
                      <m:t>𝑆</m:t>
                    </m:r>
                    <m:r>
                      <a:rPr lang="en-US" altLang="zh-CN" sz="1400" i="1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5" y="1617733"/>
                <a:ext cx="3670823" cy="523220"/>
              </a:xfrm>
              <a:prstGeom prst="rect">
                <a:avLst/>
              </a:prstGeom>
              <a:blipFill>
                <a:blip r:embed="rId3"/>
                <a:stretch>
                  <a:fillRect t="-2273" b="-1136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53"/>
              <p:cNvSpPr txBox="1"/>
              <p:nvPr/>
            </p:nvSpPr>
            <p:spPr>
              <a:xfrm>
                <a:off x="4058198" y="3568934"/>
                <a:ext cx="1342355" cy="4924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累加得到</m:t>
                    </m:r>
                  </m:oMath>
                </a14:m>
                <a:r>
                  <a:rPr lang="en-US" altLang="zh-CN" sz="16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charset="0"/>
                            </a:rPr>
                            <m:t>{1}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charset="0"/>
                        </a:rPr>
                        <m:t>𝟔</m:t>
                      </m:r>
                      <m:r>
                        <a:rPr lang="en-US" altLang="zh-CN" sz="1600" b="1" i="1" smtClean="0">
                          <a:latin typeface="Cambria Math" charset="0"/>
                        </a:rPr>
                        <m:t>.</m:t>
                      </m:r>
                      <m:r>
                        <a:rPr lang="en-US" altLang="zh-CN" sz="1600" b="1" i="1" smtClean="0">
                          <a:latin typeface="Cambria Math" charset="0"/>
                        </a:rPr>
                        <m:t>𝟏𝟐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0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198" y="3568934"/>
                <a:ext cx="1342355" cy="492443"/>
              </a:xfrm>
              <a:prstGeom prst="rect">
                <a:avLst/>
              </a:prstGeom>
              <a:blipFill>
                <a:blip r:embed="rId4"/>
                <a:stretch>
                  <a:fillRect l="-6757" t="-2410" r="-1802" b="-1445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54"/>
              <p:cNvSpPr txBox="1"/>
              <p:nvPr/>
            </p:nvSpPr>
            <p:spPr>
              <a:xfrm>
                <a:off x="618492" y="2533556"/>
                <a:ext cx="3120735" cy="221599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𝑝𝑝</m:t>
                    </m:r>
                    <m:r>
                      <a:rPr lang="en-US" altLang="zh-CN" sz="1600" i="1" smtClean="0">
                        <a:latin typeface="Cambria Math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charset="0"/>
                      </a:rPr>
                      <m:t>𝑆</m:t>
                    </m:r>
                    <m:r>
                      <a:rPr lang="en-US" altLang="zh-CN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↝</m:t>
                    </m:r>
                    <m:r>
                      <a:rPr lang="en-US" altLang="zh-CN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a:rPr lang="en-US" altLang="zh-CN" sz="16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=1             </a:t>
                </a:r>
                <a14:m>
                  <m:oMath xmlns:m="http://schemas.openxmlformats.org/officeDocument/2006/math">
                    <m:r>
                      <a:rPr lang="en-US" altLang="zh-CN" sz="16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1600" dirty="0">
                    <a:sym typeface="Wingdings" panose="05000000000000000000" pitchFamily="2" charset="2"/>
                  </a:rPr>
                  <a:t>1</a:t>
                </a:r>
                <a:endParaRPr lang="en-US" altLang="zh-CN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charset="0"/>
                      </a:rPr>
                      <m:t>𝑝𝑝</m:t>
                    </m:r>
                    <m:r>
                      <a:rPr lang="en-US" altLang="zh-CN" sz="1600" i="1">
                        <a:latin typeface="Cambria Math" charset="0"/>
                      </a:rPr>
                      <m:t>(</m:t>
                    </m:r>
                    <m:r>
                      <a:rPr lang="en-US" altLang="zh-CN" sz="1600" i="1">
                        <a:latin typeface="Cambria Math" charset="0"/>
                      </a:rPr>
                      <m:t>𝑆</m:t>
                    </m:r>
                    <m:r>
                      <a:rPr lang="en-US" altLang="zh-CN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↝2</m:t>
                    </m:r>
                    <m:r>
                      <a:rPr lang="en-US" altLang="zh-CN" sz="16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=0.81        1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32</a:t>
                </a:r>
                <a:endParaRPr lang="en-US" altLang="zh-CN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charset="0"/>
                      </a:rPr>
                      <m:t>𝑝𝑝</m:t>
                    </m:r>
                    <m:r>
                      <a:rPr lang="en-US" altLang="zh-CN" sz="1600" i="1">
                        <a:latin typeface="Cambria Math" charset="0"/>
                      </a:rPr>
                      <m:t>(</m:t>
                    </m:r>
                    <m:r>
                      <a:rPr lang="en-US" altLang="zh-CN" sz="1600" i="1">
                        <a:latin typeface="Cambria Math" charset="0"/>
                      </a:rPr>
                      <m:t>𝑆</m:t>
                    </m:r>
                    <m:r>
                      <a:rPr lang="en-US" altLang="zh-CN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↝3</m:t>
                    </m:r>
                    <m:r>
                      <a:rPr lang="en-US" altLang="zh-CN" sz="16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=0.9           1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3</a:t>
                </a:r>
                <a:endParaRPr lang="en-US" altLang="zh-CN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charset="0"/>
                      </a:rPr>
                      <m:t>𝑝𝑝</m:t>
                    </m:r>
                    <m:r>
                      <a:rPr lang="en-US" altLang="zh-CN" sz="1600" i="1">
                        <a:latin typeface="Cambria Math" charset="0"/>
                      </a:rPr>
                      <m:t>(</m:t>
                    </m:r>
                    <m:r>
                      <a:rPr lang="en-US" altLang="zh-CN" sz="1600" i="1">
                        <a:latin typeface="Cambria Math" charset="0"/>
                      </a:rPr>
                      <m:t>𝑆</m:t>
                    </m:r>
                    <m:r>
                      <a:rPr lang="en-US" altLang="zh-CN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↝4</m:t>
                    </m:r>
                    <m:r>
                      <a:rPr lang="en-US" altLang="zh-CN" sz="16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=0.243       1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324</a:t>
                </a:r>
                <a:endParaRPr lang="en-US" altLang="zh-CN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charset="0"/>
                      </a:rPr>
                      <m:t>𝑝𝑝</m:t>
                    </m:r>
                    <m:r>
                      <a:rPr lang="en-US" altLang="zh-CN" sz="1600" i="1">
                        <a:latin typeface="Cambria Math" charset="0"/>
                      </a:rPr>
                      <m:t>(</m:t>
                    </m:r>
                    <m:r>
                      <a:rPr lang="en-US" altLang="zh-CN" sz="1600" i="1">
                        <a:latin typeface="Cambria Math" charset="0"/>
                      </a:rPr>
                      <m:t>𝑆</m:t>
                    </m:r>
                    <m:r>
                      <a:rPr lang="en-US" altLang="zh-CN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↝5</m:t>
                    </m:r>
                    <m:r>
                      <a:rPr lang="en-US" altLang="zh-CN" sz="16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=0.567      1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325</a:t>
                </a:r>
                <a:endParaRPr lang="en-US" altLang="zh-CN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charset="0"/>
                      </a:rPr>
                      <m:t>𝑝𝑝</m:t>
                    </m:r>
                    <m:r>
                      <a:rPr lang="en-US" altLang="zh-CN" sz="1600" i="1">
                        <a:latin typeface="Cambria Math" charset="0"/>
                      </a:rPr>
                      <m:t>(</m:t>
                    </m:r>
                    <m:r>
                      <a:rPr lang="en-US" altLang="zh-CN" sz="1600" i="1">
                        <a:latin typeface="Cambria Math" charset="0"/>
                      </a:rPr>
                      <m:t>𝑆</m:t>
                    </m:r>
                    <m:r>
                      <a:rPr lang="en-US" altLang="zh-CN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↝6</m:t>
                    </m:r>
                    <m:r>
                      <a:rPr lang="en-US" altLang="zh-CN" sz="16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=0.576      1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376</a:t>
                </a:r>
                <a:endParaRPr lang="en-US" altLang="zh-CN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charset="0"/>
                      </a:rPr>
                      <m:t>𝑝𝑝</m:t>
                    </m:r>
                    <m:r>
                      <a:rPr lang="en-US" altLang="zh-CN" sz="1600" i="1">
                        <a:latin typeface="Cambria Math" charset="0"/>
                      </a:rPr>
                      <m:t>(</m:t>
                    </m:r>
                    <m:r>
                      <a:rPr lang="en-US" altLang="zh-CN" sz="1600" i="1">
                        <a:latin typeface="Cambria Math" charset="0"/>
                      </a:rPr>
                      <m:t>𝑆</m:t>
                    </m:r>
                    <m:r>
                      <a:rPr lang="en-US" altLang="zh-CN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↝7</m:t>
                    </m:r>
                    <m:r>
                      <a:rPr lang="en-US" altLang="zh-CN" sz="16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=0.72        1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37</a:t>
                </a:r>
                <a:endParaRPr lang="en-US" altLang="zh-CN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charset="0"/>
                      </a:rPr>
                      <m:t>𝑝𝑝</m:t>
                    </m:r>
                    <m:r>
                      <a:rPr lang="en-US" altLang="zh-CN" sz="1600" i="1">
                        <a:latin typeface="Cambria Math" charset="0"/>
                      </a:rPr>
                      <m:t>(</m:t>
                    </m:r>
                    <m:r>
                      <a:rPr lang="en-US" altLang="zh-CN" sz="1600" i="1">
                        <a:latin typeface="Cambria Math" charset="0"/>
                      </a:rPr>
                      <m:t>𝑆</m:t>
                    </m:r>
                    <m:r>
                      <a:rPr lang="en-US" altLang="zh-CN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↝8</m:t>
                    </m:r>
                    <m:r>
                      <a:rPr lang="en-US" altLang="zh-CN" sz="16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=0.504     1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378</a:t>
                </a:r>
                <a:endParaRPr lang="en-US" altLang="zh-CN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charset="0"/>
                      </a:rPr>
                      <m:t>𝑝𝑝</m:t>
                    </m:r>
                    <m:r>
                      <a:rPr lang="en-US" altLang="zh-CN" sz="1600" i="1">
                        <a:latin typeface="Cambria Math" charset="0"/>
                      </a:rPr>
                      <m:t>(</m:t>
                    </m:r>
                    <m:r>
                      <a:rPr lang="en-US" altLang="zh-CN" sz="1600" i="1">
                        <a:latin typeface="Cambria Math" charset="0"/>
                      </a:rPr>
                      <m:t>𝑆</m:t>
                    </m:r>
                    <m:r>
                      <a:rPr lang="en-US" altLang="zh-CN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↝9</m:t>
                    </m:r>
                    <m:r>
                      <a:rPr lang="en-US" altLang="zh-CN" sz="16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=0.8         1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9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41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92" y="2533556"/>
                <a:ext cx="3120735" cy="2215991"/>
              </a:xfrm>
              <a:prstGeom prst="rect">
                <a:avLst/>
              </a:prstGeom>
              <a:blipFill>
                <a:blip r:embed="rId5"/>
                <a:stretch>
                  <a:fillRect l="-2140" t="-3014" b="-438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右大括号 41"/>
          <p:cNvSpPr/>
          <p:nvPr/>
        </p:nvSpPr>
        <p:spPr>
          <a:xfrm>
            <a:off x="3371495" y="2571750"/>
            <a:ext cx="601704" cy="2107395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对话气泡: 圆角矩形 43">
            <a:extLst>
              <a:ext uri="{FF2B5EF4-FFF2-40B4-BE49-F238E27FC236}">
                <a16:creationId xmlns:a16="http://schemas.microsoft.com/office/drawing/2014/main" id="{8037F4E7-2E92-495F-843A-8E27204C9FD0}"/>
              </a:ext>
            </a:extLst>
          </p:cNvPr>
          <p:cNvSpPr/>
          <p:nvPr/>
        </p:nvSpPr>
        <p:spPr>
          <a:xfrm>
            <a:off x="1030514" y="4836886"/>
            <a:ext cx="2708713" cy="273056"/>
          </a:xfrm>
          <a:prstGeom prst="wedgeRoundRectCallout">
            <a:avLst>
              <a:gd name="adj1" fmla="val 18015"/>
              <a:gd name="adj2" fmla="val -969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00" dirty="0"/>
              <a:t>最优路径，最大影响概率</a:t>
            </a:r>
          </a:p>
        </p:txBody>
      </p:sp>
    </p:spTree>
    <p:extLst>
      <p:ext uri="{BB962C8B-B14F-4D97-AF65-F5344CB8AC3E}">
        <p14:creationId xmlns:p14="http://schemas.microsoft.com/office/powerpoint/2010/main" val="99555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Degree Discount</a:t>
            </a:r>
            <a:r>
              <a:rPr lang="zh-CN" altLang="en-US" dirty="0"/>
              <a:t>算法的局限性</a:t>
            </a:r>
            <a:endParaRPr lang="en-US" altLang="zh-CN" dirty="0"/>
          </a:p>
          <a:p>
            <a:r>
              <a:rPr lang="zh-CN" altLang="en-US" dirty="0"/>
              <a:t>基本想法</a:t>
            </a:r>
            <a:endParaRPr lang="en-US" altLang="zh-CN" dirty="0"/>
          </a:p>
          <a:p>
            <a:pPr lvl="1"/>
            <a:r>
              <a:rPr lang="zh-CN" altLang="en-US" dirty="0"/>
              <a:t>假设：节点只对其  </a:t>
            </a:r>
            <a:r>
              <a:rPr lang="zh-CN" altLang="en-US" dirty="0">
                <a:solidFill>
                  <a:srgbClr val="C00000"/>
                </a:solidFill>
              </a:rPr>
              <a:t>直接邻居  </a:t>
            </a:r>
            <a:r>
              <a:rPr lang="zh-CN" altLang="en-US" dirty="0"/>
              <a:t>产生影响</a:t>
            </a:r>
            <a:endParaRPr lang="en-US" altLang="zh-CN" dirty="0"/>
          </a:p>
          <a:p>
            <a:pPr lvl="1"/>
            <a:r>
              <a:rPr lang="zh-CN" altLang="en-US" dirty="0"/>
              <a:t>选择的种子节点的影响范围避免重叠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节点还通过邻居对其他节点产生影响</a:t>
            </a:r>
            <a:endParaRPr lang="en-US" altLang="zh-CN" dirty="0"/>
          </a:p>
          <a:p>
            <a:endParaRPr kumimoji="1" lang="en-US" altLang="zh-CN" dirty="0"/>
          </a:p>
        </p:txBody>
      </p:sp>
      <p:sp>
        <p:nvSpPr>
          <p:cNvPr id="6" name="Oval 6"/>
          <p:cNvSpPr/>
          <p:nvPr/>
        </p:nvSpPr>
        <p:spPr>
          <a:xfrm>
            <a:off x="5680009" y="2632393"/>
            <a:ext cx="380361" cy="38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7" name="Oval 7"/>
          <p:cNvSpPr/>
          <p:nvPr/>
        </p:nvSpPr>
        <p:spPr>
          <a:xfrm>
            <a:off x="6761032" y="2628501"/>
            <a:ext cx="380361" cy="38036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8" name="Oval 8"/>
          <p:cNvSpPr/>
          <p:nvPr/>
        </p:nvSpPr>
        <p:spPr>
          <a:xfrm>
            <a:off x="6762701" y="3577167"/>
            <a:ext cx="380361" cy="38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9" name="Oval 9"/>
          <p:cNvSpPr/>
          <p:nvPr/>
        </p:nvSpPr>
        <p:spPr>
          <a:xfrm>
            <a:off x="6761033" y="1679835"/>
            <a:ext cx="380361" cy="38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9</a:t>
            </a:r>
          </a:p>
        </p:txBody>
      </p:sp>
      <p:cxnSp>
        <p:nvCxnSpPr>
          <p:cNvPr id="10" name="Straight Arrow Connector 10"/>
          <p:cNvCxnSpPr/>
          <p:nvPr/>
        </p:nvCxnSpPr>
        <p:spPr>
          <a:xfrm flipH="1">
            <a:off x="6060370" y="2818682"/>
            <a:ext cx="700663" cy="38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2"/>
          <p:cNvCxnSpPr/>
          <p:nvPr/>
        </p:nvCxnSpPr>
        <p:spPr>
          <a:xfrm flipH="1">
            <a:off x="6951213" y="2060196"/>
            <a:ext cx="1" cy="56830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3"/>
          <p:cNvCxnSpPr/>
          <p:nvPr/>
        </p:nvCxnSpPr>
        <p:spPr>
          <a:xfrm flipH="1" flipV="1">
            <a:off x="6951213" y="3008862"/>
            <a:ext cx="1669" cy="56830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4"/>
          <p:cNvSpPr txBox="1"/>
          <p:nvPr/>
        </p:nvSpPr>
        <p:spPr>
          <a:xfrm>
            <a:off x="6209652" y="2459604"/>
            <a:ext cx="474570" cy="367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0.1</a:t>
            </a:r>
          </a:p>
        </p:txBody>
      </p:sp>
      <p:sp>
        <p:nvSpPr>
          <p:cNvPr id="14" name="TextBox 19"/>
          <p:cNvSpPr txBox="1"/>
          <p:nvPr/>
        </p:nvSpPr>
        <p:spPr>
          <a:xfrm>
            <a:off x="7028024" y="2091700"/>
            <a:ext cx="474570" cy="367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0.8</a:t>
            </a:r>
          </a:p>
        </p:txBody>
      </p:sp>
      <p:sp>
        <p:nvSpPr>
          <p:cNvPr id="15" name="TextBox 20"/>
          <p:cNvSpPr txBox="1"/>
          <p:nvPr/>
        </p:nvSpPr>
        <p:spPr>
          <a:xfrm>
            <a:off x="7028024" y="3033441"/>
            <a:ext cx="474570" cy="367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0.9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21"/>
              <p:cNvSpPr/>
              <p:nvPr/>
            </p:nvSpPr>
            <p:spPr>
              <a:xfrm>
                <a:off x="5034431" y="4103743"/>
                <a:ext cx="39995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Microsoft YaHei" charset="-122"/>
                    <a:ea typeface="Microsoft YaHei" charset="-122"/>
                    <a:cs typeface="Microsoft YaHei" charset="-122"/>
                  </a:rPr>
                  <a:t>选择</a:t>
                </a:r>
                <a:r>
                  <a:rPr lang="en-US" altLang="zh-CN" dirty="0">
                    <a:latin typeface="Microsoft YaHei" charset="-122"/>
                    <a:ea typeface="Microsoft YaHei" charset="-122"/>
                    <a:cs typeface="Microsoft YaHei" charset="-122"/>
                  </a:rPr>
                  <a:t>1</a:t>
                </a:r>
                <a:r>
                  <a:rPr lang="zh-CN" altLang="en-US" dirty="0">
                    <a:latin typeface="Microsoft YaHei" charset="-122"/>
                    <a:ea typeface="Microsoft YaHei" charset="-122"/>
                    <a:cs typeface="Microsoft YaHei" charset="-12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Δ</m:t>
                    </m:r>
                    <m:r>
                      <a:rPr lang="en-US" altLang="zh-CN" b="0" i="1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" charset="-122"/>
                            <a:cs typeface="Microsoft YaHei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=1+.8+.9+.1=2.8</m:t>
                    </m:r>
                  </m:oMath>
                </a14:m>
                <a:endParaRPr 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16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431" y="4103743"/>
                <a:ext cx="3999556" cy="369332"/>
              </a:xfrm>
              <a:prstGeom prst="rect">
                <a:avLst/>
              </a:prstGeom>
              <a:blipFill>
                <a:blip r:embed="rId2"/>
                <a:stretch>
                  <a:fillRect l="-137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37"/>
          <p:cNvSpPr/>
          <p:nvPr/>
        </p:nvSpPr>
        <p:spPr>
          <a:xfrm>
            <a:off x="984180" y="3957528"/>
            <a:ext cx="3134253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400" dirty="0">
                <a:solidFill>
                  <a:srgbClr val="AE0627"/>
                </a:solidFill>
                <a:latin typeface="Microsoft YaHei" charset="-122"/>
                <a:ea typeface="Microsoft YaHei" charset="-122"/>
                <a:cs typeface="Microsoft YaHei" charset="-122"/>
              </a:rPr>
              <a:t>如何考虑间接影响？</a:t>
            </a:r>
            <a:endParaRPr lang="en-US" altLang="zh-CN" sz="2400" dirty="0">
              <a:solidFill>
                <a:srgbClr val="AE06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36"/>
          <p:cNvSpPr/>
          <p:nvPr/>
        </p:nvSpPr>
        <p:spPr>
          <a:xfrm>
            <a:off x="3172370" y="1510949"/>
            <a:ext cx="1069145" cy="4360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7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 dirty="0"/>
              <a:t>：基于最优路径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1800" dirty="0"/>
                  <a:t>前文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sz="1800" i="1">
                        <a:latin typeface="Cambria Math" charset="0"/>
                      </a:rPr>
                      <m:t>𝑆</m:t>
                    </m:r>
                  </m:oMath>
                </a14:m>
                <a:r>
                  <a:rPr lang="zh-CN" altLang="en-US" sz="1800" dirty="0"/>
                  <a:t>只有一个节点</a:t>
                </a:r>
                <a:endParaRPr lang="en-US" altLang="zh-CN" sz="1800" dirty="0"/>
              </a:p>
              <a:p>
                <a:pPr lvl="1"/>
                <a:r>
                  <a:rPr lang="zh-CN" altLang="en-US" sz="1600" dirty="0"/>
                  <a:t>计算其他节点被激活的概率比较简单</a:t>
                </a:r>
                <a:endParaRPr lang="en-US" altLang="zh-CN" sz="1600" dirty="0"/>
              </a:p>
              <a:p>
                <a:r>
                  <a:rPr lang="zh-CN" altLang="en-US" sz="1800" dirty="0"/>
                  <a:t>如果节点被多条路径激活</a:t>
                </a:r>
                <a:endParaRPr kumimoji="1" lang="en-US" altLang="zh-CN" sz="1800" dirty="0"/>
              </a:p>
              <a:p>
                <a:pPr lvl="1"/>
                <a:r>
                  <a:rPr lang="zh-CN" altLang="en-US" sz="1600" dirty="0"/>
                  <a:t>如何计算节点被激活的概率</a:t>
                </a:r>
                <a:endParaRPr lang="en-US" altLang="zh-CN" sz="1600" dirty="0"/>
              </a:p>
              <a:p>
                <a:r>
                  <a:rPr lang="zh-CN" altLang="en-US" sz="1800" b="1" dirty="0"/>
                  <a:t>假设种子集合</a:t>
                </a:r>
                <a14:m>
                  <m:oMath xmlns:m="http://schemas.openxmlformats.org/officeDocument/2006/math">
                    <m:r>
                      <a:rPr lang="en-US" altLang="zh-CN" sz="1800" b="1" i="1" dirty="0">
                        <a:latin typeface="Cambria Math" charset="0"/>
                      </a:rPr>
                      <m:t>𝑺</m:t>
                    </m:r>
                    <m:r>
                      <a:rPr lang="en-US" altLang="zh-CN" sz="1800" b="1" i="1" dirty="0">
                        <a:latin typeface="Cambria Math" charset="0"/>
                      </a:rPr>
                      <m:t>={</m:t>
                    </m:r>
                    <m:r>
                      <a:rPr lang="en-US" altLang="zh-CN" sz="1800" b="1" i="1" dirty="0">
                        <a:latin typeface="Cambria Math" charset="0"/>
                      </a:rPr>
                      <m:t>𝟑</m:t>
                    </m:r>
                    <m:r>
                      <a:rPr lang="en-US" altLang="zh-CN" sz="1800" b="1" i="1" dirty="0">
                        <a:latin typeface="Cambria Math" charset="0"/>
                      </a:rPr>
                      <m:t>,</m:t>
                    </m:r>
                    <m:r>
                      <a:rPr lang="en-US" altLang="zh-CN" sz="1800" b="1" i="1" dirty="0">
                        <a:latin typeface="Cambria Math" charset="0"/>
                      </a:rPr>
                      <m:t>𝟒</m:t>
                    </m:r>
                    <m:r>
                      <a:rPr lang="en-US" altLang="zh-CN" sz="1800" b="1" i="1" dirty="0">
                        <a:latin typeface="Cambria Math" charset="0"/>
                      </a:rPr>
                      <m:t>,</m:t>
                    </m:r>
                    <m:r>
                      <a:rPr lang="en-US" altLang="zh-CN" sz="1800" b="1" i="1" dirty="0">
                        <a:latin typeface="Cambria Math" charset="0"/>
                      </a:rPr>
                      <m:t>𝟖</m:t>
                    </m:r>
                    <m:r>
                      <a:rPr lang="en-US" altLang="zh-CN" sz="1800" b="1" i="1" dirty="0">
                        <a:latin typeface="Cambria Math" charset="0"/>
                      </a:rPr>
                      <m:t>}</m:t>
                    </m:r>
                  </m:oMath>
                </a14:m>
                <a:r>
                  <a:rPr lang="zh-CN" altLang="en-US" sz="1800" b="1" dirty="0">
                    <a:solidFill>
                      <a:srgbClr val="C00000"/>
                    </a:solidFill>
                  </a:rPr>
                  <a:t>（红色）</a:t>
                </a:r>
                <a:endParaRPr lang="en-US" altLang="zh-CN" sz="1800" b="1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sz="1600" b="1" dirty="0"/>
                  <a:t>计算节点</a:t>
                </a:r>
                <a:r>
                  <a:rPr lang="en-US" altLang="zh-CN" sz="1600" b="1" dirty="0"/>
                  <a:t>2</a:t>
                </a:r>
                <a:r>
                  <a:rPr lang="zh-CN" altLang="en-US" sz="1600" b="1" dirty="0"/>
                  <a:t>和节点</a:t>
                </a:r>
                <a:r>
                  <a:rPr lang="en-US" altLang="zh-CN" sz="1600" b="1" dirty="0"/>
                  <a:t>6</a:t>
                </a:r>
                <a:r>
                  <a:rPr lang="zh-CN" altLang="en-US" sz="1600" b="1" dirty="0"/>
                  <a:t>被激活的概率</a:t>
                </a:r>
                <a:r>
                  <a:rPr lang="zh-CN" altLang="en-US" sz="1600" b="1" dirty="0">
                    <a:solidFill>
                      <a:srgbClr val="C00000"/>
                    </a:solidFill>
                  </a:rPr>
                  <a:t>（蓝色）</a:t>
                </a:r>
                <a:endParaRPr lang="en-US" altLang="zh-CN" sz="1600" b="1" dirty="0">
                  <a:solidFill>
                    <a:srgbClr val="C00000"/>
                  </a:solidFill>
                </a:endParaRPr>
              </a:p>
              <a:p>
                <a:pPr lvl="1"/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73"/>
          <p:cNvGrpSpPr/>
          <p:nvPr/>
        </p:nvGrpSpPr>
        <p:grpSpPr>
          <a:xfrm>
            <a:off x="4717473" y="1832264"/>
            <a:ext cx="3065319" cy="2216727"/>
            <a:chOff x="961274" y="1581124"/>
            <a:chExt cx="3994183" cy="3221023"/>
          </a:xfrm>
        </p:grpSpPr>
        <p:grpSp>
          <p:nvGrpSpPr>
            <p:cNvPr id="7" name="Group 74"/>
            <p:cNvGrpSpPr/>
            <p:nvPr/>
          </p:nvGrpSpPr>
          <p:grpSpPr>
            <a:xfrm>
              <a:off x="1346695" y="1581124"/>
              <a:ext cx="3608762" cy="3221023"/>
              <a:chOff x="3405180" y="3720708"/>
              <a:chExt cx="3608762" cy="3221023"/>
            </a:xfrm>
          </p:grpSpPr>
          <p:sp>
            <p:nvSpPr>
              <p:cNvPr id="20" name="Oval 123"/>
              <p:cNvSpPr/>
              <p:nvPr/>
            </p:nvSpPr>
            <p:spPr>
              <a:xfrm>
                <a:off x="3405181" y="4676964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21" name="Oval 124"/>
              <p:cNvSpPr/>
              <p:nvPr/>
            </p:nvSpPr>
            <p:spPr>
              <a:xfrm>
                <a:off x="4490400" y="4673057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22" name="Oval 125"/>
              <p:cNvSpPr/>
              <p:nvPr/>
            </p:nvSpPr>
            <p:spPr>
              <a:xfrm>
                <a:off x="4492075" y="5625405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</a:p>
            </p:txBody>
          </p:sp>
          <p:sp>
            <p:nvSpPr>
              <p:cNvPr id="23" name="Oval 126"/>
              <p:cNvSpPr/>
              <p:nvPr/>
            </p:nvSpPr>
            <p:spPr>
              <a:xfrm>
                <a:off x="5562091" y="6559894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</a:p>
            </p:txBody>
          </p:sp>
          <p:sp>
            <p:nvSpPr>
              <p:cNvPr id="24" name="Oval 127"/>
              <p:cNvSpPr/>
              <p:nvPr/>
            </p:nvSpPr>
            <p:spPr>
              <a:xfrm>
                <a:off x="3405180" y="5625401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5</a:t>
                </a:r>
              </a:p>
            </p:txBody>
          </p:sp>
          <p:sp>
            <p:nvSpPr>
              <p:cNvPr id="25" name="Oval 128"/>
              <p:cNvSpPr/>
              <p:nvPr/>
            </p:nvSpPr>
            <p:spPr>
              <a:xfrm>
                <a:off x="5562090" y="562539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7</a:t>
                </a:r>
              </a:p>
            </p:txBody>
          </p:sp>
          <p:sp>
            <p:nvSpPr>
              <p:cNvPr id="26" name="Oval 129"/>
              <p:cNvSpPr/>
              <p:nvPr/>
            </p:nvSpPr>
            <p:spPr>
              <a:xfrm>
                <a:off x="6632105" y="5625399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8</a:t>
                </a:r>
              </a:p>
            </p:txBody>
          </p:sp>
          <p:sp>
            <p:nvSpPr>
              <p:cNvPr id="27" name="Oval 130"/>
              <p:cNvSpPr/>
              <p:nvPr/>
            </p:nvSpPr>
            <p:spPr>
              <a:xfrm>
                <a:off x="4490401" y="372070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9</a:t>
                </a:r>
              </a:p>
            </p:txBody>
          </p:sp>
          <p:sp>
            <p:nvSpPr>
              <p:cNvPr id="28" name="Oval 131"/>
              <p:cNvSpPr/>
              <p:nvPr/>
            </p:nvSpPr>
            <p:spPr>
              <a:xfrm>
                <a:off x="3405180" y="3720708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</a:p>
            </p:txBody>
          </p:sp>
          <p:cxnSp>
            <p:nvCxnSpPr>
              <p:cNvPr id="29" name="Straight Arrow Connector 132"/>
              <p:cNvCxnSpPr>
                <a:stCxn id="23" idx="2"/>
                <a:endCxn id="22" idx="6"/>
              </p:cNvCxnSpPr>
              <p:nvPr/>
            </p:nvCxnSpPr>
            <p:spPr>
              <a:xfrm flipH="1">
                <a:off x="3787018" y="4863976"/>
                <a:ext cx="703382" cy="390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133"/>
              <p:cNvCxnSpPr>
                <a:stCxn id="23" idx="1"/>
                <a:endCxn id="31" idx="5"/>
              </p:cNvCxnSpPr>
              <p:nvPr/>
            </p:nvCxnSpPr>
            <p:spPr>
              <a:xfrm flipH="1" flipV="1">
                <a:off x="3731098" y="4046626"/>
                <a:ext cx="815221" cy="68235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134"/>
              <p:cNvCxnSpPr>
                <a:stCxn id="30" idx="4"/>
                <a:endCxn id="23" idx="0"/>
              </p:cNvCxnSpPr>
              <p:nvPr/>
            </p:nvCxnSpPr>
            <p:spPr>
              <a:xfrm flipH="1">
                <a:off x="4681319" y="4102546"/>
                <a:ext cx="1" cy="570511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135"/>
              <p:cNvCxnSpPr>
                <a:stCxn id="22" idx="0"/>
                <a:endCxn id="31" idx="4"/>
              </p:cNvCxnSpPr>
              <p:nvPr/>
            </p:nvCxnSpPr>
            <p:spPr>
              <a:xfrm flipH="1" flipV="1">
                <a:off x="3596099" y="4102545"/>
                <a:ext cx="1" cy="57441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136"/>
              <p:cNvCxnSpPr>
                <a:stCxn id="22" idx="4"/>
                <a:endCxn id="26" idx="0"/>
              </p:cNvCxnSpPr>
              <p:nvPr/>
            </p:nvCxnSpPr>
            <p:spPr>
              <a:xfrm flipH="1">
                <a:off x="3596099" y="5058801"/>
                <a:ext cx="1" cy="56660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137"/>
              <p:cNvCxnSpPr>
                <a:stCxn id="24" idx="0"/>
                <a:endCxn id="23" idx="4"/>
              </p:cNvCxnSpPr>
              <p:nvPr/>
            </p:nvCxnSpPr>
            <p:spPr>
              <a:xfrm flipH="1" flipV="1">
                <a:off x="4681319" y="5054894"/>
                <a:ext cx="1675" cy="570511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138"/>
              <p:cNvCxnSpPr>
                <a:stCxn id="25" idx="1"/>
                <a:endCxn id="24" idx="5"/>
              </p:cNvCxnSpPr>
              <p:nvPr/>
            </p:nvCxnSpPr>
            <p:spPr>
              <a:xfrm flipH="1" flipV="1">
                <a:off x="4817993" y="5951323"/>
                <a:ext cx="800017" cy="66449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139"/>
              <p:cNvCxnSpPr>
                <a:stCxn id="27" idx="4"/>
                <a:endCxn id="25" idx="0"/>
              </p:cNvCxnSpPr>
              <p:nvPr/>
            </p:nvCxnSpPr>
            <p:spPr>
              <a:xfrm>
                <a:off x="5753009" y="6007236"/>
                <a:ext cx="1" cy="552658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140"/>
              <p:cNvCxnSpPr>
                <a:stCxn id="24" idx="6"/>
                <a:endCxn id="27" idx="2"/>
              </p:cNvCxnSpPr>
              <p:nvPr/>
            </p:nvCxnSpPr>
            <p:spPr>
              <a:xfrm flipV="1">
                <a:off x="4873912" y="5816318"/>
                <a:ext cx="688178" cy="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141"/>
              <p:cNvCxnSpPr>
                <a:stCxn id="27" idx="6"/>
                <a:endCxn id="28" idx="2"/>
              </p:cNvCxnSpPr>
              <p:nvPr/>
            </p:nvCxnSpPr>
            <p:spPr>
              <a:xfrm>
                <a:off x="5943927" y="5816318"/>
                <a:ext cx="688178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142"/>
              <p:cNvCxnSpPr>
                <a:stCxn id="22" idx="5"/>
                <a:endCxn id="24" idx="1"/>
              </p:cNvCxnSpPr>
              <p:nvPr/>
            </p:nvCxnSpPr>
            <p:spPr>
              <a:xfrm>
                <a:off x="3731099" y="5002882"/>
                <a:ext cx="816895" cy="67844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143"/>
              <p:cNvCxnSpPr>
                <a:stCxn id="26" idx="6"/>
                <a:endCxn id="24" idx="2"/>
              </p:cNvCxnSpPr>
              <p:nvPr/>
            </p:nvCxnSpPr>
            <p:spPr>
              <a:xfrm>
                <a:off x="3787017" y="5816320"/>
                <a:ext cx="705058" cy="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5"/>
            <p:cNvSpPr txBox="1"/>
            <p:nvPr/>
          </p:nvSpPr>
          <p:spPr>
            <a:xfrm>
              <a:off x="1980084" y="2831833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charset="0"/>
                  <a:ea typeface="Calibri" charset="0"/>
                  <a:cs typeface="Calibri" charset="0"/>
                </a:rPr>
                <a:t>0.9</a:t>
              </a:r>
            </a:p>
          </p:txBody>
        </p:sp>
        <p:sp>
          <p:nvSpPr>
            <p:cNvPr id="9" name="TextBox 76"/>
            <p:cNvSpPr txBox="1"/>
            <p:nvPr/>
          </p:nvSpPr>
          <p:spPr>
            <a:xfrm>
              <a:off x="965743" y="2069414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0.3</a:t>
              </a:r>
            </a:p>
          </p:txBody>
        </p:sp>
        <p:sp>
          <p:nvSpPr>
            <p:cNvPr id="10" name="TextBox 77"/>
            <p:cNvSpPr txBox="1"/>
            <p:nvPr/>
          </p:nvSpPr>
          <p:spPr>
            <a:xfrm>
              <a:off x="961274" y="2949276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charset="0"/>
                  <a:ea typeface="Calibri" charset="0"/>
                  <a:cs typeface="Calibri" charset="0"/>
                </a:rPr>
                <a:t>0.7</a:t>
              </a:r>
              <a:endParaRPr lang="en-US" sz="14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" name="TextBox 78"/>
            <p:cNvSpPr txBox="1"/>
            <p:nvPr/>
          </p:nvSpPr>
          <p:spPr>
            <a:xfrm>
              <a:off x="1842017" y="3774649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0.5</a:t>
              </a:r>
            </a:p>
          </p:txBody>
        </p:sp>
        <p:sp>
          <p:nvSpPr>
            <p:cNvPr id="12" name="TextBox 115"/>
            <p:cNvSpPr txBox="1"/>
            <p:nvPr/>
          </p:nvSpPr>
          <p:spPr>
            <a:xfrm>
              <a:off x="1878395" y="2363920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0.1</a:t>
              </a:r>
            </a:p>
          </p:txBody>
        </p:sp>
        <p:sp>
          <p:nvSpPr>
            <p:cNvPr id="13" name="TextBox 116"/>
            <p:cNvSpPr txBox="1"/>
            <p:nvPr/>
          </p:nvSpPr>
          <p:spPr>
            <a:xfrm>
              <a:off x="2642839" y="2003880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  <p:sp>
          <p:nvSpPr>
            <p:cNvPr id="14" name="TextBox 117"/>
            <p:cNvSpPr txBox="1"/>
            <p:nvPr/>
          </p:nvSpPr>
          <p:spPr>
            <a:xfrm>
              <a:off x="2066775" y="1941164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0.2</a:t>
              </a:r>
            </a:p>
          </p:txBody>
        </p:sp>
        <p:sp>
          <p:nvSpPr>
            <p:cNvPr id="15" name="TextBox 118"/>
            <p:cNvSpPr txBox="1"/>
            <p:nvPr/>
          </p:nvSpPr>
          <p:spPr>
            <a:xfrm>
              <a:off x="2642839" y="2949276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0.9</a:t>
              </a:r>
            </a:p>
          </p:txBody>
        </p:sp>
        <p:sp>
          <p:nvSpPr>
            <p:cNvPr id="16" name="TextBox 119"/>
            <p:cNvSpPr txBox="1"/>
            <p:nvPr/>
          </p:nvSpPr>
          <p:spPr>
            <a:xfrm>
              <a:off x="2930871" y="3300024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  <p:sp>
          <p:nvSpPr>
            <p:cNvPr id="17" name="TextBox 120"/>
            <p:cNvSpPr txBox="1"/>
            <p:nvPr/>
          </p:nvSpPr>
          <p:spPr>
            <a:xfrm>
              <a:off x="2814499" y="4101404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charset="0"/>
                  <a:ea typeface="Calibri" charset="0"/>
                  <a:cs typeface="Calibri" charset="0"/>
                </a:rPr>
                <a:t>0.3</a:t>
              </a:r>
              <a:endParaRPr lang="en-US" sz="14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" name="TextBox 121"/>
            <p:cNvSpPr txBox="1"/>
            <p:nvPr/>
          </p:nvSpPr>
          <p:spPr>
            <a:xfrm>
              <a:off x="3966627" y="3669356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0.7</a:t>
              </a:r>
            </a:p>
          </p:txBody>
        </p:sp>
        <p:sp>
          <p:nvSpPr>
            <p:cNvPr id="19" name="TextBox 122"/>
            <p:cNvSpPr txBox="1"/>
            <p:nvPr/>
          </p:nvSpPr>
          <p:spPr>
            <a:xfrm>
              <a:off x="3722959" y="3957388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623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 dirty="0"/>
              <a:t>：基于最优路径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1800" dirty="0"/>
                  <a:t>前文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sz="1800" i="1">
                        <a:latin typeface="Cambria Math" charset="0"/>
                      </a:rPr>
                      <m:t>𝑆</m:t>
                    </m:r>
                  </m:oMath>
                </a14:m>
                <a:r>
                  <a:rPr lang="zh-CN" altLang="en-US" sz="1800" dirty="0"/>
                  <a:t>只有一个节点</a:t>
                </a:r>
                <a:endParaRPr lang="en-US" altLang="zh-CN" sz="1800" dirty="0"/>
              </a:p>
              <a:p>
                <a:pPr lvl="1"/>
                <a:r>
                  <a:rPr lang="zh-CN" altLang="en-US" sz="1600" dirty="0"/>
                  <a:t>计算其他节点被激活的概率比较简单</a:t>
                </a:r>
                <a:endParaRPr lang="en-US" altLang="zh-CN" sz="1600" dirty="0"/>
              </a:p>
              <a:p>
                <a:r>
                  <a:rPr lang="zh-CN" altLang="en-US" sz="1800" dirty="0"/>
                  <a:t>如果节点被多条路径激活</a:t>
                </a:r>
                <a:endParaRPr kumimoji="1" lang="en-US" altLang="zh-CN" sz="1800" dirty="0"/>
              </a:p>
              <a:p>
                <a:pPr lvl="1"/>
                <a:r>
                  <a:rPr lang="zh-CN" altLang="en-US" sz="1600" dirty="0"/>
                  <a:t>如何计算节点被激活的概率</a:t>
                </a:r>
                <a:endParaRPr lang="en-US" altLang="zh-CN" sz="1600" dirty="0"/>
              </a:p>
              <a:p>
                <a:r>
                  <a:rPr lang="zh-CN" altLang="en-US" sz="1800" b="1" dirty="0"/>
                  <a:t>假设种子集合</a:t>
                </a:r>
                <a14:m>
                  <m:oMath xmlns:m="http://schemas.openxmlformats.org/officeDocument/2006/math">
                    <m:r>
                      <a:rPr lang="en-US" altLang="zh-CN" sz="1800" b="1" i="1" dirty="0">
                        <a:latin typeface="Cambria Math" charset="0"/>
                      </a:rPr>
                      <m:t>𝑺</m:t>
                    </m:r>
                    <m:r>
                      <a:rPr lang="en-US" altLang="zh-CN" sz="1800" b="1" i="1" dirty="0">
                        <a:latin typeface="Cambria Math" charset="0"/>
                      </a:rPr>
                      <m:t>={</m:t>
                    </m:r>
                    <m:r>
                      <a:rPr lang="en-US" altLang="zh-CN" sz="1800" b="1" i="1" dirty="0">
                        <a:latin typeface="Cambria Math" charset="0"/>
                      </a:rPr>
                      <m:t>𝟑</m:t>
                    </m:r>
                    <m:r>
                      <a:rPr lang="en-US" altLang="zh-CN" sz="1800" b="1" i="1" dirty="0">
                        <a:latin typeface="Cambria Math" charset="0"/>
                      </a:rPr>
                      <m:t>,</m:t>
                    </m:r>
                    <m:r>
                      <a:rPr lang="en-US" altLang="zh-CN" sz="1800" b="1" i="1" dirty="0">
                        <a:latin typeface="Cambria Math" charset="0"/>
                      </a:rPr>
                      <m:t>𝟒</m:t>
                    </m:r>
                    <m:r>
                      <a:rPr lang="en-US" altLang="zh-CN" sz="1800" b="1" i="1" dirty="0">
                        <a:latin typeface="Cambria Math" charset="0"/>
                      </a:rPr>
                      <m:t>,</m:t>
                    </m:r>
                    <m:r>
                      <a:rPr lang="en-US" altLang="zh-CN" sz="1800" b="1" i="1" dirty="0">
                        <a:latin typeface="Cambria Math" charset="0"/>
                      </a:rPr>
                      <m:t>𝟖</m:t>
                    </m:r>
                    <m:r>
                      <a:rPr lang="en-US" altLang="zh-CN" sz="1800" b="1" i="1" dirty="0">
                        <a:latin typeface="Cambria Math" charset="0"/>
                      </a:rPr>
                      <m:t>}</m:t>
                    </m:r>
                  </m:oMath>
                </a14:m>
                <a:endParaRPr lang="en-US" altLang="zh-CN" sz="1800" b="1" dirty="0"/>
              </a:p>
              <a:p>
                <a:pPr lvl="1"/>
                <a:r>
                  <a:rPr lang="zh-CN" altLang="en-US" sz="1600" b="1" dirty="0"/>
                  <a:t>计算节点</a:t>
                </a:r>
                <a:r>
                  <a:rPr lang="en-US" altLang="zh-CN" sz="1600" b="1" dirty="0"/>
                  <a:t>2</a:t>
                </a:r>
                <a:r>
                  <a:rPr lang="zh-CN" altLang="en-US" sz="1600" b="1" dirty="0"/>
                  <a:t>和节点</a:t>
                </a:r>
                <a:r>
                  <a:rPr lang="en-US" altLang="zh-CN" sz="1600" b="1" dirty="0"/>
                  <a:t>6</a:t>
                </a:r>
                <a:r>
                  <a:rPr lang="zh-CN" altLang="en-US" sz="1600" b="1" dirty="0"/>
                  <a:t>激活的概率</a:t>
                </a:r>
                <a:endParaRPr lang="en-US" altLang="zh-CN" sz="1600" b="1" dirty="0"/>
              </a:p>
              <a:p>
                <a:pPr lvl="1"/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269987" y="1650017"/>
            <a:ext cx="4752786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先看看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pPr algn="just"/>
            <a:endParaRPr lang="en-US" altLang="zh-CN" sz="1500" dirty="0"/>
          </a:p>
          <a:p>
            <a:pPr algn="just"/>
            <a:r>
              <a:rPr lang="zh-CN" altLang="en-US" sz="1500" dirty="0"/>
              <a:t>（</a:t>
            </a:r>
            <a:r>
              <a:rPr lang="en-US" altLang="zh-CN" sz="1500" dirty="0"/>
              <a:t>1</a:t>
            </a:r>
            <a:r>
              <a:rPr lang="zh-CN" altLang="en-US" sz="1500" dirty="0"/>
              <a:t>）</a:t>
            </a:r>
            <a:r>
              <a:rPr lang="en-US" altLang="zh-CN" sz="1500" dirty="0"/>
              <a:t>3</a:t>
            </a:r>
            <a:r>
              <a:rPr lang="zh-CN" altLang="en-US" sz="1500" dirty="0"/>
              <a:t>到</a:t>
            </a:r>
            <a:r>
              <a:rPr lang="en-US" altLang="zh-CN" sz="1500" dirty="0"/>
              <a:t>6</a:t>
            </a:r>
            <a:r>
              <a:rPr lang="zh-CN" altLang="en-US" sz="1500" dirty="0"/>
              <a:t>的最优传播路径   </a:t>
            </a:r>
            <a:r>
              <a:rPr lang="en-US" altLang="zh-CN" sz="1500" dirty="0"/>
              <a:t>3</a:t>
            </a:r>
            <a:r>
              <a:rPr lang="en-US" altLang="zh-CN" sz="1500" dirty="0">
                <a:sym typeface="Wingdings" panose="05000000000000000000" pitchFamily="2" charset="2"/>
              </a:rPr>
              <a:t>76   0.8*.08=0.64</a:t>
            </a:r>
            <a:endParaRPr lang="en-US" altLang="zh-CN" sz="1500" dirty="0"/>
          </a:p>
          <a:p>
            <a:pPr algn="just"/>
            <a:r>
              <a:rPr lang="zh-CN" altLang="en-US" sz="1500" dirty="0"/>
              <a:t>（</a:t>
            </a:r>
            <a:r>
              <a:rPr lang="en-US" altLang="zh-CN" sz="1500" dirty="0"/>
              <a:t>2</a:t>
            </a:r>
            <a:r>
              <a:rPr lang="zh-CN" altLang="en-US" sz="1500" dirty="0"/>
              <a:t>）</a:t>
            </a:r>
            <a:r>
              <a:rPr lang="en-US" altLang="zh-CN" sz="1500" dirty="0"/>
              <a:t>8</a:t>
            </a:r>
            <a:r>
              <a:rPr lang="zh-CN" altLang="en-US" sz="1500" dirty="0"/>
              <a:t>到</a:t>
            </a:r>
            <a:r>
              <a:rPr lang="en-US" altLang="zh-CN" sz="1500" dirty="0"/>
              <a:t>6</a:t>
            </a:r>
            <a:r>
              <a:rPr lang="zh-CN" altLang="en-US" sz="1500" dirty="0"/>
              <a:t>的最优传播路径   </a:t>
            </a:r>
            <a:r>
              <a:rPr lang="en-US" altLang="zh-CN" sz="1500" dirty="0"/>
              <a:t>8</a:t>
            </a:r>
            <a:r>
              <a:rPr lang="en-US" altLang="zh-CN" sz="1500" dirty="0">
                <a:sym typeface="Wingdings" panose="05000000000000000000" pitchFamily="2" charset="2"/>
              </a:rPr>
              <a:t>76   0.7*0.8=0.56</a:t>
            </a:r>
            <a:endParaRPr lang="en-US" altLang="zh-CN" sz="1500" dirty="0"/>
          </a:p>
          <a:p>
            <a:pPr algn="just"/>
            <a:r>
              <a:rPr lang="zh-CN" altLang="en-US" sz="1500" dirty="0"/>
              <a:t>（</a:t>
            </a:r>
            <a:r>
              <a:rPr lang="en-US" altLang="zh-CN" sz="1500" dirty="0"/>
              <a:t>3</a:t>
            </a:r>
            <a:r>
              <a:rPr lang="zh-CN" altLang="en-US" sz="1500" dirty="0"/>
              <a:t>）</a:t>
            </a:r>
            <a:r>
              <a:rPr lang="en-US" altLang="zh-CN" sz="1500" dirty="0"/>
              <a:t>4</a:t>
            </a:r>
            <a:r>
              <a:rPr lang="zh-CN" altLang="en-US" sz="1500" dirty="0"/>
              <a:t>到</a:t>
            </a:r>
            <a:r>
              <a:rPr lang="en-US" altLang="zh-CN" sz="1500" dirty="0"/>
              <a:t>6</a:t>
            </a:r>
            <a:r>
              <a:rPr lang="zh-CN" altLang="en-US" sz="1500" dirty="0"/>
              <a:t>的最优传播路径  </a:t>
            </a:r>
            <a:r>
              <a:rPr lang="en-US" altLang="zh-CN" sz="1500" dirty="0"/>
              <a:t>4</a:t>
            </a:r>
            <a:r>
              <a:rPr lang="en-US" altLang="zh-CN" sz="1500" dirty="0">
                <a:sym typeface="Wingdings" panose="05000000000000000000" pitchFamily="2" charset="2"/>
              </a:rPr>
              <a:t>2376  0.3*0.9*0.8*0.8=0.1728</a:t>
            </a:r>
          </a:p>
          <a:p>
            <a:pPr algn="just"/>
            <a:endParaRPr lang="en-US" altLang="zh-CN" sz="1500" dirty="0">
              <a:sym typeface="Wingdings" panose="05000000000000000000" pitchFamily="2" charset="2"/>
            </a:endParaRPr>
          </a:p>
          <a:p>
            <a:pPr algn="just"/>
            <a:r>
              <a:rPr lang="zh-CN" altLang="en-US" sz="1500" dirty="0"/>
              <a:t>考虑阈值为</a:t>
            </a:r>
            <a:r>
              <a:rPr lang="en-US" altLang="zh-CN" sz="1500" dirty="0"/>
              <a:t>0.2</a:t>
            </a:r>
            <a:r>
              <a:rPr lang="zh-CN" altLang="en-US" sz="1500" dirty="0"/>
              <a:t>那么</a:t>
            </a:r>
            <a:r>
              <a:rPr lang="en-US" altLang="zh-CN" sz="1500" dirty="0"/>
              <a:t>4</a:t>
            </a:r>
            <a:r>
              <a:rPr lang="en-US" altLang="zh-CN" sz="1500" dirty="0">
                <a:sym typeface="Wingdings" panose="05000000000000000000" pitchFamily="2" charset="2"/>
              </a:rPr>
              <a:t>2376</a:t>
            </a:r>
            <a:r>
              <a:rPr lang="zh-CN" altLang="en-US" sz="1500" dirty="0">
                <a:sym typeface="Wingdings" panose="05000000000000000000" pitchFamily="2" charset="2"/>
              </a:rPr>
              <a:t>的传播路径不予考虑</a:t>
            </a:r>
            <a:endParaRPr lang="en-US" altLang="zh-CN" sz="1500" dirty="0"/>
          </a:p>
        </p:txBody>
      </p:sp>
      <p:grpSp>
        <p:nvGrpSpPr>
          <p:cNvPr id="41" name="Group 73"/>
          <p:cNvGrpSpPr/>
          <p:nvPr/>
        </p:nvGrpSpPr>
        <p:grpSpPr>
          <a:xfrm>
            <a:off x="868695" y="2708564"/>
            <a:ext cx="3065319" cy="2216727"/>
            <a:chOff x="961274" y="1581124"/>
            <a:chExt cx="3994183" cy="3221023"/>
          </a:xfrm>
        </p:grpSpPr>
        <p:grpSp>
          <p:nvGrpSpPr>
            <p:cNvPr id="42" name="Group 74"/>
            <p:cNvGrpSpPr/>
            <p:nvPr/>
          </p:nvGrpSpPr>
          <p:grpSpPr>
            <a:xfrm>
              <a:off x="1346695" y="1581124"/>
              <a:ext cx="3608762" cy="3221023"/>
              <a:chOff x="3405180" y="3720708"/>
              <a:chExt cx="3608762" cy="3221023"/>
            </a:xfrm>
          </p:grpSpPr>
          <p:sp>
            <p:nvSpPr>
              <p:cNvPr id="55" name="Oval 123"/>
              <p:cNvSpPr/>
              <p:nvPr/>
            </p:nvSpPr>
            <p:spPr>
              <a:xfrm>
                <a:off x="3405181" y="4676964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56" name="Oval 124"/>
              <p:cNvSpPr/>
              <p:nvPr/>
            </p:nvSpPr>
            <p:spPr>
              <a:xfrm>
                <a:off x="4490400" y="4673057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57" name="Oval 125"/>
              <p:cNvSpPr/>
              <p:nvPr/>
            </p:nvSpPr>
            <p:spPr>
              <a:xfrm>
                <a:off x="4492075" y="5625405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</a:p>
            </p:txBody>
          </p:sp>
          <p:sp>
            <p:nvSpPr>
              <p:cNvPr id="58" name="Oval 126"/>
              <p:cNvSpPr/>
              <p:nvPr/>
            </p:nvSpPr>
            <p:spPr>
              <a:xfrm>
                <a:off x="5562091" y="6559894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</a:p>
            </p:txBody>
          </p:sp>
          <p:sp>
            <p:nvSpPr>
              <p:cNvPr id="59" name="Oval 127"/>
              <p:cNvSpPr/>
              <p:nvPr/>
            </p:nvSpPr>
            <p:spPr>
              <a:xfrm>
                <a:off x="3405180" y="5625401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5</a:t>
                </a:r>
              </a:p>
            </p:txBody>
          </p:sp>
          <p:sp>
            <p:nvSpPr>
              <p:cNvPr id="60" name="Oval 128"/>
              <p:cNvSpPr/>
              <p:nvPr/>
            </p:nvSpPr>
            <p:spPr>
              <a:xfrm>
                <a:off x="5562090" y="562539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7</a:t>
                </a:r>
              </a:p>
            </p:txBody>
          </p:sp>
          <p:sp>
            <p:nvSpPr>
              <p:cNvPr id="61" name="Oval 129"/>
              <p:cNvSpPr/>
              <p:nvPr/>
            </p:nvSpPr>
            <p:spPr>
              <a:xfrm>
                <a:off x="6632105" y="5625399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8</a:t>
                </a:r>
              </a:p>
            </p:txBody>
          </p:sp>
          <p:sp>
            <p:nvSpPr>
              <p:cNvPr id="62" name="Oval 130"/>
              <p:cNvSpPr/>
              <p:nvPr/>
            </p:nvSpPr>
            <p:spPr>
              <a:xfrm>
                <a:off x="4490401" y="372070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9</a:t>
                </a:r>
              </a:p>
            </p:txBody>
          </p:sp>
          <p:sp>
            <p:nvSpPr>
              <p:cNvPr id="63" name="Oval 131"/>
              <p:cNvSpPr/>
              <p:nvPr/>
            </p:nvSpPr>
            <p:spPr>
              <a:xfrm>
                <a:off x="3405180" y="3720708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</a:p>
            </p:txBody>
          </p:sp>
          <p:cxnSp>
            <p:nvCxnSpPr>
              <p:cNvPr id="64" name="Straight Arrow Connector 132"/>
              <p:cNvCxnSpPr>
                <a:stCxn id="58" idx="2"/>
                <a:endCxn id="57" idx="6"/>
              </p:cNvCxnSpPr>
              <p:nvPr/>
            </p:nvCxnSpPr>
            <p:spPr>
              <a:xfrm flipH="1">
                <a:off x="3787018" y="4863976"/>
                <a:ext cx="703382" cy="390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133"/>
              <p:cNvCxnSpPr>
                <a:stCxn id="58" idx="1"/>
                <a:endCxn id="66" idx="5"/>
              </p:cNvCxnSpPr>
              <p:nvPr/>
            </p:nvCxnSpPr>
            <p:spPr>
              <a:xfrm flipH="1" flipV="1">
                <a:off x="3731098" y="4046626"/>
                <a:ext cx="815221" cy="68235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134"/>
              <p:cNvCxnSpPr>
                <a:stCxn id="65" idx="4"/>
                <a:endCxn id="58" idx="0"/>
              </p:cNvCxnSpPr>
              <p:nvPr/>
            </p:nvCxnSpPr>
            <p:spPr>
              <a:xfrm flipH="1">
                <a:off x="4681319" y="4102546"/>
                <a:ext cx="1" cy="570511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135"/>
              <p:cNvCxnSpPr>
                <a:stCxn id="57" idx="0"/>
                <a:endCxn id="66" idx="4"/>
              </p:cNvCxnSpPr>
              <p:nvPr/>
            </p:nvCxnSpPr>
            <p:spPr>
              <a:xfrm flipH="1" flipV="1">
                <a:off x="3596099" y="4102545"/>
                <a:ext cx="1" cy="57441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136"/>
              <p:cNvCxnSpPr>
                <a:stCxn id="57" idx="4"/>
                <a:endCxn id="61" idx="0"/>
              </p:cNvCxnSpPr>
              <p:nvPr/>
            </p:nvCxnSpPr>
            <p:spPr>
              <a:xfrm flipH="1">
                <a:off x="3596099" y="5058801"/>
                <a:ext cx="1" cy="56660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137"/>
              <p:cNvCxnSpPr>
                <a:stCxn id="59" idx="0"/>
                <a:endCxn id="58" idx="4"/>
              </p:cNvCxnSpPr>
              <p:nvPr/>
            </p:nvCxnSpPr>
            <p:spPr>
              <a:xfrm flipH="1" flipV="1">
                <a:off x="4681319" y="5054894"/>
                <a:ext cx="1675" cy="570511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138"/>
              <p:cNvCxnSpPr>
                <a:stCxn id="60" idx="1"/>
                <a:endCxn id="59" idx="5"/>
              </p:cNvCxnSpPr>
              <p:nvPr/>
            </p:nvCxnSpPr>
            <p:spPr>
              <a:xfrm flipH="1" flipV="1">
                <a:off x="4817993" y="5951323"/>
                <a:ext cx="800017" cy="66449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139"/>
              <p:cNvCxnSpPr>
                <a:stCxn id="62" idx="4"/>
                <a:endCxn id="60" idx="0"/>
              </p:cNvCxnSpPr>
              <p:nvPr/>
            </p:nvCxnSpPr>
            <p:spPr>
              <a:xfrm>
                <a:off x="5753009" y="6007236"/>
                <a:ext cx="1" cy="552658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140"/>
              <p:cNvCxnSpPr>
                <a:stCxn id="59" idx="6"/>
                <a:endCxn id="62" idx="2"/>
              </p:cNvCxnSpPr>
              <p:nvPr/>
            </p:nvCxnSpPr>
            <p:spPr>
              <a:xfrm flipV="1">
                <a:off x="4873912" y="5816318"/>
                <a:ext cx="688178" cy="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141"/>
              <p:cNvCxnSpPr>
                <a:stCxn id="62" idx="6"/>
                <a:endCxn id="63" idx="2"/>
              </p:cNvCxnSpPr>
              <p:nvPr/>
            </p:nvCxnSpPr>
            <p:spPr>
              <a:xfrm>
                <a:off x="5943927" y="5816318"/>
                <a:ext cx="688178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142"/>
              <p:cNvCxnSpPr>
                <a:stCxn id="57" idx="5"/>
                <a:endCxn id="59" idx="1"/>
              </p:cNvCxnSpPr>
              <p:nvPr/>
            </p:nvCxnSpPr>
            <p:spPr>
              <a:xfrm>
                <a:off x="3731099" y="5002882"/>
                <a:ext cx="816895" cy="67844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143"/>
              <p:cNvCxnSpPr>
                <a:stCxn id="61" idx="6"/>
                <a:endCxn id="59" idx="2"/>
              </p:cNvCxnSpPr>
              <p:nvPr/>
            </p:nvCxnSpPr>
            <p:spPr>
              <a:xfrm>
                <a:off x="3787017" y="5816320"/>
                <a:ext cx="705058" cy="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75"/>
            <p:cNvSpPr txBox="1"/>
            <p:nvPr/>
          </p:nvSpPr>
          <p:spPr>
            <a:xfrm>
              <a:off x="1980084" y="2831833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charset="0"/>
                  <a:ea typeface="Calibri" charset="0"/>
                  <a:cs typeface="Calibri" charset="0"/>
                </a:rPr>
                <a:t>0.9</a:t>
              </a:r>
            </a:p>
          </p:txBody>
        </p:sp>
        <p:sp>
          <p:nvSpPr>
            <p:cNvPr id="44" name="TextBox 76"/>
            <p:cNvSpPr txBox="1"/>
            <p:nvPr/>
          </p:nvSpPr>
          <p:spPr>
            <a:xfrm>
              <a:off x="965743" y="2069414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0.3</a:t>
              </a:r>
            </a:p>
          </p:txBody>
        </p:sp>
        <p:sp>
          <p:nvSpPr>
            <p:cNvPr id="45" name="TextBox 77"/>
            <p:cNvSpPr txBox="1"/>
            <p:nvPr/>
          </p:nvSpPr>
          <p:spPr>
            <a:xfrm>
              <a:off x="961274" y="2949276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charset="0"/>
                  <a:ea typeface="Calibri" charset="0"/>
                  <a:cs typeface="Calibri" charset="0"/>
                </a:rPr>
                <a:t>0.7</a:t>
              </a:r>
              <a:endParaRPr lang="en-US" sz="14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6" name="TextBox 78"/>
            <p:cNvSpPr txBox="1"/>
            <p:nvPr/>
          </p:nvSpPr>
          <p:spPr>
            <a:xfrm>
              <a:off x="1842017" y="3774649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0.5</a:t>
              </a:r>
            </a:p>
          </p:txBody>
        </p:sp>
        <p:sp>
          <p:nvSpPr>
            <p:cNvPr id="47" name="TextBox 115"/>
            <p:cNvSpPr txBox="1"/>
            <p:nvPr/>
          </p:nvSpPr>
          <p:spPr>
            <a:xfrm>
              <a:off x="1878395" y="2363920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0.1</a:t>
              </a:r>
            </a:p>
          </p:txBody>
        </p:sp>
        <p:sp>
          <p:nvSpPr>
            <p:cNvPr id="48" name="TextBox 116"/>
            <p:cNvSpPr txBox="1"/>
            <p:nvPr/>
          </p:nvSpPr>
          <p:spPr>
            <a:xfrm>
              <a:off x="2642839" y="2003880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  <p:sp>
          <p:nvSpPr>
            <p:cNvPr id="49" name="TextBox 117"/>
            <p:cNvSpPr txBox="1"/>
            <p:nvPr/>
          </p:nvSpPr>
          <p:spPr>
            <a:xfrm>
              <a:off x="2066775" y="1941164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0.2</a:t>
              </a:r>
            </a:p>
          </p:txBody>
        </p:sp>
        <p:sp>
          <p:nvSpPr>
            <p:cNvPr id="50" name="TextBox 118"/>
            <p:cNvSpPr txBox="1"/>
            <p:nvPr/>
          </p:nvSpPr>
          <p:spPr>
            <a:xfrm>
              <a:off x="2642839" y="2949276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0.9</a:t>
              </a:r>
            </a:p>
          </p:txBody>
        </p:sp>
        <p:sp>
          <p:nvSpPr>
            <p:cNvPr id="51" name="TextBox 119"/>
            <p:cNvSpPr txBox="1"/>
            <p:nvPr/>
          </p:nvSpPr>
          <p:spPr>
            <a:xfrm>
              <a:off x="2930871" y="3300024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  <p:sp>
          <p:nvSpPr>
            <p:cNvPr id="52" name="TextBox 120"/>
            <p:cNvSpPr txBox="1"/>
            <p:nvPr/>
          </p:nvSpPr>
          <p:spPr>
            <a:xfrm>
              <a:off x="2814499" y="4101404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charset="0"/>
                  <a:ea typeface="Calibri" charset="0"/>
                  <a:cs typeface="Calibri" charset="0"/>
                </a:rPr>
                <a:t>0.3</a:t>
              </a:r>
              <a:endParaRPr lang="en-US" sz="14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3" name="TextBox 121"/>
            <p:cNvSpPr txBox="1"/>
            <p:nvPr/>
          </p:nvSpPr>
          <p:spPr>
            <a:xfrm>
              <a:off x="3966627" y="3669356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0.7</a:t>
              </a:r>
            </a:p>
          </p:txBody>
        </p:sp>
        <p:sp>
          <p:nvSpPr>
            <p:cNvPr id="54" name="TextBox 122"/>
            <p:cNvSpPr txBox="1"/>
            <p:nvPr/>
          </p:nvSpPr>
          <p:spPr>
            <a:xfrm>
              <a:off x="3722959" y="3957388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4299221" y="4323826"/>
            <a:ext cx="472355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实际上</a:t>
            </a:r>
            <a:r>
              <a:rPr lang="en-US" altLang="zh-CN" sz="1600" dirty="0"/>
              <a:t>4</a:t>
            </a:r>
            <a:r>
              <a:rPr lang="en-US" altLang="zh-CN" sz="1600" dirty="0">
                <a:sym typeface="Wingdings" panose="05000000000000000000" pitchFamily="2" charset="2"/>
              </a:rPr>
              <a:t>2376</a:t>
            </a:r>
            <a:r>
              <a:rPr lang="zh-CN" altLang="en-US" sz="1600" dirty="0">
                <a:sym typeface="Wingdings" panose="05000000000000000000" pitchFamily="2" charset="2"/>
              </a:rPr>
              <a:t>经过</a:t>
            </a:r>
            <a:r>
              <a:rPr lang="en-US" altLang="zh-CN" sz="1600" dirty="0"/>
              <a:t>3</a:t>
            </a:r>
            <a:r>
              <a:rPr lang="en-US" altLang="zh-CN" sz="1600" dirty="0">
                <a:sym typeface="Wingdings" panose="05000000000000000000" pitchFamily="2" charset="2"/>
              </a:rPr>
              <a:t>76 </a:t>
            </a:r>
            <a:r>
              <a:rPr lang="zh-CN" altLang="en-US" sz="1600" dirty="0">
                <a:sym typeface="Wingdings" panose="05000000000000000000" pitchFamily="2" charset="2"/>
              </a:rPr>
              <a:t>，所以被覆盖了，请参考后文的继续推导</a:t>
            </a:r>
            <a:endParaRPr lang="zh-CN" altLang="en-US" sz="16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520105E-B758-4BAC-B6C7-253836C01FB7}"/>
              </a:ext>
            </a:extLst>
          </p:cNvPr>
          <p:cNvCxnSpPr>
            <a:cxnSpLocks/>
          </p:cNvCxnSpPr>
          <p:nvPr/>
        </p:nvCxnSpPr>
        <p:spPr>
          <a:xfrm flipV="1">
            <a:off x="4643499" y="3255939"/>
            <a:ext cx="3723835" cy="51526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F02B89-4B0C-42D4-9C44-5C8AD3F440E8}"/>
              </a:ext>
            </a:extLst>
          </p:cNvPr>
          <p:cNvCxnSpPr/>
          <p:nvPr/>
        </p:nvCxnSpPr>
        <p:spPr>
          <a:xfrm>
            <a:off x="5233888" y="3105172"/>
            <a:ext cx="2580803" cy="75629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96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 dirty="0"/>
              <a:t>：基于最优路径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1800" dirty="0"/>
                  <a:t>前文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sz="1800" i="1">
                        <a:latin typeface="Cambria Math" charset="0"/>
                      </a:rPr>
                      <m:t>𝑆</m:t>
                    </m:r>
                  </m:oMath>
                </a14:m>
                <a:r>
                  <a:rPr lang="zh-CN" altLang="en-US" sz="1800" dirty="0"/>
                  <a:t>只有一个节点</a:t>
                </a:r>
                <a:endParaRPr lang="en-US" altLang="zh-CN" sz="1800" dirty="0"/>
              </a:p>
              <a:p>
                <a:pPr lvl="1"/>
                <a:r>
                  <a:rPr lang="zh-CN" altLang="en-US" sz="1600" dirty="0"/>
                  <a:t>计算其他节点被激活的概率比较简单</a:t>
                </a:r>
                <a:endParaRPr lang="en-US" altLang="zh-CN" sz="1600" dirty="0"/>
              </a:p>
              <a:p>
                <a:r>
                  <a:rPr lang="zh-CN" altLang="en-US" sz="1800" dirty="0"/>
                  <a:t>如果节点被多条路径激活</a:t>
                </a:r>
                <a:endParaRPr kumimoji="1" lang="en-US" altLang="zh-CN" sz="1800" dirty="0"/>
              </a:p>
              <a:p>
                <a:pPr lvl="1"/>
                <a:r>
                  <a:rPr lang="zh-CN" altLang="en-US" sz="1600" dirty="0"/>
                  <a:t>如何计算节点被激活的概率</a:t>
                </a:r>
                <a:endParaRPr lang="en-US" altLang="zh-CN" sz="1600" dirty="0"/>
              </a:p>
              <a:p>
                <a:r>
                  <a:rPr lang="zh-CN" altLang="en-US" sz="1800" b="1" dirty="0"/>
                  <a:t>假设种子集合</a:t>
                </a:r>
                <a14:m>
                  <m:oMath xmlns:m="http://schemas.openxmlformats.org/officeDocument/2006/math">
                    <m:r>
                      <a:rPr lang="en-US" altLang="zh-CN" sz="1800" b="1" i="1" dirty="0">
                        <a:latin typeface="Cambria Math" charset="0"/>
                      </a:rPr>
                      <m:t>𝑺</m:t>
                    </m:r>
                    <m:r>
                      <a:rPr lang="en-US" altLang="zh-CN" sz="1800" b="1" i="1" dirty="0">
                        <a:latin typeface="Cambria Math" charset="0"/>
                      </a:rPr>
                      <m:t>={</m:t>
                    </m:r>
                    <m:r>
                      <a:rPr lang="en-US" altLang="zh-CN" sz="1800" b="1" i="1" dirty="0">
                        <a:latin typeface="Cambria Math" charset="0"/>
                      </a:rPr>
                      <m:t>𝟑</m:t>
                    </m:r>
                    <m:r>
                      <a:rPr lang="en-US" altLang="zh-CN" sz="1800" b="1" i="1" dirty="0">
                        <a:latin typeface="Cambria Math" charset="0"/>
                      </a:rPr>
                      <m:t>,</m:t>
                    </m:r>
                    <m:r>
                      <a:rPr lang="en-US" altLang="zh-CN" sz="1800" b="1" i="1" dirty="0">
                        <a:latin typeface="Cambria Math" charset="0"/>
                      </a:rPr>
                      <m:t>𝟒</m:t>
                    </m:r>
                    <m:r>
                      <a:rPr lang="en-US" altLang="zh-CN" sz="1800" b="1" i="1" dirty="0">
                        <a:latin typeface="Cambria Math" charset="0"/>
                      </a:rPr>
                      <m:t>,</m:t>
                    </m:r>
                    <m:r>
                      <a:rPr lang="en-US" altLang="zh-CN" sz="1800" b="1" i="1" dirty="0">
                        <a:latin typeface="Cambria Math" charset="0"/>
                      </a:rPr>
                      <m:t>𝟖</m:t>
                    </m:r>
                    <m:r>
                      <a:rPr lang="en-US" altLang="zh-CN" sz="1800" b="1" i="1" dirty="0">
                        <a:latin typeface="Cambria Math" charset="0"/>
                      </a:rPr>
                      <m:t>}</m:t>
                    </m:r>
                  </m:oMath>
                </a14:m>
                <a:endParaRPr lang="en-US" altLang="zh-CN" sz="1800" b="1" dirty="0"/>
              </a:p>
              <a:p>
                <a:pPr lvl="1"/>
                <a:r>
                  <a:rPr lang="zh-CN" altLang="en-US" sz="1600" b="1" dirty="0"/>
                  <a:t>计算节点</a:t>
                </a:r>
                <a:r>
                  <a:rPr lang="en-US" altLang="zh-CN" sz="1600" b="1" dirty="0"/>
                  <a:t>2</a:t>
                </a:r>
                <a:r>
                  <a:rPr lang="zh-CN" altLang="en-US" sz="1600" b="1" dirty="0"/>
                  <a:t>和节点</a:t>
                </a:r>
                <a:r>
                  <a:rPr lang="en-US" altLang="zh-CN" sz="1600" b="1" dirty="0"/>
                  <a:t>6</a:t>
                </a:r>
                <a:r>
                  <a:rPr lang="zh-CN" altLang="en-US" sz="1600" b="1" dirty="0"/>
                  <a:t>激活的概率</a:t>
                </a:r>
                <a:endParaRPr lang="en-US" altLang="zh-CN" sz="1600" b="1" dirty="0"/>
              </a:p>
              <a:p>
                <a:pPr lvl="1"/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73"/>
          <p:cNvGrpSpPr/>
          <p:nvPr/>
        </p:nvGrpSpPr>
        <p:grpSpPr>
          <a:xfrm>
            <a:off x="868695" y="2708564"/>
            <a:ext cx="3065319" cy="2216727"/>
            <a:chOff x="961274" y="1581124"/>
            <a:chExt cx="3994183" cy="3221023"/>
          </a:xfrm>
        </p:grpSpPr>
        <p:grpSp>
          <p:nvGrpSpPr>
            <p:cNvPr id="7" name="Group 74"/>
            <p:cNvGrpSpPr/>
            <p:nvPr/>
          </p:nvGrpSpPr>
          <p:grpSpPr>
            <a:xfrm>
              <a:off x="1346695" y="1581124"/>
              <a:ext cx="3608762" cy="3221023"/>
              <a:chOff x="3405180" y="3720708"/>
              <a:chExt cx="3608762" cy="3221023"/>
            </a:xfrm>
          </p:grpSpPr>
          <p:sp>
            <p:nvSpPr>
              <p:cNvPr id="20" name="Oval 123"/>
              <p:cNvSpPr/>
              <p:nvPr/>
            </p:nvSpPr>
            <p:spPr>
              <a:xfrm>
                <a:off x="3405181" y="4676964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21" name="Oval 124"/>
              <p:cNvSpPr/>
              <p:nvPr/>
            </p:nvSpPr>
            <p:spPr>
              <a:xfrm>
                <a:off x="4490400" y="4673057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22" name="Oval 125"/>
              <p:cNvSpPr/>
              <p:nvPr/>
            </p:nvSpPr>
            <p:spPr>
              <a:xfrm>
                <a:off x="4492075" y="5625405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</a:p>
            </p:txBody>
          </p:sp>
          <p:sp>
            <p:nvSpPr>
              <p:cNvPr id="23" name="Oval 126"/>
              <p:cNvSpPr/>
              <p:nvPr/>
            </p:nvSpPr>
            <p:spPr>
              <a:xfrm>
                <a:off x="5562091" y="6559894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</a:p>
            </p:txBody>
          </p:sp>
          <p:sp>
            <p:nvSpPr>
              <p:cNvPr id="24" name="Oval 127"/>
              <p:cNvSpPr/>
              <p:nvPr/>
            </p:nvSpPr>
            <p:spPr>
              <a:xfrm>
                <a:off x="3405180" y="5625401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5</a:t>
                </a:r>
              </a:p>
            </p:txBody>
          </p:sp>
          <p:sp>
            <p:nvSpPr>
              <p:cNvPr id="25" name="Oval 128"/>
              <p:cNvSpPr/>
              <p:nvPr/>
            </p:nvSpPr>
            <p:spPr>
              <a:xfrm>
                <a:off x="5562090" y="562539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7</a:t>
                </a:r>
              </a:p>
            </p:txBody>
          </p:sp>
          <p:sp>
            <p:nvSpPr>
              <p:cNvPr id="26" name="Oval 129"/>
              <p:cNvSpPr/>
              <p:nvPr/>
            </p:nvSpPr>
            <p:spPr>
              <a:xfrm>
                <a:off x="6632105" y="5625399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8</a:t>
                </a:r>
              </a:p>
            </p:txBody>
          </p:sp>
          <p:sp>
            <p:nvSpPr>
              <p:cNvPr id="27" name="Oval 130"/>
              <p:cNvSpPr/>
              <p:nvPr/>
            </p:nvSpPr>
            <p:spPr>
              <a:xfrm>
                <a:off x="4490401" y="372070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9</a:t>
                </a:r>
              </a:p>
            </p:txBody>
          </p:sp>
          <p:sp>
            <p:nvSpPr>
              <p:cNvPr id="28" name="Oval 131"/>
              <p:cNvSpPr/>
              <p:nvPr/>
            </p:nvSpPr>
            <p:spPr>
              <a:xfrm>
                <a:off x="3405180" y="3720708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</a:p>
            </p:txBody>
          </p:sp>
          <p:cxnSp>
            <p:nvCxnSpPr>
              <p:cNvPr id="29" name="Straight Arrow Connector 132"/>
              <p:cNvCxnSpPr>
                <a:stCxn id="23" idx="2"/>
                <a:endCxn id="22" idx="6"/>
              </p:cNvCxnSpPr>
              <p:nvPr/>
            </p:nvCxnSpPr>
            <p:spPr>
              <a:xfrm flipH="1">
                <a:off x="3787018" y="4863976"/>
                <a:ext cx="703382" cy="390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133"/>
              <p:cNvCxnSpPr>
                <a:stCxn id="23" idx="1"/>
                <a:endCxn id="31" idx="5"/>
              </p:cNvCxnSpPr>
              <p:nvPr/>
            </p:nvCxnSpPr>
            <p:spPr>
              <a:xfrm flipH="1" flipV="1">
                <a:off x="3731098" y="4046626"/>
                <a:ext cx="815221" cy="68235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134"/>
              <p:cNvCxnSpPr>
                <a:stCxn id="30" idx="4"/>
                <a:endCxn id="23" idx="0"/>
              </p:cNvCxnSpPr>
              <p:nvPr/>
            </p:nvCxnSpPr>
            <p:spPr>
              <a:xfrm flipH="1">
                <a:off x="4681319" y="4102546"/>
                <a:ext cx="1" cy="570511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135"/>
              <p:cNvCxnSpPr>
                <a:stCxn id="22" idx="0"/>
                <a:endCxn id="31" idx="4"/>
              </p:cNvCxnSpPr>
              <p:nvPr/>
            </p:nvCxnSpPr>
            <p:spPr>
              <a:xfrm flipH="1" flipV="1">
                <a:off x="3596099" y="4102545"/>
                <a:ext cx="1" cy="57441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136"/>
              <p:cNvCxnSpPr>
                <a:stCxn id="22" idx="4"/>
                <a:endCxn id="26" idx="0"/>
              </p:cNvCxnSpPr>
              <p:nvPr/>
            </p:nvCxnSpPr>
            <p:spPr>
              <a:xfrm flipH="1">
                <a:off x="3596099" y="5058801"/>
                <a:ext cx="1" cy="56660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137"/>
              <p:cNvCxnSpPr>
                <a:stCxn id="24" idx="0"/>
                <a:endCxn id="23" idx="4"/>
              </p:cNvCxnSpPr>
              <p:nvPr/>
            </p:nvCxnSpPr>
            <p:spPr>
              <a:xfrm flipH="1" flipV="1">
                <a:off x="4681319" y="5054894"/>
                <a:ext cx="1675" cy="570511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138"/>
              <p:cNvCxnSpPr>
                <a:stCxn id="25" idx="1"/>
                <a:endCxn id="24" idx="5"/>
              </p:cNvCxnSpPr>
              <p:nvPr/>
            </p:nvCxnSpPr>
            <p:spPr>
              <a:xfrm flipH="1" flipV="1">
                <a:off x="4817993" y="5951323"/>
                <a:ext cx="800017" cy="66449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139"/>
              <p:cNvCxnSpPr>
                <a:stCxn id="27" idx="4"/>
                <a:endCxn id="25" idx="0"/>
              </p:cNvCxnSpPr>
              <p:nvPr/>
            </p:nvCxnSpPr>
            <p:spPr>
              <a:xfrm>
                <a:off x="5753009" y="6007236"/>
                <a:ext cx="1" cy="552658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140"/>
              <p:cNvCxnSpPr>
                <a:stCxn id="24" idx="6"/>
                <a:endCxn id="27" idx="2"/>
              </p:cNvCxnSpPr>
              <p:nvPr/>
            </p:nvCxnSpPr>
            <p:spPr>
              <a:xfrm flipV="1">
                <a:off x="4873912" y="5816318"/>
                <a:ext cx="688178" cy="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141"/>
              <p:cNvCxnSpPr>
                <a:stCxn id="27" idx="6"/>
                <a:endCxn id="28" idx="2"/>
              </p:cNvCxnSpPr>
              <p:nvPr/>
            </p:nvCxnSpPr>
            <p:spPr>
              <a:xfrm>
                <a:off x="5943927" y="5816318"/>
                <a:ext cx="688178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142"/>
              <p:cNvCxnSpPr>
                <a:stCxn id="22" idx="5"/>
                <a:endCxn id="24" idx="1"/>
              </p:cNvCxnSpPr>
              <p:nvPr/>
            </p:nvCxnSpPr>
            <p:spPr>
              <a:xfrm>
                <a:off x="3731099" y="5002882"/>
                <a:ext cx="816895" cy="67844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143"/>
              <p:cNvCxnSpPr>
                <a:stCxn id="26" idx="6"/>
                <a:endCxn id="24" idx="2"/>
              </p:cNvCxnSpPr>
              <p:nvPr/>
            </p:nvCxnSpPr>
            <p:spPr>
              <a:xfrm>
                <a:off x="3787017" y="5816320"/>
                <a:ext cx="705058" cy="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5"/>
            <p:cNvSpPr txBox="1"/>
            <p:nvPr/>
          </p:nvSpPr>
          <p:spPr>
            <a:xfrm>
              <a:off x="1980084" y="2831833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charset="0"/>
                  <a:ea typeface="Calibri" charset="0"/>
                  <a:cs typeface="Calibri" charset="0"/>
                </a:rPr>
                <a:t>0.9</a:t>
              </a:r>
            </a:p>
          </p:txBody>
        </p:sp>
        <p:sp>
          <p:nvSpPr>
            <p:cNvPr id="9" name="TextBox 76"/>
            <p:cNvSpPr txBox="1"/>
            <p:nvPr/>
          </p:nvSpPr>
          <p:spPr>
            <a:xfrm>
              <a:off x="965743" y="2069414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0.3</a:t>
              </a:r>
            </a:p>
          </p:txBody>
        </p:sp>
        <p:sp>
          <p:nvSpPr>
            <p:cNvPr id="10" name="TextBox 77"/>
            <p:cNvSpPr txBox="1"/>
            <p:nvPr/>
          </p:nvSpPr>
          <p:spPr>
            <a:xfrm>
              <a:off x="961274" y="2949276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charset="0"/>
                  <a:ea typeface="Calibri" charset="0"/>
                  <a:cs typeface="Calibri" charset="0"/>
                </a:rPr>
                <a:t>0.7</a:t>
              </a:r>
              <a:endParaRPr lang="en-US" sz="14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" name="TextBox 78"/>
            <p:cNvSpPr txBox="1"/>
            <p:nvPr/>
          </p:nvSpPr>
          <p:spPr>
            <a:xfrm>
              <a:off x="1842017" y="3774649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0.5</a:t>
              </a:r>
            </a:p>
          </p:txBody>
        </p:sp>
        <p:sp>
          <p:nvSpPr>
            <p:cNvPr id="12" name="TextBox 115"/>
            <p:cNvSpPr txBox="1"/>
            <p:nvPr/>
          </p:nvSpPr>
          <p:spPr>
            <a:xfrm>
              <a:off x="1878395" y="2363920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0.1</a:t>
              </a:r>
            </a:p>
          </p:txBody>
        </p:sp>
        <p:sp>
          <p:nvSpPr>
            <p:cNvPr id="13" name="TextBox 116"/>
            <p:cNvSpPr txBox="1"/>
            <p:nvPr/>
          </p:nvSpPr>
          <p:spPr>
            <a:xfrm>
              <a:off x="2642839" y="2003880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  <p:sp>
          <p:nvSpPr>
            <p:cNvPr id="14" name="TextBox 117"/>
            <p:cNvSpPr txBox="1"/>
            <p:nvPr/>
          </p:nvSpPr>
          <p:spPr>
            <a:xfrm>
              <a:off x="2066775" y="1941164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0.2</a:t>
              </a:r>
            </a:p>
          </p:txBody>
        </p:sp>
        <p:sp>
          <p:nvSpPr>
            <p:cNvPr id="15" name="TextBox 118"/>
            <p:cNvSpPr txBox="1"/>
            <p:nvPr/>
          </p:nvSpPr>
          <p:spPr>
            <a:xfrm>
              <a:off x="2642839" y="2949276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0.9</a:t>
              </a:r>
            </a:p>
          </p:txBody>
        </p:sp>
        <p:sp>
          <p:nvSpPr>
            <p:cNvPr id="16" name="TextBox 119"/>
            <p:cNvSpPr txBox="1"/>
            <p:nvPr/>
          </p:nvSpPr>
          <p:spPr>
            <a:xfrm>
              <a:off x="2930871" y="3300024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  <p:sp>
          <p:nvSpPr>
            <p:cNvPr id="17" name="TextBox 120"/>
            <p:cNvSpPr txBox="1"/>
            <p:nvPr/>
          </p:nvSpPr>
          <p:spPr>
            <a:xfrm>
              <a:off x="2814499" y="4101404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charset="0"/>
                  <a:ea typeface="Calibri" charset="0"/>
                  <a:cs typeface="Calibri" charset="0"/>
                </a:rPr>
                <a:t>0.3</a:t>
              </a:r>
              <a:endParaRPr lang="en-US" sz="14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" name="TextBox 121"/>
            <p:cNvSpPr txBox="1"/>
            <p:nvPr/>
          </p:nvSpPr>
          <p:spPr>
            <a:xfrm>
              <a:off x="3966627" y="3669356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0.7</a:t>
              </a:r>
            </a:p>
          </p:txBody>
        </p:sp>
        <p:sp>
          <p:nvSpPr>
            <p:cNvPr id="19" name="TextBox 122"/>
            <p:cNvSpPr txBox="1"/>
            <p:nvPr/>
          </p:nvSpPr>
          <p:spPr>
            <a:xfrm>
              <a:off x="3722959" y="3957388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269987" y="1650017"/>
                <a:ext cx="4752786" cy="269195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先看看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节点</a:t>
                </a:r>
                <a:r>
                  <a:rPr lang="en-US" altLang="zh-CN" sz="16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</a:p>
              <a:p>
                <a:pPr algn="just"/>
                <a:endParaRPr lang="en-US" altLang="zh-CN" sz="1600" dirty="0"/>
              </a:p>
              <a:p>
                <a:pPr algn="just"/>
                <a:r>
                  <a:rPr lang="zh-CN" altLang="en-US" sz="1600" dirty="0"/>
                  <a:t>（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）</a:t>
                </a:r>
                <a:r>
                  <a:rPr lang="en-US" altLang="zh-CN" sz="1600" dirty="0"/>
                  <a:t>3</a:t>
                </a:r>
                <a:r>
                  <a:rPr lang="zh-CN" altLang="en-US" sz="1600" dirty="0"/>
                  <a:t>到</a:t>
                </a:r>
                <a:r>
                  <a:rPr lang="en-US" altLang="zh-CN" sz="1600" dirty="0"/>
                  <a:t>6</a:t>
                </a:r>
                <a:r>
                  <a:rPr lang="zh-CN" altLang="en-US" sz="1600" dirty="0"/>
                  <a:t>的最优传播路径   </a:t>
                </a:r>
                <a:r>
                  <a:rPr lang="en-US" altLang="zh-CN" sz="1600" dirty="0"/>
                  <a:t>3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76   0.8*.08=0.64</a:t>
                </a:r>
                <a:endParaRPr lang="en-US" altLang="zh-CN" sz="1600" dirty="0"/>
              </a:p>
              <a:p>
                <a:pPr algn="just"/>
                <a:r>
                  <a:rPr lang="zh-CN" altLang="en-US" sz="1600" dirty="0"/>
                  <a:t>（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）</a:t>
                </a:r>
                <a:r>
                  <a:rPr lang="en-US" altLang="zh-CN" sz="1600" dirty="0"/>
                  <a:t>8</a:t>
                </a:r>
                <a:r>
                  <a:rPr lang="zh-CN" altLang="en-US" sz="1600" dirty="0"/>
                  <a:t>到</a:t>
                </a:r>
                <a:r>
                  <a:rPr lang="en-US" altLang="zh-CN" sz="1600" dirty="0"/>
                  <a:t>6</a:t>
                </a:r>
                <a:r>
                  <a:rPr lang="zh-CN" altLang="en-US" sz="1600" dirty="0"/>
                  <a:t>的最优传播路径   </a:t>
                </a:r>
                <a:r>
                  <a:rPr lang="en-US" altLang="zh-CN" sz="1600" dirty="0"/>
                  <a:t>8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76   0.7*0.8=0.56</a:t>
                </a:r>
                <a:endParaRPr lang="en-US" altLang="zh-CN" sz="1600" dirty="0"/>
              </a:p>
              <a:p>
                <a:pPr algn="just"/>
                <a:endParaRPr lang="en-US" altLang="zh-CN" sz="1600" dirty="0"/>
              </a:p>
              <a:p>
                <a:pPr algn="just"/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但是，</a:t>
                </a:r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76</a:t>
                </a: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和</a:t>
                </a:r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76</a:t>
                </a: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两条路径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有重叠</a:t>
                </a:r>
                <a:endParaRPr lang="en-US" altLang="zh-CN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  <a:p>
                <a:pPr algn="just"/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algn="just"/>
                <a:r>
                  <a:rPr lang="zh-CN" altLang="en-US" sz="1200" dirty="0" smtClean="0">
                    <a:sym typeface="Wingdings" panose="05000000000000000000" pitchFamily="2" charset="2"/>
                  </a:rPr>
                  <a:t>（</a:t>
                </a:r>
                <a:r>
                  <a:rPr lang="en-US" altLang="zh-CN" sz="1200" dirty="0" smtClean="0">
                    <a:sym typeface="Wingdings" panose="05000000000000000000" pitchFamily="2" charset="2"/>
                  </a:rPr>
                  <a:t>1</a:t>
                </a:r>
                <a:r>
                  <a:rPr lang="zh-CN" altLang="en-US" sz="1200" dirty="0" smtClean="0">
                    <a:sym typeface="Wingdings" panose="05000000000000000000" pitchFamily="2" charset="2"/>
                  </a:rPr>
                  <a:t>）</a:t>
                </a:r>
                <a:r>
                  <a:rPr lang="en-US" altLang="zh-CN" sz="1200" dirty="0" smtClean="0">
                    <a:sym typeface="Wingdings" panose="05000000000000000000" pitchFamily="2" charset="2"/>
                  </a:rPr>
                  <a:t>6</a:t>
                </a:r>
                <a:r>
                  <a:rPr lang="zh-CN" altLang="en-US" sz="1200" dirty="0">
                    <a:sym typeface="Wingdings" panose="05000000000000000000" pitchFamily="2" charset="2"/>
                  </a:rPr>
                  <a:t>被激活的概率为：</a:t>
                </a:r>
                <a:r>
                  <a:rPr lang="en-US" altLang="zh-CN" sz="1200" dirty="0">
                    <a:sym typeface="Wingdings" panose="05000000000000000000" pitchFamily="2" charset="2"/>
                  </a:rPr>
                  <a:t>7</a:t>
                </a:r>
                <a:r>
                  <a:rPr lang="zh-CN" altLang="en-US" sz="1200" dirty="0">
                    <a:sym typeface="Wingdings" panose="05000000000000000000" pitchFamily="2" charset="2"/>
                  </a:rPr>
                  <a:t>被激活的概率 </a:t>
                </a:r>
                <a:r>
                  <a:rPr lang="en-US" altLang="zh-CN" sz="1200" dirty="0">
                    <a:sym typeface="Wingdings" panose="05000000000000000000" pitchFamily="2" charset="2"/>
                  </a:rPr>
                  <a:t>* 0.8</a:t>
                </a:r>
              </a:p>
              <a:p>
                <a:pPr algn="just"/>
                <a:r>
                  <a:rPr lang="zh-CN" altLang="en-US" sz="1200" dirty="0" smtClean="0">
                    <a:sym typeface="Wingdings" panose="05000000000000000000" pitchFamily="2" charset="2"/>
                  </a:rPr>
                  <a:t>（</a:t>
                </a:r>
                <a:r>
                  <a:rPr lang="en-US" altLang="zh-CN" sz="1200" dirty="0" smtClean="0">
                    <a:sym typeface="Wingdings" panose="05000000000000000000" pitchFamily="2" charset="2"/>
                  </a:rPr>
                  <a:t>2</a:t>
                </a:r>
                <a:r>
                  <a:rPr lang="zh-CN" altLang="en-US" sz="1200" dirty="0" smtClean="0">
                    <a:sym typeface="Wingdings" panose="05000000000000000000" pitchFamily="2" charset="2"/>
                  </a:rPr>
                  <a:t>）</a:t>
                </a:r>
                <a:r>
                  <a:rPr lang="en-US" altLang="zh-CN" sz="1200" dirty="0" smtClean="0">
                    <a:sym typeface="Wingdings" panose="05000000000000000000" pitchFamily="2" charset="2"/>
                  </a:rPr>
                  <a:t>7</a:t>
                </a:r>
                <a:r>
                  <a:rPr lang="zh-CN" altLang="en-US" sz="1200" dirty="0">
                    <a:sym typeface="Wingdings" panose="05000000000000000000" pitchFamily="2" charset="2"/>
                  </a:rPr>
                  <a:t>被激活的概率为：</a:t>
                </a:r>
                <a:r>
                  <a:rPr lang="en-US" altLang="zh-CN" sz="1200" dirty="0">
                    <a:sym typeface="Wingdings" panose="05000000000000000000" pitchFamily="2" charset="2"/>
                  </a:rPr>
                  <a:t>1  -  3</a:t>
                </a:r>
                <a:r>
                  <a:rPr lang="zh-CN" altLang="en-US" sz="1200" dirty="0">
                    <a:sym typeface="Wingdings" panose="05000000000000000000" pitchFamily="2" charset="2"/>
                  </a:rPr>
                  <a:t>不激活</a:t>
                </a:r>
                <a:r>
                  <a:rPr lang="en-US" altLang="zh-CN" sz="1200" dirty="0">
                    <a:sym typeface="Wingdings" panose="05000000000000000000" pitchFamily="2" charset="2"/>
                  </a:rPr>
                  <a:t>7</a:t>
                </a:r>
                <a:r>
                  <a:rPr lang="zh-CN" altLang="en-US" sz="1200" dirty="0">
                    <a:sym typeface="Wingdings" panose="05000000000000000000" pitchFamily="2" charset="2"/>
                  </a:rPr>
                  <a:t>的概率 </a:t>
                </a:r>
                <a:r>
                  <a:rPr lang="en-US" altLang="zh-CN" sz="1200" dirty="0">
                    <a:sym typeface="Wingdings" panose="05000000000000000000" pitchFamily="2" charset="2"/>
                  </a:rPr>
                  <a:t>* 8</a:t>
                </a:r>
                <a:r>
                  <a:rPr lang="zh-CN" altLang="en-US" sz="1200" dirty="0">
                    <a:sym typeface="Wingdings" panose="05000000000000000000" pitchFamily="2" charset="2"/>
                  </a:rPr>
                  <a:t>不激活</a:t>
                </a:r>
                <a:r>
                  <a:rPr lang="en-US" altLang="zh-CN" sz="1200" dirty="0">
                    <a:sym typeface="Wingdings" panose="05000000000000000000" pitchFamily="2" charset="2"/>
                  </a:rPr>
                  <a:t>7</a:t>
                </a:r>
                <a:r>
                  <a:rPr lang="zh-CN" altLang="en-US" sz="1200" dirty="0">
                    <a:sym typeface="Wingdings" panose="05000000000000000000" pitchFamily="2" charset="2"/>
                  </a:rPr>
                  <a:t>的概率</a:t>
                </a:r>
                <a:endParaRPr lang="en-US" altLang="zh-CN" sz="1200" dirty="0">
                  <a:sym typeface="Wingdings" panose="05000000000000000000" pitchFamily="2" charset="2"/>
                </a:endParaRPr>
              </a:p>
              <a:p>
                <a:pPr algn="just"/>
                <a:r>
                  <a:rPr lang="zh-CN" altLang="en-US" sz="1500" dirty="0" smtClean="0">
                    <a:sym typeface="Wingdings" panose="05000000000000000000" pitchFamily="2" charset="2"/>
                  </a:rPr>
                  <a:t>（</a:t>
                </a:r>
                <a:r>
                  <a:rPr lang="en-US" altLang="zh-CN" sz="1500" dirty="0" smtClean="0">
                    <a:sym typeface="Wingdings" panose="05000000000000000000" pitchFamily="2" charset="2"/>
                  </a:rPr>
                  <a:t>3</a:t>
                </a:r>
                <a:r>
                  <a:rPr lang="zh-CN" altLang="en-US" sz="1500" dirty="0" smtClean="0">
                    <a:sym typeface="Wingdings" panose="05000000000000000000" pitchFamily="2" charset="2"/>
                  </a:rPr>
                  <a:t>）得到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i="1">
                            <a:latin typeface="Cambria Math" charset="0"/>
                          </a:rPr>
                          <m:t>1−</m:t>
                        </m:r>
                        <m:d>
                          <m:d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i="1">
                                <a:latin typeface="Cambria Math" charset="0"/>
                              </a:rPr>
                              <m:t>1−0.8</m:t>
                            </m:r>
                          </m:e>
                        </m:d>
                        <m:r>
                          <a:rPr lang="en-US" altLang="zh-CN" sz="1500" i="1">
                            <a:latin typeface="Cambria Math" charset="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i="1">
                                <a:latin typeface="Cambria Math" charset="0"/>
                              </a:rPr>
                              <m:t>1−0.7</m:t>
                            </m:r>
                          </m:e>
                        </m:d>
                      </m:e>
                    </m:d>
                    <m:r>
                      <a:rPr lang="en-US" altLang="zh-CN" sz="1500" i="1">
                        <a:latin typeface="Cambria Math" charset="0"/>
                      </a:rPr>
                      <m:t>⋅0.8</m:t>
                    </m:r>
                    <m:r>
                      <a:rPr lang="en-US" altLang="zh-CN" sz="15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500" i="1" dirty="0" smtClean="0">
                        <a:solidFill>
                          <a:srgbClr val="C00000"/>
                        </a:solidFill>
                        <a:latin typeface="Cambria Math" charset="0"/>
                      </a:rPr>
                      <m:t>0.752</m:t>
                    </m:r>
                  </m:oMath>
                </a14:m>
                <a:r>
                  <a:rPr lang="en-US" altLang="zh-CN" sz="1500" dirty="0"/>
                  <a:t> </a:t>
                </a:r>
              </a:p>
              <a:p>
                <a:pPr algn="just"/>
                <a:endParaRPr lang="en-US" altLang="zh-CN" sz="16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87" y="1650017"/>
                <a:ext cx="4752786" cy="2691955"/>
              </a:xfrm>
              <a:prstGeom prst="rect">
                <a:avLst/>
              </a:prstGeom>
              <a:blipFill>
                <a:blip r:embed="rId3"/>
                <a:stretch>
                  <a:fillRect l="-512" t="-45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1103CEE-F95D-42AA-9148-5F0C602D1F8C}"/>
              </a:ext>
            </a:extLst>
          </p:cNvPr>
          <p:cNvSpPr/>
          <p:nvPr/>
        </p:nvSpPr>
        <p:spPr>
          <a:xfrm>
            <a:off x="7966905" y="3755799"/>
            <a:ext cx="806989" cy="46236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话气泡: 圆角矩形 4">
                <a:extLst>
                  <a:ext uri="{FF2B5EF4-FFF2-40B4-BE49-F238E27FC236}">
                    <a16:creationId xmlns:a16="http://schemas.microsoft.com/office/drawing/2014/main" id="{72AEC4A8-B6F5-481B-8F9C-AA28B58DF9D5}"/>
                  </a:ext>
                </a:extLst>
              </p:cNvPr>
              <p:cNvSpPr/>
              <p:nvPr/>
            </p:nvSpPr>
            <p:spPr>
              <a:xfrm>
                <a:off x="4616718" y="4655892"/>
                <a:ext cx="4059324" cy="372206"/>
              </a:xfrm>
              <a:prstGeom prst="wedgeRoundRectCallout">
                <a:avLst>
                  <a:gd name="adj1" fmla="val 37189"/>
                  <a:gd name="adj2" fmla="val -163640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{3,4,8}</m:t>
                    </m:r>
                  </m:oMath>
                </a14:m>
                <a:r>
                  <a:rPr lang="zh-CN" altLang="en-US" dirty="0"/>
                  <a:t>影响节点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的概率</a:t>
                </a:r>
              </a:p>
            </p:txBody>
          </p:sp>
        </mc:Choice>
        <mc:Fallback xmlns="">
          <p:sp>
            <p:nvSpPr>
              <p:cNvPr id="5" name="对话气泡: 圆角矩形 4">
                <a:extLst>
                  <a:ext uri="{FF2B5EF4-FFF2-40B4-BE49-F238E27FC236}">
                    <a16:creationId xmlns:a16="http://schemas.microsoft.com/office/drawing/2014/main" id="{72AEC4A8-B6F5-481B-8F9C-AA28B58DF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718" y="4655892"/>
                <a:ext cx="4059324" cy="372206"/>
              </a:xfrm>
              <a:prstGeom prst="wedgeRoundRectCallout">
                <a:avLst>
                  <a:gd name="adj1" fmla="val 37189"/>
                  <a:gd name="adj2" fmla="val -163640"/>
                  <a:gd name="adj3" fmla="val 16667"/>
                </a:avLst>
              </a:prstGeom>
              <a:blipFill>
                <a:blip r:embed="rId4"/>
                <a:stretch>
                  <a:fillRect b="-1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84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 dirty="0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1800" dirty="0"/>
              <a:t>如果节点被多条路径激活</a:t>
            </a:r>
            <a:endParaRPr kumimoji="1" lang="en-US" altLang="zh-CN" sz="1800" dirty="0"/>
          </a:p>
          <a:p>
            <a:pPr lvl="1"/>
            <a:r>
              <a:rPr lang="zh-CN" altLang="en-US" sz="1600" dirty="0"/>
              <a:t>如何计算节点被激活的概率</a:t>
            </a:r>
            <a:endParaRPr lang="en-US" altLang="zh-CN" sz="1600" dirty="0"/>
          </a:p>
          <a:p>
            <a:r>
              <a:rPr kumimoji="1" lang="zh-CN" altLang="en-US" b="1" dirty="0">
                <a:solidFill>
                  <a:srgbClr val="C00000"/>
                </a:solidFill>
              </a:rPr>
              <a:t>一般化讨论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pPr lvl="1"/>
            <a:r>
              <a:rPr kumimoji="1" lang="zh-CN" altLang="en-US" dirty="0"/>
              <a:t>种子节点为</a:t>
            </a:r>
            <a:r>
              <a:rPr kumimoji="1" lang="en-US" altLang="zh-CN" dirty="0"/>
              <a:t>{1,2}</a:t>
            </a:r>
          </a:p>
          <a:p>
            <a:pPr lvl="1"/>
            <a:r>
              <a:rPr kumimoji="1" lang="zh-CN" altLang="en-US" dirty="0"/>
              <a:t>目标节点为</a:t>
            </a:r>
            <a:r>
              <a:rPr kumimoji="1" lang="en-US" altLang="zh-CN" dirty="0"/>
              <a:t>5</a:t>
            </a:r>
          </a:p>
          <a:p>
            <a:pPr lvl="1"/>
            <a:r>
              <a:rPr kumimoji="1" lang="en-US" altLang="zh-CN" dirty="0"/>
              <a:t>1</a:t>
            </a:r>
            <a:r>
              <a:rPr kumimoji="1" lang="zh-CN" altLang="en-US" dirty="0"/>
              <a:t>到</a:t>
            </a:r>
            <a:r>
              <a:rPr kumimoji="1" lang="en-US" altLang="zh-CN" dirty="0"/>
              <a:t>5</a:t>
            </a:r>
            <a:r>
              <a:rPr kumimoji="1" lang="zh-CN" altLang="en-US" dirty="0"/>
              <a:t>的最优路径为</a:t>
            </a:r>
            <a:r>
              <a:rPr kumimoji="1" lang="en-US" altLang="zh-CN" dirty="0"/>
              <a:t>1</a:t>
            </a:r>
            <a:r>
              <a:rPr kumimoji="1" lang="en-US" altLang="zh-CN" dirty="0">
                <a:sym typeface="Wingdings" panose="05000000000000000000" pitchFamily="2" charset="2"/>
              </a:rPr>
              <a:t>35</a:t>
            </a:r>
          </a:p>
          <a:p>
            <a:pPr lvl="1"/>
            <a:r>
              <a:rPr kumimoji="1" lang="en-US" altLang="zh-CN" dirty="0"/>
              <a:t>2</a:t>
            </a:r>
            <a:r>
              <a:rPr kumimoji="1" lang="zh-CN" altLang="en-US" dirty="0"/>
              <a:t>到</a:t>
            </a:r>
            <a:r>
              <a:rPr kumimoji="1" lang="en-US" altLang="zh-CN" dirty="0"/>
              <a:t>5</a:t>
            </a:r>
            <a:r>
              <a:rPr kumimoji="1" lang="zh-CN" altLang="en-US" dirty="0"/>
              <a:t>的最优路径为</a:t>
            </a:r>
            <a:r>
              <a:rPr kumimoji="1" lang="en-US" altLang="zh-CN" dirty="0"/>
              <a:t>2</a:t>
            </a:r>
            <a:r>
              <a:rPr kumimoji="1" lang="en-US" altLang="zh-CN" dirty="0">
                <a:sym typeface="Wingdings" panose="05000000000000000000" pitchFamily="2" charset="2"/>
              </a:rPr>
              <a:t>45</a:t>
            </a:r>
          </a:p>
          <a:p>
            <a:pPr lvl="1"/>
            <a:r>
              <a:rPr kumimoji="1" lang="zh-CN" altLang="en-US" dirty="0">
                <a:sym typeface="Wingdings" panose="05000000000000000000" pitchFamily="2" charset="2"/>
              </a:rPr>
              <a:t>路径</a:t>
            </a:r>
            <a:r>
              <a:rPr kumimoji="1"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没有重叠</a:t>
            </a:r>
            <a:endParaRPr kumimoji="1" lang="en-US" altLang="zh-CN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endParaRPr kumimoji="1" lang="en-US" altLang="zh-CN" dirty="0">
              <a:sym typeface="Wingdings" panose="05000000000000000000" pitchFamily="2" charset="2"/>
            </a:endParaRPr>
          </a:p>
          <a:p>
            <a:pPr lvl="1"/>
            <a:r>
              <a:rPr kumimoji="1" lang="en-US" altLang="zh-CN" dirty="0"/>
              <a:t>5</a:t>
            </a:r>
            <a:r>
              <a:rPr kumimoji="1" lang="zh-CN" altLang="en-US" dirty="0"/>
              <a:t>被激活的概率为：</a:t>
            </a:r>
            <a:r>
              <a:rPr kumimoji="1" lang="en-US" altLang="zh-CN" dirty="0"/>
              <a:t>1   - </a:t>
            </a:r>
            <a:r>
              <a:rPr kumimoji="1" lang="en-US" altLang="zh-CN" dirty="0">
                <a:solidFill>
                  <a:srgbClr val="C00000"/>
                </a:solidFill>
              </a:rPr>
              <a:t>1</a:t>
            </a:r>
            <a:r>
              <a:rPr kumimoji="1" lang="zh-CN" altLang="en-US" dirty="0">
                <a:solidFill>
                  <a:srgbClr val="C00000"/>
                </a:solidFill>
              </a:rPr>
              <a:t>不激活</a:t>
            </a:r>
            <a:r>
              <a:rPr kumimoji="1" lang="en-US" altLang="zh-CN" dirty="0">
                <a:solidFill>
                  <a:srgbClr val="C00000"/>
                </a:solidFill>
              </a:rPr>
              <a:t>5 </a:t>
            </a:r>
            <a:r>
              <a:rPr kumimoji="1" lang="en-US" altLang="zh-CN" dirty="0"/>
              <a:t>*  </a:t>
            </a:r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r>
              <a:rPr kumimoji="1" lang="zh-CN" altLang="en-US" dirty="0">
                <a:solidFill>
                  <a:srgbClr val="C00000"/>
                </a:solidFill>
              </a:rPr>
              <a:t>不激活</a:t>
            </a:r>
            <a:r>
              <a:rPr kumimoji="1" lang="en-US" altLang="zh-CN" dirty="0">
                <a:solidFill>
                  <a:srgbClr val="C00000"/>
                </a:solidFill>
              </a:rPr>
              <a:t>5</a:t>
            </a:r>
          </a:p>
          <a:p>
            <a:pPr lvl="1"/>
            <a:r>
              <a:rPr kumimoji="1" lang="en-US" altLang="zh-CN" dirty="0"/>
              <a:t>=1 – (1-0.7*0.6)(1-0.5*0.4)</a:t>
            </a:r>
          </a:p>
          <a:p>
            <a:pPr lvl="1"/>
            <a:r>
              <a:rPr kumimoji="1" lang="en-US" altLang="zh-CN" dirty="0"/>
              <a:t>=1-0.58×0.8 = </a:t>
            </a:r>
            <a:r>
              <a:rPr kumimoji="1" lang="en-US" altLang="zh-CN" dirty="0">
                <a:solidFill>
                  <a:srgbClr val="C00000"/>
                </a:solidFill>
              </a:rPr>
              <a:t>0.536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300651" y="1359171"/>
            <a:ext cx="512618" cy="66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8" idx="0"/>
          </p:cNvCxnSpPr>
          <p:nvPr/>
        </p:nvCxnSpPr>
        <p:spPr>
          <a:xfrm flipH="1">
            <a:off x="6951518" y="1378527"/>
            <a:ext cx="432955" cy="69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9" idx="1"/>
          </p:cNvCxnSpPr>
          <p:nvPr/>
        </p:nvCxnSpPr>
        <p:spPr>
          <a:xfrm>
            <a:off x="5810250" y="2372590"/>
            <a:ext cx="305642" cy="76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7"/>
          </p:cNvCxnSpPr>
          <p:nvPr/>
        </p:nvCxnSpPr>
        <p:spPr>
          <a:xfrm flipH="1">
            <a:off x="6671852" y="2457630"/>
            <a:ext cx="279666" cy="6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4904509" y="1084118"/>
            <a:ext cx="786246" cy="58881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951518" y="1084118"/>
            <a:ext cx="786246" cy="58881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417127" y="2040081"/>
            <a:ext cx="786246" cy="588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558395" y="2078181"/>
            <a:ext cx="786246" cy="588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000749" y="3047998"/>
            <a:ext cx="786246" cy="5888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5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83157" y="174093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0.7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467609" y="2764896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0.6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183212" y="174093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0.5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819520" y="2737823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05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 dirty="0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如果节点被多条路径激活</a:t>
            </a:r>
            <a:endParaRPr kumimoji="1" lang="en-US" altLang="zh-CN" sz="1800" dirty="0"/>
          </a:p>
          <a:p>
            <a:pPr lvl="1"/>
            <a:r>
              <a:rPr lang="zh-CN" altLang="en-US" sz="1600" dirty="0"/>
              <a:t>如何计算节点被激活的概率</a:t>
            </a:r>
            <a:endParaRPr lang="en-US" altLang="zh-CN" sz="1600" dirty="0"/>
          </a:p>
          <a:p>
            <a:r>
              <a:rPr kumimoji="1" lang="zh-CN" altLang="en-US" dirty="0"/>
              <a:t>一般化讨论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种子节点为</a:t>
            </a:r>
            <a:r>
              <a:rPr kumimoji="1" lang="en-US" altLang="zh-CN" dirty="0"/>
              <a:t>{1,2}</a:t>
            </a:r>
          </a:p>
          <a:p>
            <a:pPr lvl="1"/>
            <a:r>
              <a:rPr kumimoji="1" lang="zh-CN" altLang="en-US" dirty="0"/>
              <a:t>目标节点为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en-US" altLang="zh-CN" dirty="0"/>
              <a:t>1</a:t>
            </a:r>
            <a:r>
              <a:rPr kumimoji="1" lang="zh-CN" altLang="en-US" dirty="0"/>
              <a:t>到</a:t>
            </a:r>
            <a:r>
              <a:rPr kumimoji="1" lang="en-US" altLang="zh-CN" dirty="0"/>
              <a:t>4</a:t>
            </a:r>
            <a:r>
              <a:rPr kumimoji="1" lang="zh-CN" altLang="en-US" dirty="0"/>
              <a:t>的最优路径为</a:t>
            </a:r>
            <a:r>
              <a:rPr kumimoji="1" lang="en-US" altLang="zh-CN" dirty="0"/>
              <a:t>1</a:t>
            </a:r>
            <a:r>
              <a:rPr kumimoji="1" lang="en-US" altLang="zh-CN" dirty="0">
                <a:sym typeface="Wingdings" panose="05000000000000000000" pitchFamily="2" charset="2"/>
              </a:rPr>
              <a:t>34</a:t>
            </a:r>
          </a:p>
          <a:p>
            <a:pPr lvl="1"/>
            <a:r>
              <a:rPr kumimoji="1" lang="en-US" altLang="zh-CN" dirty="0"/>
              <a:t>2</a:t>
            </a:r>
            <a:r>
              <a:rPr kumimoji="1" lang="zh-CN" altLang="en-US" dirty="0"/>
              <a:t>到</a:t>
            </a:r>
            <a:r>
              <a:rPr kumimoji="1" lang="en-US" altLang="zh-CN" dirty="0"/>
              <a:t>4</a:t>
            </a:r>
            <a:r>
              <a:rPr kumimoji="1" lang="zh-CN" altLang="en-US" dirty="0"/>
              <a:t>的最优路径为</a:t>
            </a:r>
            <a:r>
              <a:rPr kumimoji="1" lang="en-US" altLang="zh-CN" dirty="0"/>
              <a:t>2</a:t>
            </a:r>
            <a:r>
              <a:rPr kumimoji="1" lang="en-US" altLang="zh-CN" dirty="0">
                <a:sym typeface="Wingdings" panose="05000000000000000000" pitchFamily="2" charset="2"/>
              </a:rPr>
              <a:t>34</a:t>
            </a:r>
          </a:p>
          <a:p>
            <a:pPr lvl="2"/>
            <a:r>
              <a:rPr kumimoji="1" lang="zh-CN" altLang="en-US" dirty="0">
                <a:sym typeface="Wingdings" panose="05000000000000000000" pitchFamily="2" charset="2"/>
              </a:rPr>
              <a:t>路径</a:t>
            </a:r>
            <a:r>
              <a:rPr kumimoji="1"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有重叠</a:t>
            </a:r>
            <a:endParaRPr kumimoji="1" lang="en-US" altLang="zh-CN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kumimoji="1" lang="en-US" altLang="zh-CN" dirty="0"/>
              <a:t>4</a:t>
            </a:r>
            <a:r>
              <a:rPr kumimoji="1" lang="zh-CN" altLang="en-US" dirty="0"/>
              <a:t>被激活的概率为：</a:t>
            </a:r>
            <a:r>
              <a:rPr kumimoji="1" lang="en-US" altLang="zh-CN" dirty="0"/>
              <a:t>3</a:t>
            </a:r>
            <a:r>
              <a:rPr kumimoji="1" lang="zh-CN" altLang="en-US" dirty="0"/>
              <a:t>被激活的概率  </a:t>
            </a:r>
            <a:r>
              <a:rPr kumimoji="1" lang="en-US" altLang="zh-CN" dirty="0"/>
              <a:t>*0.6</a:t>
            </a:r>
          </a:p>
          <a:p>
            <a:pPr lvl="1"/>
            <a:r>
              <a:rPr kumimoji="1" lang="en-US" altLang="zh-CN" dirty="0"/>
              <a:t>3</a:t>
            </a:r>
            <a:r>
              <a:rPr kumimoji="1" lang="zh-CN" altLang="en-US" dirty="0"/>
              <a:t>被激活的概率为：</a:t>
            </a:r>
            <a:r>
              <a:rPr kumimoji="1" lang="en-US" altLang="zh-CN" dirty="0"/>
              <a:t>1- 1</a:t>
            </a:r>
            <a:r>
              <a:rPr kumimoji="1" lang="zh-CN" altLang="en-US" dirty="0"/>
              <a:t>不激活</a:t>
            </a:r>
            <a:r>
              <a:rPr kumimoji="1" lang="en-US" altLang="zh-CN" dirty="0"/>
              <a:t>3  *  2</a:t>
            </a:r>
            <a:r>
              <a:rPr kumimoji="1" lang="zh-CN" altLang="en-US" dirty="0"/>
              <a:t>不激活</a:t>
            </a:r>
            <a:r>
              <a:rPr kumimoji="1" lang="en-US" altLang="zh-CN" dirty="0"/>
              <a:t>3</a:t>
            </a:r>
          </a:p>
          <a:p>
            <a:pPr lvl="1"/>
            <a:endParaRPr kumimoji="1" lang="en-US" altLang="zh-CN" dirty="0">
              <a:solidFill>
                <a:srgbClr val="C00000"/>
              </a:solidFill>
            </a:endParaRPr>
          </a:p>
        </p:txBody>
      </p:sp>
      <p:cxnSp>
        <p:nvCxnSpPr>
          <p:cNvPr id="11" name="直接箭头连接符 10"/>
          <p:cNvCxnSpPr>
            <a:endCxn id="7" idx="1"/>
          </p:cNvCxnSpPr>
          <p:nvPr/>
        </p:nvCxnSpPr>
        <p:spPr>
          <a:xfrm>
            <a:off x="5300651" y="1359171"/>
            <a:ext cx="650062" cy="727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7"/>
          </p:cNvCxnSpPr>
          <p:nvPr/>
        </p:nvCxnSpPr>
        <p:spPr>
          <a:xfrm flipH="1">
            <a:off x="6506673" y="1378527"/>
            <a:ext cx="877801" cy="70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327438" y="2386445"/>
            <a:ext cx="159196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4904509" y="1084118"/>
            <a:ext cx="786246" cy="58881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951518" y="1084118"/>
            <a:ext cx="786246" cy="58881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835570" y="2000146"/>
            <a:ext cx="786246" cy="588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115892" y="2996045"/>
            <a:ext cx="786246" cy="5888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4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83157" y="174093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0.3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559611" y="2506579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0.6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183212" y="174093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0.2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A9B4E1-2C92-4ADE-8949-1222E94C2AEB}"/>
              </a:ext>
            </a:extLst>
          </p:cNvPr>
          <p:cNvSpPr/>
          <p:nvPr/>
        </p:nvSpPr>
        <p:spPr>
          <a:xfrm>
            <a:off x="1755438" y="4224119"/>
            <a:ext cx="457200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 lvl="1"/>
            <a:r>
              <a:rPr kumimoji="1" lang="zh-CN" altLang="en-US" dirty="0"/>
              <a:t>（</a:t>
            </a:r>
            <a:r>
              <a:rPr kumimoji="1" lang="en-US" altLang="zh-CN" dirty="0"/>
              <a:t>1-(1-0.3)*(1-0.2)</a:t>
            </a:r>
            <a:r>
              <a:rPr kumimoji="1" lang="zh-CN" altLang="en-US" dirty="0"/>
              <a:t>） </a:t>
            </a:r>
            <a:r>
              <a:rPr kumimoji="1" lang="en-US" altLang="zh-CN" dirty="0"/>
              <a:t>* 0.6</a:t>
            </a:r>
          </a:p>
          <a:p>
            <a:pPr lvl="1"/>
            <a:r>
              <a:rPr kumimoji="1" lang="en-US" altLang="zh-CN" dirty="0"/>
              <a:t>=</a:t>
            </a:r>
            <a:r>
              <a:rPr kumimoji="1" lang="zh-CN" altLang="en-US" dirty="0"/>
              <a:t>（</a:t>
            </a:r>
            <a:r>
              <a:rPr kumimoji="1" lang="en-US" altLang="zh-CN" dirty="0"/>
              <a:t>1-0.7×0.8</a:t>
            </a:r>
            <a:r>
              <a:rPr kumimoji="1" lang="zh-CN" altLang="en-US" dirty="0"/>
              <a:t>） </a:t>
            </a:r>
            <a:r>
              <a:rPr kumimoji="1" lang="en-US" altLang="zh-CN" dirty="0"/>
              <a:t>×0.6 = 0.44*0.6=</a:t>
            </a:r>
            <a:r>
              <a:rPr kumimoji="1" lang="en-US" altLang="zh-CN" dirty="0">
                <a:solidFill>
                  <a:srgbClr val="C00000"/>
                </a:solidFill>
              </a:rPr>
              <a:t>0.264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50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 dirty="0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如果节点被多条路径激活</a:t>
            </a:r>
            <a:endParaRPr kumimoji="1" lang="en-US" altLang="zh-CN" sz="1800" dirty="0"/>
          </a:p>
          <a:p>
            <a:pPr lvl="1"/>
            <a:r>
              <a:rPr lang="zh-CN" altLang="en-US" sz="1600" dirty="0"/>
              <a:t>如何计算节点被激活的概率</a:t>
            </a:r>
            <a:endParaRPr lang="en-US" altLang="zh-CN" sz="1600" dirty="0"/>
          </a:p>
          <a:p>
            <a:r>
              <a:rPr kumimoji="1" lang="zh-CN" altLang="en-US" dirty="0"/>
              <a:t>一般化讨论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种子节点为</a:t>
            </a:r>
            <a:r>
              <a:rPr kumimoji="1" lang="en-US" altLang="zh-CN" dirty="0"/>
              <a:t>{1,2}</a:t>
            </a:r>
          </a:p>
          <a:p>
            <a:pPr lvl="1"/>
            <a:r>
              <a:rPr kumimoji="1" lang="zh-CN" altLang="en-US" dirty="0"/>
              <a:t>目标节点为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en-US" altLang="zh-CN" dirty="0"/>
              <a:t>1</a:t>
            </a:r>
            <a:r>
              <a:rPr kumimoji="1" lang="zh-CN" altLang="en-US" dirty="0"/>
              <a:t>到</a:t>
            </a:r>
            <a:r>
              <a:rPr kumimoji="1" lang="en-US" altLang="zh-CN" dirty="0"/>
              <a:t>4</a:t>
            </a:r>
            <a:r>
              <a:rPr kumimoji="1" lang="zh-CN" altLang="en-US" dirty="0"/>
              <a:t>的最优路径为</a:t>
            </a:r>
            <a:r>
              <a:rPr kumimoji="1" lang="en-US" altLang="zh-CN" dirty="0"/>
              <a:t>1</a:t>
            </a:r>
            <a:r>
              <a:rPr kumimoji="1" lang="en-US" altLang="zh-CN" dirty="0">
                <a:sym typeface="Wingdings" panose="05000000000000000000" pitchFamily="2" charset="2"/>
              </a:rPr>
              <a:t>24</a:t>
            </a:r>
          </a:p>
          <a:p>
            <a:pPr lvl="1"/>
            <a:r>
              <a:rPr kumimoji="1" lang="en-US" altLang="zh-CN" dirty="0"/>
              <a:t>2</a:t>
            </a:r>
            <a:r>
              <a:rPr kumimoji="1" lang="zh-CN" altLang="en-US" dirty="0"/>
              <a:t>到</a:t>
            </a:r>
            <a:r>
              <a:rPr kumimoji="1" lang="en-US" altLang="zh-CN" dirty="0"/>
              <a:t>4</a:t>
            </a:r>
            <a:r>
              <a:rPr kumimoji="1" lang="zh-CN" altLang="en-US" dirty="0"/>
              <a:t>的最优路径为</a:t>
            </a:r>
            <a:r>
              <a:rPr kumimoji="1" lang="en-US" altLang="zh-CN" dirty="0"/>
              <a:t>2</a:t>
            </a:r>
            <a:r>
              <a:rPr kumimoji="1" lang="en-US" altLang="zh-CN" dirty="0">
                <a:sym typeface="Wingdings" panose="05000000000000000000" pitchFamily="2" charset="2"/>
              </a:rPr>
              <a:t>4</a:t>
            </a:r>
          </a:p>
          <a:p>
            <a:pPr lvl="2"/>
            <a:r>
              <a:rPr kumimoji="1" lang="zh-CN" altLang="en-US" dirty="0">
                <a:sym typeface="Wingdings" panose="05000000000000000000" pitchFamily="2" charset="2"/>
              </a:rPr>
              <a:t>路径</a:t>
            </a:r>
            <a:r>
              <a:rPr kumimoji="1"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有重叠</a:t>
            </a:r>
            <a:endParaRPr kumimoji="1" lang="en-US" altLang="zh-CN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kumimoji="1" lang="zh-CN" altLang="en-US" dirty="0">
                <a:sym typeface="Wingdings" panose="05000000000000000000" pitchFamily="2" charset="2"/>
              </a:rPr>
              <a:t>构造虚拟节点，把问题转化为上一页的形式</a:t>
            </a:r>
            <a:endParaRPr kumimoji="1" lang="en-US" altLang="zh-CN" dirty="0">
              <a:sym typeface="Wingdings" panose="05000000000000000000" pitchFamily="2" charset="2"/>
            </a:endParaRPr>
          </a:p>
          <a:p>
            <a:pPr lvl="2"/>
            <a:r>
              <a:rPr kumimoji="1" lang="en-US" altLang="zh-CN" dirty="0"/>
              <a:t>4</a:t>
            </a:r>
            <a:r>
              <a:rPr kumimoji="1" lang="zh-CN" altLang="en-US" dirty="0"/>
              <a:t>被激活的概率为：</a:t>
            </a:r>
            <a:r>
              <a:rPr kumimoji="1" lang="en-US" altLang="zh-CN" dirty="0"/>
              <a:t>2</a:t>
            </a:r>
            <a:r>
              <a:rPr kumimoji="1" lang="zh-CN" altLang="en-US" dirty="0"/>
              <a:t>被激活的概率  </a:t>
            </a:r>
            <a:r>
              <a:rPr kumimoji="1" lang="en-US" altLang="zh-CN" dirty="0"/>
              <a:t>*0.6</a:t>
            </a:r>
          </a:p>
          <a:p>
            <a:pPr lvl="2"/>
            <a:r>
              <a:rPr kumimoji="1" lang="en-US" altLang="zh-CN" dirty="0"/>
              <a:t>2</a:t>
            </a:r>
            <a:r>
              <a:rPr kumimoji="1" lang="zh-CN" altLang="en-US" dirty="0"/>
              <a:t>被激活的概率为：</a:t>
            </a:r>
            <a:r>
              <a:rPr kumimoji="1" lang="en-US" altLang="zh-CN" dirty="0"/>
              <a:t>1- 1</a:t>
            </a:r>
            <a:r>
              <a:rPr kumimoji="1" lang="zh-CN" altLang="en-US" dirty="0"/>
              <a:t>不激活</a:t>
            </a:r>
            <a:r>
              <a:rPr kumimoji="1" lang="en-US" altLang="zh-CN" dirty="0"/>
              <a:t>2  *  </a:t>
            </a:r>
            <a:r>
              <a:rPr kumimoji="1" lang="zh-CN" altLang="en-US" dirty="0"/>
              <a:t>虚拟不激活</a:t>
            </a:r>
            <a:r>
              <a:rPr kumimoji="1" lang="en-US" altLang="zh-CN" dirty="0"/>
              <a:t>2</a:t>
            </a:r>
          </a:p>
        </p:txBody>
      </p:sp>
      <p:cxnSp>
        <p:nvCxnSpPr>
          <p:cNvPr id="11" name="直接箭头连接符 10"/>
          <p:cNvCxnSpPr>
            <a:endCxn id="7" idx="1"/>
          </p:cNvCxnSpPr>
          <p:nvPr/>
        </p:nvCxnSpPr>
        <p:spPr>
          <a:xfrm>
            <a:off x="5300651" y="1359171"/>
            <a:ext cx="650062" cy="727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7"/>
          </p:cNvCxnSpPr>
          <p:nvPr/>
        </p:nvCxnSpPr>
        <p:spPr>
          <a:xfrm flipH="1">
            <a:off x="6506673" y="1378527"/>
            <a:ext cx="877801" cy="707849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327438" y="2386445"/>
            <a:ext cx="159196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4904509" y="1084118"/>
            <a:ext cx="786246" cy="58881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951518" y="1084118"/>
            <a:ext cx="786246" cy="588818"/>
          </a:xfrm>
          <a:prstGeom prst="ellips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虚拟</a:t>
            </a:r>
          </a:p>
        </p:txBody>
      </p:sp>
      <p:sp>
        <p:nvSpPr>
          <p:cNvPr id="7" name="椭圆 6"/>
          <p:cNvSpPr/>
          <p:nvPr/>
        </p:nvSpPr>
        <p:spPr>
          <a:xfrm>
            <a:off x="5835570" y="2000146"/>
            <a:ext cx="786246" cy="58881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115892" y="2996045"/>
            <a:ext cx="786246" cy="5888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4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83157" y="174093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0.3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559611" y="2506579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0.6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183212" y="174093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1.0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43E67A-E2D3-471B-80A6-8ADC5203C83D}"/>
              </a:ext>
            </a:extLst>
          </p:cNvPr>
          <p:cNvSpPr/>
          <p:nvPr/>
        </p:nvSpPr>
        <p:spPr>
          <a:xfrm>
            <a:off x="2201868" y="4384872"/>
            <a:ext cx="457200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 lvl="2"/>
            <a:r>
              <a:rPr kumimoji="1" lang="zh-CN" altLang="en-US" dirty="0"/>
              <a:t>（</a:t>
            </a:r>
            <a:r>
              <a:rPr kumimoji="1" lang="en-US" altLang="zh-CN" dirty="0"/>
              <a:t>1-(1-0.3)*(1-1)</a:t>
            </a:r>
            <a:r>
              <a:rPr kumimoji="1" lang="zh-CN" altLang="en-US" dirty="0"/>
              <a:t>） </a:t>
            </a:r>
            <a:r>
              <a:rPr kumimoji="1" lang="en-US" altLang="zh-CN" dirty="0"/>
              <a:t>* 0.6</a:t>
            </a:r>
          </a:p>
          <a:p>
            <a:pPr lvl="2"/>
            <a:r>
              <a:rPr kumimoji="1" lang="en-US" altLang="zh-CN" dirty="0"/>
              <a:t>=</a:t>
            </a:r>
            <a:r>
              <a:rPr kumimoji="1" lang="zh-CN" altLang="en-US" dirty="0"/>
              <a:t>（</a:t>
            </a:r>
            <a:r>
              <a:rPr kumimoji="1" lang="en-US" altLang="zh-CN" dirty="0"/>
              <a:t>1-0.7×0</a:t>
            </a:r>
            <a:r>
              <a:rPr kumimoji="1" lang="zh-CN" altLang="en-US" dirty="0"/>
              <a:t>） </a:t>
            </a:r>
            <a:r>
              <a:rPr kumimoji="1" lang="en-US" altLang="zh-CN" dirty="0"/>
              <a:t>×0.6 = 1*0.6=</a:t>
            </a:r>
            <a:r>
              <a:rPr kumimoji="1" lang="en-US" altLang="zh-CN" dirty="0">
                <a:solidFill>
                  <a:srgbClr val="C00000"/>
                </a:solidFill>
              </a:rPr>
              <a:t>0.6</a:t>
            </a:r>
          </a:p>
        </p:txBody>
      </p:sp>
    </p:spTree>
    <p:extLst>
      <p:ext uri="{BB962C8B-B14F-4D97-AF65-F5344CB8AC3E}">
        <p14:creationId xmlns:p14="http://schemas.microsoft.com/office/powerpoint/2010/main" val="265214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 dirty="0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1800" dirty="0"/>
              <a:t>如果节点被多条路径激活</a:t>
            </a:r>
            <a:endParaRPr kumimoji="1" lang="en-US" altLang="zh-CN" sz="1800" dirty="0"/>
          </a:p>
          <a:p>
            <a:pPr lvl="1"/>
            <a:r>
              <a:rPr lang="zh-CN" altLang="en-US" sz="1600" dirty="0"/>
              <a:t>如何计算节点被激活的概率</a:t>
            </a:r>
            <a:endParaRPr lang="en-US" altLang="zh-CN" sz="1600" dirty="0"/>
          </a:p>
          <a:p>
            <a:r>
              <a:rPr kumimoji="1" lang="zh-CN" altLang="en-US" dirty="0"/>
              <a:t>一般化讨论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种子节点为</a:t>
            </a:r>
            <a:r>
              <a:rPr kumimoji="1" lang="en-US" altLang="zh-CN" dirty="0"/>
              <a:t>{1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7</a:t>
            </a:r>
            <a:r>
              <a:rPr kumimoji="1" lang="zh-CN" altLang="en-US" dirty="0"/>
              <a:t>，</a:t>
            </a:r>
            <a:r>
              <a:rPr kumimoji="1" lang="en-US" altLang="zh-CN" dirty="0"/>
              <a:t>8}</a:t>
            </a:r>
          </a:p>
          <a:p>
            <a:pPr lvl="1"/>
            <a:r>
              <a:rPr kumimoji="1" lang="zh-CN" altLang="en-US" dirty="0"/>
              <a:t>目标节点为</a:t>
            </a:r>
            <a:r>
              <a:rPr kumimoji="1" lang="en-US" altLang="zh-CN" dirty="0"/>
              <a:t>3</a:t>
            </a:r>
          </a:p>
          <a:p>
            <a:pPr lvl="1"/>
            <a:r>
              <a:rPr kumimoji="1" lang="en-US" altLang="zh-CN" dirty="0"/>
              <a:t>1</a:t>
            </a:r>
            <a:r>
              <a:rPr kumimoji="1" lang="zh-CN" altLang="en-US" dirty="0"/>
              <a:t>到</a:t>
            </a:r>
            <a:r>
              <a:rPr kumimoji="1" lang="en-US" altLang="zh-CN" dirty="0"/>
              <a:t>3</a:t>
            </a:r>
            <a:r>
              <a:rPr kumimoji="1" lang="zh-CN" altLang="en-US" dirty="0"/>
              <a:t>的最优路径为</a:t>
            </a:r>
            <a:r>
              <a:rPr kumimoji="1" lang="en-US" altLang="zh-CN" dirty="0"/>
              <a:t>1</a:t>
            </a:r>
            <a:r>
              <a:rPr kumimoji="1" lang="en-US" altLang="zh-CN" dirty="0">
                <a:sym typeface="Wingdings" panose="05000000000000000000" pitchFamily="2" charset="2"/>
              </a:rPr>
              <a:t>23</a:t>
            </a:r>
          </a:p>
          <a:p>
            <a:pPr lvl="1"/>
            <a:r>
              <a:rPr kumimoji="1" lang="en-US" altLang="zh-CN" dirty="0"/>
              <a:t>7</a:t>
            </a:r>
            <a:r>
              <a:rPr kumimoji="1" lang="zh-CN" altLang="en-US" dirty="0"/>
              <a:t>到</a:t>
            </a:r>
            <a:r>
              <a:rPr kumimoji="1" lang="en-US" altLang="zh-CN" dirty="0"/>
              <a:t>3</a:t>
            </a:r>
            <a:r>
              <a:rPr kumimoji="1" lang="zh-CN" altLang="en-US" dirty="0"/>
              <a:t>的最优路径为</a:t>
            </a:r>
            <a:r>
              <a:rPr kumimoji="1" lang="en-US" altLang="zh-CN" dirty="0"/>
              <a:t>7</a:t>
            </a:r>
            <a:r>
              <a:rPr kumimoji="1" lang="en-US" altLang="zh-CN" dirty="0">
                <a:sym typeface="Wingdings" panose="05000000000000000000" pitchFamily="2" charset="2"/>
              </a:rPr>
              <a:t>83 </a:t>
            </a:r>
          </a:p>
          <a:p>
            <a:pPr lvl="1"/>
            <a:r>
              <a:rPr kumimoji="1" lang="en-US" altLang="zh-CN" dirty="0"/>
              <a:t>8</a:t>
            </a:r>
            <a:r>
              <a:rPr kumimoji="1" lang="zh-CN" altLang="en-US" dirty="0"/>
              <a:t>到</a:t>
            </a:r>
            <a:r>
              <a:rPr kumimoji="1" lang="en-US" altLang="zh-CN" dirty="0"/>
              <a:t>3</a:t>
            </a:r>
            <a:r>
              <a:rPr kumimoji="1" lang="zh-CN" altLang="en-US" dirty="0"/>
              <a:t>的最优路径为</a:t>
            </a:r>
            <a:r>
              <a:rPr kumimoji="1" lang="en-US" altLang="zh-CN" dirty="0"/>
              <a:t>8</a:t>
            </a:r>
            <a:r>
              <a:rPr kumimoji="1" lang="en-US" altLang="zh-CN" dirty="0">
                <a:sym typeface="Wingdings" panose="05000000000000000000" pitchFamily="2" charset="2"/>
              </a:rPr>
              <a:t>3</a:t>
            </a:r>
          </a:p>
          <a:p>
            <a:pPr lvl="2"/>
            <a:r>
              <a:rPr kumimoji="1" lang="zh-CN" altLang="en-US" dirty="0">
                <a:sym typeface="Wingdings" panose="05000000000000000000" pitchFamily="2" charset="2"/>
              </a:rPr>
              <a:t>第二条和第三条路径</a:t>
            </a:r>
            <a:r>
              <a:rPr kumimoji="1"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有重叠</a:t>
            </a:r>
            <a:endParaRPr kumimoji="1" lang="en-US" altLang="zh-CN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kumimoji="1" lang="zh-CN" altLang="en-US" dirty="0"/>
              <a:t>构造虚拟节点，计算</a:t>
            </a:r>
            <a:r>
              <a:rPr kumimoji="1" lang="en-US" altLang="zh-CN" dirty="0"/>
              <a:t>7</a:t>
            </a:r>
            <a:r>
              <a:rPr kumimoji="1" lang="zh-CN" altLang="en-US" dirty="0"/>
              <a:t>和</a:t>
            </a:r>
            <a:r>
              <a:rPr kumimoji="1" lang="en-US" altLang="zh-CN" dirty="0"/>
              <a:t>8</a:t>
            </a:r>
            <a:r>
              <a:rPr kumimoji="1" lang="zh-CN" altLang="en-US" dirty="0"/>
              <a:t>影响</a:t>
            </a:r>
            <a:r>
              <a:rPr kumimoji="1" lang="en-US" altLang="zh-CN" dirty="0"/>
              <a:t>3</a:t>
            </a:r>
            <a:r>
              <a:rPr kumimoji="1" lang="zh-CN" altLang="en-US" dirty="0"/>
              <a:t>的概率，得到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(1-(1-0.4)(1-1))*0.5 = 0.5</a:t>
            </a:r>
          </a:p>
          <a:p>
            <a:pPr lvl="1"/>
            <a:r>
              <a:rPr kumimoji="1" lang="zh-CN" altLang="en-US" dirty="0"/>
              <a:t>在考虑</a:t>
            </a:r>
            <a:r>
              <a:rPr kumimoji="1" lang="en-US" altLang="zh-CN" dirty="0"/>
              <a:t>123</a:t>
            </a:r>
            <a:r>
              <a:rPr kumimoji="1" lang="zh-CN" altLang="en-US" dirty="0"/>
              <a:t>路径，节点</a:t>
            </a:r>
            <a:r>
              <a:rPr kumimoji="1" lang="en-US" altLang="zh-CN" dirty="0"/>
              <a:t>3</a:t>
            </a:r>
            <a:r>
              <a:rPr kumimoji="1" lang="zh-CN" altLang="en-US" dirty="0"/>
              <a:t>被影响的概率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1-(1-0.1)(1-0.5) = 0.55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5300651" y="1359171"/>
            <a:ext cx="512618" cy="66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3" idx="0"/>
          </p:cNvCxnSpPr>
          <p:nvPr/>
        </p:nvCxnSpPr>
        <p:spPr>
          <a:xfrm flipH="1">
            <a:off x="6951518" y="1378527"/>
            <a:ext cx="432955" cy="69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14" idx="1"/>
          </p:cNvCxnSpPr>
          <p:nvPr/>
        </p:nvCxnSpPr>
        <p:spPr>
          <a:xfrm>
            <a:off x="5810250" y="2372590"/>
            <a:ext cx="305642" cy="76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4" idx="7"/>
          </p:cNvCxnSpPr>
          <p:nvPr/>
        </p:nvCxnSpPr>
        <p:spPr>
          <a:xfrm flipH="1">
            <a:off x="6671852" y="2457630"/>
            <a:ext cx="279666" cy="6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904509" y="1084118"/>
            <a:ext cx="786246" cy="58881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951518" y="1084118"/>
            <a:ext cx="786246" cy="58881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7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417127" y="2040081"/>
            <a:ext cx="786246" cy="588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6558395" y="2078181"/>
            <a:ext cx="786246" cy="58881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8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000749" y="3047998"/>
            <a:ext cx="786246" cy="5888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3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83157" y="174093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0.2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467609" y="2764896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0.5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183212" y="174093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0.4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819520" y="2737823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0.5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7370862" y="1672936"/>
            <a:ext cx="877801" cy="707849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815707" y="1378527"/>
            <a:ext cx="786246" cy="588818"/>
          </a:xfrm>
          <a:prstGeom prst="ellips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虚拟</a:t>
            </a:r>
          </a:p>
        </p:txBody>
      </p:sp>
      <p:sp>
        <p:nvSpPr>
          <p:cNvPr id="21" name="矩形 20"/>
          <p:cNvSpPr/>
          <p:nvPr/>
        </p:nvSpPr>
        <p:spPr>
          <a:xfrm>
            <a:off x="8047401" y="2035343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1.0</a:t>
            </a:r>
            <a:endParaRPr lang="zh-CN" altLang="en-US" dirty="0"/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70E52B6C-FABB-40A1-A5D0-8FDCC24A2B62}"/>
              </a:ext>
            </a:extLst>
          </p:cNvPr>
          <p:cNvSpPr/>
          <p:nvPr/>
        </p:nvSpPr>
        <p:spPr>
          <a:xfrm>
            <a:off x="1583940" y="4756151"/>
            <a:ext cx="1458665" cy="256866"/>
          </a:xfrm>
          <a:prstGeom prst="wedgeRoundRectCallout">
            <a:avLst>
              <a:gd name="adj1" fmla="val -24471"/>
              <a:gd name="adj2" fmla="val -1502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0.1=0.2*0.5</a:t>
            </a:r>
            <a:endParaRPr lang="zh-CN" altLang="en-US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94A157C-09AE-47FC-9C1B-BBA049DC756A}"/>
              </a:ext>
            </a:extLst>
          </p:cNvPr>
          <p:cNvSpPr/>
          <p:nvPr/>
        </p:nvSpPr>
        <p:spPr>
          <a:xfrm>
            <a:off x="2737529" y="3953233"/>
            <a:ext cx="784318" cy="371117"/>
          </a:xfrm>
          <a:custGeom>
            <a:avLst/>
            <a:gdLst>
              <a:gd name="connsiteX0" fmla="*/ 784318 w 784318"/>
              <a:gd name="connsiteY0" fmla="*/ 0 h 371117"/>
              <a:gd name="connsiteX1" fmla="*/ 218078 w 784318"/>
              <a:gd name="connsiteY1" fmla="*/ 126256 h 371117"/>
              <a:gd name="connsiteX2" fmla="*/ 0 w 784318"/>
              <a:gd name="connsiteY2" fmla="*/ 371117 h 37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318" h="371117">
                <a:moveTo>
                  <a:pt x="784318" y="0"/>
                </a:moveTo>
                <a:cubicBezTo>
                  <a:pt x="566558" y="32201"/>
                  <a:pt x="348798" y="64403"/>
                  <a:pt x="218078" y="126256"/>
                </a:cubicBezTo>
                <a:cubicBezTo>
                  <a:pt x="87358" y="188109"/>
                  <a:pt x="43679" y="279613"/>
                  <a:pt x="0" y="371117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8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 dirty="0"/>
              <a:t>：基于最优路径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1800" dirty="0"/>
                  <a:t>前文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sz="1800" i="1">
                        <a:latin typeface="Cambria Math" charset="0"/>
                      </a:rPr>
                      <m:t>𝑆</m:t>
                    </m:r>
                  </m:oMath>
                </a14:m>
                <a:r>
                  <a:rPr lang="zh-CN" altLang="en-US" sz="1800" dirty="0"/>
                  <a:t>只有一个节点</a:t>
                </a:r>
                <a:endParaRPr lang="en-US" altLang="zh-CN" sz="1800" dirty="0"/>
              </a:p>
              <a:p>
                <a:pPr lvl="1"/>
                <a:r>
                  <a:rPr lang="zh-CN" altLang="en-US" sz="1600" dirty="0"/>
                  <a:t>计算其他节点被激活的概率比较简单</a:t>
                </a:r>
                <a:endParaRPr lang="en-US" altLang="zh-CN" sz="1600" dirty="0"/>
              </a:p>
              <a:p>
                <a:r>
                  <a:rPr lang="zh-CN" altLang="en-US" sz="1800" dirty="0"/>
                  <a:t>如果节点被多条路径激活</a:t>
                </a:r>
                <a:endParaRPr kumimoji="1" lang="en-US" altLang="zh-CN" sz="1800" dirty="0"/>
              </a:p>
              <a:p>
                <a:pPr lvl="1"/>
                <a:r>
                  <a:rPr lang="zh-CN" altLang="en-US" sz="1600" dirty="0"/>
                  <a:t>如何计算节点被激活的概率</a:t>
                </a:r>
                <a:endParaRPr lang="en-US" altLang="zh-CN" sz="1600" dirty="0"/>
              </a:p>
              <a:p>
                <a:r>
                  <a:rPr lang="zh-CN" altLang="en-US" sz="1800" b="1" dirty="0"/>
                  <a:t>假设种子集合</a:t>
                </a:r>
                <a14:m>
                  <m:oMath xmlns:m="http://schemas.openxmlformats.org/officeDocument/2006/math">
                    <m:r>
                      <a:rPr lang="en-US" altLang="zh-CN" sz="1800" b="1" i="0" dirty="0">
                        <a:latin typeface="Cambria Math" charset="0"/>
                      </a:rPr>
                      <m:t>𝐒</m:t>
                    </m:r>
                    <m:r>
                      <a:rPr lang="en-US" altLang="zh-CN" sz="1800" b="1" i="0" dirty="0">
                        <a:latin typeface="Cambria Math" charset="0"/>
                      </a:rPr>
                      <m:t>={</m:t>
                    </m:r>
                    <m:r>
                      <a:rPr lang="en-US" altLang="zh-CN" sz="1800" b="1" i="0" dirty="0">
                        <a:latin typeface="Cambria Math" charset="0"/>
                      </a:rPr>
                      <m:t>𝟑</m:t>
                    </m:r>
                    <m:r>
                      <a:rPr lang="en-US" altLang="zh-CN" sz="1800" b="1" i="0" dirty="0">
                        <a:latin typeface="Cambria Math" charset="0"/>
                      </a:rPr>
                      <m:t>,</m:t>
                    </m:r>
                    <m:r>
                      <a:rPr lang="en-US" altLang="zh-CN" sz="1800" b="1" i="0" dirty="0">
                        <a:latin typeface="Cambria Math" charset="0"/>
                      </a:rPr>
                      <m:t>𝟒</m:t>
                    </m:r>
                    <m:r>
                      <a:rPr lang="en-US" altLang="zh-CN" sz="1800" b="1" i="0" dirty="0">
                        <a:latin typeface="Cambria Math" charset="0"/>
                      </a:rPr>
                      <m:t>,</m:t>
                    </m:r>
                    <m:r>
                      <a:rPr lang="en-US" altLang="zh-CN" sz="1800" b="1" i="0" dirty="0">
                        <a:latin typeface="Cambria Math" charset="0"/>
                      </a:rPr>
                      <m:t>𝟖</m:t>
                    </m:r>
                    <m:r>
                      <a:rPr lang="en-US" altLang="zh-CN" sz="1800" b="1" i="0" dirty="0">
                        <a:latin typeface="Cambria Math" charset="0"/>
                      </a:rPr>
                      <m:t>}</m:t>
                    </m:r>
                  </m:oMath>
                </a14:m>
                <a:endParaRPr lang="en-US" altLang="zh-CN" sz="1800" b="1" dirty="0"/>
              </a:p>
              <a:p>
                <a:pPr lvl="1"/>
                <a:r>
                  <a:rPr lang="zh-CN" altLang="en-US" sz="1600" b="1" dirty="0"/>
                  <a:t>计算节点</a:t>
                </a:r>
                <a:r>
                  <a:rPr lang="en-US" altLang="zh-CN" sz="1600" b="1" dirty="0"/>
                  <a:t>2</a:t>
                </a:r>
                <a:r>
                  <a:rPr lang="zh-CN" altLang="en-US" sz="1600" b="1" dirty="0"/>
                  <a:t>和节点</a:t>
                </a:r>
                <a:r>
                  <a:rPr lang="en-US" altLang="zh-CN" sz="1600" b="1" dirty="0"/>
                  <a:t>6</a:t>
                </a:r>
                <a:r>
                  <a:rPr lang="zh-CN" altLang="en-US" sz="1600" b="1" dirty="0"/>
                  <a:t>激活的概率</a:t>
                </a:r>
                <a:endParaRPr lang="en-US" altLang="zh-CN" sz="1600" b="1" dirty="0"/>
              </a:p>
              <a:p>
                <a:pPr lvl="1"/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73"/>
          <p:cNvGrpSpPr/>
          <p:nvPr/>
        </p:nvGrpSpPr>
        <p:grpSpPr>
          <a:xfrm>
            <a:off x="868695" y="2708564"/>
            <a:ext cx="3065319" cy="2216727"/>
            <a:chOff x="961274" y="1581124"/>
            <a:chExt cx="3994183" cy="3221023"/>
          </a:xfrm>
        </p:grpSpPr>
        <p:grpSp>
          <p:nvGrpSpPr>
            <p:cNvPr id="7" name="Group 74"/>
            <p:cNvGrpSpPr/>
            <p:nvPr/>
          </p:nvGrpSpPr>
          <p:grpSpPr>
            <a:xfrm>
              <a:off x="1346695" y="1581124"/>
              <a:ext cx="3608762" cy="3221023"/>
              <a:chOff x="3405180" y="3720708"/>
              <a:chExt cx="3608762" cy="3221023"/>
            </a:xfrm>
          </p:grpSpPr>
          <p:sp>
            <p:nvSpPr>
              <p:cNvPr id="20" name="Oval 123"/>
              <p:cNvSpPr/>
              <p:nvPr/>
            </p:nvSpPr>
            <p:spPr>
              <a:xfrm>
                <a:off x="3405181" y="4676964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21" name="Oval 124"/>
              <p:cNvSpPr/>
              <p:nvPr/>
            </p:nvSpPr>
            <p:spPr>
              <a:xfrm>
                <a:off x="4490400" y="4673057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22" name="Oval 125"/>
              <p:cNvSpPr/>
              <p:nvPr/>
            </p:nvSpPr>
            <p:spPr>
              <a:xfrm>
                <a:off x="4492075" y="5625405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</a:p>
            </p:txBody>
          </p:sp>
          <p:sp>
            <p:nvSpPr>
              <p:cNvPr id="23" name="Oval 126"/>
              <p:cNvSpPr/>
              <p:nvPr/>
            </p:nvSpPr>
            <p:spPr>
              <a:xfrm>
                <a:off x="5562091" y="6559894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</a:p>
            </p:txBody>
          </p:sp>
          <p:sp>
            <p:nvSpPr>
              <p:cNvPr id="24" name="Oval 127"/>
              <p:cNvSpPr/>
              <p:nvPr/>
            </p:nvSpPr>
            <p:spPr>
              <a:xfrm>
                <a:off x="3405180" y="5625401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5</a:t>
                </a:r>
              </a:p>
            </p:txBody>
          </p:sp>
          <p:sp>
            <p:nvSpPr>
              <p:cNvPr id="25" name="Oval 128"/>
              <p:cNvSpPr/>
              <p:nvPr/>
            </p:nvSpPr>
            <p:spPr>
              <a:xfrm>
                <a:off x="5562090" y="562539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7</a:t>
                </a:r>
              </a:p>
            </p:txBody>
          </p:sp>
          <p:sp>
            <p:nvSpPr>
              <p:cNvPr id="26" name="Oval 129"/>
              <p:cNvSpPr/>
              <p:nvPr/>
            </p:nvSpPr>
            <p:spPr>
              <a:xfrm>
                <a:off x="6632105" y="5625399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8</a:t>
                </a:r>
              </a:p>
            </p:txBody>
          </p:sp>
          <p:sp>
            <p:nvSpPr>
              <p:cNvPr id="27" name="Oval 130"/>
              <p:cNvSpPr/>
              <p:nvPr/>
            </p:nvSpPr>
            <p:spPr>
              <a:xfrm>
                <a:off x="4490401" y="372070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9</a:t>
                </a:r>
              </a:p>
            </p:txBody>
          </p:sp>
          <p:sp>
            <p:nvSpPr>
              <p:cNvPr id="28" name="Oval 131"/>
              <p:cNvSpPr/>
              <p:nvPr/>
            </p:nvSpPr>
            <p:spPr>
              <a:xfrm>
                <a:off x="3405180" y="3720708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</a:p>
            </p:txBody>
          </p:sp>
          <p:cxnSp>
            <p:nvCxnSpPr>
              <p:cNvPr id="29" name="Straight Arrow Connector 132"/>
              <p:cNvCxnSpPr>
                <a:stCxn id="23" idx="2"/>
                <a:endCxn id="22" idx="6"/>
              </p:cNvCxnSpPr>
              <p:nvPr/>
            </p:nvCxnSpPr>
            <p:spPr>
              <a:xfrm flipH="1">
                <a:off x="3787018" y="4863976"/>
                <a:ext cx="703382" cy="390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133"/>
              <p:cNvCxnSpPr>
                <a:stCxn id="23" idx="1"/>
                <a:endCxn id="31" idx="5"/>
              </p:cNvCxnSpPr>
              <p:nvPr/>
            </p:nvCxnSpPr>
            <p:spPr>
              <a:xfrm flipH="1" flipV="1">
                <a:off x="3731098" y="4046626"/>
                <a:ext cx="815221" cy="68235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134"/>
              <p:cNvCxnSpPr>
                <a:stCxn id="30" idx="4"/>
                <a:endCxn id="23" idx="0"/>
              </p:cNvCxnSpPr>
              <p:nvPr/>
            </p:nvCxnSpPr>
            <p:spPr>
              <a:xfrm flipH="1">
                <a:off x="4681319" y="4102546"/>
                <a:ext cx="1" cy="570511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135"/>
              <p:cNvCxnSpPr>
                <a:stCxn id="22" idx="0"/>
                <a:endCxn id="31" idx="4"/>
              </p:cNvCxnSpPr>
              <p:nvPr/>
            </p:nvCxnSpPr>
            <p:spPr>
              <a:xfrm flipH="1" flipV="1">
                <a:off x="3596099" y="4102545"/>
                <a:ext cx="1" cy="57441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136"/>
              <p:cNvCxnSpPr>
                <a:stCxn id="22" idx="4"/>
                <a:endCxn id="26" idx="0"/>
              </p:cNvCxnSpPr>
              <p:nvPr/>
            </p:nvCxnSpPr>
            <p:spPr>
              <a:xfrm flipH="1">
                <a:off x="3596099" y="5058801"/>
                <a:ext cx="1" cy="56660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137"/>
              <p:cNvCxnSpPr>
                <a:stCxn id="24" idx="0"/>
                <a:endCxn id="23" idx="4"/>
              </p:cNvCxnSpPr>
              <p:nvPr/>
            </p:nvCxnSpPr>
            <p:spPr>
              <a:xfrm flipH="1" flipV="1">
                <a:off x="4681319" y="5054894"/>
                <a:ext cx="1675" cy="570511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138"/>
              <p:cNvCxnSpPr>
                <a:stCxn id="25" idx="1"/>
                <a:endCxn id="24" idx="5"/>
              </p:cNvCxnSpPr>
              <p:nvPr/>
            </p:nvCxnSpPr>
            <p:spPr>
              <a:xfrm flipH="1" flipV="1">
                <a:off x="4817993" y="5951323"/>
                <a:ext cx="800017" cy="66449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139"/>
              <p:cNvCxnSpPr>
                <a:stCxn id="27" idx="4"/>
                <a:endCxn id="25" idx="0"/>
              </p:cNvCxnSpPr>
              <p:nvPr/>
            </p:nvCxnSpPr>
            <p:spPr>
              <a:xfrm>
                <a:off x="5753009" y="6007236"/>
                <a:ext cx="1" cy="552658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140"/>
              <p:cNvCxnSpPr>
                <a:stCxn id="24" idx="6"/>
                <a:endCxn id="27" idx="2"/>
              </p:cNvCxnSpPr>
              <p:nvPr/>
            </p:nvCxnSpPr>
            <p:spPr>
              <a:xfrm flipV="1">
                <a:off x="4873912" y="5816318"/>
                <a:ext cx="688178" cy="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141"/>
              <p:cNvCxnSpPr>
                <a:stCxn id="27" idx="6"/>
                <a:endCxn id="28" idx="2"/>
              </p:cNvCxnSpPr>
              <p:nvPr/>
            </p:nvCxnSpPr>
            <p:spPr>
              <a:xfrm>
                <a:off x="5943927" y="5816318"/>
                <a:ext cx="688178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142"/>
              <p:cNvCxnSpPr>
                <a:stCxn id="22" idx="5"/>
                <a:endCxn id="24" idx="1"/>
              </p:cNvCxnSpPr>
              <p:nvPr/>
            </p:nvCxnSpPr>
            <p:spPr>
              <a:xfrm>
                <a:off x="3731099" y="5002882"/>
                <a:ext cx="816895" cy="67844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143"/>
              <p:cNvCxnSpPr>
                <a:stCxn id="26" idx="6"/>
                <a:endCxn id="24" idx="2"/>
              </p:cNvCxnSpPr>
              <p:nvPr/>
            </p:nvCxnSpPr>
            <p:spPr>
              <a:xfrm>
                <a:off x="3787017" y="5816320"/>
                <a:ext cx="705058" cy="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5"/>
            <p:cNvSpPr txBox="1"/>
            <p:nvPr/>
          </p:nvSpPr>
          <p:spPr>
            <a:xfrm>
              <a:off x="1980084" y="2831833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charset="0"/>
                  <a:ea typeface="Calibri" charset="0"/>
                  <a:cs typeface="Calibri" charset="0"/>
                </a:rPr>
                <a:t>0.9</a:t>
              </a:r>
            </a:p>
          </p:txBody>
        </p:sp>
        <p:sp>
          <p:nvSpPr>
            <p:cNvPr id="9" name="TextBox 76"/>
            <p:cNvSpPr txBox="1"/>
            <p:nvPr/>
          </p:nvSpPr>
          <p:spPr>
            <a:xfrm>
              <a:off x="965743" y="2069414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0.3</a:t>
              </a:r>
            </a:p>
          </p:txBody>
        </p:sp>
        <p:sp>
          <p:nvSpPr>
            <p:cNvPr id="10" name="TextBox 77"/>
            <p:cNvSpPr txBox="1"/>
            <p:nvPr/>
          </p:nvSpPr>
          <p:spPr>
            <a:xfrm>
              <a:off x="961274" y="2949276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charset="0"/>
                  <a:ea typeface="Calibri" charset="0"/>
                  <a:cs typeface="Calibri" charset="0"/>
                </a:rPr>
                <a:t>0.7</a:t>
              </a:r>
              <a:endParaRPr lang="en-US" sz="14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" name="TextBox 78"/>
            <p:cNvSpPr txBox="1"/>
            <p:nvPr/>
          </p:nvSpPr>
          <p:spPr>
            <a:xfrm>
              <a:off x="1842017" y="3774649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0.5</a:t>
              </a:r>
            </a:p>
          </p:txBody>
        </p:sp>
        <p:sp>
          <p:nvSpPr>
            <p:cNvPr id="12" name="TextBox 115"/>
            <p:cNvSpPr txBox="1"/>
            <p:nvPr/>
          </p:nvSpPr>
          <p:spPr>
            <a:xfrm>
              <a:off x="1878395" y="2363920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0.1</a:t>
              </a:r>
            </a:p>
          </p:txBody>
        </p:sp>
        <p:sp>
          <p:nvSpPr>
            <p:cNvPr id="13" name="TextBox 116"/>
            <p:cNvSpPr txBox="1"/>
            <p:nvPr/>
          </p:nvSpPr>
          <p:spPr>
            <a:xfrm>
              <a:off x="2642839" y="2003880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  <p:sp>
          <p:nvSpPr>
            <p:cNvPr id="14" name="TextBox 117"/>
            <p:cNvSpPr txBox="1"/>
            <p:nvPr/>
          </p:nvSpPr>
          <p:spPr>
            <a:xfrm>
              <a:off x="2066775" y="1941164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0.2</a:t>
              </a:r>
            </a:p>
          </p:txBody>
        </p:sp>
        <p:sp>
          <p:nvSpPr>
            <p:cNvPr id="15" name="TextBox 118"/>
            <p:cNvSpPr txBox="1"/>
            <p:nvPr/>
          </p:nvSpPr>
          <p:spPr>
            <a:xfrm>
              <a:off x="2642839" y="2949276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0.9</a:t>
              </a:r>
            </a:p>
          </p:txBody>
        </p:sp>
        <p:sp>
          <p:nvSpPr>
            <p:cNvPr id="16" name="TextBox 119"/>
            <p:cNvSpPr txBox="1"/>
            <p:nvPr/>
          </p:nvSpPr>
          <p:spPr>
            <a:xfrm>
              <a:off x="2930871" y="3300024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  <p:sp>
          <p:nvSpPr>
            <p:cNvPr id="17" name="TextBox 120"/>
            <p:cNvSpPr txBox="1"/>
            <p:nvPr/>
          </p:nvSpPr>
          <p:spPr>
            <a:xfrm>
              <a:off x="2814499" y="4101404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charset="0"/>
                  <a:ea typeface="Calibri" charset="0"/>
                  <a:cs typeface="Calibri" charset="0"/>
                </a:rPr>
                <a:t>0.3</a:t>
              </a:r>
              <a:endParaRPr lang="en-US" sz="14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" name="TextBox 121"/>
            <p:cNvSpPr txBox="1"/>
            <p:nvPr/>
          </p:nvSpPr>
          <p:spPr>
            <a:xfrm>
              <a:off x="3966627" y="3669356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0.7</a:t>
              </a:r>
            </a:p>
          </p:txBody>
        </p:sp>
        <p:sp>
          <p:nvSpPr>
            <p:cNvPr id="19" name="TextBox 122"/>
            <p:cNvSpPr txBox="1"/>
            <p:nvPr/>
          </p:nvSpPr>
          <p:spPr>
            <a:xfrm>
              <a:off x="3722959" y="3957388"/>
              <a:ext cx="400206" cy="30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092712" y="1442799"/>
                <a:ext cx="4930061" cy="31134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现在看看</a:t>
                </a:r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  <a:p>
                <a:pPr algn="just"/>
                <a:r>
                  <a:rPr lang="zh-CN" altLang="en-US" sz="1600" dirty="0"/>
                  <a:t>（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）</a:t>
                </a:r>
                <a:r>
                  <a:rPr lang="en-US" altLang="zh-CN" sz="1600" dirty="0"/>
                  <a:t>3</a:t>
                </a:r>
                <a:r>
                  <a:rPr lang="zh-CN" altLang="en-US" sz="1600" dirty="0"/>
                  <a:t>到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的最优传播路径   </a:t>
                </a:r>
                <a:r>
                  <a:rPr lang="en-US" altLang="zh-CN" sz="1600" dirty="0"/>
                  <a:t>3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2      0.9</a:t>
                </a:r>
                <a:endParaRPr lang="en-US" altLang="zh-CN" sz="1600" dirty="0"/>
              </a:p>
              <a:p>
                <a:pPr algn="just"/>
                <a:r>
                  <a:rPr lang="zh-CN" altLang="en-US" sz="1600" dirty="0"/>
                  <a:t>（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）</a:t>
                </a:r>
                <a:r>
                  <a:rPr lang="en-US" altLang="zh-CN" sz="1600" dirty="0"/>
                  <a:t>4</a:t>
                </a:r>
                <a:r>
                  <a:rPr lang="zh-CN" altLang="en-US" sz="1600" dirty="0"/>
                  <a:t>到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的最优传播路径  </a:t>
                </a:r>
                <a:r>
                  <a:rPr lang="en-US" altLang="zh-CN" sz="1600" dirty="0"/>
                  <a:t>4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2       0.3</a:t>
                </a:r>
                <a:endParaRPr lang="en-US" altLang="zh-CN" sz="1600" dirty="0"/>
              </a:p>
              <a:p>
                <a:pPr algn="just"/>
                <a:r>
                  <a:rPr lang="zh-CN" altLang="en-US" sz="1600" dirty="0"/>
                  <a:t>（</a:t>
                </a:r>
                <a:r>
                  <a:rPr lang="en-US" altLang="zh-CN" sz="1600" dirty="0"/>
                  <a:t>3</a:t>
                </a:r>
                <a:r>
                  <a:rPr lang="zh-CN" altLang="en-US" sz="1600" dirty="0"/>
                  <a:t>）</a:t>
                </a:r>
                <a:r>
                  <a:rPr lang="en-US" altLang="zh-CN" sz="1600" dirty="0"/>
                  <a:t>8</a:t>
                </a:r>
                <a:r>
                  <a:rPr lang="zh-CN" altLang="en-US" sz="1600" dirty="0"/>
                  <a:t>到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的最优传播路径   </a:t>
                </a:r>
                <a:r>
                  <a:rPr lang="en-US" altLang="zh-CN" sz="1600" dirty="0"/>
                  <a:t>8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7 3 2   0.7*0.8*0.9=0.504</a:t>
                </a:r>
                <a:endParaRPr lang="en-US" altLang="zh-CN" sz="1600" dirty="0"/>
              </a:p>
              <a:p>
                <a:pPr algn="just"/>
                <a:endParaRPr lang="en-US" altLang="zh-CN" sz="1600" dirty="0"/>
              </a:p>
              <a:p>
                <a:pPr algn="just"/>
                <a:r>
                  <a:rPr lang="zh-CN" altLang="en-US" sz="1600" dirty="0" smtClean="0"/>
                  <a:t>（</a:t>
                </a:r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）</a:t>
                </a:r>
                <a:r>
                  <a:rPr lang="en-US" altLang="zh-CN" sz="1600" dirty="0" smtClean="0"/>
                  <a:t>8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7 3 2 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和</a:t>
                </a:r>
                <a:r>
                  <a:rPr lang="en-US" altLang="zh-CN" sz="1600" dirty="0"/>
                  <a:t>3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2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两条路径</a:t>
                </a:r>
                <a:r>
                  <a:rPr lang="zh-CN" altLang="en-US" sz="16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有重叠</a:t>
                </a:r>
                <a:endParaRPr lang="en-US" altLang="zh-CN" sz="1600" dirty="0">
                  <a:solidFill>
                    <a:srgbClr val="C00000"/>
                  </a:solidFill>
                  <a:sym typeface="Wingdings" panose="05000000000000000000" pitchFamily="2" charset="2"/>
                </a:endParaRPr>
              </a:p>
              <a:p>
                <a:pPr algn="just"/>
                <a:r>
                  <a:rPr lang="zh-CN" altLang="en-US" sz="1600" dirty="0">
                    <a:sym typeface="Wingdings" panose="05000000000000000000" pitchFamily="2" charset="2"/>
                  </a:rPr>
                  <a:t>根据上一个页面计算方法，有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8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和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3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影响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2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的概率为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0.9</a:t>
                </a:r>
              </a:p>
              <a:p>
                <a:pPr algn="just"/>
                <a:r>
                  <a:rPr lang="zh-CN" altLang="en-US" sz="1600" strike="sngStrike" dirty="0">
                    <a:sym typeface="Wingdings" panose="05000000000000000000" pitchFamily="2" charset="2"/>
                  </a:rPr>
                  <a:t>这时候，感觉</a:t>
                </a:r>
                <a:r>
                  <a:rPr lang="en-US" altLang="zh-CN" sz="1600" strike="sngStrike" dirty="0">
                    <a:sym typeface="Wingdings" panose="05000000000000000000" pitchFamily="2" charset="2"/>
                  </a:rPr>
                  <a:t>8</a:t>
                </a:r>
                <a:r>
                  <a:rPr lang="zh-CN" altLang="en-US" sz="1600" strike="sngStrike" dirty="0">
                    <a:sym typeface="Wingdings" panose="05000000000000000000" pitchFamily="2" charset="2"/>
                  </a:rPr>
                  <a:t>没有影响</a:t>
                </a:r>
                <a:endParaRPr lang="en-US" altLang="zh-CN" sz="1600" strike="sngStrike" dirty="0">
                  <a:sym typeface="Wingdings" panose="05000000000000000000" pitchFamily="2" charset="2"/>
                </a:endParaRPr>
              </a:p>
              <a:p>
                <a:pPr algn="just"/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algn="just"/>
                <a:r>
                  <a:rPr lang="zh-CN" altLang="en-US" sz="1600" dirty="0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（</a:t>
                </a:r>
                <a:r>
                  <a:rPr lang="en-US" altLang="zh-CN" sz="1600" dirty="0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zh-CN" altLang="en-US" sz="1600" dirty="0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）有</a:t>
                </a:r>
                <a:r>
                  <a:rPr lang="en-US" altLang="zh-CN" sz="16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zh-CN" altLang="en-US" sz="16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被激活的概率为：</a:t>
                </a:r>
                <a:r>
                  <a:rPr lang="en-US" altLang="zh-CN" sz="1200" dirty="0">
                    <a:sym typeface="Wingdings" panose="05000000000000000000" pitchFamily="2" charset="2"/>
                  </a:rPr>
                  <a:t>1 - 4</a:t>
                </a:r>
                <a:r>
                  <a:rPr lang="zh-CN" altLang="en-US" sz="1200" dirty="0">
                    <a:sym typeface="Wingdings" panose="05000000000000000000" pitchFamily="2" charset="2"/>
                  </a:rPr>
                  <a:t>不激活它的概率 </a:t>
                </a:r>
                <a:r>
                  <a:rPr lang="en-US" altLang="zh-CN" sz="1200" dirty="0">
                    <a:sym typeface="Wingdings" panose="05000000000000000000" pitchFamily="2" charset="2"/>
                  </a:rPr>
                  <a:t>* 3</a:t>
                </a:r>
                <a:r>
                  <a:rPr lang="zh-CN" altLang="en-US" sz="1200" dirty="0">
                    <a:sym typeface="Wingdings" panose="05000000000000000000" pitchFamily="2" charset="2"/>
                  </a:rPr>
                  <a:t>不激活它的</a:t>
                </a:r>
                <a:r>
                  <a:rPr lang="zh-CN" altLang="en-US" sz="1200" dirty="0" smtClean="0">
                    <a:sym typeface="Wingdings" panose="05000000000000000000" pitchFamily="2" charset="2"/>
                  </a:rPr>
                  <a:t>概率</a:t>
                </a:r>
                <a:r>
                  <a:rPr lang="zh-CN" altLang="en-US" sz="1600" dirty="0" smtClean="0">
                    <a:sym typeface="Wingdings" panose="05000000000000000000" pitchFamily="2" charset="2"/>
                  </a:rPr>
                  <a:t>得到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1−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1−0.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1−0.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e>
                    </m:d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0.93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sz="16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712" y="1442799"/>
                <a:ext cx="4930061" cy="3113416"/>
              </a:xfrm>
              <a:prstGeom prst="rect">
                <a:avLst/>
              </a:prstGeom>
              <a:blipFill>
                <a:blip r:embed="rId3"/>
                <a:stretch>
                  <a:fillRect l="-493" t="-391" r="-617" b="-39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对话气泡: 圆角矩形 40">
                <a:extLst>
                  <a:ext uri="{FF2B5EF4-FFF2-40B4-BE49-F238E27FC236}">
                    <a16:creationId xmlns:a16="http://schemas.microsoft.com/office/drawing/2014/main" id="{F48747AE-5FD4-46C3-BBDD-8655B170199A}"/>
                  </a:ext>
                </a:extLst>
              </p:cNvPr>
              <p:cNvSpPr/>
              <p:nvPr/>
            </p:nvSpPr>
            <p:spPr>
              <a:xfrm>
                <a:off x="4616718" y="4655892"/>
                <a:ext cx="4059324" cy="372206"/>
              </a:xfrm>
              <a:prstGeom prst="wedgeRoundRectCallout">
                <a:avLst>
                  <a:gd name="adj1" fmla="val 23994"/>
                  <a:gd name="adj2" fmla="val -98882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{3,4,8}</m:t>
                    </m:r>
                  </m:oMath>
                </a14:m>
                <a:r>
                  <a:rPr lang="zh-CN" altLang="en-US" dirty="0"/>
                  <a:t>影响节点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的概率</a:t>
                </a:r>
              </a:p>
            </p:txBody>
          </p:sp>
        </mc:Choice>
        <mc:Fallback xmlns="">
          <p:sp>
            <p:nvSpPr>
              <p:cNvPr id="41" name="对话气泡: 圆角矩形 40">
                <a:extLst>
                  <a:ext uri="{FF2B5EF4-FFF2-40B4-BE49-F238E27FC236}">
                    <a16:creationId xmlns:a16="http://schemas.microsoft.com/office/drawing/2014/main" id="{F48747AE-5FD4-46C3-BBDD-8655B17019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718" y="4655892"/>
                <a:ext cx="4059324" cy="372206"/>
              </a:xfrm>
              <a:prstGeom prst="wedgeRoundRectCallout">
                <a:avLst>
                  <a:gd name="adj1" fmla="val 23994"/>
                  <a:gd name="adj2" fmla="val -98882"/>
                  <a:gd name="adj3" fmla="val 16667"/>
                </a:avLst>
              </a:prstGeom>
              <a:blipFill>
                <a:blip r:embed="rId4"/>
                <a:stretch>
                  <a:fillRect b="-1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73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97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 dirty="0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回顾：</a:t>
            </a:r>
            <a:r>
              <a:rPr kumimoji="1" lang="zh-CN" altLang="en-US" b="1" dirty="0"/>
              <a:t>先选了</a:t>
            </a:r>
            <a:r>
              <a:rPr kumimoji="1" lang="en-US" altLang="zh-CN" b="1" dirty="0"/>
              <a:t>3</a:t>
            </a:r>
          </a:p>
          <a:p>
            <a:pPr lvl="1"/>
            <a:r>
              <a:rPr kumimoji="1" lang="zh-CN" altLang="en-US" dirty="0"/>
              <a:t>作为种子</a:t>
            </a:r>
            <a:endParaRPr kumimoji="1" lang="en-US" altLang="zh-CN" dirty="0"/>
          </a:p>
        </p:txBody>
      </p:sp>
      <p:grpSp>
        <p:nvGrpSpPr>
          <p:cNvPr id="4" name="Group 3"/>
          <p:cNvGrpSpPr/>
          <p:nvPr/>
        </p:nvGrpSpPr>
        <p:grpSpPr>
          <a:xfrm>
            <a:off x="4700091" y="1075314"/>
            <a:ext cx="4114800" cy="3228387"/>
            <a:chOff x="961274" y="1581124"/>
            <a:chExt cx="3994183" cy="3221023"/>
          </a:xfrm>
        </p:grpSpPr>
        <p:grpSp>
          <p:nvGrpSpPr>
            <p:cNvPr id="5" name="Group 4"/>
            <p:cNvGrpSpPr/>
            <p:nvPr/>
          </p:nvGrpSpPr>
          <p:grpSpPr>
            <a:xfrm>
              <a:off x="1346695" y="1581124"/>
              <a:ext cx="3608762" cy="3221023"/>
              <a:chOff x="3405180" y="3720708"/>
              <a:chExt cx="3608762" cy="3221023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405181" y="4676964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2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490400" y="4673057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1</a:t>
                </a: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492075" y="5625405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3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562091" y="6559894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6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405180" y="5625401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5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562090" y="562539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7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32105" y="562539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8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490401" y="372070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9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405180" y="3720708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4</a:t>
                </a:r>
              </a:p>
            </p:txBody>
          </p:sp>
          <p:cxnSp>
            <p:nvCxnSpPr>
              <p:cNvPr id="27" name="Straight Arrow Connector 26"/>
              <p:cNvCxnSpPr>
                <a:stCxn id="19" idx="2"/>
                <a:endCxn id="18" idx="6"/>
              </p:cNvCxnSpPr>
              <p:nvPr/>
            </p:nvCxnSpPr>
            <p:spPr>
              <a:xfrm flipH="1">
                <a:off x="3787018" y="4863976"/>
                <a:ext cx="703382" cy="390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9" idx="1"/>
                <a:endCxn id="27" idx="5"/>
              </p:cNvCxnSpPr>
              <p:nvPr/>
            </p:nvCxnSpPr>
            <p:spPr>
              <a:xfrm flipH="1" flipV="1">
                <a:off x="3731098" y="4046626"/>
                <a:ext cx="815221" cy="68235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6" idx="4"/>
                <a:endCxn id="19" idx="0"/>
              </p:cNvCxnSpPr>
              <p:nvPr/>
            </p:nvCxnSpPr>
            <p:spPr>
              <a:xfrm flipH="1">
                <a:off x="4681319" y="4102546"/>
                <a:ext cx="1" cy="570511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8" idx="0"/>
                <a:endCxn id="27" idx="4"/>
              </p:cNvCxnSpPr>
              <p:nvPr/>
            </p:nvCxnSpPr>
            <p:spPr>
              <a:xfrm flipH="1" flipV="1">
                <a:off x="3596099" y="4102545"/>
                <a:ext cx="1" cy="57441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18" idx="4"/>
                <a:endCxn id="22" idx="0"/>
              </p:cNvCxnSpPr>
              <p:nvPr/>
            </p:nvCxnSpPr>
            <p:spPr>
              <a:xfrm flipH="1">
                <a:off x="3596099" y="5058801"/>
                <a:ext cx="1" cy="56660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0" idx="0"/>
                <a:endCxn id="19" idx="4"/>
              </p:cNvCxnSpPr>
              <p:nvPr/>
            </p:nvCxnSpPr>
            <p:spPr>
              <a:xfrm flipH="1" flipV="1">
                <a:off x="4681319" y="5054894"/>
                <a:ext cx="1675" cy="570511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1" idx="1"/>
                <a:endCxn id="20" idx="5"/>
              </p:cNvCxnSpPr>
              <p:nvPr/>
            </p:nvCxnSpPr>
            <p:spPr>
              <a:xfrm flipH="1" flipV="1">
                <a:off x="4817993" y="5951323"/>
                <a:ext cx="800017" cy="66449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23" idx="4"/>
                <a:endCxn id="21" idx="0"/>
              </p:cNvCxnSpPr>
              <p:nvPr/>
            </p:nvCxnSpPr>
            <p:spPr>
              <a:xfrm>
                <a:off x="5753009" y="6007236"/>
                <a:ext cx="1" cy="552658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20" idx="6"/>
                <a:endCxn id="23" idx="2"/>
              </p:cNvCxnSpPr>
              <p:nvPr/>
            </p:nvCxnSpPr>
            <p:spPr>
              <a:xfrm flipV="1">
                <a:off x="4873912" y="5816318"/>
                <a:ext cx="688178" cy="6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3" idx="6"/>
                <a:endCxn id="24" idx="2"/>
              </p:cNvCxnSpPr>
              <p:nvPr/>
            </p:nvCxnSpPr>
            <p:spPr>
              <a:xfrm>
                <a:off x="5943927" y="5816318"/>
                <a:ext cx="688178" cy="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18" idx="5"/>
                <a:endCxn id="20" idx="1"/>
              </p:cNvCxnSpPr>
              <p:nvPr/>
            </p:nvCxnSpPr>
            <p:spPr>
              <a:xfrm>
                <a:off x="3731099" y="5002882"/>
                <a:ext cx="816895" cy="67844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2" idx="6"/>
                <a:endCxn id="20" idx="2"/>
              </p:cNvCxnSpPr>
              <p:nvPr/>
            </p:nvCxnSpPr>
            <p:spPr>
              <a:xfrm>
                <a:off x="3787017" y="5816320"/>
                <a:ext cx="705058" cy="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980084" y="283183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alibri" charset="0"/>
                  <a:ea typeface="Calibri" charset="0"/>
                  <a:cs typeface="Calibri" charset="0"/>
                </a:rPr>
                <a:t>0.9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5743" y="206941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61274" y="294927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alibri" charset="0"/>
                  <a:ea typeface="Calibri" charset="0"/>
                  <a:cs typeface="Calibri" charset="0"/>
                </a:rPr>
                <a:t>0.7</a:t>
              </a:r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42017" y="37746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78395" y="236392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42839" y="200388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775" y="194116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42839" y="294927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0.9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0871" y="330002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14499" y="410140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alibri" charset="0"/>
                  <a:ea typeface="Calibri" charset="0"/>
                  <a:cs typeface="Calibri" charset="0"/>
                </a:rPr>
                <a:t>0.3</a:t>
              </a:r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66627" y="366935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0.7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22959" y="395738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</p:grpSp>
      <p:sp>
        <p:nvSpPr>
          <p:cNvPr id="39" name="矩形 38"/>
          <p:cNvSpPr/>
          <p:nvPr/>
        </p:nvSpPr>
        <p:spPr>
          <a:xfrm>
            <a:off x="225573" y="2129223"/>
            <a:ext cx="3417923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E223A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600" dirty="0"/>
              <a:t>.</a:t>
            </a:r>
            <a:r>
              <a:rPr lang="zh-CN" altLang="en-US" sz="1600" dirty="0"/>
              <a:t>请计算节点</a:t>
            </a:r>
            <a:r>
              <a:rPr lang="en-US" altLang="zh-CN" sz="1600" dirty="0"/>
              <a:t>3</a:t>
            </a:r>
            <a:r>
              <a:rPr lang="zh-CN" altLang="en-US" sz="1600" dirty="0"/>
              <a:t>到其它结点的最优路径</a:t>
            </a:r>
            <a:endParaRPr lang="en-US" altLang="zh-CN" sz="1600" dirty="0"/>
          </a:p>
          <a:p>
            <a:r>
              <a:rPr lang="en-US" altLang="zh-CN" sz="1600" dirty="0"/>
              <a:t>{3}</a:t>
            </a:r>
            <a:r>
              <a:rPr lang="zh-CN" altLang="en-US" sz="1600" dirty="0"/>
              <a:t>到</a:t>
            </a:r>
            <a:r>
              <a:rPr lang="en-US" altLang="zh-CN" sz="1600" dirty="0"/>
              <a:t>1: 3</a:t>
            </a:r>
            <a:r>
              <a:rPr lang="en-US" altLang="zh-CN" sz="1600" dirty="0">
                <a:sym typeface="Wingdings" panose="05000000000000000000" pitchFamily="2" charset="2"/>
              </a:rPr>
              <a:t> 1             0.9</a:t>
            </a:r>
            <a:endParaRPr lang="en-US" altLang="zh-CN" sz="1600" dirty="0"/>
          </a:p>
          <a:p>
            <a:r>
              <a:rPr lang="en-US" altLang="zh-CN" sz="1600" dirty="0"/>
              <a:t>{3}</a:t>
            </a:r>
            <a:r>
              <a:rPr lang="zh-CN" altLang="en-US" sz="1600" dirty="0"/>
              <a:t>到</a:t>
            </a:r>
            <a:r>
              <a:rPr lang="en-US" altLang="zh-CN" sz="1600" dirty="0"/>
              <a:t>2: 3</a:t>
            </a:r>
            <a:r>
              <a:rPr lang="en-US" altLang="zh-CN" sz="1600" dirty="0">
                <a:sym typeface="Wingdings" panose="05000000000000000000" pitchFamily="2" charset="2"/>
              </a:rPr>
              <a:t> 2             0.9</a:t>
            </a:r>
            <a:endParaRPr lang="en-US" altLang="zh-CN" sz="1600" dirty="0"/>
          </a:p>
          <a:p>
            <a:r>
              <a:rPr lang="en-US" altLang="zh-CN" sz="1600" dirty="0"/>
              <a:t>{3}</a:t>
            </a:r>
            <a:r>
              <a:rPr lang="zh-CN" altLang="en-US" sz="1600" dirty="0"/>
              <a:t>到</a:t>
            </a:r>
            <a:r>
              <a:rPr lang="en-US" altLang="zh-CN" sz="1600" dirty="0"/>
              <a:t>3: 3</a:t>
            </a:r>
            <a:r>
              <a:rPr lang="en-US" altLang="zh-CN" sz="1600" dirty="0">
                <a:sym typeface="Wingdings" panose="05000000000000000000" pitchFamily="2" charset="2"/>
              </a:rPr>
              <a:t> 3             1.0</a:t>
            </a:r>
          </a:p>
          <a:p>
            <a:r>
              <a:rPr lang="en-US" altLang="zh-CN" sz="1600" dirty="0"/>
              <a:t>{3}</a:t>
            </a:r>
            <a:r>
              <a:rPr lang="zh-CN" altLang="en-US" sz="1600" dirty="0"/>
              <a:t>到</a:t>
            </a:r>
            <a:r>
              <a:rPr lang="en-US" altLang="zh-CN" sz="1600" dirty="0"/>
              <a:t>4: 3</a:t>
            </a:r>
            <a:r>
              <a:rPr lang="en-US" altLang="zh-CN" sz="1600" dirty="0">
                <a:sym typeface="Wingdings" panose="05000000000000000000" pitchFamily="2" charset="2"/>
              </a:rPr>
              <a:t> 2 4      0.9*0.3</a:t>
            </a:r>
            <a:endParaRPr lang="en-US" altLang="zh-CN" sz="1600" dirty="0"/>
          </a:p>
          <a:p>
            <a:r>
              <a:rPr lang="en-US" altLang="zh-CN" sz="1600" dirty="0"/>
              <a:t>{3}</a:t>
            </a:r>
            <a:r>
              <a:rPr lang="zh-CN" altLang="en-US" sz="1600" dirty="0"/>
              <a:t>到</a:t>
            </a:r>
            <a:r>
              <a:rPr lang="en-US" altLang="zh-CN" sz="1600" dirty="0"/>
              <a:t>5: 3</a:t>
            </a:r>
            <a:r>
              <a:rPr lang="en-US" altLang="zh-CN" sz="1600" dirty="0">
                <a:sym typeface="Wingdings" panose="05000000000000000000" pitchFamily="2" charset="2"/>
              </a:rPr>
              <a:t> 2 5     0.9*0.7</a:t>
            </a:r>
            <a:endParaRPr lang="en-US" altLang="zh-CN" sz="1600" dirty="0"/>
          </a:p>
          <a:p>
            <a:r>
              <a:rPr lang="en-US" altLang="zh-CN" sz="1600" dirty="0"/>
              <a:t>{3}</a:t>
            </a:r>
            <a:r>
              <a:rPr lang="zh-CN" altLang="en-US" sz="1600" dirty="0"/>
              <a:t>到</a:t>
            </a:r>
            <a:r>
              <a:rPr lang="en-US" altLang="zh-CN" sz="1600" dirty="0"/>
              <a:t>6: 3</a:t>
            </a:r>
            <a:r>
              <a:rPr lang="en-US" altLang="zh-CN" sz="1600" dirty="0">
                <a:sym typeface="Wingdings" panose="05000000000000000000" pitchFamily="2" charset="2"/>
              </a:rPr>
              <a:t> 7 6     0.8*0.8</a:t>
            </a:r>
            <a:endParaRPr lang="en-US" altLang="zh-CN" sz="1600" dirty="0"/>
          </a:p>
          <a:p>
            <a:r>
              <a:rPr lang="en-US" altLang="zh-CN" sz="1600" dirty="0"/>
              <a:t>{3}</a:t>
            </a:r>
            <a:r>
              <a:rPr lang="zh-CN" altLang="en-US" sz="1600" dirty="0"/>
              <a:t>到</a:t>
            </a:r>
            <a:r>
              <a:rPr lang="en-US" altLang="zh-CN" sz="1600" dirty="0"/>
              <a:t>7: 3</a:t>
            </a:r>
            <a:r>
              <a:rPr lang="en-US" altLang="zh-CN" sz="1600" dirty="0">
                <a:sym typeface="Wingdings" panose="05000000000000000000" pitchFamily="2" charset="2"/>
              </a:rPr>
              <a:t> 7            0.8</a:t>
            </a:r>
            <a:endParaRPr lang="en-US" altLang="zh-CN" sz="1600" dirty="0"/>
          </a:p>
          <a:p>
            <a:r>
              <a:rPr lang="en-US" altLang="zh-CN" sz="1600" dirty="0"/>
              <a:t>{3}</a:t>
            </a:r>
            <a:r>
              <a:rPr lang="zh-CN" altLang="en-US" sz="1600" dirty="0"/>
              <a:t>到</a:t>
            </a:r>
            <a:r>
              <a:rPr lang="en-US" altLang="zh-CN" sz="1600" dirty="0"/>
              <a:t>8: 3</a:t>
            </a:r>
            <a:r>
              <a:rPr lang="en-US" altLang="zh-CN" sz="1600" dirty="0">
                <a:sym typeface="Wingdings" panose="05000000000000000000" pitchFamily="2" charset="2"/>
              </a:rPr>
              <a:t>78       0.8*0.7</a:t>
            </a:r>
          </a:p>
          <a:p>
            <a:r>
              <a:rPr lang="en-US" altLang="zh-CN" sz="1600" dirty="0"/>
              <a:t>{3}</a:t>
            </a:r>
            <a:r>
              <a:rPr lang="zh-CN" altLang="en-US" sz="1600" dirty="0"/>
              <a:t>到</a:t>
            </a:r>
            <a:r>
              <a:rPr lang="en-US" altLang="zh-CN" sz="1600" dirty="0">
                <a:sym typeface="Wingdings" panose="05000000000000000000" pitchFamily="2" charset="2"/>
              </a:rPr>
              <a:t>9: 3 1 9     0.9*.08</a:t>
            </a:r>
            <a:endParaRPr lang="en-US" altLang="zh-CN" sz="1600" dirty="0"/>
          </a:p>
        </p:txBody>
      </p:sp>
      <p:sp>
        <p:nvSpPr>
          <p:cNvPr id="40" name="右大括号 39"/>
          <p:cNvSpPr/>
          <p:nvPr/>
        </p:nvSpPr>
        <p:spPr>
          <a:xfrm>
            <a:off x="3711581" y="2395290"/>
            <a:ext cx="661718" cy="1982804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374709" y="334167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累加得到</a:t>
            </a:r>
            <a:endParaRPr lang="en-US" altLang="zh-CN" sz="1400" b="1" dirty="0"/>
          </a:p>
          <a:p>
            <a:r>
              <a:rPr lang="en-US" altLang="zh-CN" sz="1400" b="1" dirty="0"/>
              <a:t>6.42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2565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节点的间接影响力</a:t>
            </a:r>
            <a:endParaRPr lang="en-US" altLang="zh-CN" dirty="0"/>
          </a:p>
          <a:p>
            <a:r>
              <a:rPr lang="zh-CN" altLang="en-US" dirty="0"/>
              <a:t>引入两点间路径的概念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节点</a:t>
            </a: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激活节点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的路径可能有多条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zh-CN" altLang="en-US" dirty="0">
                <a:sym typeface="Wingdings"/>
              </a:rPr>
              <a:t> </a:t>
            </a:r>
            <a:r>
              <a:rPr lang="en-US" altLang="zh-CN" dirty="0">
                <a:sym typeface="Wingdings"/>
              </a:rPr>
              <a:t>2</a:t>
            </a:r>
            <a:r>
              <a:rPr lang="zh-CN" altLang="en-US" dirty="0">
                <a:sym typeface="Wingdings"/>
              </a:rPr>
              <a:t>  </a:t>
            </a:r>
            <a:r>
              <a:rPr lang="en-US" altLang="zh-CN" dirty="0">
                <a:sym typeface="Wingdings"/>
              </a:rPr>
              <a:t>4</a:t>
            </a:r>
          </a:p>
          <a:p>
            <a:pPr lvl="2"/>
            <a:r>
              <a:rPr lang="en-US" altLang="zh-CN" dirty="0">
                <a:sym typeface="Wingdings"/>
              </a:rPr>
              <a:t>3</a:t>
            </a:r>
            <a:r>
              <a:rPr lang="zh-CN" altLang="en-US" dirty="0">
                <a:sym typeface="Wingdings"/>
              </a:rPr>
              <a:t>  </a:t>
            </a:r>
            <a:r>
              <a:rPr lang="en-US" altLang="zh-CN" dirty="0">
                <a:sym typeface="Wingdings"/>
              </a:rPr>
              <a:t>1</a:t>
            </a:r>
            <a:r>
              <a:rPr lang="zh-CN" altLang="en-US" dirty="0">
                <a:sym typeface="Wingdings"/>
              </a:rPr>
              <a:t>  </a:t>
            </a:r>
            <a:r>
              <a:rPr lang="en-US" altLang="zh-CN" dirty="0">
                <a:sym typeface="Wingdings"/>
              </a:rPr>
              <a:t>4</a:t>
            </a:r>
          </a:p>
          <a:p>
            <a:pPr lvl="2"/>
            <a:r>
              <a:rPr lang="en-US" altLang="zh-CN" dirty="0">
                <a:sym typeface="Wingdings"/>
              </a:rPr>
              <a:t>3</a:t>
            </a:r>
            <a:r>
              <a:rPr lang="zh-CN" altLang="en-US" dirty="0">
                <a:sym typeface="Wingdings"/>
              </a:rPr>
              <a:t>  </a:t>
            </a:r>
            <a:r>
              <a:rPr lang="en-US" altLang="zh-CN" dirty="0">
                <a:sym typeface="Wingdings"/>
              </a:rPr>
              <a:t>2</a:t>
            </a:r>
            <a:r>
              <a:rPr lang="zh-CN" altLang="en-US" dirty="0">
                <a:sym typeface="Wingdings"/>
              </a:rPr>
              <a:t>  </a:t>
            </a:r>
            <a:r>
              <a:rPr lang="en-US" altLang="zh-CN" dirty="0">
                <a:sym typeface="Wingdings"/>
              </a:rPr>
              <a:t>1</a:t>
            </a:r>
            <a:r>
              <a:rPr lang="zh-CN" altLang="en-US" dirty="0">
                <a:sym typeface="Wingdings"/>
              </a:rPr>
              <a:t>  </a:t>
            </a:r>
            <a:r>
              <a:rPr lang="en-US" altLang="zh-CN" dirty="0">
                <a:sym typeface="Wingdings"/>
              </a:rPr>
              <a:t>4</a:t>
            </a:r>
          </a:p>
          <a:p>
            <a:pPr lvl="2"/>
            <a:r>
              <a:rPr lang="en-US" altLang="zh-CN" dirty="0">
                <a:sym typeface="Wingdings"/>
              </a:rPr>
              <a:t>3</a:t>
            </a:r>
            <a:r>
              <a:rPr lang="zh-CN" altLang="en-US" dirty="0">
                <a:sym typeface="Wingdings"/>
              </a:rPr>
              <a:t>  </a:t>
            </a:r>
            <a:r>
              <a:rPr lang="en-US" altLang="zh-CN" dirty="0">
                <a:sym typeface="Wingdings"/>
              </a:rPr>
              <a:t>1</a:t>
            </a:r>
            <a:r>
              <a:rPr lang="zh-CN" altLang="en-US" dirty="0">
                <a:sym typeface="Wingdings"/>
              </a:rPr>
              <a:t>  </a:t>
            </a:r>
            <a:r>
              <a:rPr lang="en-US" altLang="zh-CN" dirty="0">
                <a:sym typeface="Wingdings"/>
              </a:rPr>
              <a:t>2</a:t>
            </a:r>
            <a:r>
              <a:rPr lang="zh-CN" altLang="en-US" dirty="0">
                <a:sym typeface="Wingdings"/>
              </a:rPr>
              <a:t>  </a:t>
            </a:r>
            <a:r>
              <a:rPr lang="en-US" altLang="zh-CN" dirty="0">
                <a:sym typeface="Wingdings"/>
              </a:rPr>
              <a:t>4</a:t>
            </a:r>
          </a:p>
          <a:p>
            <a:pPr lvl="2"/>
            <a:r>
              <a:rPr lang="en-US" altLang="zh-CN" dirty="0">
                <a:sym typeface="Wingdings"/>
              </a:rPr>
              <a:t>3</a:t>
            </a:r>
            <a:r>
              <a:rPr lang="zh-CN" altLang="en-US" dirty="0">
                <a:sym typeface="Wingdings"/>
              </a:rPr>
              <a:t>  </a:t>
            </a:r>
            <a:r>
              <a:rPr lang="en-US" altLang="zh-CN" dirty="0">
                <a:sym typeface="Wingdings"/>
              </a:rPr>
              <a:t>5</a:t>
            </a:r>
            <a:r>
              <a:rPr lang="zh-CN" altLang="en-US" dirty="0">
                <a:sym typeface="Wingdings"/>
              </a:rPr>
              <a:t>  </a:t>
            </a:r>
            <a:r>
              <a:rPr lang="en-US" altLang="zh-CN" dirty="0">
                <a:sym typeface="Wingdings"/>
              </a:rPr>
              <a:t>2</a:t>
            </a:r>
            <a:r>
              <a:rPr lang="zh-CN" altLang="en-US" dirty="0">
                <a:sym typeface="Wingdings"/>
              </a:rPr>
              <a:t>  </a:t>
            </a:r>
            <a:r>
              <a:rPr lang="en-US" altLang="zh-CN" dirty="0">
                <a:sym typeface="Wingdings"/>
              </a:rPr>
              <a:t>4</a:t>
            </a:r>
          </a:p>
          <a:p>
            <a:pPr lvl="2"/>
            <a:r>
              <a:rPr lang="mr-IN" altLang="zh-CN" dirty="0">
                <a:sym typeface="Wingdings"/>
              </a:rPr>
              <a:t>……</a:t>
            </a:r>
            <a:endParaRPr lang="en-US" altLang="zh-CN" dirty="0">
              <a:sym typeface="Wingdings"/>
            </a:endParaRPr>
          </a:p>
          <a:p>
            <a:endParaRPr kumimoji="1" lang="en-US" altLang="zh-CN" dirty="0"/>
          </a:p>
        </p:txBody>
      </p:sp>
      <p:grpSp>
        <p:nvGrpSpPr>
          <p:cNvPr id="4" name="Group 3"/>
          <p:cNvGrpSpPr/>
          <p:nvPr/>
        </p:nvGrpSpPr>
        <p:grpSpPr>
          <a:xfrm>
            <a:off x="5205844" y="1510145"/>
            <a:ext cx="3480955" cy="3040604"/>
            <a:chOff x="961274" y="1581124"/>
            <a:chExt cx="3994183" cy="3221023"/>
          </a:xfrm>
        </p:grpSpPr>
        <p:grpSp>
          <p:nvGrpSpPr>
            <p:cNvPr id="5" name="Group 4"/>
            <p:cNvGrpSpPr/>
            <p:nvPr/>
          </p:nvGrpSpPr>
          <p:grpSpPr>
            <a:xfrm>
              <a:off x="1346695" y="1581124"/>
              <a:ext cx="3608762" cy="3221023"/>
              <a:chOff x="3405180" y="3720708"/>
              <a:chExt cx="3608762" cy="3221023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405181" y="4676964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2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490400" y="4673057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</a:t>
                </a: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492075" y="5625405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562091" y="6559894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6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405180" y="5625401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5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562090" y="562539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7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32105" y="562539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8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490401" y="372070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9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405180" y="3720708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  <p:cxnSp>
            <p:nvCxnSpPr>
              <p:cNvPr id="27" name="Straight Arrow Connector 26"/>
              <p:cNvCxnSpPr>
                <a:stCxn id="19" idx="2"/>
                <a:endCxn id="18" idx="6"/>
              </p:cNvCxnSpPr>
              <p:nvPr/>
            </p:nvCxnSpPr>
            <p:spPr>
              <a:xfrm flipH="1">
                <a:off x="3787018" y="4863976"/>
                <a:ext cx="703382" cy="390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9" idx="1"/>
                <a:endCxn id="27" idx="5"/>
              </p:cNvCxnSpPr>
              <p:nvPr/>
            </p:nvCxnSpPr>
            <p:spPr>
              <a:xfrm flipH="1" flipV="1">
                <a:off x="3731098" y="4046626"/>
                <a:ext cx="815221" cy="68235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6" idx="4"/>
                <a:endCxn id="19" idx="0"/>
              </p:cNvCxnSpPr>
              <p:nvPr/>
            </p:nvCxnSpPr>
            <p:spPr>
              <a:xfrm flipH="1">
                <a:off x="4681319" y="4102546"/>
                <a:ext cx="1" cy="570511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8" idx="0"/>
                <a:endCxn id="27" idx="4"/>
              </p:cNvCxnSpPr>
              <p:nvPr/>
            </p:nvCxnSpPr>
            <p:spPr>
              <a:xfrm flipH="1" flipV="1">
                <a:off x="3596099" y="4102545"/>
                <a:ext cx="1" cy="57441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18" idx="4"/>
                <a:endCxn id="22" idx="0"/>
              </p:cNvCxnSpPr>
              <p:nvPr/>
            </p:nvCxnSpPr>
            <p:spPr>
              <a:xfrm flipH="1">
                <a:off x="3596099" y="5058801"/>
                <a:ext cx="1" cy="56660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0" idx="0"/>
                <a:endCxn id="19" idx="4"/>
              </p:cNvCxnSpPr>
              <p:nvPr/>
            </p:nvCxnSpPr>
            <p:spPr>
              <a:xfrm flipH="1" flipV="1">
                <a:off x="4681319" y="5054894"/>
                <a:ext cx="1675" cy="570511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1" idx="1"/>
                <a:endCxn id="20" idx="5"/>
              </p:cNvCxnSpPr>
              <p:nvPr/>
            </p:nvCxnSpPr>
            <p:spPr>
              <a:xfrm flipH="1" flipV="1">
                <a:off x="4817993" y="5951323"/>
                <a:ext cx="800017" cy="66449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23" idx="4"/>
                <a:endCxn id="21" idx="0"/>
              </p:cNvCxnSpPr>
              <p:nvPr/>
            </p:nvCxnSpPr>
            <p:spPr>
              <a:xfrm>
                <a:off x="5753009" y="6007236"/>
                <a:ext cx="1" cy="552658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20" idx="6"/>
                <a:endCxn id="23" idx="2"/>
              </p:cNvCxnSpPr>
              <p:nvPr/>
            </p:nvCxnSpPr>
            <p:spPr>
              <a:xfrm flipV="1">
                <a:off x="4873912" y="5816318"/>
                <a:ext cx="688178" cy="6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3" idx="6"/>
                <a:endCxn id="24" idx="2"/>
              </p:cNvCxnSpPr>
              <p:nvPr/>
            </p:nvCxnSpPr>
            <p:spPr>
              <a:xfrm>
                <a:off x="5943927" y="5816318"/>
                <a:ext cx="688178" cy="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18" idx="5"/>
                <a:endCxn id="20" idx="1"/>
              </p:cNvCxnSpPr>
              <p:nvPr/>
            </p:nvCxnSpPr>
            <p:spPr>
              <a:xfrm>
                <a:off x="3731099" y="5002882"/>
                <a:ext cx="816895" cy="67844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2" idx="6"/>
                <a:endCxn id="20" idx="2"/>
              </p:cNvCxnSpPr>
              <p:nvPr/>
            </p:nvCxnSpPr>
            <p:spPr>
              <a:xfrm>
                <a:off x="3787017" y="5816320"/>
                <a:ext cx="705058" cy="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980084" y="2831833"/>
              <a:ext cx="473080" cy="32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charset="0"/>
                  <a:ea typeface="Calibri" charset="0"/>
                  <a:cs typeface="Calibri" charset="0"/>
                </a:rPr>
                <a:t>0.9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5743" y="2069414"/>
              <a:ext cx="473080" cy="32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61274" y="2949276"/>
              <a:ext cx="473080" cy="32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charset="0"/>
                  <a:ea typeface="Calibri" charset="0"/>
                  <a:cs typeface="Calibri" charset="0"/>
                </a:rPr>
                <a:t>0.7</a:t>
              </a:r>
              <a:endParaRPr lang="en-US" sz="14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42017" y="3774649"/>
              <a:ext cx="473080" cy="32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78395" y="2363920"/>
              <a:ext cx="473080" cy="32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42839" y="2003880"/>
              <a:ext cx="473080" cy="32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775" y="1941164"/>
              <a:ext cx="473080" cy="32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42839" y="2949276"/>
              <a:ext cx="473080" cy="32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0.9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0871" y="3300024"/>
              <a:ext cx="473080" cy="32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14499" y="4101404"/>
              <a:ext cx="473080" cy="32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charset="0"/>
                  <a:ea typeface="Calibri" charset="0"/>
                  <a:cs typeface="Calibri" charset="0"/>
                </a:rPr>
                <a:t>0.3</a:t>
              </a:r>
              <a:endParaRPr lang="en-US" sz="14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66627" y="3669356"/>
              <a:ext cx="473080" cy="32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0.7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22959" y="3957388"/>
              <a:ext cx="473080" cy="32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26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 dirty="0"/>
              <a:t>：基于最优路径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b="1" dirty="0"/>
                  <a:t>在选到</a:t>
                </a:r>
                <a:r>
                  <a:rPr kumimoji="1" lang="en-US" altLang="zh-CN" b="1" dirty="0"/>
                  <a:t>3</a:t>
                </a:r>
                <a:r>
                  <a:rPr kumimoji="1" lang="zh-CN" altLang="en-US" b="1" dirty="0"/>
                  <a:t>的基础上</a:t>
                </a:r>
                <a:endParaRPr kumimoji="1" lang="en-US" altLang="zh-CN" b="1" dirty="0"/>
              </a:p>
              <a:p>
                <a:pPr lvl="1"/>
                <a:r>
                  <a:rPr kumimoji="1" lang="zh-CN" altLang="en-US" b="1" dirty="0"/>
                  <a:t>尝试增加选择</a:t>
                </a:r>
                <a:r>
                  <a:rPr kumimoji="1" lang="en-US" altLang="zh-CN" b="1" dirty="0"/>
                  <a:t>1</a:t>
                </a:r>
              </a:p>
              <a:p>
                <a:pPr lvl="1"/>
                <a:r>
                  <a:rPr kumimoji="1" lang="zh-CN" altLang="en-US" dirty="0"/>
                  <a:t>看看影响范围的变化，需要计算</a:t>
                </a:r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{3,1}</a:t>
                </a:r>
                <a:r>
                  <a:rPr kumimoji="1" lang="zh-CN" altLang="en-US" dirty="0"/>
                  <a:t>的影响概率</a:t>
                </a:r>
                <a:r>
                  <a:rPr kumimoji="1" lang="en-US" altLang="zh-CN" dirty="0"/>
                  <a:t>- {3}</a:t>
                </a:r>
                <a:r>
                  <a:rPr kumimoji="1" lang="zh-CN" altLang="en-US" dirty="0"/>
                  <a:t>的影响概率</a:t>
                </a:r>
                <a:endParaRPr kumimoji="1"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即</m:t>
                    </m:r>
                    <m:r>
                      <a:rPr lang="en-US" altLang="zh-CN" i="1">
                        <a:latin typeface="Cambria Math" charset="0"/>
                      </a:rPr>
                      <m:t>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1,3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𝜎</m:t>
                    </m:r>
                    <m:r>
                      <a:rPr lang="en-US" altLang="zh-CN" i="1">
                        <a:latin typeface="Cambria Math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3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73"/>
          <p:cNvGrpSpPr/>
          <p:nvPr/>
        </p:nvGrpSpPr>
        <p:grpSpPr>
          <a:xfrm>
            <a:off x="4911437" y="718446"/>
            <a:ext cx="3006436" cy="1752599"/>
            <a:chOff x="961274" y="1581124"/>
            <a:chExt cx="3994183" cy="3221023"/>
          </a:xfrm>
        </p:grpSpPr>
        <p:grpSp>
          <p:nvGrpSpPr>
            <p:cNvPr id="5" name="Group 74"/>
            <p:cNvGrpSpPr/>
            <p:nvPr/>
          </p:nvGrpSpPr>
          <p:grpSpPr>
            <a:xfrm>
              <a:off x="1346695" y="1581124"/>
              <a:ext cx="3608762" cy="3221023"/>
              <a:chOff x="3405180" y="3720708"/>
              <a:chExt cx="3608762" cy="3221023"/>
            </a:xfrm>
          </p:grpSpPr>
          <p:sp>
            <p:nvSpPr>
              <p:cNvPr id="18" name="Oval 123"/>
              <p:cNvSpPr/>
              <p:nvPr/>
            </p:nvSpPr>
            <p:spPr>
              <a:xfrm>
                <a:off x="3405181" y="4676964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2</a:t>
                </a:r>
              </a:p>
            </p:txBody>
          </p:sp>
          <p:sp>
            <p:nvSpPr>
              <p:cNvPr id="19" name="Oval 124"/>
              <p:cNvSpPr/>
              <p:nvPr/>
            </p:nvSpPr>
            <p:spPr>
              <a:xfrm>
                <a:off x="4490400" y="4673057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</a:t>
                </a:r>
              </a:p>
            </p:txBody>
          </p:sp>
          <p:sp>
            <p:nvSpPr>
              <p:cNvPr id="20" name="Oval 125"/>
              <p:cNvSpPr/>
              <p:nvPr/>
            </p:nvSpPr>
            <p:spPr>
              <a:xfrm>
                <a:off x="4492075" y="5625405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3</a:t>
                </a:r>
              </a:p>
            </p:txBody>
          </p:sp>
          <p:sp>
            <p:nvSpPr>
              <p:cNvPr id="21" name="Oval 126"/>
              <p:cNvSpPr/>
              <p:nvPr/>
            </p:nvSpPr>
            <p:spPr>
              <a:xfrm>
                <a:off x="5562091" y="6559894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22" name="Oval 127"/>
              <p:cNvSpPr/>
              <p:nvPr/>
            </p:nvSpPr>
            <p:spPr>
              <a:xfrm>
                <a:off x="3405180" y="5625401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5</a:t>
                </a:r>
              </a:p>
            </p:txBody>
          </p:sp>
          <p:sp>
            <p:nvSpPr>
              <p:cNvPr id="23" name="Oval 128"/>
              <p:cNvSpPr/>
              <p:nvPr/>
            </p:nvSpPr>
            <p:spPr>
              <a:xfrm>
                <a:off x="5562090" y="562539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7</a:t>
                </a:r>
              </a:p>
            </p:txBody>
          </p:sp>
          <p:sp>
            <p:nvSpPr>
              <p:cNvPr id="24" name="Oval 129"/>
              <p:cNvSpPr/>
              <p:nvPr/>
            </p:nvSpPr>
            <p:spPr>
              <a:xfrm>
                <a:off x="6632105" y="562539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25" name="Oval 130"/>
              <p:cNvSpPr/>
              <p:nvPr/>
            </p:nvSpPr>
            <p:spPr>
              <a:xfrm>
                <a:off x="4490401" y="372070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26" name="Oval 131"/>
              <p:cNvSpPr/>
              <p:nvPr/>
            </p:nvSpPr>
            <p:spPr>
              <a:xfrm>
                <a:off x="3405180" y="3720708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cxnSp>
            <p:nvCxnSpPr>
              <p:cNvPr id="27" name="Straight Arrow Connector 132"/>
              <p:cNvCxnSpPr>
                <a:stCxn id="21" idx="2"/>
                <a:endCxn id="20" idx="6"/>
              </p:cNvCxnSpPr>
              <p:nvPr/>
            </p:nvCxnSpPr>
            <p:spPr>
              <a:xfrm flipH="1">
                <a:off x="3787018" y="4863976"/>
                <a:ext cx="703382" cy="390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133"/>
              <p:cNvCxnSpPr>
                <a:stCxn id="21" idx="1"/>
                <a:endCxn id="29" idx="5"/>
              </p:cNvCxnSpPr>
              <p:nvPr/>
            </p:nvCxnSpPr>
            <p:spPr>
              <a:xfrm flipH="1" flipV="1">
                <a:off x="3731098" y="4046626"/>
                <a:ext cx="815221" cy="68235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134"/>
              <p:cNvCxnSpPr>
                <a:stCxn id="28" idx="4"/>
                <a:endCxn id="21" idx="0"/>
              </p:cNvCxnSpPr>
              <p:nvPr/>
            </p:nvCxnSpPr>
            <p:spPr>
              <a:xfrm flipH="1">
                <a:off x="4681319" y="4102546"/>
                <a:ext cx="1" cy="570511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135"/>
              <p:cNvCxnSpPr>
                <a:stCxn id="20" idx="0"/>
                <a:endCxn id="29" idx="4"/>
              </p:cNvCxnSpPr>
              <p:nvPr/>
            </p:nvCxnSpPr>
            <p:spPr>
              <a:xfrm flipH="1" flipV="1">
                <a:off x="3596099" y="4102545"/>
                <a:ext cx="1" cy="57441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136"/>
              <p:cNvCxnSpPr>
                <a:stCxn id="20" idx="4"/>
                <a:endCxn id="24" idx="0"/>
              </p:cNvCxnSpPr>
              <p:nvPr/>
            </p:nvCxnSpPr>
            <p:spPr>
              <a:xfrm flipH="1">
                <a:off x="3596099" y="5058801"/>
                <a:ext cx="1" cy="56660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137"/>
              <p:cNvCxnSpPr>
                <a:stCxn id="22" idx="0"/>
                <a:endCxn id="21" idx="4"/>
              </p:cNvCxnSpPr>
              <p:nvPr/>
            </p:nvCxnSpPr>
            <p:spPr>
              <a:xfrm flipH="1" flipV="1">
                <a:off x="4681319" y="5054894"/>
                <a:ext cx="1675" cy="570511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138"/>
              <p:cNvCxnSpPr>
                <a:stCxn id="23" idx="1"/>
                <a:endCxn id="22" idx="5"/>
              </p:cNvCxnSpPr>
              <p:nvPr/>
            </p:nvCxnSpPr>
            <p:spPr>
              <a:xfrm flipH="1" flipV="1">
                <a:off x="4817993" y="5951323"/>
                <a:ext cx="800017" cy="66449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139"/>
              <p:cNvCxnSpPr>
                <a:stCxn id="25" idx="4"/>
                <a:endCxn id="23" idx="0"/>
              </p:cNvCxnSpPr>
              <p:nvPr/>
            </p:nvCxnSpPr>
            <p:spPr>
              <a:xfrm>
                <a:off x="5753009" y="6007236"/>
                <a:ext cx="1" cy="552658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140"/>
              <p:cNvCxnSpPr>
                <a:stCxn id="22" idx="6"/>
                <a:endCxn id="25" idx="2"/>
              </p:cNvCxnSpPr>
              <p:nvPr/>
            </p:nvCxnSpPr>
            <p:spPr>
              <a:xfrm flipV="1">
                <a:off x="4873912" y="5816318"/>
                <a:ext cx="688178" cy="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141"/>
              <p:cNvCxnSpPr>
                <a:stCxn id="25" idx="6"/>
                <a:endCxn id="26" idx="2"/>
              </p:cNvCxnSpPr>
              <p:nvPr/>
            </p:nvCxnSpPr>
            <p:spPr>
              <a:xfrm>
                <a:off x="5943927" y="5816318"/>
                <a:ext cx="688178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142"/>
              <p:cNvCxnSpPr>
                <a:stCxn id="20" idx="5"/>
                <a:endCxn id="22" idx="1"/>
              </p:cNvCxnSpPr>
              <p:nvPr/>
            </p:nvCxnSpPr>
            <p:spPr>
              <a:xfrm>
                <a:off x="3731099" y="5002882"/>
                <a:ext cx="816895" cy="67844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143"/>
              <p:cNvCxnSpPr>
                <a:stCxn id="24" idx="6"/>
                <a:endCxn id="22" idx="2"/>
              </p:cNvCxnSpPr>
              <p:nvPr/>
            </p:nvCxnSpPr>
            <p:spPr>
              <a:xfrm>
                <a:off x="3787017" y="5816320"/>
                <a:ext cx="705058" cy="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75"/>
            <p:cNvSpPr txBox="1"/>
            <p:nvPr/>
          </p:nvSpPr>
          <p:spPr>
            <a:xfrm>
              <a:off x="1980084" y="2831833"/>
              <a:ext cx="483858" cy="358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Calibri" charset="0"/>
                  <a:ea typeface="Calibri" charset="0"/>
                  <a:cs typeface="Calibri" charset="0"/>
                </a:rPr>
                <a:t>0.9</a:t>
              </a:r>
            </a:p>
          </p:txBody>
        </p:sp>
        <p:sp>
          <p:nvSpPr>
            <p:cNvPr id="7" name="TextBox 76"/>
            <p:cNvSpPr txBox="1"/>
            <p:nvPr/>
          </p:nvSpPr>
          <p:spPr>
            <a:xfrm>
              <a:off x="965743" y="2069414"/>
              <a:ext cx="483858" cy="358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libri" charset="0"/>
                  <a:ea typeface="Calibri" charset="0"/>
                  <a:cs typeface="Calibri" charset="0"/>
                </a:rPr>
                <a:t>0.3</a:t>
              </a:r>
            </a:p>
          </p:txBody>
        </p:sp>
        <p:sp>
          <p:nvSpPr>
            <p:cNvPr id="8" name="TextBox 77"/>
            <p:cNvSpPr txBox="1"/>
            <p:nvPr/>
          </p:nvSpPr>
          <p:spPr>
            <a:xfrm>
              <a:off x="961274" y="2949276"/>
              <a:ext cx="483858" cy="358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Calibri" charset="0"/>
                  <a:ea typeface="Calibri" charset="0"/>
                  <a:cs typeface="Calibri" charset="0"/>
                </a:rPr>
                <a:t>0.7</a:t>
              </a:r>
              <a:endParaRPr lang="en-US" sz="11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" name="TextBox 78"/>
            <p:cNvSpPr txBox="1"/>
            <p:nvPr/>
          </p:nvSpPr>
          <p:spPr>
            <a:xfrm>
              <a:off x="1842016" y="3774649"/>
              <a:ext cx="483858" cy="358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libri" charset="0"/>
                  <a:ea typeface="Calibri" charset="0"/>
                  <a:cs typeface="Calibri" charset="0"/>
                </a:rPr>
                <a:t>0.5</a:t>
              </a:r>
            </a:p>
          </p:txBody>
        </p:sp>
        <p:sp>
          <p:nvSpPr>
            <p:cNvPr id="10" name="TextBox 115"/>
            <p:cNvSpPr txBox="1"/>
            <p:nvPr/>
          </p:nvSpPr>
          <p:spPr>
            <a:xfrm>
              <a:off x="1878395" y="2363920"/>
              <a:ext cx="483858" cy="358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libri" charset="0"/>
                  <a:ea typeface="Calibri" charset="0"/>
                  <a:cs typeface="Calibri" charset="0"/>
                </a:rPr>
                <a:t>0.1</a:t>
              </a:r>
            </a:p>
          </p:txBody>
        </p:sp>
        <p:sp>
          <p:nvSpPr>
            <p:cNvPr id="11" name="TextBox 116"/>
            <p:cNvSpPr txBox="1"/>
            <p:nvPr/>
          </p:nvSpPr>
          <p:spPr>
            <a:xfrm>
              <a:off x="2642839" y="2003880"/>
              <a:ext cx="483858" cy="358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  <p:sp>
          <p:nvSpPr>
            <p:cNvPr id="12" name="TextBox 117"/>
            <p:cNvSpPr txBox="1"/>
            <p:nvPr/>
          </p:nvSpPr>
          <p:spPr>
            <a:xfrm>
              <a:off x="2066776" y="1941163"/>
              <a:ext cx="483858" cy="358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libri" charset="0"/>
                  <a:ea typeface="Calibri" charset="0"/>
                  <a:cs typeface="Calibri" charset="0"/>
                </a:rPr>
                <a:t>0.2</a:t>
              </a:r>
            </a:p>
          </p:txBody>
        </p:sp>
        <p:sp>
          <p:nvSpPr>
            <p:cNvPr id="13" name="TextBox 118"/>
            <p:cNvSpPr txBox="1"/>
            <p:nvPr/>
          </p:nvSpPr>
          <p:spPr>
            <a:xfrm>
              <a:off x="2642839" y="2949276"/>
              <a:ext cx="483858" cy="358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libri" charset="0"/>
                  <a:ea typeface="Calibri" charset="0"/>
                  <a:cs typeface="Calibri" charset="0"/>
                </a:rPr>
                <a:t>0.9</a:t>
              </a:r>
            </a:p>
          </p:txBody>
        </p:sp>
        <p:sp>
          <p:nvSpPr>
            <p:cNvPr id="14" name="TextBox 119"/>
            <p:cNvSpPr txBox="1"/>
            <p:nvPr/>
          </p:nvSpPr>
          <p:spPr>
            <a:xfrm>
              <a:off x="2930871" y="3300024"/>
              <a:ext cx="483858" cy="358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  <p:sp>
          <p:nvSpPr>
            <p:cNvPr id="15" name="TextBox 120"/>
            <p:cNvSpPr txBox="1"/>
            <p:nvPr/>
          </p:nvSpPr>
          <p:spPr>
            <a:xfrm>
              <a:off x="2814499" y="4101403"/>
              <a:ext cx="483858" cy="358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Calibri" charset="0"/>
                  <a:ea typeface="Calibri" charset="0"/>
                  <a:cs typeface="Calibri" charset="0"/>
                </a:rPr>
                <a:t>0.3</a:t>
              </a:r>
              <a:endParaRPr lang="en-US" sz="11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" name="TextBox 121"/>
            <p:cNvSpPr txBox="1"/>
            <p:nvPr/>
          </p:nvSpPr>
          <p:spPr>
            <a:xfrm>
              <a:off x="3966627" y="3669357"/>
              <a:ext cx="483858" cy="358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libri" charset="0"/>
                  <a:ea typeface="Calibri" charset="0"/>
                  <a:cs typeface="Calibri" charset="0"/>
                </a:rPr>
                <a:t>0.7</a:t>
              </a:r>
            </a:p>
          </p:txBody>
        </p:sp>
        <p:sp>
          <p:nvSpPr>
            <p:cNvPr id="17" name="TextBox 122"/>
            <p:cNvSpPr txBox="1"/>
            <p:nvPr/>
          </p:nvSpPr>
          <p:spPr>
            <a:xfrm>
              <a:off x="3722959" y="3957388"/>
              <a:ext cx="483858" cy="358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</p:grpSp>
      <p:sp>
        <p:nvSpPr>
          <p:cNvPr id="39" name="矩形 38"/>
          <p:cNvSpPr/>
          <p:nvPr/>
        </p:nvSpPr>
        <p:spPr>
          <a:xfrm>
            <a:off x="110488" y="2484482"/>
            <a:ext cx="3568606" cy="2400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E223A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500" dirty="0"/>
              <a:t>.</a:t>
            </a:r>
            <a:r>
              <a:rPr lang="zh-CN" altLang="en-US" sz="1500" dirty="0"/>
              <a:t>请计算节点</a:t>
            </a:r>
            <a:r>
              <a:rPr lang="en-US" altLang="zh-CN" sz="1500" dirty="0"/>
              <a:t>{3,1}</a:t>
            </a:r>
            <a:r>
              <a:rPr lang="zh-CN" altLang="en-US" sz="1500" dirty="0"/>
              <a:t>到其它结点的最优路径</a:t>
            </a:r>
            <a:endParaRPr lang="en-US" altLang="zh-CN" sz="1500" dirty="0"/>
          </a:p>
          <a:p>
            <a:r>
              <a:rPr lang="en-US" altLang="zh-CN" sz="1500" dirty="0"/>
              <a:t>{3,1}</a:t>
            </a:r>
            <a:r>
              <a:rPr lang="zh-CN" altLang="en-US" sz="1500" dirty="0"/>
              <a:t>到</a:t>
            </a:r>
            <a:r>
              <a:rPr lang="en-US" altLang="zh-CN" sz="1500" dirty="0"/>
              <a:t>1: 3</a:t>
            </a:r>
            <a:r>
              <a:rPr lang="en-US" altLang="zh-CN" sz="1500" dirty="0">
                <a:sym typeface="Wingdings" panose="05000000000000000000" pitchFamily="2" charset="2"/>
              </a:rPr>
              <a:t> 1/11                         </a:t>
            </a:r>
            <a:r>
              <a:rPr lang="en-US" altLang="zh-CN" sz="1500" dirty="0">
                <a:solidFill>
                  <a:srgbClr val="C00000"/>
                </a:solidFill>
                <a:sym typeface="Wingdings" panose="05000000000000000000" pitchFamily="2" charset="2"/>
              </a:rPr>
              <a:t>1.0</a:t>
            </a:r>
            <a:endParaRPr lang="en-US" altLang="zh-CN" sz="1500" dirty="0">
              <a:solidFill>
                <a:srgbClr val="C00000"/>
              </a:solidFill>
            </a:endParaRPr>
          </a:p>
          <a:p>
            <a:r>
              <a:rPr lang="en-US" altLang="zh-CN" sz="1500" dirty="0"/>
              <a:t>{3,1}</a:t>
            </a:r>
            <a:r>
              <a:rPr lang="zh-CN" altLang="en-US" sz="1500" dirty="0"/>
              <a:t>到</a:t>
            </a:r>
            <a:r>
              <a:rPr lang="en-US" altLang="zh-CN" sz="1500" dirty="0"/>
              <a:t>2: 3</a:t>
            </a:r>
            <a:r>
              <a:rPr lang="en-US" altLang="zh-CN" sz="1500" dirty="0">
                <a:sym typeface="Wingdings" panose="05000000000000000000" pitchFamily="2" charset="2"/>
              </a:rPr>
              <a:t> 2 /132                 0.9</a:t>
            </a:r>
            <a:endParaRPr lang="en-US" altLang="zh-CN" sz="1500" dirty="0"/>
          </a:p>
          <a:p>
            <a:r>
              <a:rPr lang="en-US" altLang="zh-CN" sz="1500" dirty="0"/>
              <a:t>{3,1}</a:t>
            </a:r>
            <a:r>
              <a:rPr lang="zh-CN" altLang="en-US" sz="1500" dirty="0"/>
              <a:t>到</a:t>
            </a:r>
            <a:r>
              <a:rPr lang="en-US" altLang="zh-CN" sz="1500" dirty="0"/>
              <a:t>3: 3</a:t>
            </a:r>
            <a:r>
              <a:rPr lang="en-US" altLang="zh-CN" sz="1500" dirty="0">
                <a:sym typeface="Wingdings" panose="05000000000000000000" pitchFamily="2" charset="2"/>
              </a:rPr>
              <a:t> 3/13                         1.0</a:t>
            </a:r>
          </a:p>
          <a:p>
            <a:r>
              <a:rPr lang="en-US" altLang="zh-CN" sz="1500" dirty="0"/>
              <a:t>{3,1}</a:t>
            </a:r>
            <a:r>
              <a:rPr lang="zh-CN" altLang="en-US" sz="1500" dirty="0"/>
              <a:t>到</a:t>
            </a:r>
            <a:r>
              <a:rPr lang="en-US" altLang="zh-CN" sz="1500" dirty="0"/>
              <a:t>4: 3</a:t>
            </a:r>
            <a:r>
              <a:rPr lang="en-US" altLang="zh-CN" sz="1500" dirty="0">
                <a:sym typeface="Wingdings" panose="05000000000000000000" pitchFamily="2" charset="2"/>
              </a:rPr>
              <a:t> 2 4 /1324     0.9*0.3</a:t>
            </a:r>
            <a:endParaRPr lang="en-US" altLang="zh-CN" sz="1500" dirty="0"/>
          </a:p>
          <a:p>
            <a:r>
              <a:rPr lang="en-US" altLang="zh-CN" sz="1500" dirty="0"/>
              <a:t>{3,1}</a:t>
            </a:r>
            <a:r>
              <a:rPr lang="zh-CN" altLang="en-US" sz="1500" dirty="0"/>
              <a:t>到</a:t>
            </a:r>
            <a:r>
              <a:rPr lang="en-US" altLang="zh-CN" sz="1500" dirty="0"/>
              <a:t>5: 3</a:t>
            </a:r>
            <a:r>
              <a:rPr lang="en-US" altLang="zh-CN" sz="1500" dirty="0">
                <a:sym typeface="Wingdings" panose="05000000000000000000" pitchFamily="2" charset="2"/>
              </a:rPr>
              <a:t> 2 5/1325     0.9*0.7</a:t>
            </a:r>
            <a:endParaRPr lang="en-US" altLang="zh-CN" sz="1500" dirty="0"/>
          </a:p>
          <a:p>
            <a:r>
              <a:rPr lang="en-US" altLang="zh-CN" sz="1500" dirty="0"/>
              <a:t>{3,1}</a:t>
            </a:r>
            <a:r>
              <a:rPr lang="zh-CN" altLang="en-US" sz="1500" dirty="0"/>
              <a:t>到</a:t>
            </a:r>
            <a:r>
              <a:rPr lang="en-US" altLang="zh-CN" sz="1500" dirty="0"/>
              <a:t>6: 3</a:t>
            </a:r>
            <a:r>
              <a:rPr lang="en-US" altLang="zh-CN" sz="1500" dirty="0">
                <a:sym typeface="Wingdings" panose="05000000000000000000" pitchFamily="2" charset="2"/>
              </a:rPr>
              <a:t> 7 6/1376     0.8*0.8</a:t>
            </a:r>
            <a:endParaRPr lang="en-US" altLang="zh-CN" sz="1500" dirty="0"/>
          </a:p>
          <a:p>
            <a:r>
              <a:rPr lang="en-US" altLang="zh-CN" sz="1500" dirty="0"/>
              <a:t>{3,1}</a:t>
            </a:r>
            <a:r>
              <a:rPr lang="zh-CN" altLang="en-US" sz="1500" dirty="0"/>
              <a:t>到</a:t>
            </a:r>
            <a:r>
              <a:rPr lang="en-US" altLang="zh-CN" sz="1500" dirty="0"/>
              <a:t>7: 3</a:t>
            </a:r>
            <a:r>
              <a:rPr lang="en-US" altLang="zh-CN" sz="1500" dirty="0">
                <a:sym typeface="Wingdings" panose="05000000000000000000" pitchFamily="2" charset="2"/>
              </a:rPr>
              <a:t> 7/137                  0.8</a:t>
            </a:r>
            <a:endParaRPr lang="en-US" altLang="zh-CN" sz="1500" dirty="0"/>
          </a:p>
          <a:p>
            <a:r>
              <a:rPr lang="en-US" altLang="zh-CN" sz="1500" dirty="0"/>
              <a:t>{3,1}</a:t>
            </a:r>
            <a:r>
              <a:rPr lang="zh-CN" altLang="en-US" sz="1500" dirty="0"/>
              <a:t>到</a:t>
            </a:r>
            <a:r>
              <a:rPr lang="en-US" altLang="zh-CN" sz="1500" dirty="0"/>
              <a:t>8: 3</a:t>
            </a:r>
            <a:r>
              <a:rPr lang="en-US" altLang="zh-CN" sz="1500" dirty="0">
                <a:sym typeface="Wingdings" panose="05000000000000000000" pitchFamily="2" charset="2"/>
              </a:rPr>
              <a:t>78/1378       0.8*0.7</a:t>
            </a:r>
          </a:p>
          <a:p>
            <a:r>
              <a:rPr lang="en-US" altLang="zh-CN" sz="1500" dirty="0"/>
              <a:t>{3,1}</a:t>
            </a:r>
            <a:r>
              <a:rPr lang="zh-CN" altLang="en-US" sz="1500" dirty="0"/>
              <a:t>到</a:t>
            </a:r>
            <a:r>
              <a:rPr lang="en-US" altLang="zh-CN" sz="1500" dirty="0">
                <a:sym typeface="Wingdings" panose="05000000000000000000" pitchFamily="2" charset="2"/>
              </a:rPr>
              <a:t>9: 3 1 9/19                  </a:t>
            </a:r>
            <a:r>
              <a:rPr lang="en-US" altLang="zh-CN" sz="1500" dirty="0">
                <a:solidFill>
                  <a:srgbClr val="C00000"/>
                </a:solidFill>
                <a:sym typeface="Wingdings" panose="05000000000000000000" pitchFamily="2" charset="2"/>
              </a:rPr>
              <a:t>0.8</a:t>
            </a:r>
            <a:endParaRPr lang="en-US" altLang="zh-CN" sz="1500" dirty="0">
              <a:solidFill>
                <a:srgbClr val="C00000"/>
              </a:solidFill>
            </a:endParaRPr>
          </a:p>
        </p:txBody>
      </p:sp>
      <p:sp>
        <p:nvSpPr>
          <p:cNvPr id="40" name="右箭头 39"/>
          <p:cNvSpPr/>
          <p:nvPr/>
        </p:nvSpPr>
        <p:spPr>
          <a:xfrm>
            <a:off x="3732289" y="3422090"/>
            <a:ext cx="630382" cy="450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460594" y="2524854"/>
            <a:ext cx="2953053" cy="2400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E223A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500" dirty="0"/>
              <a:t>.</a:t>
            </a:r>
            <a:r>
              <a:rPr lang="zh-CN" altLang="en-US" sz="1500" dirty="0"/>
              <a:t>请计算</a:t>
            </a:r>
            <a:r>
              <a:rPr lang="en-US" altLang="zh-CN" sz="1500" dirty="0"/>
              <a:t>{3}</a:t>
            </a:r>
            <a:r>
              <a:rPr lang="zh-CN" altLang="en-US" sz="1500" dirty="0"/>
              <a:t>到其它结点的最优路径</a:t>
            </a:r>
            <a:endParaRPr lang="en-US" altLang="zh-CN" sz="1500" dirty="0"/>
          </a:p>
          <a:p>
            <a:r>
              <a:rPr lang="en-US" altLang="zh-CN" sz="1500" dirty="0"/>
              <a:t>{3}</a:t>
            </a:r>
            <a:r>
              <a:rPr lang="zh-CN" altLang="en-US" sz="1500" dirty="0"/>
              <a:t>到</a:t>
            </a:r>
            <a:r>
              <a:rPr lang="en-US" altLang="zh-CN" sz="1500" dirty="0"/>
              <a:t>1: 3</a:t>
            </a:r>
            <a:r>
              <a:rPr lang="en-US" altLang="zh-CN" sz="1500" dirty="0">
                <a:sym typeface="Wingdings" panose="05000000000000000000" pitchFamily="2" charset="2"/>
              </a:rPr>
              <a:t> 1             0.9</a:t>
            </a:r>
            <a:endParaRPr lang="en-US" altLang="zh-CN" sz="1500" dirty="0"/>
          </a:p>
          <a:p>
            <a:r>
              <a:rPr lang="en-US" altLang="zh-CN" sz="1500" dirty="0"/>
              <a:t>{3}</a:t>
            </a:r>
            <a:r>
              <a:rPr lang="zh-CN" altLang="en-US" sz="1500" dirty="0"/>
              <a:t>到</a:t>
            </a:r>
            <a:r>
              <a:rPr lang="en-US" altLang="zh-CN" sz="1500" dirty="0"/>
              <a:t>2: 3</a:t>
            </a:r>
            <a:r>
              <a:rPr lang="en-US" altLang="zh-CN" sz="1500" dirty="0">
                <a:sym typeface="Wingdings" panose="05000000000000000000" pitchFamily="2" charset="2"/>
              </a:rPr>
              <a:t> 2             0.9</a:t>
            </a:r>
            <a:endParaRPr lang="en-US" altLang="zh-CN" sz="1500" dirty="0"/>
          </a:p>
          <a:p>
            <a:r>
              <a:rPr lang="en-US" altLang="zh-CN" sz="1500" dirty="0"/>
              <a:t>{3}</a:t>
            </a:r>
            <a:r>
              <a:rPr lang="zh-CN" altLang="en-US" sz="1500" dirty="0"/>
              <a:t>到</a:t>
            </a:r>
            <a:r>
              <a:rPr lang="en-US" altLang="zh-CN" sz="1500" dirty="0"/>
              <a:t>3: 3</a:t>
            </a:r>
            <a:r>
              <a:rPr lang="en-US" altLang="zh-CN" sz="1500" dirty="0">
                <a:sym typeface="Wingdings" panose="05000000000000000000" pitchFamily="2" charset="2"/>
              </a:rPr>
              <a:t> 3             1.0</a:t>
            </a:r>
          </a:p>
          <a:p>
            <a:r>
              <a:rPr lang="en-US" altLang="zh-CN" sz="1500" dirty="0"/>
              <a:t>{3}</a:t>
            </a:r>
            <a:r>
              <a:rPr lang="zh-CN" altLang="en-US" sz="1500" dirty="0"/>
              <a:t>到</a:t>
            </a:r>
            <a:r>
              <a:rPr lang="en-US" altLang="zh-CN" sz="1500" dirty="0"/>
              <a:t>4: 3</a:t>
            </a:r>
            <a:r>
              <a:rPr lang="en-US" altLang="zh-CN" sz="1500" dirty="0">
                <a:sym typeface="Wingdings" panose="05000000000000000000" pitchFamily="2" charset="2"/>
              </a:rPr>
              <a:t> 2 4      0.9*0.3</a:t>
            </a:r>
            <a:endParaRPr lang="en-US" altLang="zh-CN" sz="1500" dirty="0"/>
          </a:p>
          <a:p>
            <a:r>
              <a:rPr lang="en-US" altLang="zh-CN" sz="1500" dirty="0"/>
              <a:t>{3}</a:t>
            </a:r>
            <a:r>
              <a:rPr lang="zh-CN" altLang="en-US" sz="1500" dirty="0"/>
              <a:t>到</a:t>
            </a:r>
            <a:r>
              <a:rPr lang="en-US" altLang="zh-CN" sz="1500" dirty="0"/>
              <a:t>5: 3</a:t>
            </a:r>
            <a:r>
              <a:rPr lang="en-US" altLang="zh-CN" sz="1500" dirty="0">
                <a:sym typeface="Wingdings" panose="05000000000000000000" pitchFamily="2" charset="2"/>
              </a:rPr>
              <a:t> 2 5     0.9*0.7</a:t>
            </a:r>
            <a:endParaRPr lang="en-US" altLang="zh-CN" sz="1500" dirty="0"/>
          </a:p>
          <a:p>
            <a:r>
              <a:rPr lang="en-US" altLang="zh-CN" sz="1500" dirty="0"/>
              <a:t>{3}</a:t>
            </a:r>
            <a:r>
              <a:rPr lang="zh-CN" altLang="en-US" sz="1500" dirty="0"/>
              <a:t>到</a:t>
            </a:r>
            <a:r>
              <a:rPr lang="en-US" altLang="zh-CN" sz="1500" dirty="0"/>
              <a:t>6: 3</a:t>
            </a:r>
            <a:r>
              <a:rPr lang="en-US" altLang="zh-CN" sz="1500" dirty="0">
                <a:sym typeface="Wingdings" panose="05000000000000000000" pitchFamily="2" charset="2"/>
              </a:rPr>
              <a:t> 7 6     0.8*0.8</a:t>
            </a:r>
            <a:endParaRPr lang="en-US" altLang="zh-CN" sz="1500" dirty="0"/>
          </a:p>
          <a:p>
            <a:r>
              <a:rPr lang="en-US" altLang="zh-CN" sz="1500" dirty="0"/>
              <a:t>{3}</a:t>
            </a:r>
            <a:r>
              <a:rPr lang="zh-CN" altLang="en-US" sz="1500" dirty="0"/>
              <a:t>到</a:t>
            </a:r>
            <a:r>
              <a:rPr lang="en-US" altLang="zh-CN" sz="1500" dirty="0"/>
              <a:t>7: 3</a:t>
            </a:r>
            <a:r>
              <a:rPr lang="en-US" altLang="zh-CN" sz="1500" dirty="0">
                <a:sym typeface="Wingdings" panose="05000000000000000000" pitchFamily="2" charset="2"/>
              </a:rPr>
              <a:t> 7            0.8</a:t>
            </a:r>
            <a:endParaRPr lang="en-US" altLang="zh-CN" sz="1500" dirty="0"/>
          </a:p>
          <a:p>
            <a:r>
              <a:rPr lang="en-US" altLang="zh-CN" sz="1500" dirty="0"/>
              <a:t>{3}</a:t>
            </a:r>
            <a:r>
              <a:rPr lang="zh-CN" altLang="en-US" sz="1500" dirty="0"/>
              <a:t>到</a:t>
            </a:r>
            <a:r>
              <a:rPr lang="en-US" altLang="zh-CN" sz="1500" dirty="0"/>
              <a:t>8: 3</a:t>
            </a:r>
            <a:r>
              <a:rPr lang="en-US" altLang="zh-CN" sz="1500" dirty="0">
                <a:sym typeface="Wingdings" panose="05000000000000000000" pitchFamily="2" charset="2"/>
              </a:rPr>
              <a:t>78       0.8*0.7</a:t>
            </a:r>
          </a:p>
          <a:p>
            <a:r>
              <a:rPr lang="en-US" altLang="zh-CN" sz="1500" dirty="0"/>
              <a:t>{3}</a:t>
            </a:r>
            <a:r>
              <a:rPr lang="zh-CN" altLang="en-US" sz="1500" dirty="0"/>
              <a:t>到</a:t>
            </a:r>
            <a:r>
              <a:rPr lang="en-US" altLang="zh-CN" sz="1500" dirty="0">
                <a:sym typeface="Wingdings" panose="05000000000000000000" pitchFamily="2" charset="2"/>
              </a:rPr>
              <a:t>9: 3 1 9     0.9*.08</a:t>
            </a:r>
            <a:endParaRPr lang="en-US" altLang="zh-CN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54"/>
              <p:cNvSpPr txBox="1"/>
              <p:nvPr/>
            </p:nvSpPr>
            <p:spPr>
              <a:xfrm>
                <a:off x="7481121" y="2565849"/>
                <a:ext cx="1417824" cy="23083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endParaRPr lang="en-US" altLang="zh-CN" sz="1500" b="0" i="0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500" b="0" i="0" smtClean="0">
                        <a:latin typeface="Cambria Math" charset="0"/>
                      </a:rPr>
                      <m:t>Δ</m:t>
                    </m:r>
                    <m:r>
                      <a:rPr lang="en-US" altLang="zh-CN" sz="1500" i="1" smtClean="0">
                        <a:latin typeface="Cambria Math" charset="0"/>
                      </a:rPr>
                      <m:t>𝑝𝑝</m:t>
                    </m:r>
                    <m:r>
                      <a:rPr lang="en-US" altLang="zh-CN" sz="1500" i="1" smtClean="0">
                        <a:latin typeface="Cambria Math" charset="0"/>
                      </a:rPr>
                      <m:t>(</m:t>
                    </m:r>
                    <m:r>
                      <a:rPr lang="en-US" altLang="zh-CN" sz="1500" b="0" i="1" smtClean="0">
                        <a:latin typeface="Cambria Math" charset="0"/>
                      </a:rPr>
                      <m:t>𝑆</m:t>
                    </m:r>
                    <m:r>
                      <a:rPr lang="en-US" altLang="zh-CN" sz="1500" i="1">
                        <a:latin typeface="Cambria Math" charset="0"/>
                        <a:ea typeface="Cambria Math" charset="0"/>
                        <a:cs typeface="Cambria Math" charset="0"/>
                      </a:rPr>
                      <m:t>↝</m:t>
                    </m:r>
                    <m:r>
                      <a:rPr lang="en-US" altLang="zh-CN" sz="15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a:rPr lang="en-US" altLang="zh-CN" sz="15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sz="1500" dirty="0"/>
                  <a:t>=0.1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500">
                        <a:latin typeface="Cambria Math" charset="0"/>
                      </a:rPr>
                      <m:t>Δ</m:t>
                    </m:r>
                    <m:r>
                      <a:rPr lang="en-US" altLang="zh-CN" sz="1500" i="1">
                        <a:latin typeface="Cambria Math" charset="0"/>
                      </a:rPr>
                      <m:t>𝑝𝑝</m:t>
                    </m:r>
                    <m:r>
                      <a:rPr lang="en-US" altLang="zh-CN" sz="1500" i="1">
                        <a:latin typeface="Cambria Math" charset="0"/>
                      </a:rPr>
                      <m:t>(</m:t>
                    </m:r>
                    <m:r>
                      <a:rPr lang="en-US" altLang="zh-CN" sz="1500" i="1">
                        <a:latin typeface="Cambria Math" charset="0"/>
                      </a:rPr>
                      <m:t>𝑆</m:t>
                    </m:r>
                    <m:r>
                      <a:rPr lang="en-US" altLang="zh-CN" sz="1500" i="1">
                        <a:latin typeface="Cambria Math" charset="0"/>
                        <a:ea typeface="Cambria Math" charset="0"/>
                        <a:cs typeface="Cambria Math" charset="0"/>
                      </a:rPr>
                      <m:t>↝2</m:t>
                    </m:r>
                    <m:r>
                      <a:rPr lang="en-US" altLang="zh-CN" sz="15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sz="1500" dirty="0"/>
                  <a:t>=0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500">
                        <a:latin typeface="Cambria Math" charset="0"/>
                      </a:rPr>
                      <m:t>Δ</m:t>
                    </m:r>
                    <m:r>
                      <a:rPr lang="en-US" altLang="zh-CN" sz="1500" i="1">
                        <a:latin typeface="Cambria Math" charset="0"/>
                      </a:rPr>
                      <m:t>𝑝𝑝</m:t>
                    </m:r>
                    <m:r>
                      <a:rPr lang="en-US" altLang="zh-CN" sz="1500" i="1">
                        <a:latin typeface="Cambria Math" charset="0"/>
                      </a:rPr>
                      <m:t>(</m:t>
                    </m:r>
                    <m:r>
                      <a:rPr lang="en-US" altLang="zh-CN" sz="1500" i="1">
                        <a:latin typeface="Cambria Math" charset="0"/>
                      </a:rPr>
                      <m:t>𝑆</m:t>
                    </m:r>
                    <m:r>
                      <a:rPr lang="en-US" altLang="zh-CN" sz="1500" i="1">
                        <a:latin typeface="Cambria Math" charset="0"/>
                        <a:ea typeface="Cambria Math" charset="0"/>
                        <a:cs typeface="Cambria Math" charset="0"/>
                      </a:rPr>
                      <m:t>↝3</m:t>
                    </m:r>
                    <m:r>
                      <a:rPr lang="en-US" altLang="zh-CN" sz="15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sz="1500" dirty="0"/>
                  <a:t>=0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500">
                        <a:latin typeface="Cambria Math" charset="0"/>
                      </a:rPr>
                      <m:t>Δ</m:t>
                    </m:r>
                    <m:r>
                      <a:rPr lang="en-US" altLang="zh-CN" sz="1500" i="1">
                        <a:latin typeface="Cambria Math" charset="0"/>
                      </a:rPr>
                      <m:t>𝑝𝑝</m:t>
                    </m:r>
                    <m:r>
                      <a:rPr lang="en-US" altLang="zh-CN" sz="1500" i="1">
                        <a:latin typeface="Cambria Math" charset="0"/>
                      </a:rPr>
                      <m:t>(</m:t>
                    </m:r>
                    <m:r>
                      <a:rPr lang="en-US" altLang="zh-CN" sz="1500" i="1">
                        <a:latin typeface="Cambria Math" charset="0"/>
                      </a:rPr>
                      <m:t>𝑆</m:t>
                    </m:r>
                    <m:r>
                      <a:rPr lang="en-US" altLang="zh-CN" sz="1500" i="1">
                        <a:latin typeface="Cambria Math" charset="0"/>
                        <a:ea typeface="Cambria Math" charset="0"/>
                        <a:cs typeface="Cambria Math" charset="0"/>
                      </a:rPr>
                      <m:t>↝4</m:t>
                    </m:r>
                    <m:r>
                      <a:rPr lang="en-US" altLang="zh-CN" sz="15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sz="1500" dirty="0"/>
                  <a:t>=0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500">
                        <a:latin typeface="Cambria Math" charset="0"/>
                      </a:rPr>
                      <m:t>Δ</m:t>
                    </m:r>
                    <m:r>
                      <a:rPr lang="en-US" altLang="zh-CN" sz="1500" i="1">
                        <a:latin typeface="Cambria Math" charset="0"/>
                      </a:rPr>
                      <m:t>𝑝𝑝</m:t>
                    </m:r>
                    <m:r>
                      <a:rPr lang="en-US" altLang="zh-CN" sz="1500" i="1">
                        <a:latin typeface="Cambria Math" charset="0"/>
                      </a:rPr>
                      <m:t>(</m:t>
                    </m:r>
                    <m:r>
                      <a:rPr lang="en-US" altLang="zh-CN" sz="1500" i="1">
                        <a:latin typeface="Cambria Math" charset="0"/>
                      </a:rPr>
                      <m:t>𝑆</m:t>
                    </m:r>
                    <m:r>
                      <a:rPr lang="en-US" altLang="zh-CN" sz="1500" i="1">
                        <a:latin typeface="Cambria Math" charset="0"/>
                        <a:ea typeface="Cambria Math" charset="0"/>
                        <a:cs typeface="Cambria Math" charset="0"/>
                      </a:rPr>
                      <m:t>↝5</m:t>
                    </m:r>
                    <m:r>
                      <a:rPr lang="en-US" altLang="zh-CN" sz="15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sz="1500" dirty="0"/>
                  <a:t>=0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500">
                        <a:latin typeface="Cambria Math" charset="0"/>
                      </a:rPr>
                      <m:t>Δ</m:t>
                    </m:r>
                    <m:r>
                      <a:rPr lang="en-US" altLang="zh-CN" sz="1500" i="1">
                        <a:latin typeface="Cambria Math" charset="0"/>
                      </a:rPr>
                      <m:t>𝑝𝑝</m:t>
                    </m:r>
                    <m:r>
                      <a:rPr lang="en-US" altLang="zh-CN" sz="1500" i="1">
                        <a:latin typeface="Cambria Math" charset="0"/>
                      </a:rPr>
                      <m:t>(</m:t>
                    </m:r>
                    <m:r>
                      <a:rPr lang="en-US" altLang="zh-CN" sz="1500" i="1">
                        <a:latin typeface="Cambria Math" charset="0"/>
                      </a:rPr>
                      <m:t>𝑆</m:t>
                    </m:r>
                    <m:r>
                      <a:rPr lang="en-US" altLang="zh-CN" sz="1500" i="1">
                        <a:latin typeface="Cambria Math" charset="0"/>
                        <a:ea typeface="Cambria Math" charset="0"/>
                        <a:cs typeface="Cambria Math" charset="0"/>
                      </a:rPr>
                      <m:t>↝6</m:t>
                    </m:r>
                    <m:r>
                      <a:rPr lang="en-US" altLang="zh-CN" sz="15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sz="1500" dirty="0"/>
                  <a:t>=0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500">
                        <a:latin typeface="Cambria Math" charset="0"/>
                      </a:rPr>
                      <m:t>Δ</m:t>
                    </m:r>
                    <m:r>
                      <a:rPr lang="en-US" altLang="zh-CN" sz="1500" i="1">
                        <a:latin typeface="Cambria Math" charset="0"/>
                      </a:rPr>
                      <m:t>𝑝𝑝</m:t>
                    </m:r>
                    <m:r>
                      <a:rPr lang="en-US" altLang="zh-CN" sz="1500" i="1">
                        <a:latin typeface="Cambria Math" charset="0"/>
                      </a:rPr>
                      <m:t>(</m:t>
                    </m:r>
                    <m:r>
                      <a:rPr lang="en-US" altLang="zh-CN" sz="1500" i="1">
                        <a:latin typeface="Cambria Math" charset="0"/>
                      </a:rPr>
                      <m:t>𝑆</m:t>
                    </m:r>
                    <m:r>
                      <a:rPr lang="en-US" altLang="zh-CN" sz="1500" i="1">
                        <a:latin typeface="Cambria Math" charset="0"/>
                        <a:ea typeface="Cambria Math" charset="0"/>
                        <a:cs typeface="Cambria Math" charset="0"/>
                      </a:rPr>
                      <m:t>↝7</m:t>
                    </m:r>
                    <m:r>
                      <a:rPr lang="en-US" altLang="zh-CN" sz="15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sz="1500" dirty="0"/>
                  <a:t>=0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500">
                        <a:latin typeface="Cambria Math" charset="0"/>
                      </a:rPr>
                      <m:t>Δ</m:t>
                    </m:r>
                    <m:r>
                      <a:rPr lang="en-US" altLang="zh-CN" sz="1500" i="1">
                        <a:latin typeface="Cambria Math" charset="0"/>
                      </a:rPr>
                      <m:t>𝑝𝑝</m:t>
                    </m:r>
                    <m:r>
                      <a:rPr lang="en-US" altLang="zh-CN" sz="1500" i="1">
                        <a:latin typeface="Cambria Math" charset="0"/>
                      </a:rPr>
                      <m:t>(</m:t>
                    </m:r>
                    <m:r>
                      <a:rPr lang="en-US" altLang="zh-CN" sz="1500" i="1">
                        <a:latin typeface="Cambria Math" charset="0"/>
                      </a:rPr>
                      <m:t>𝑆</m:t>
                    </m:r>
                    <m:r>
                      <a:rPr lang="en-US" altLang="zh-CN" sz="1500" i="1">
                        <a:latin typeface="Cambria Math" charset="0"/>
                        <a:ea typeface="Cambria Math" charset="0"/>
                        <a:cs typeface="Cambria Math" charset="0"/>
                      </a:rPr>
                      <m:t>↝8</m:t>
                    </m:r>
                    <m:r>
                      <a:rPr lang="en-US" altLang="zh-CN" sz="15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sz="1500" dirty="0"/>
                  <a:t>=0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500">
                        <a:latin typeface="Cambria Math" charset="0"/>
                      </a:rPr>
                      <m:t>Δ</m:t>
                    </m:r>
                    <m:r>
                      <a:rPr lang="en-US" altLang="zh-CN" sz="1500" i="1">
                        <a:latin typeface="Cambria Math" charset="0"/>
                      </a:rPr>
                      <m:t>𝑝𝑝</m:t>
                    </m:r>
                    <m:r>
                      <a:rPr lang="en-US" altLang="zh-CN" sz="1500" i="1">
                        <a:latin typeface="Cambria Math" charset="0"/>
                      </a:rPr>
                      <m:t>(</m:t>
                    </m:r>
                    <m:r>
                      <a:rPr lang="en-US" altLang="zh-CN" sz="1500" i="1">
                        <a:latin typeface="Cambria Math" charset="0"/>
                      </a:rPr>
                      <m:t>𝑆</m:t>
                    </m:r>
                    <m:r>
                      <a:rPr lang="en-US" altLang="zh-CN" sz="1500" i="1">
                        <a:latin typeface="Cambria Math" charset="0"/>
                        <a:ea typeface="Cambria Math" charset="0"/>
                        <a:cs typeface="Cambria Math" charset="0"/>
                      </a:rPr>
                      <m:t>↝9</m:t>
                    </m:r>
                    <m:r>
                      <a:rPr lang="en-US" altLang="zh-CN" sz="15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sz="1500" dirty="0"/>
                  <a:t>=0.08</a:t>
                </a:r>
              </a:p>
            </p:txBody>
          </p:sp>
        </mc:Choice>
        <mc:Fallback xmlns="">
          <p:sp>
            <p:nvSpPr>
              <p:cNvPr id="78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121" y="2565849"/>
                <a:ext cx="1417824" cy="2308324"/>
              </a:xfrm>
              <a:prstGeom prst="rect">
                <a:avLst/>
              </a:prstGeom>
              <a:blipFill>
                <a:blip r:embed="rId3"/>
                <a:stretch>
                  <a:fillRect l="-4255" r="-6383" b="-367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上箭头 78"/>
          <p:cNvSpPr/>
          <p:nvPr/>
        </p:nvSpPr>
        <p:spPr>
          <a:xfrm>
            <a:off x="8190033" y="2085109"/>
            <a:ext cx="469058" cy="3217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53"/>
              <p:cNvSpPr txBox="1"/>
              <p:nvPr/>
            </p:nvSpPr>
            <p:spPr>
              <a:xfrm>
                <a:off x="6818186" y="1103673"/>
                <a:ext cx="2679323" cy="5539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charset="0"/>
                        </a:rPr>
                        <m:t>Δ</m:t>
                      </m:r>
                      <m:r>
                        <a:rPr lang="en-US" altLang="zh-CN" i="1">
                          <a:latin typeface="Cambria Math" charset="0"/>
                        </a:rPr>
                        <m:t>𝜎</m:t>
                      </m:r>
                      <m:r>
                        <a:rPr lang="en-US" altLang="zh-CN" i="1">
                          <a:latin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</a:rPr>
                        <m:t>𝑆</m:t>
                      </m:r>
                      <m:r>
                        <a:rPr lang="en-US" altLang="zh-CN" i="1">
                          <a:latin typeface="Cambria Math" charset="0"/>
                        </a:rPr>
                        <m:t>)=</m:t>
                      </m:r>
                      <m:r>
                        <a:rPr lang="en-US" altLang="zh-CN" i="1" smtClean="0">
                          <a:latin typeface="Cambria Math" charset="0"/>
                        </a:rPr>
                        <m:t>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charset="0"/>
                        </a:rPr>
                        <m:t>−</m:t>
                      </m:r>
                      <m:r>
                        <a:rPr lang="en-US" altLang="zh-CN" i="1">
                          <a:latin typeface="Cambria Math" charset="0"/>
                        </a:rPr>
                        <m:t>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i="1" dirty="0">
                  <a:latin typeface="Cambria Math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0.18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186" y="1103673"/>
                <a:ext cx="2679323" cy="553998"/>
              </a:xfrm>
              <a:prstGeom prst="rect">
                <a:avLst/>
              </a:prstGeom>
              <a:blipFill>
                <a:blip r:embed="rId4"/>
                <a:stretch>
                  <a:fillRect l="-1357" b="-215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11EB814C-D89C-4FE7-ABD9-8D21427A2012}"/>
              </a:ext>
            </a:extLst>
          </p:cNvPr>
          <p:cNvSpPr/>
          <p:nvPr/>
        </p:nvSpPr>
        <p:spPr>
          <a:xfrm>
            <a:off x="8474460" y="2731722"/>
            <a:ext cx="472175" cy="34816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DB3EA19-EC39-4E3C-A605-8F2B37E3F0A8}"/>
              </a:ext>
            </a:extLst>
          </p:cNvPr>
          <p:cNvSpPr/>
          <p:nvPr/>
        </p:nvSpPr>
        <p:spPr>
          <a:xfrm>
            <a:off x="8474460" y="4598782"/>
            <a:ext cx="472175" cy="2863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76795" y="4856853"/>
            <a:ext cx="3288080" cy="2616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1100" dirty="0" smtClean="0"/>
              <a:t>多个节点影响某个节点的概率，按照前述办法计算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5954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 dirty="0"/>
              <a:t>：基于最优路径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在选到</a:t>
                </a:r>
                <a:r>
                  <a:rPr kumimoji="1" lang="en-US" altLang="zh-CN" dirty="0"/>
                  <a:t>3</a:t>
                </a:r>
                <a:r>
                  <a:rPr kumimoji="1" lang="zh-CN" altLang="en-US" dirty="0"/>
                  <a:t>的基础上</a:t>
                </a:r>
                <a:endParaRPr kumimoji="1" lang="en-US" altLang="zh-CN" dirty="0"/>
              </a:p>
              <a:p>
                <a:pPr lvl="1"/>
                <a:r>
                  <a:rPr kumimoji="1" lang="zh-CN" altLang="en-US" b="1" dirty="0"/>
                  <a:t>尝试增加选择其他节点</a:t>
                </a:r>
                <a:r>
                  <a:rPr kumimoji="1" lang="en-US" altLang="zh-CN" b="1" dirty="0"/>
                  <a:t>u</a:t>
                </a:r>
              </a:p>
              <a:p>
                <a:pPr lvl="1"/>
                <a:r>
                  <a:rPr kumimoji="1" lang="zh-CN" altLang="en-US" dirty="0"/>
                  <a:t>看看影响范围的变化，需要计算</a:t>
                </a:r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{3,u}</a:t>
                </a:r>
                <a:r>
                  <a:rPr kumimoji="1" lang="zh-CN" altLang="en-US" dirty="0"/>
                  <a:t>的影响概率   </a:t>
                </a:r>
                <a:r>
                  <a:rPr kumimoji="1" lang="en-US" altLang="zh-CN" dirty="0"/>
                  <a:t>-   {3}</a:t>
                </a:r>
                <a:r>
                  <a:rPr kumimoji="1" lang="zh-CN" altLang="en-US" dirty="0"/>
                  <a:t>的影响概率</a:t>
                </a:r>
                <a:endParaRPr kumimoji="1"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即</m:t>
                    </m:r>
                    <m:r>
                      <a:rPr lang="en-US" altLang="zh-CN" i="1">
                        <a:latin typeface="Cambria Math" charset="0"/>
                      </a:rPr>
                      <m:t>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,3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𝜎</m:t>
                    </m:r>
                    <m:r>
                      <a:rPr lang="en-US" altLang="zh-CN" i="1">
                        <a:latin typeface="Cambria Math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3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endParaRPr kumimoji="1" lang="en-US" altLang="zh-CN" dirty="0"/>
              </a:p>
              <a:p>
                <a:pPr lvl="1"/>
                <a:r>
                  <a:rPr kumimoji="1" lang="zh-CN" altLang="en-US" b="1" dirty="0"/>
                  <a:t>挑选最大的</a:t>
                </a:r>
                <a:r>
                  <a:rPr kumimoji="1" lang="en-US" altLang="zh-CN" b="1" dirty="0"/>
                  <a:t>u</a:t>
                </a:r>
                <a:r>
                  <a:rPr kumimoji="1" lang="zh-CN" altLang="en-US" b="1" dirty="0"/>
                  <a:t>进入</a:t>
                </a:r>
                <a:r>
                  <a:rPr kumimoji="1" lang="en-US" altLang="zh-CN" b="1" dirty="0"/>
                  <a:t>{3}</a:t>
                </a:r>
                <a:r>
                  <a:rPr kumimoji="1" lang="zh-CN" altLang="en-US" b="1" dirty="0"/>
                  <a:t>这个集合作为新的种子集合</a:t>
                </a:r>
                <a:endParaRPr kumimoji="1" lang="en-US" altLang="zh-CN" b="1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D8E3B81E-7303-4BE3-9956-05059DC2F451}"/>
              </a:ext>
            </a:extLst>
          </p:cNvPr>
          <p:cNvSpPr/>
          <p:nvPr/>
        </p:nvSpPr>
        <p:spPr>
          <a:xfrm>
            <a:off x="4459985" y="2184215"/>
            <a:ext cx="262863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r>
              <a:rPr kumimoji="1" lang="zh-CN" altLang="en-US" dirty="0"/>
              <a:t>需要尝试一批</a:t>
            </a:r>
            <a:r>
              <a:rPr kumimoji="1" lang="en-US" altLang="zh-CN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360813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33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假设种子集合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𝜎</m:t>
                    </m:r>
                    <m:r>
                      <a:rPr lang="en-US" altLang="zh-CN" i="1" dirty="0">
                        <a:latin typeface="Cambria Math" charset="0"/>
                      </a:rPr>
                      <m:t>(</m:t>
                    </m:r>
                    <m:r>
                      <a:rPr lang="en-US" altLang="zh-CN" i="1" dirty="0">
                        <a:latin typeface="Cambria Math" charset="0"/>
                      </a:rPr>
                      <m:t>𝑆</m:t>
                    </m:r>
                    <m:r>
                      <a:rPr lang="en-US" altLang="zh-CN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dirty="0"/>
                  <a:t>为图中所有节点激活概率之和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charset="0"/>
                          </a:rPr>
                          <m:t>𝑝𝑝</m:t>
                        </m:r>
                        <m:r>
                          <a:rPr lang="en-US" altLang="zh-CN" i="1">
                            <a:latin typeface="Cambria Math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↝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请证明</a:t>
                </a:r>
                <a14:m>
                  <m:oMath xmlns:m="http://schemas.openxmlformats.org/officeDocument/2006/math">
                    <m:r>
                      <a:rPr lang="mr-IN" altLang="zh-CN" i="1" dirty="0">
                        <a:latin typeface="Cambria Math" charset="0"/>
                      </a:rPr>
                      <m:t>𝜎</m:t>
                    </m:r>
                    <m:r>
                      <a:rPr lang="mr-IN" altLang="zh-CN" i="1" dirty="0">
                        <a:latin typeface="Cambria Math" charset="0"/>
                      </a:rPr>
                      <m:t>(</m:t>
                    </m:r>
                    <m:r>
                      <a:rPr lang="mr-IN" altLang="zh-CN" i="1" dirty="0">
                        <a:latin typeface="Cambria Math" charset="0"/>
                      </a:rPr>
                      <m:t>𝑆</m:t>
                    </m:r>
                    <m:r>
                      <a:rPr lang="mr-IN" altLang="zh-CN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dirty="0"/>
                  <a:t>的以下性质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单调性（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monotonicity</a:t>
                </a:r>
                <a:r>
                  <a:rPr lang="zh-CN" altLang="en-US" dirty="0"/>
                  <a:t>），即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lvl="2"/>
                <a:r>
                  <a:rPr lang="zh-CN" altLang="en-US" dirty="0">
                    <a:solidFill>
                      <a:srgbClr val="C00000"/>
                    </a:solidFill>
                  </a:rPr>
                  <a:t>有</a:t>
                </a:r>
                <a14:m>
                  <m:oMath xmlns:m="http://schemas.openxmlformats.org/officeDocument/2006/math">
                    <m:r>
                      <a:rPr lang="mr-IN" altLang="zh-CN" i="1" dirty="0">
                        <a:solidFill>
                          <a:srgbClr val="C00000"/>
                        </a:solidFill>
                        <a:latin typeface="Cambria Math" charset="0"/>
                      </a:rPr>
                      <m:t>𝜎</m:t>
                    </m:r>
                    <m:d>
                      <m:dPr>
                        <m:ctrlPr>
                          <a:rPr lang="mr-IN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charset="0"/>
                      </a:rPr>
                      <m:t>≤</m:t>
                    </m:r>
                    <m:r>
                      <a:rPr lang="mr-IN" altLang="zh-CN" i="1" dirty="0">
                        <a:solidFill>
                          <a:srgbClr val="C00000"/>
                        </a:solidFill>
                        <a:latin typeface="Cambria Math" charset="0"/>
                      </a:rPr>
                      <m:t>𝜎</m:t>
                    </m:r>
                    <m:r>
                      <a:rPr lang="mr-IN" altLang="zh-CN" i="1" dirty="0">
                        <a:solidFill>
                          <a:srgbClr val="C00000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mr-IN" altLang="zh-CN" i="1" dirty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mr-IN" altLang="zh-CN" i="1" dirty="0">
                        <a:solidFill>
                          <a:srgbClr val="C0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/>
                  <a:t>次模性（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submodularity</a:t>
                </a:r>
                <a:r>
                  <a:rPr lang="zh-CN" altLang="en-US" dirty="0"/>
                  <a:t>），即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∀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𝑢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lvl="2"/>
                <a:r>
                  <a:rPr lang="zh-CN" altLang="en-US" dirty="0">
                    <a:solidFill>
                      <a:srgbClr val="C00000"/>
                    </a:solidFill>
                  </a:rPr>
                  <a:t>有</a:t>
                </a:r>
                <a14:m>
                  <m:oMath xmlns:m="http://schemas.openxmlformats.org/officeDocument/2006/math">
                    <m:r>
                      <a:rPr lang="mr-IN" altLang="zh-CN" i="1" dirty="0">
                        <a:solidFill>
                          <a:srgbClr val="C00000"/>
                        </a:solidFill>
                        <a:latin typeface="Cambria Math" charset="0"/>
                      </a:rPr>
                      <m:t>𝜎</m:t>
                    </m:r>
                    <m:d>
                      <m:dPr>
                        <m:ctrlPr>
                          <a:rPr lang="mr-IN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∪{</m:t>
                        </m:r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𝑢</m:t>
                        </m:r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}</m:t>
                        </m:r>
                      </m:e>
                    </m:d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charset="0"/>
                      </a:rPr>
                      <m:t>−</m:t>
                    </m:r>
                    <m:r>
                      <a:rPr lang="mr-IN" altLang="zh-CN" i="1" dirty="0">
                        <a:solidFill>
                          <a:srgbClr val="C00000"/>
                        </a:solidFill>
                        <a:latin typeface="Cambria Math" charset="0"/>
                      </a:rPr>
                      <m:t>𝜎</m:t>
                    </m:r>
                    <m:d>
                      <m:dPr>
                        <m:ctrlPr>
                          <a:rPr lang="mr-IN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charset="0"/>
                      </a:rPr>
                      <m:t>≥</m:t>
                    </m:r>
                    <m:r>
                      <a:rPr lang="mr-IN" altLang="zh-CN" i="1" dirty="0">
                        <a:solidFill>
                          <a:srgbClr val="C00000"/>
                        </a:solidFill>
                        <a:latin typeface="Cambria Math" charset="0"/>
                      </a:rPr>
                      <m:t>𝜎</m:t>
                    </m:r>
                    <m:d>
                      <m:dPr>
                        <m:ctrlPr>
                          <a:rPr lang="mr-IN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charset="0"/>
                      </a:rPr>
                      <m:t>−</m:t>
                    </m:r>
                    <m:r>
                      <a:rPr lang="mr-IN" altLang="zh-CN" i="1" dirty="0">
                        <a:solidFill>
                          <a:srgbClr val="C00000"/>
                        </a:solidFill>
                        <a:latin typeface="Cambria Math" charset="0"/>
                      </a:rPr>
                      <m:t>𝜎</m:t>
                    </m:r>
                    <m:d>
                      <m:dPr>
                        <m:ctrlPr>
                          <a:rPr lang="mr-IN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solidFill>
                    <a:srgbClr val="C00000"/>
                  </a:solidFill>
                </a:endParaRPr>
              </a:p>
              <a:p>
                <a:endParaRPr lang="en-US" altLang="zh-CN" dirty="0"/>
              </a:p>
              <a:p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椭圆 40"/>
          <p:cNvSpPr/>
          <p:nvPr/>
        </p:nvSpPr>
        <p:spPr>
          <a:xfrm>
            <a:off x="2428009" y="3709555"/>
            <a:ext cx="2919846" cy="94557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s2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 dirty="0"/>
              <a:t>：基于最优路径</a:t>
            </a:r>
            <a:endParaRPr kumimoji="1" lang="zh-CN" altLang="en-US" dirty="0"/>
          </a:p>
        </p:txBody>
      </p:sp>
      <p:grpSp>
        <p:nvGrpSpPr>
          <p:cNvPr id="6" name="Group 73"/>
          <p:cNvGrpSpPr/>
          <p:nvPr/>
        </p:nvGrpSpPr>
        <p:grpSpPr>
          <a:xfrm>
            <a:off x="6522026" y="1350818"/>
            <a:ext cx="2299855" cy="2060864"/>
            <a:chOff x="961274" y="1581124"/>
            <a:chExt cx="3994183" cy="3221023"/>
          </a:xfrm>
        </p:grpSpPr>
        <p:grpSp>
          <p:nvGrpSpPr>
            <p:cNvPr id="7" name="Group 74"/>
            <p:cNvGrpSpPr/>
            <p:nvPr/>
          </p:nvGrpSpPr>
          <p:grpSpPr>
            <a:xfrm>
              <a:off x="1346695" y="1581124"/>
              <a:ext cx="3608762" cy="3221023"/>
              <a:chOff x="3405180" y="3720708"/>
              <a:chExt cx="3608762" cy="3221023"/>
            </a:xfrm>
          </p:grpSpPr>
          <p:sp>
            <p:nvSpPr>
              <p:cNvPr id="20" name="Oval 123"/>
              <p:cNvSpPr/>
              <p:nvPr/>
            </p:nvSpPr>
            <p:spPr>
              <a:xfrm>
                <a:off x="3405181" y="4676964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</a:t>
                </a:r>
              </a:p>
            </p:txBody>
          </p:sp>
          <p:sp>
            <p:nvSpPr>
              <p:cNvPr id="21" name="Oval 124"/>
              <p:cNvSpPr/>
              <p:nvPr/>
            </p:nvSpPr>
            <p:spPr>
              <a:xfrm>
                <a:off x="4490400" y="4673057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</a:t>
                </a:r>
              </a:p>
            </p:txBody>
          </p:sp>
          <p:sp>
            <p:nvSpPr>
              <p:cNvPr id="22" name="Oval 125"/>
              <p:cNvSpPr/>
              <p:nvPr/>
            </p:nvSpPr>
            <p:spPr>
              <a:xfrm>
                <a:off x="4492075" y="5625405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</a:t>
                </a:r>
              </a:p>
            </p:txBody>
          </p:sp>
          <p:sp>
            <p:nvSpPr>
              <p:cNvPr id="23" name="Oval 126"/>
              <p:cNvSpPr/>
              <p:nvPr/>
            </p:nvSpPr>
            <p:spPr>
              <a:xfrm>
                <a:off x="5562091" y="6559894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6</a:t>
                </a:r>
              </a:p>
            </p:txBody>
          </p:sp>
          <p:sp>
            <p:nvSpPr>
              <p:cNvPr id="24" name="Oval 127"/>
              <p:cNvSpPr/>
              <p:nvPr/>
            </p:nvSpPr>
            <p:spPr>
              <a:xfrm>
                <a:off x="3405180" y="5625401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25" name="Oval 128"/>
              <p:cNvSpPr/>
              <p:nvPr/>
            </p:nvSpPr>
            <p:spPr>
              <a:xfrm>
                <a:off x="5562090" y="562539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26" name="Oval 129"/>
              <p:cNvSpPr/>
              <p:nvPr/>
            </p:nvSpPr>
            <p:spPr>
              <a:xfrm>
                <a:off x="6632105" y="5625399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8</a:t>
                </a:r>
              </a:p>
            </p:txBody>
          </p:sp>
          <p:sp>
            <p:nvSpPr>
              <p:cNvPr id="27" name="Oval 130"/>
              <p:cNvSpPr/>
              <p:nvPr/>
            </p:nvSpPr>
            <p:spPr>
              <a:xfrm>
                <a:off x="4490401" y="372070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9</a:t>
                </a:r>
              </a:p>
            </p:txBody>
          </p:sp>
          <p:sp>
            <p:nvSpPr>
              <p:cNvPr id="28" name="Oval 131"/>
              <p:cNvSpPr/>
              <p:nvPr/>
            </p:nvSpPr>
            <p:spPr>
              <a:xfrm>
                <a:off x="3405180" y="3720708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</a:t>
                </a:r>
              </a:p>
            </p:txBody>
          </p:sp>
          <p:cxnSp>
            <p:nvCxnSpPr>
              <p:cNvPr id="29" name="Straight Arrow Connector 132"/>
              <p:cNvCxnSpPr>
                <a:stCxn id="23" idx="2"/>
                <a:endCxn id="22" idx="6"/>
              </p:cNvCxnSpPr>
              <p:nvPr/>
            </p:nvCxnSpPr>
            <p:spPr>
              <a:xfrm flipH="1">
                <a:off x="3787018" y="4863976"/>
                <a:ext cx="703382" cy="390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133"/>
              <p:cNvCxnSpPr>
                <a:stCxn id="23" idx="1"/>
                <a:endCxn id="31" idx="5"/>
              </p:cNvCxnSpPr>
              <p:nvPr/>
            </p:nvCxnSpPr>
            <p:spPr>
              <a:xfrm flipH="1" flipV="1">
                <a:off x="3731098" y="4046626"/>
                <a:ext cx="815221" cy="68235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134"/>
              <p:cNvCxnSpPr>
                <a:stCxn id="30" idx="4"/>
                <a:endCxn id="23" idx="0"/>
              </p:cNvCxnSpPr>
              <p:nvPr/>
            </p:nvCxnSpPr>
            <p:spPr>
              <a:xfrm flipH="1">
                <a:off x="4681319" y="4102546"/>
                <a:ext cx="1" cy="570511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135"/>
              <p:cNvCxnSpPr>
                <a:stCxn id="22" idx="0"/>
                <a:endCxn id="31" idx="4"/>
              </p:cNvCxnSpPr>
              <p:nvPr/>
            </p:nvCxnSpPr>
            <p:spPr>
              <a:xfrm flipH="1" flipV="1">
                <a:off x="3596099" y="4102545"/>
                <a:ext cx="1" cy="57441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136"/>
              <p:cNvCxnSpPr>
                <a:stCxn id="22" idx="4"/>
                <a:endCxn id="26" idx="0"/>
              </p:cNvCxnSpPr>
              <p:nvPr/>
            </p:nvCxnSpPr>
            <p:spPr>
              <a:xfrm flipH="1">
                <a:off x="3596099" y="5058801"/>
                <a:ext cx="1" cy="56660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137"/>
              <p:cNvCxnSpPr>
                <a:stCxn id="24" idx="0"/>
                <a:endCxn id="23" idx="4"/>
              </p:cNvCxnSpPr>
              <p:nvPr/>
            </p:nvCxnSpPr>
            <p:spPr>
              <a:xfrm flipH="1" flipV="1">
                <a:off x="4681319" y="5054894"/>
                <a:ext cx="1675" cy="570511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138"/>
              <p:cNvCxnSpPr>
                <a:stCxn id="25" idx="1"/>
                <a:endCxn id="24" idx="5"/>
              </p:cNvCxnSpPr>
              <p:nvPr/>
            </p:nvCxnSpPr>
            <p:spPr>
              <a:xfrm flipH="1" flipV="1">
                <a:off x="4817993" y="5951323"/>
                <a:ext cx="800017" cy="66449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139"/>
              <p:cNvCxnSpPr>
                <a:stCxn id="27" idx="4"/>
                <a:endCxn id="25" idx="0"/>
              </p:cNvCxnSpPr>
              <p:nvPr/>
            </p:nvCxnSpPr>
            <p:spPr>
              <a:xfrm>
                <a:off x="5753009" y="6007236"/>
                <a:ext cx="1" cy="552658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140"/>
              <p:cNvCxnSpPr>
                <a:stCxn id="24" idx="6"/>
                <a:endCxn id="27" idx="2"/>
              </p:cNvCxnSpPr>
              <p:nvPr/>
            </p:nvCxnSpPr>
            <p:spPr>
              <a:xfrm flipV="1">
                <a:off x="4873912" y="5816318"/>
                <a:ext cx="688178" cy="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141"/>
              <p:cNvCxnSpPr>
                <a:stCxn id="27" idx="6"/>
                <a:endCxn id="28" idx="2"/>
              </p:cNvCxnSpPr>
              <p:nvPr/>
            </p:nvCxnSpPr>
            <p:spPr>
              <a:xfrm>
                <a:off x="5943927" y="5816318"/>
                <a:ext cx="688178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142"/>
              <p:cNvCxnSpPr>
                <a:stCxn id="22" idx="5"/>
                <a:endCxn id="24" idx="1"/>
              </p:cNvCxnSpPr>
              <p:nvPr/>
            </p:nvCxnSpPr>
            <p:spPr>
              <a:xfrm>
                <a:off x="3731099" y="5002882"/>
                <a:ext cx="816895" cy="67844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143"/>
              <p:cNvCxnSpPr>
                <a:stCxn id="26" idx="6"/>
                <a:endCxn id="24" idx="2"/>
              </p:cNvCxnSpPr>
              <p:nvPr/>
            </p:nvCxnSpPr>
            <p:spPr>
              <a:xfrm>
                <a:off x="3787017" y="5816320"/>
                <a:ext cx="705058" cy="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5"/>
            <p:cNvSpPr txBox="1"/>
            <p:nvPr/>
          </p:nvSpPr>
          <p:spPr>
            <a:xfrm>
              <a:off x="1980084" y="2831833"/>
              <a:ext cx="369086" cy="276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charset="0"/>
                  <a:ea typeface="Calibri" charset="0"/>
                  <a:cs typeface="Calibri" charset="0"/>
                </a:rPr>
                <a:t>0.9</a:t>
              </a:r>
            </a:p>
          </p:txBody>
        </p:sp>
        <p:sp>
          <p:nvSpPr>
            <p:cNvPr id="9" name="TextBox 76"/>
            <p:cNvSpPr txBox="1"/>
            <p:nvPr/>
          </p:nvSpPr>
          <p:spPr>
            <a:xfrm>
              <a:off x="965743" y="2069414"/>
              <a:ext cx="369086" cy="276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0.3</a:t>
              </a:r>
            </a:p>
          </p:txBody>
        </p:sp>
        <p:sp>
          <p:nvSpPr>
            <p:cNvPr id="10" name="TextBox 77"/>
            <p:cNvSpPr txBox="1"/>
            <p:nvPr/>
          </p:nvSpPr>
          <p:spPr>
            <a:xfrm>
              <a:off x="961274" y="2949276"/>
              <a:ext cx="369086" cy="276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charset="0"/>
                  <a:ea typeface="Calibri" charset="0"/>
                  <a:cs typeface="Calibri" charset="0"/>
                </a:rPr>
                <a:t>0.7</a:t>
              </a:r>
              <a:endParaRPr lang="en-US" sz="1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" name="TextBox 78"/>
            <p:cNvSpPr txBox="1"/>
            <p:nvPr/>
          </p:nvSpPr>
          <p:spPr>
            <a:xfrm>
              <a:off x="1842017" y="3774649"/>
              <a:ext cx="369086" cy="276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0.5</a:t>
              </a:r>
            </a:p>
          </p:txBody>
        </p:sp>
        <p:sp>
          <p:nvSpPr>
            <p:cNvPr id="12" name="TextBox 115"/>
            <p:cNvSpPr txBox="1"/>
            <p:nvPr/>
          </p:nvSpPr>
          <p:spPr>
            <a:xfrm>
              <a:off x="1878395" y="2363920"/>
              <a:ext cx="369086" cy="276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0.1</a:t>
              </a:r>
            </a:p>
          </p:txBody>
        </p:sp>
        <p:sp>
          <p:nvSpPr>
            <p:cNvPr id="13" name="TextBox 116"/>
            <p:cNvSpPr txBox="1"/>
            <p:nvPr/>
          </p:nvSpPr>
          <p:spPr>
            <a:xfrm>
              <a:off x="2642839" y="2003880"/>
              <a:ext cx="369086" cy="276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  <p:sp>
          <p:nvSpPr>
            <p:cNvPr id="14" name="TextBox 117"/>
            <p:cNvSpPr txBox="1"/>
            <p:nvPr/>
          </p:nvSpPr>
          <p:spPr>
            <a:xfrm>
              <a:off x="2066775" y="1941164"/>
              <a:ext cx="369086" cy="276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0.2</a:t>
              </a:r>
            </a:p>
          </p:txBody>
        </p:sp>
        <p:sp>
          <p:nvSpPr>
            <p:cNvPr id="15" name="TextBox 118"/>
            <p:cNvSpPr txBox="1"/>
            <p:nvPr/>
          </p:nvSpPr>
          <p:spPr>
            <a:xfrm>
              <a:off x="2642839" y="2949276"/>
              <a:ext cx="369086" cy="276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0.9</a:t>
              </a:r>
            </a:p>
          </p:txBody>
        </p:sp>
        <p:sp>
          <p:nvSpPr>
            <p:cNvPr id="16" name="TextBox 119"/>
            <p:cNvSpPr txBox="1"/>
            <p:nvPr/>
          </p:nvSpPr>
          <p:spPr>
            <a:xfrm>
              <a:off x="2930871" y="3300024"/>
              <a:ext cx="369086" cy="276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  <p:sp>
          <p:nvSpPr>
            <p:cNvPr id="17" name="TextBox 120"/>
            <p:cNvSpPr txBox="1"/>
            <p:nvPr/>
          </p:nvSpPr>
          <p:spPr>
            <a:xfrm>
              <a:off x="2814499" y="4101404"/>
              <a:ext cx="369086" cy="276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charset="0"/>
                  <a:ea typeface="Calibri" charset="0"/>
                  <a:cs typeface="Calibri" charset="0"/>
                </a:rPr>
                <a:t>0.3</a:t>
              </a:r>
              <a:endParaRPr lang="en-US" sz="1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" name="TextBox 121"/>
            <p:cNvSpPr txBox="1"/>
            <p:nvPr/>
          </p:nvSpPr>
          <p:spPr>
            <a:xfrm>
              <a:off x="3966627" y="3669356"/>
              <a:ext cx="369086" cy="276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0.7</a:t>
              </a:r>
            </a:p>
          </p:txBody>
        </p:sp>
        <p:sp>
          <p:nvSpPr>
            <p:cNvPr id="19" name="TextBox 122"/>
            <p:cNvSpPr txBox="1"/>
            <p:nvPr/>
          </p:nvSpPr>
          <p:spPr>
            <a:xfrm>
              <a:off x="3722959" y="3957388"/>
              <a:ext cx="369086" cy="276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</p:grpSp>
      <p:sp>
        <p:nvSpPr>
          <p:cNvPr id="4" name="椭圆 3"/>
          <p:cNvSpPr/>
          <p:nvPr/>
        </p:nvSpPr>
        <p:spPr>
          <a:xfrm>
            <a:off x="2670464" y="3910445"/>
            <a:ext cx="983672" cy="5403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s1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632864" y="3993573"/>
            <a:ext cx="475794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u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 dirty="0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什么是次模性（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Sub modularity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sz="1700" dirty="0"/>
              <a:t>次模函数（</a:t>
            </a:r>
            <a:r>
              <a:rPr lang="en-US" altLang="zh-CN" sz="1700" dirty="0"/>
              <a:t>Submodular</a:t>
            </a:r>
            <a:r>
              <a:rPr lang="zh-CN" altLang="en-US" sz="1700" dirty="0"/>
              <a:t> </a:t>
            </a:r>
            <a:r>
              <a:rPr lang="en-US" altLang="zh-CN" sz="1700" dirty="0"/>
              <a:t>Function</a:t>
            </a:r>
            <a:r>
              <a:rPr lang="zh-CN" altLang="en-US" sz="1700" dirty="0"/>
              <a:t>）</a:t>
            </a:r>
            <a:endParaRPr lang="en-US" altLang="zh-CN" sz="1700" dirty="0"/>
          </a:p>
          <a:p>
            <a:pPr lvl="2"/>
            <a:r>
              <a:rPr lang="zh-CN" altLang="en-US" sz="1700" dirty="0"/>
              <a:t>边际收益递减：</a:t>
            </a:r>
            <a:r>
              <a:rPr lang="en-US" altLang="zh-CN" sz="1700" dirty="0"/>
              <a:t>diminishing returns</a:t>
            </a:r>
          </a:p>
          <a:p>
            <a:endParaRPr kumimoji="1"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579" y="2040082"/>
            <a:ext cx="4421359" cy="263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02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/>
              <a:t>：基于最优路径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练习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请使用贪心算法（结合最优路径）计算下图在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𝑘</m:t>
                    </m:r>
                    <m:r>
                      <a:rPr lang="en-US" altLang="zh-CN" i="1" dirty="0">
                        <a:latin typeface="Cambria Math" charset="0"/>
                      </a:rPr>
                      <m:t>=2</m:t>
                    </m:r>
                  </m:oMath>
                </a14:m>
                <a:r>
                  <a:rPr lang="zh-CN" altLang="en-US" dirty="0"/>
                  <a:t>时的最优种子集合</a:t>
                </a:r>
                <a:endParaRPr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3"/>
          <p:cNvGrpSpPr/>
          <p:nvPr/>
        </p:nvGrpSpPr>
        <p:grpSpPr>
          <a:xfrm>
            <a:off x="658835" y="1726632"/>
            <a:ext cx="3567057" cy="2876576"/>
            <a:chOff x="961274" y="1581124"/>
            <a:chExt cx="3994183" cy="3221023"/>
          </a:xfrm>
        </p:grpSpPr>
        <p:grpSp>
          <p:nvGrpSpPr>
            <p:cNvPr id="7" name="Group 4"/>
            <p:cNvGrpSpPr/>
            <p:nvPr/>
          </p:nvGrpSpPr>
          <p:grpSpPr>
            <a:xfrm>
              <a:off x="1346695" y="1581124"/>
              <a:ext cx="3608762" cy="3221023"/>
              <a:chOff x="3405180" y="3720708"/>
              <a:chExt cx="3608762" cy="3221023"/>
            </a:xfrm>
          </p:grpSpPr>
          <p:sp>
            <p:nvSpPr>
              <p:cNvPr id="20" name="Oval 17"/>
              <p:cNvSpPr/>
              <p:nvPr/>
            </p:nvSpPr>
            <p:spPr>
              <a:xfrm>
                <a:off x="3405181" y="4676964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2</a:t>
                </a:r>
              </a:p>
            </p:txBody>
          </p:sp>
          <p:sp>
            <p:nvSpPr>
              <p:cNvPr id="21" name="Oval 18"/>
              <p:cNvSpPr/>
              <p:nvPr/>
            </p:nvSpPr>
            <p:spPr>
              <a:xfrm>
                <a:off x="4490400" y="4673057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1</a:t>
                </a:r>
              </a:p>
            </p:txBody>
          </p:sp>
          <p:sp>
            <p:nvSpPr>
              <p:cNvPr id="22" name="Oval 19"/>
              <p:cNvSpPr/>
              <p:nvPr/>
            </p:nvSpPr>
            <p:spPr>
              <a:xfrm>
                <a:off x="4492075" y="5625405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3</a:t>
                </a:r>
              </a:p>
            </p:txBody>
          </p:sp>
          <p:sp>
            <p:nvSpPr>
              <p:cNvPr id="23" name="Oval 20"/>
              <p:cNvSpPr/>
              <p:nvPr/>
            </p:nvSpPr>
            <p:spPr>
              <a:xfrm>
                <a:off x="5562091" y="6559894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6</a:t>
                </a:r>
              </a:p>
            </p:txBody>
          </p:sp>
          <p:sp>
            <p:nvSpPr>
              <p:cNvPr id="24" name="Oval 21"/>
              <p:cNvSpPr/>
              <p:nvPr/>
            </p:nvSpPr>
            <p:spPr>
              <a:xfrm>
                <a:off x="3405180" y="5625401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5</a:t>
                </a:r>
              </a:p>
            </p:txBody>
          </p:sp>
          <p:sp>
            <p:nvSpPr>
              <p:cNvPr id="25" name="Oval 22"/>
              <p:cNvSpPr/>
              <p:nvPr/>
            </p:nvSpPr>
            <p:spPr>
              <a:xfrm>
                <a:off x="5562090" y="562539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7</a:t>
                </a:r>
              </a:p>
            </p:txBody>
          </p:sp>
          <p:sp>
            <p:nvSpPr>
              <p:cNvPr id="26" name="Oval 23"/>
              <p:cNvSpPr/>
              <p:nvPr/>
            </p:nvSpPr>
            <p:spPr>
              <a:xfrm>
                <a:off x="6632105" y="562539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8</a:t>
                </a:r>
              </a:p>
            </p:txBody>
          </p:sp>
          <p:sp>
            <p:nvSpPr>
              <p:cNvPr id="27" name="Oval 24"/>
              <p:cNvSpPr/>
              <p:nvPr/>
            </p:nvSpPr>
            <p:spPr>
              <a:xfrm>
                <a:off x="4490401" y="372070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9</a:t>
                </a:r>
              </a:p>
            </p:txBody>
          </p:sp>
          <p:sp>
            <p:nvSpPr>
              <p:cNvPr id="28" name="Oval 25"/>
              <p:cNvSpPr/>
              <p:nvPr/>
            </p:nvSpPr>
            <p:spPr>
              <a:xfrm>
                <a:off x="3405180" y="3720708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4</a:t>
                </a:r>
              </a:p>
            </p:txBody>
          </p:sp>
          <p:cxnSp>
            <p:nvCxnSpPr>
              <p:cNvPr id="29" name="Straight Arrow Connector 26"/>
              <p:cNvCxnSpPr>
                <a:stCxn id="21" idx="2"/>
                <a:endCxn id="20" idx="6"/>
              </p:cNvCxnSpPr>
              <p:nvPr/>
            </p:nvCxnSpPr>
            <p:spPr>
              <a:xfrm flipH="1">
                <a:off x="3787018" y="4863976"/>
                <a:ext cx="703382" cy="3907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7"/>
              <p:cNvCxnSpPr>
                <a:stCxn id="21" idx="1"/>
                <a:endCxn id="29" idx="5"/>
              </p:cNvCxnSpPr>
              <p:nvPr/>
            </p:nvCxnSpPr>
            <p:spPr>
              <a:xfrm flipH="1" flipV="1">
                <a:off x="3731098" y="4046626"/>
                <a:ext cx="815221" cy="68235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28"/>
              <p:cNvCxnSpPr>
                <a:stCxn id="28" idx="4"/>
                <a:endCxn id="21" idx="0"/>
              </p:cNvCxnSpPr>
              <p:nvPr/>
            </p:nvCxnSpPr>
            <p:spPr>
              <a:xfrm flipH="1">
                <a:off x="4681319" y="4102546"/>
                <a:ext cx="1" cy="570511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29"/>
              <p:cNvCxnSpPr>
                <a:stCxn id="20" idx="0"/>
                <a:endCxn id="29" idx="4"/>
              </p:cNvCxnSpPr>
              <p:nvPr/>
            </p:nvCxnSpPr>
            <p:spPr>
              <a:xfrm flipH="1" flipV="1">
                <a:off x="3596099" y="4102545"/>
                <a:ext cx="1" cy="57441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0"/>
              <p:cNvCxnSpPr>
                <a:stCxn id="20" idx="4"/>
                <a:endCxn id="24" idx="0"/>
              </p:cNvCxnSpPr>
              <p:nvPr/>
            </p:nvCxnSpPr>
            <p:spPr>
              <a:xfrm flipH="1">
                <a:off x="3596099" y="5058801"/>
                <a:ext cx="1" cy="56660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1"/>
              <p:cNvCxnSpPr>
                <a:stCxn id="22" idx="0"/>
                <a:endCxn id="21" idx="4"/>
              </p:cNvCxnSpPr>
              <p:nvPr/>
            </p:nvCxnSpPr>
            <p:spPr>
              <a:xfrm flipH="1" flipV="1">
                <a:off x="4681319" y="5054894"/>
                <a:ext cx="1675" cy="570511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2"/>
              <p:cNvCxnSpPr>
                <a:stCxn id="23" idx="1"/>
                <a:endCxn id="22" idx="5"/>
              </p:cNvCxnSpPr>
              <p:nvPr/>
            </p:nvCxnSpPr>
            <p:spPr>
              <a:xfrm flipH="1" flipV="1">
                <a:off x="4817993" y="5951323"/>
                <a:ext cx="800017" cy="66449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3"/>
              <p:cNvCxnSpPr>
                <a:stCxn id="25" idx="4"/>
                <a:endCxn id="23" idx="0"/>
              </p:cNvCxnSpPr>
              <p:nvPr/>
            </p:nvCxnSpPr>
            <p:spPr>
              <a:xfrm>
                <a:off x="5753009" y="6007236"/>
                <a:ext cx="1" cy="552658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4"/>
              <p:cNvCxnSpPr>
                <a:stCxn id="22" idx="6"/>
                <a:endCxn id="25" idx="2"/>
              </p:cNvCxnSpPr>
              <p:nvPr/>
            </p:nvCxnSpPr>
            <p:spPr>
              <a:xfrm flipV="1">
                <a:off x="4873912" y="5816318"/>
                <a:ext cx="688178" cy="6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5"/>
              <p:cNvCxnSpPr>
                <a:stCxn id="25" idx="6"/>
                <a:endCxn id="26" idx="2"/>
              </p:cNvCxnSpPr>
              <p:nvPr/>
            </p:nvCxnSpPr>
            <p:spPr>
              <a:xfrm>
                <a:off x="5943927" y="5816318"/>
                <a:ext cx="688178" cy="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6"/>
              <p:cNvCxnSpPr>
                <a:stCxn id="20" idx="5"/>
                <a:endCxn id="22" idx="1"/>
              </p:cNvCxnSpPr>
              <p:nvPr/>
            </p:nvCxnSpPr>
            <p:spPr>
              <a:xfrm>
                <a:off x="3731099" y="5002882"/>
                <a:ext cx="816895" cy="678442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7"/>
              <p:cNvCxnSpPr>
                <a:stCxn id="24" idx="6"/>
                <a:endCxn id="22" idx="2"/>
              </p:cNvCxnSpPr>
              <p:nvPr/>
            </p:nvCxnSpPr>
            <p:spPr>
              <a:xfrm>
                <a:off x="3787017" y="5816320"/>
                <a:ext cx="705058" cy="4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5"/>
            <p:cNvSpPr txBox="1"/>
            <p:nvPr/>
          </p:nvSpPr>
          <p:spPr>
            <a:xfrm>
              <a:off x="1980084" y="283183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alibri" charset="0"/>
                  <a:ea typeface="Calibri" charset="0"/>
                  <a:cs typeface="Calibri" charset="0"/>
                </a:rPr>
                <a:t>0.9</a:t>
              </a:r>
            </a:p>
          </p:txBody>
        </p:sp>
        <p:sp>
          <p:nvSpPr>
            <p:cNvPr id="9" name="TextBox 6"/>
            <p:cNvSpPr txBox="1"/>
            <p:nvPr/>
          </p:nvSpPr>
          <p:spPr>
            <a:xfrm>
              <a:off x="965743" y="206941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0.3</a:t>
              </a:r>
            </a:p>
          </p:txBody>
        </p:sp>
        <p:sp>
          <p:nvSpPr>
            <p:cNvPr id="10" name="TextBox 7"/>
            <p:cNvSpPr txBox="1"/>
            <p:nvPr/>
          </p:nvSpPr>
          <p:spPr>
            <a:xfrm>
              <a:off x="961274" y="294927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alibri" charset="0"/>
                  <a:ea typeface="Calibri" charset="0"/>
                  <a:cs typeface="Calibri" charset="0"/>
                </a:rPr>
                <a:t>0.7</a:t>
              </a:r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" name="TextBox 8"/>
            <p:cNvSpPr txBox="1"/>
            <p:nvPr/>
          </p:nvSpPr>
          <p:spPr>
            <a:xfrm>
              <a:off x="1842017" y="37746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0.5</a:t>
              </a:r>
            </a:p>
          </p:txBody>
        </p:sp>
        <p:sp>
          <p:nvSpPr>
            <p:cNvPr id="12" name="TextBox 9"/>
            <p:cNvSpPr txBox="1"/>
            <p:nvPr/>
          </p:nvSpPr>
          <p:spPr>
            <a:xfrm>
              <a:off x="1878395" y="236392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0.1</a:t>
              </a:r>
            </a:p>
          </p:txBody>
        </p:sp>
        <p:sp>
          <p:nvSpPr>
            <p:cNvPr id="13" name="TextBox 10"/>
            <p:cNvSpPr txBox="1"/>
            <p:nvPr/>
          </p:nvSpPr>
          <p:spPr>
            <a:xfrm>
              <a:off x="2642839" y="200388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2066775" y="194116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0.2</a:t>
              </a:r>
            </a:p>
          </p:txBody>
        </p:sp>
        <p:sp>
          <p:nvSpPr>
            <p:cNvPr id="15" name="TextBox 12"/>
            <p:cNvSpPr txBox="1"/>
            <p:nvPr/>
          </p:nvSpPr>
          <p:spPr>
            <a:xfrm>
              <a:off x="2642839" y="294927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0.9</a:t>
              </a:r>
            </a:p>
          </p:txBody>
        </p:sp>
        <p:sp>
          <p:nvSpPr>
            <p:cNvPr id="16" name="TextBox 13"/>
            <p:cNvSpPr txBox="1"/>
            <p:nvPr/>
          </p:nvSpPr>
          <p:spPr>
            <a:xfrm>
              <a:off x="2930871" y="330002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  <p:sp>
          <p:nvSpPr>
            <p:cNvPr id="17" name="TextBox 14"/>
            <p:cNvSpPr txBox="1"/>
            <p:nvPr/>
          </p:nvSpPr>
          <p:spPr>
            <a:xfrm>
              <a:off x="2814499" y="410140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alibri" charset="0"/>
                  <a:ea typeface="Calibri" charset="0"/>
                  <a:cs typeface="Calibri" charset="0"/>
                </a:rPr>
                <a:t>0.3</a:t>
              </a:r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" name="TextBox 15"/>
            <p:cNvSpPr txBox="1"/>
            <p:nvPr/>
          </p:nvSpPr>
          <p:spPr>
            <a:xfrm>
              <a:off x="3966627" y="366935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0.7</a:t>
              </a:r>
            </a:p>
          </p:txBody>
        </p:sp>
        <p:sp>
          <p:nvSpPr>
            <p:cNvPr id="19" name="TextBox 16"/>
            <p:cNvSpPr txBox="1"/>
            <p:nvPr/>
          </p:nvSpPr>
          <p:spPr>
            <a:xfrm>
              <a:off x="3722959" y="395738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</p:grpSp>
      <p:sp>
        <p:nvSpPr>
          <p:cNvPr id="41" name="矩形 40"/>
          <p:cNvSpPr/>
          <p:nvPr/>
        </p:nvSpPr>
        <p:spPr>
          <a:xfrm>
            <a:off x="4225892" y="1541279"/>
            <a:ext cx="4801913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dirty="0"/>
              <a:t>第一趟迭代</a:t>
            </a:r>
            <a:endParaRPr lang="en-US" altLang="zh-CN" sz="1600" dirty="0"/>
          </a:p>
          <a:p>
            <a:pPr algn="just"/>
            <a:r>
              <a:rPr lang="en-US" altLang="zh-CN" sz="1600" dirty="0"/>
              <a:t>1.</a:t>
            </a:r>
            <a:r>
              <a:rPr lang="zh-CN" altLang="en-US" sz="1600" dirty="0"/>
              <a:t>种子集合</a:t>
            </a:r>
            <a:r>
              <a:rPr lang="en-US" altLang="zh-CN" sz="1600" dirty="0"/>
              <a:t>S</a:t>
            </a:r>
            <a:r>
              <a:rPr lang="zh-CN" altLang="en-US" sz="1600" dirty="0"/>
              <a:t>为空</a:t>
            </a:r>
            <a:endParaRPr lang="en-US" altLang="zh-CN" sz="1600" dirty="0"/>
          </a:p>
          <a:p>
            <a:pPr algn="just"/>
            <a:r>
              <a:rPr lang="en-US" altLang="zh-CN" sz="1600" dirty="0"/>
              <a:t>2.</a:t>
            </a:r>
            <a:r>
              <a:rPr lang="zh-CN" altLang="en-US" sz="1600" dirty="0"/>
              <a:t>从</a:t>
            </a:r>
            <a:r>
              <a:rPr lang="en-US" altLang="zh-CN" sz="1600" dirty="0"/>
              <a:t>9</a:t>
            </a:r>
            <a:r>
              <a:rPr lang="zh-CN" altLang="en-US" sz="1600" dirty="0"/>
              <a:t>个节点</a:t>
            </a:r>
            <a:r>
              <a:rPr lang="en-US" altLang="zh-CN" sz="1600" dirty="0"/>
              <a:t>{1,2,3,4,5,6,7,8,9}</a:t>
            </a:r>
            <a:r>
              <a:rPr lang="zh-CN" altLang="en-US" sz="1600" dirty="0"/>
              <a:t>，挑选某个节点称为</a:t>
            </a:r>
            <a:r>
              <a:rPr lang="en-US" altLang="zh-CN" sz="1600" dirty="0"/>
              <a:t>u1</a:t>
            </a:r>
          </a:p>
          <a:p>
            <a:pPr algn="just"/>
            <a:r>
              <a:rPr lang="en-US" altLang="zh-CN" sz="1600" dirty="0"/>
              <a:t>3.</a:t>
            </a:r>
            <a:r>
              <a:rPr lang="zh-CN" altLang="en-US" sz="1600" dirty="0"/>
              <a:t>计算</a:t>
            </a:r>
            <a:r>
              <a:rPr lang="en-US" altLang="zh-CN" sz="1600" dirty="0"/>
              <a:t>{u1}</a:t>
            </a:r>
            <a:r>
              <a:rPr lang="zh-CN" altLang="en-US" sz="1600" dirty="0"/>
              <a:t>的激活概率</a:t>
            </a:r>
            <a:endParaRPr lang="en-US" altLang="zh-CN" sz="1600" dirty="0"/>
          </a:p>
          <a:p>
            <a:pPr algn="just"/>
            <a:r>
              <a:rPr lang="en-US" altLang="zh-CN" sz="1600" dirty="0"/>
              <a:t>4.</a:t>
            </a:r>
            <a:r>
              <a:rPr lang="zh-CN" altLang="en-US" sz="1600" dirty="0"/>
              <a:t>挑选最大的那个进入</a:t>
            </a:r>
            <a:r>
              <a:rPr lang="en-US" altLang="zh-CN" sz="1600" dirty="0"/>
              <a:t>S</a:t>
            </a:r>
          </a:p>
          <a:p>
            <a:pPr algn="just"/>
            <a:endParaRPr lang="en-US" altLang="zh-CN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dirty="0"/>
              <a:t>第二趟迭代</a:t>
            </a:r>
            <a:endParaRPr lang="en-US" altLang="zh-CN" sz="1600" dirty="0"/>
          </a:p>
          <a:p>
            <a:pPr algn="just"/>
            <a:r>
              <a:rPr lang="en-US" altLang="zh-CN" sz="1600" dirty="0"/>
              <a:t>5.</a:t>
            </a:r>
            <a:r>
              <a:rPr lang="zh-CN" altLang="en-US" sz="1600" dirty="0"/>
              <a:t>在剩下的节点中，挑选某个称为</a:t>
            </a:r>
            <a:r>
              <a:rPr lang="en-US" altLang="zh-CN" sz="1600" dirty="0"/>
              <a:t>u2</a:t>
            </a:r>
            <a:r>
              <a:rPr lang="zh-CN" altLang="en-US" sz="1600" dirty="0"/>
              <a:t>，加入</a:t>
            </a:r>
            <a:r>
              <a:rPr lang="en-US" altLang="zh-CN" sz="1600" dirty="0"/>
              <a:t>S</a:t>
            </a:r>
          </a:p>
          <a:p>
            <a:pPr algn="just"/>
            <a:r>
              <a:rPr lang="en-US" altLang="zh-CN" sz="1600" dirty="0"/>
              <a:t>6.</a:t>
            </a:r>
            <a:r>
              <a:rPr lang="zh-CN" altLang="en-US" sz="1600" dirty="0"/>
              <a:t>计算</a:t>
            </a:r>
            <a:r>
              <a:rPr lang="en-US" altLang="zh-CN" sz="1600" dirty="0"/>
              <a:t>{u1,u2}</a:t>
            </a:r>
            <a:r>
              <a:rPr lang="zh-CN" altLang="en-US" sz="1600" dirty="0"/>
              <a:t>的影响概率</a:t>
            </a:r>
            <a:endParaRPr lang="en-US" altLang="zh-CN" sz="1600" dirty="0"/>
          </a:p>
          <a:p>
            <a:pPr algn="just"/>
            <a:r>
              <a:rPr lang="en-US" altLang="zh-CN" sz="1600" dirty="0"/>
              <a:t>6.</a:t>
            </a:r>
            <a:r>
              <a:rPr lang="zh-CN" altLang="en-US" sz="1600" dirty="0"/>
              <a:t>计算影响概率的</a:t>
            </a:r>
            <a:r>
              <a:rPr lang="zh-CN" altLang="en-US" sz="1600" dirty="0">
                <a:solidFill>
                  <a:srgbClr val="C00000"/>
                </a:solidFill>
              </a:rPr>
              <a:t>变化量</a:t>
            </a:r>
            <a:r>
              <a:rPr lang="zh-CN" altLang="en-US" sz="1600" dirty="0"/>
              <a:t>，即</a:t>
            </a:r>
            <a:r>
              <a:rPr lang="en-US" altLang="zh-CN" sz="1600" dirty="0"/>
              <a:t>{u1,u2}</a:t>
            </a:r>
            <a:r>
              <a:rPr lang="zh-CN" altLang="en-US" sz="1600" dirty="0"/>
              <a:t>的影响概率减去</a:t>
            </a:r>
            <a:r>
              <a:rPr lang="en-US" altLang="zh-CN" sz="1600" dirty="0"/>
              <a:t>{u1}</a:t>
            </a:r>
            <a:r>
              <a:rPr lang="zh-CN" altLang="en-US" sz="1600" dirty="0"/>
              <a:t>的激活概率</a:t>
            </a:r>
            <a:endParaRPr lang="en-US" altLang="zh-CN" sz="1600" dirty="0"/>
          </a:p>
          <a:p>
            <a:pPr algn="just"/>
            <a:r>
              <a:rPr lang="en-US" altLang="zh-CN" sz="1600" dirty="0"/>
              <a:t>7.</a:t>
            </a:r>
            <a:r>
              <a:rPr lang="zh-CN" altLang="en-US" sz="1600" dirty="0"/>
              <a:t>挑选影响概率的</a:t>
            </a:r>
            <a:r>
              <a:rPr lang="zh-CN" altLang="en-US" sz="1600" dirty="0">
                <a:solidFill>
                  <a:srgbClr val="C00000"/>
                </a:solidFill>
              </a:rPr>
              <a:t>变化量最大</a:t>
            </a:r>
            <a:r>
              <a:rPr lang="zh-CN" altLang="en-US" sz="1600" dirty="0"/>
              <a:t>的那个进入</a:t>
            </a:r>
            <a:r>
              <a:rPr lang="en-US" altLang="zh-CN" sz="16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92772C7-186D-412F-8251-818B79BBDBF4}"/>
                  </a:ext>
                </a:extLst>
              </p:cNvPr>
              <p:cNvSpPr/>
              <p:nvPr/>
            </p:nvSpPr>
            <p:spPr>
              <a:xfrm>
                <a:off x="4572000" y="4639958"/>
                <a:ext cx="3362780" cy="33855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 marL="0" lvl="1" algn="just"/>
                <a:r>
                  <a:rPr lang="zh-CN" altLang="en-US" sz="1600" dirty="0"/>
                  <a:t>请参考前文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charset="0"/>
                      </a:rPr>
                      <m:t>𝜎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charset="0"/>
                              </a:rPr>
                              <m:t>1,3</m:t>
                            </m:r>
                          </m:e>
                        </m:d>
                      </m:e>
                    </m:d>
                    <m:r>
                      <a:rPr lang="en-US" altLang="zh-CN" sz="1600" i="1">
                        <a:latin typeface="Cambria Math" charset="0"/>
                      </a:rPr>
                      <m:t>−</m:t>
                    </m:r>
                    <m:r>
                      <a:rPr lang="en-US" altLang="zh-CN" sz="1600" i="1">
                        <a:latin typeface="Cambria Math" charset="0"/>
                      </a:rPr>
                      <m:t>𝜎</m:t>
                    </m:r>
                    <m:r>
                      <a:rPr lang="en-US" altLang="zh-CN" sz="1600" i="1">
                        <a:latin typeface="Cambria Math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3</m:t>
                        </m:r>
                      </m:e>
                    </m:d>
                    <m:r>
                      <a:rPr lang="en-US" altLang="zh-CN" sz="16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的计算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92772C7-186D-412F-8251-818B79BBD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639958"/>
                <a:ext cx="3362780" cy="338554"/>
              </a:xfrm>
              <a:prstGeom prst="rect">
                <a:avLst/>
              </a:prstGeom>
              <a:blipFill>
                <a:blip r:embed="rId3"/>
                <a:stretch>
                  <a:fillRect l="-722" t="-6897" b="-1551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93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54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Dijkstra</a:t>
            </a:r>
            <a:r>
              <a:rPr kumimoji="1" lang="zh-CN" altLang="en-US" dirty="0"/>
              <a:t>算法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、最优传播路径</a:t>
            </a:r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、基于最优路径的影响力最大化？（选取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个节点）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654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节点的间接影响力</a:t>
            </a:r>
            <a:endParaRPr lang="en-US" altLang="zh-CN" dirty="0"/>
          </a:p>
          <a:p>
            <a:r>
              <a:rPr lang="zh-CN" altLang="en-US" dirty="0"/>
              <a:t>引入两点间路径的概念</a:t>
            </a:r>
            <a:endParaRPr lang="en-US" altLang="zh-CN" dirty="0"/>
          </a:p>
          <a:p>
            <a:pPr lvl="1"/>
            <a:r>
              <a:rPr lang="zh-CN" altLang="en-US" dirty="0"/>
              <a:t>节点</a:t>
            </a:r>
            <a:r>
              <a:rPr lang="en-US" altLang="zh-CN" dirty="0"/>
              <a:t>3</a:t>
            </a:r>
            <a:r>
              <a:rPr lang="zh-CN" altLang="en-US" dirty="0"/>
              <a:t>激活节点</a:t>
            </a:r>
            <a:r>
              <a:rPr lang="en-US" altLang="zh-CN" dirty="0"/>
              <a:t>4</a:t>
            </a:r>
            <a:r>
              <a:rPr lang="zh-CN" altLang="en-US" dirty="0"/>
              <a:t>的路径可能有多条</a:t>
            </a:r>
            <a:endParaRPr lang="en-US" altLang="zh-CN" dirty="0"/>
          </a:p>
          <a:p>
            <a:pPr lvl="1"/>
            <a:r>
              <a:rPr lang="zh-CN" altLang="en-US" b="1" dirty="0"/>
              <a:t>只考虑激活概率最大的路径</a:t>
            </a:r>
            <a:endParaRPr lang="en-US" altLang="zh-CN" b="1" dirty="0"/>
          </a:p>
          <a:p>
            <a:pPr lvl="1"/>
            <a:r>
              <a:rPr lang="zh-CN" altLang="en-US" dirty="0"/>
              <a:t>其中</a:t>
            </a:r>
            <a:r>
              <a:rPr lang="zh-CN" altLang="en-US" dirty="0">
                <a:solidFill>
                  <a:srgbClr val="C00000"/>
                </a:solidFill>
              </a:rPr>
              <a:t>激活概率为路径中边上概率的乘积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zh-CN" altLang="en-US" dirty="0">
                <a:sym typeface="Wingdings"/>
              </a:rPr>
              <a:t> </a:t>
            </a:r>
            <a:r>
              <a:rPr lang="en-US" altLang="zh-CN" dirty="0">
                <a:sym typeface="Wingdings"/>
              </a:rPr>
              <a:t>2</a:t>
            </a:r>
            <a:r>
              <a:rPr lang="zh-CN" altLang="en-US" dirty="0">
                <a:sym typeface="Wingdings"/>
              </a:rPr>
              <a:t>  </a:t>
            </a:r>
            <a:r>
              <a:rPr lang="en-US" altLang="zh-CN" dirty="0">
                <a:sym typeface="Wingdings"/>
              </a:rPr>
              <a:t>4             0.9 </a:t>
            </a:r>
            <a:r>
              <a:rPr lang="zh-CN" altLang="en-US" dirty="0">
                <a:sym typeface="Wingdings"/>
              </a:rPr>
              <a:t>*</a:t>
            </a:r>
            <a:r>
              <a:rPr lang="en-US" altLang="zh-CN" dirty="0">
                <a:sym typeface="Wingdings"/>
              </a:rPr>
              <a:t>0.3 = 0.27</a:t>
            </a:r>
          </a:p>
          <a:p>
            <a:pPr lvl="2"/>
            <a:r>
              <a:rPr lang="en-US" altLang="zh-CN" dirty="0">
                <a:sym typeface="Wingdings"/>
              </a:rPr>
              <a:t>3</a:t>
            </a:r>
            <a:r>
              <a:rPr lang="zh-CN" altLang="en-US" dirty="0">
                <a:sym typeface="Wingdings"/>
              </a:rPr>
              <a:t>  </a:t>
            </a:r>
            <a:r>
              <a:rPr lang="en-US" altLang="zh-CN" dirty="0">
                <a:sym typeface="Wingdings"/>
              </a:rPr>
              <a:t>1</a:t>
            </a:r>
            <a:r>
              <a:rPr lang="zh-CN" altLang="en-US" dirty="0">
                <a:sym typeface="Wingdings"/>
              </a:rPr>
              <a:t>  </a:t>
            </a:r>
            <a:r>
              <a:rPr lang="en-US" altLang="zh-CN" dirty="0">
                <a:sym typeface="Wingdings"/>
              </a:rPr>
              <a:t>4             0.9*0.2 = 0.18</a:t>
            </a:r>
          </a:p>
          <a:p>
            <a:pPr lvl="2"/>
            <a:r>
              <a:rPr lang="en-US" altLang="zh-CN" dirty="0">
                <a:sym typeface="Wingdings"/>
              </a:rPr>
              <a:t>3</a:t>
            </a:r>
            <a:r>
              <a:rPr lang="zh-CN" altLang="en-US" dirty="0">
                <a:sym typeface="Wingdings"/>
              </a:rPr>
              <a:t>  </a:t>
            </a:r>
            <a:r>
              <a:rPr lang="en-US" altLang="zh-CN" dirty="0">
                <a:sym typeface="Wingdings"/>
              </a:rPr>
              <a:t>2</a:t>
            </a:r>
            <a:r>
              <a:rPr lang="zh-CN" altLang="en-US" dirty="0">
                <a:sym typeface="Wingdings"/>
              </a:rPr>
              <a:t>  </a:t>
            </a:r>
            <a:r>
              <a:rPr lang="en-US" altLang="zh-CN" dirty="0">
                <a:sym typeface="Wingdings"/>
              </a:rPr>
              <a:t>1</a:t>
            </a:r>
            <a:r>
              <a:rPr lang="zh-CN" altLang="en-US" dirty="0">
                <a:sym typeface="Wingdings"/>
              </a:rPr>
              <a:t>  </a:t>
            </a:r>
            <a:r>
              <a:rPr lang="en-US" altLang="zh-CN" dirty="0">
                <a:sym typeface="Wingdings"/>
              </a:rPr>
              <a:t>4     0.9*0.1*0.2=0.018</a:t>
            </a:r>
          </a:p>
          <a:p>
            <a:pPr lvl="2"/>
            <a:r>
              <a:rPr lang="en-US" altLang="zh-CN" dirty="0">
                <a:sym typeface="Wingdings"/>
              </a:rPr>
              <a:t>3</a:t>
            </a:r>
            <a:r>
              <a:rPr lang="zh-CN" altLang="en-US" dirty="0">
                <a:sym typeface="Wingdings"/>
              </a:rPr>
              <a:t>  </a:t>
            </a:r>
            <a:r>
              <a:rPr lang="en-US" altLang="zh-CN" dirty="0">
                <a:sym typeface="Wingdings"/>
              </a:rPr>
              <a:t>1</a:t>
            </a:r>
            <a:r>
              <a:rPr lang="zh-CN" altLang="en-US" dirty="0">
                <a:sym typeface="Wingdings"/>
              </a:rPr>
              <a:t>  </a:t>
            </a:r>
            <a:r>
              <a:rPr lang="en-US" altLang="zh-CN" dirty="0">
                <a:sym typeface="Wingdings"/>
              </a:rPr>
              <a:t>2</a:t>
            </a:r>
            <a:r>
              <a:rPr lang="zh-CN" altLang="en-US" dirty="0">
                <a:sym typeface="Wingdings"/>
              </a:rPr>
              <a:t>  </a:t>
            </a:r>
            <a:r>
              <a:rPr lang="en-US" altLang="zh-CN" dirty="0">
                <a:sym typeface="Wingdings"/>
              </a:rPr>
              <a:t>4     0.9*0.1*0.3=0.027</a:t>
            </a:r>
          </a:p>
          <a:p>
            <a:pPr lvl="2"/>
            <a:r>
              <a:rPr lang="en-US" altLang="zh-CN" dirty="0">
                <a:sym typeface="Wingdings"/>
              </a:rPr>
              <a:t>3</a:t>
            </a:r>
            <a:r>
              <a:rPr lang="zh-CN" altLang="en-US" dirty="0">
                <a:sym typeface="Wingdings"/>
              </a:rPr>
              <a:t>  </a:t>
            </a:r>
            <a:r>
              <a:rPr lang="en-US" altLang="zh-CN" dirty="0">
                <a:sym typeface="Wingdings"/>
              </a:rPr>
              <a:t>5</a:t>
            </a:r>
            <a:r>
              <a:rPr lang="zh-CN" altLang="en-US" dirty="0">
                <a:sym typeface="Wingdings"/>
              </a:rPr>
              <a:t>  </a:t>
            </a:r>
            <a:r>
              <a:rPr lang="en-US" altLang="zh-CN" dirty="0">
                <a:sym typeface="Wingdings"/>
              </a:rPr>
              <a:t>2</a:t>
            </a:r>
            <a:r>
              <a:rPr lang="zh-CN" altLang="en-US" dirty="0">
                <a:sym typeface="Wingdings"/>
              </a:rPr>
              <a:t>  </a:t>
            </a:r>
            <a:r>
              <a:rPr lang="en-US" altLang="zh-CN" dirty="0">
                <a:sym typeface="Wingdings"/>
              </a:rPr>
              <a:t>4     0.5*0.7*0.3=0.105</a:t>
            </a:r>
          </a:p>
          <a:p>
            <a:pPr lvl="2"/>
            <a:r>
              <a:rPr lang="mr-IN" altLang="zh-CN" dirty="0">
                <a:sym typeface="Wingdings"/>
              </a:rPr>
              <a:t>……</a:t>
            </a:r>
            <a:endParaRPr lang="en-US" altLang="zh-CN" dirty="0">
              <a:sym typeface="Wingdings"/>
            </a:endParaRPr>
          </a:p>
          <a:p>
            <a:endParaRPr kumimoji="1" lang="en-US" altLang="zh-CN" dirty="0"/>
          </a:p>
        </p:txBody>
      </p:sp>
      <p:grpSp>
        <p:nvGrpSpPr>
          <p:cNvPr id="4" name="Group 3"/>
          <p:cNvGrpSpPr/>
          <p:nvPr/>
        </p:nvGrpSpPr>
        <p:grpSpPr>
          <a:xfrm>
            <a:off x="5205844" y="1510145"/>
            <a:ext cx="3480955" cy="3040604"/>
            <a:chOff x="961274" y="1581124"/>
            <a:chExt cx="3994183" cy="3221023"/>
          </a:xfrm>
        </p:grpSpPr>
        <p:grpSp>
          <p:nvGrpSpPr>
            <p:cNvPr id="5" name="Group 4"/>
            <p:cNvGrpSpPr/>
            <p:nvPr/>
          </p:nvGrpSpPr>
          <p:grpSpPr>
            <a:xfrm>
              <a:off x="1346695" y="1581124"/>
              <a:ext cx="3608762" cy="3221023"/>
              <a:chOff x="3405180" y="3720708"/>
              <a:chExt cx="3608762" cy="3221023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405181" y="4676964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2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490400" y="4673057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</a:t>
                </a: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492075" y="5625405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562091" y="6559894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6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405180" y="5625401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5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562090" y="562539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7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32105" y="562539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8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490401" y="3720709"/>
                <a:ext cx="381837" cy="3818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9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405180" y="3720708"/>
                <a:ext cx="381837" cy="38183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  <p:cxnSp>
            <p:nvCxnSpPr>
              <p:cNvPr id="27" name="Straight Arrow Connector 26"/>
              <p:cNvCxnSpPr>
                <a:stCxn id="19" idx="2"/>
                <a:endCxn id="18" idx="6"/>
              </p:cNvCxnSpPr>
              <p:nvPr/>
            </p:nvCxnSpPr>
            <p:spPr>
              <a:xfrm flipH="1">
                <a:off x="3787018" y="4863976"/>
                <a:ext cx="703382" cy="390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9" idx="1"/>
                <a:endCxn id="27" idx="5"/>
              </p:cNvCxnSpPr>
              <p:nvPr/>
            </p:nvCxnSpPr>
            <p:spPr>
              <a:xfrm flipH="1" flipV="1">
                <a:off x="3731098" y="4046626"/>
                <a:ext cx="815221" cy="68235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6" idx="4"/>
                <a:endCxn id="19" idx="0"/>
              </p:cNvCxnSpPr>
              <p:nvPr/>
            </p:nvCxnSpPr>
            <p:spPr>
              <a:xfrm flipH="1">
                <a:off x="4681319" y="4102546"/>
                <a:ext cx="1" cy="570511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8" idx="0"/>
                <a:endCxn id="27" idx="4"/>
              </p:cNvCxnSpPr>
              <p:nvPr/>
            </p:nvCxnSpPr>
            <p:spPr>
              <a:xfrm flipH="1" flipV="1">
                <a:off x="3596099" y="4102545"/>
                <a:ext cx="1" cy="57441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18" idx="4"/>
                <a:endCxn id="22" idx="0"/>
              </p:cNvCxnSpPr>
              <p:nvPr/>
            </p:nvCxnSpPr>
            <p:spPr>
              <a:xfrm flipH="1">
                <a:off x="3596099" y="5058801"/>
                <a:ext cx="1" cy="56660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0" idx="0"/>
                <a:endCxn id="19" idx="4"/>
              </p:cNvCxnSpPr>
              <p:nvPr/>
            </p:nvCxnSpPr>
            <p:spPr>
              <a:xfrm flipH="1" flipV="1">
                <a:off x="4681319" y="5054894"/>
                <a:ext cx="1675" cy="570511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1" idx="1"/>
                <a:endCxn id="20" idx="5"/>
              </p:cNvCxnSpPr>
              <p:nvPr/>
            </p:nvCxnSpPr>
            <p:spPr>
              <a:xfrm flipH="1" flipV="1">
                <a:off x="4817993" y="5951323"/>
                <a:ext cx="800017" cy="66449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23" idx="4"/>
                <a:endCxn id="21" idx="0"/>
              </p:cNvCxnSpPr>
              <p:nvPr/>
            </p:nvCxnSpPr>
            <p:spPr>
              <a:xfrm>
                <a:off x="5753009" y="6007236"/>
                <a:ext cx="1" cy="552658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20" idx="6"/>
                <a:endCxn id="23" idx="2"/>
              </p:cNvCxnSpPr>
              <p:nvPr/>
            </p:nvCxnSpPr>
            <p:spPr>
              <a:xfrm flipV="1">
                <a:off x="4873912" y="5816318"/>
                <a:ext cx="688178" cy="6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3" idx="6"/>
                <a:endCxn id="24" idx="2"/>
              </p:cNvCxnSpPr>
              <p:nvPr/>
            </p:nvCxnSpPr>
            <p:spPr>
              <a:xfrm>
                <a:off x="5943927" y="5816318"/>
                <a:ext cx="688178" cy="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18" idx="5"/>
                <a:endCxn id="20" idx="1"/>
              </p:cNvCxnSpPr>
              <p:nvPr/>
            </p:nvCxnSpPr>
            <p:spPr>
              <a:xfrm>
                <a:off x="3731099" y="5002882"/>
                <a:ext cx="816895" cy="67844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2" idx="6"/>
                <a:endCxn id="20" idx="2"/>
              </p:cNvCxnSpPr>
              <p:nvPr/>
            </p:nvCxnSpPr>
            <p:spPr>
              <a:xfrm>
                <a:off x="3787017" y="5816320"/>
                <a:ext cx="705058" cy="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980084" y="2831833"/>
              <a:ext cx="473080" cy="32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charset="0"/>
                  <a:ea typeface="Calibri" charset="0"/>
                  <a:cs typeface="Calibri" charset="0"/>
                </a:rPr>
                <a:t>0.9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5743" y="2069414"/>
              <a:ext cx="473080" cy="32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61274" y="2949276"/>
              <a:ext cx="473080" cy="32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charset="0"/>
                  <a:ea typeface="Calibri" charset="0"/>
                  <a:cs typeface="Calibri" charset="0"/>
                </a:rPr>
                <a:t>0.7</a:t>
              </a:r>
              <a:endParaRPr lang="en-US" sz="14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42017" y="3774649"/>
              <a:ext cx="473080" cy="32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78395" y="2363920"/>
              <a:ext cx="473080" cy="32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42839" y="2003880"/>
              <a:ext cx="473080" cy="32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775" y="1941164"/>
              <a:ext cx="473080" cy="32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42839" y="2949276"/>
              <a:ext cx="473080" cy="32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0.9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0871" y="3300024"/>
              <a:ext cx="473080" cy="32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14499" y="4101404"/>
              <a:ext cx="473080" cy="32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charset="0"/>
                  <a:ea typeface="Calibri" charset="0"/>
                  <a:cs typeface="Calibri" charset="0"/>
                </a:rPr>
                <a:t>0.3</a:t>
              </a:r>
              <a:endParaRPr lang="en-US" sz="14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66627" y="3669356"/>
              <a:ext cx="473080" cy="32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0.7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22959" y="3957388"/>
              <a:ext cx="473080" cy="32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0.8</a:t>
              </a:r>
            </a:p>
          </p:txBody>
        </p:sp>
      </p:grpSp>
      <p:sp>
        <p:nvSpPr>
          <p:cNvPr id="40" name="圆角矩形 39"/>
          <p:cNvSpPr/>
          <p:nvPr/>
        </p:nvSpPr>
        <p:spPr>
          <a:xfrm>
            <a:off x="3397827" y="2531918"/>
            <a:ext cx="1520537" cy="2697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69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 dirty="0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扩展</a:t>
            </a:r>
            <a:r>
              <a:rPr kumimoji="1" lang="zh-CN" altLang="en-US" dirty="0" smtClean="0"/>
              <a:t>阅读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(Optional)</a:t>
            </a:r>
            <a:endParaRPr kumimoji="1" lang="en-US" altLang="zh-CN" b="1" dirty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1603057"/>
            <a:ext cx="6531213" cy="216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6615" y="4359726"/>
            <a:ext cx="8353124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hlinkClick r:id="rId3"/>
              </a:rPr>
              <a:t>http://citeseerx.ist.psu.edu/viewdoc/download?doi=10.1.1.180.4943&amp;rep=rep1&amp;type=pdf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737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 dirty="0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扩展</a:t>
            </a:r>
            <a:r>
              <a:rPr kumimoji="1" lang="zh-CN" altLang="en-US" dirty="0" smtClean="0"/>
              <a:t>阅读</a:t>
            </a:r>
            <a:r>
              <a:rPr kumimoji="1" lang="en-US" altLang="zh-CN" b="1" dirty="0">
                <a:solidFill>
                  <a:srgbClr val="C00000"/>
                </a:solidFill>
              </a:rPr>
              <a:t>(Optional)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611" y="704849"/>
            <a:ext cx="5551486" cy="416655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514641" y="2820353"/>
            <a:ext cx="2537542" cy="64540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31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MIIA</a:t>
            </a:r>
            <a:r>
              <a:rPr kumimoji="1" lang="zh-CN" altLang="en-US" dirty="0"/>
              <a:t>最大影响概率的入树</a:t>
            </a:r>
            <a:r>
              <a:rPr kumimoji="1" lang="en-US" altLang="zh-CN" dirty="0"/>
              <a:t>/MIOA</a:t>
            </a:r>
            <a:r>
              <a:rPr kumimoji="1" lang="zh-CN" altLang="en-US" dirty="0"/>
              <a:t>最大影响概率的出树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08" y="1367778"/>
            <a:ext cx="6015470" cy="24772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63" y="4130754"/>
            <a:ext cx="2791314" cy="653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形标注 6"/>
              <p:cNvSpPr/>
              <p:nvPr/>
            </p:nvSpPr>
            <p:spPr>
              <a:xfrm>
                <a:off x="6386077" y="1028701"/>
                <a:ext cx="2632193" cy="1575954"/>
              </a:xfrm>
              <a:prstGeom prst="wedgeEllipseCallout">
                <a:avLst>
                  <a:gd name="adj1" fmla="val -53258"/>
                  <a:gd name="adj2" fmla="val 3661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600" dirty="0"/>
                  <a:t>u1/u2/u3/…</a:t>
                </a:r>
                <a:r>
                  <a:rPr lang="zh-CN" altLang="en-US" sz="1600" dirty="0"/>
                  <a:t>到</a:t>
                </a:r>
                <a:r>
                  <a:rPr lang="en-US" altLang="zh-CN" sz="1600" dirty="0"/>
                  <a:t>v</a:t>
                </a:r>
                <a:r>
                  <a:rPr lang="zh-CN" altLang="en-US" sz="1600" dirty="0"/>
                  <a:t>的最大影响路径，从中挑选影响概率大于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/>
                  <a:t>的</a:t>
                </a:r>
              </a:p>
            </p:txBody>
          </p:sp>
        </mc:Choice>
        <mc:Fallback xmlns="">
          <p:sp>
            <p:nvSpPr>
              <p:cNvPr id="7" name="椭圆形标注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077" y="1028701"/>
                <a:ext cx="2632193" cy="1575954"/>
              </a:xfrm>
              <a:prstGeom prst="wedgeEllipseCallout">
                <a:avLst>
                  <a:gd name="adj1" fmla="val -53258"/>
                  <a:gd name="adj2" fmla="val 36618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形标注 7"/>
              <p:cNvSpPr/>
              <p:nvPr/>
            </p:nvSpPr>
            <p:spPr>
              <a:xfrm>
                <a:off x="6410322" y="2928506"/>
                <a:ext cx="2607948" cy="1575954"/>
              </a:xfrm>
              <a:prstGeom prst="wedgeEllipseCallout">
                <a:avLst>
                  <a:gd name="adj1" fmla="val -60190"/>
                  <a:gd name="adj2" fmla="val -1195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600" dirty="0"/>
                  <a:t>从</a:t>
                </a:r>
                <a:r>
                  <a:rPr lang="en-US" altLang="zh-CN" sz="1600" dirty="0"/>
                  <a:t>v</a:t>
                </a:r>
                <a:r>
                  <a:rPr lang="zh-CN" altLang="en-US" sz="1600" dirty="0"/>
                  <a:t>到</a:t>
                </a:r>
                <a:r>
                  <a:rPr lang="en-US" altLang="zh-CN" sz="1600" dirty="0"/>
                  <a:t>u1/u2/u3/…</a:t>
                </a:r>
                <a:r>
                  <a:rPr lang="zh-CN" altLang="en-US" sz="1600" dirty="0"/>
                  <a:t>的最大影响路径，从中挑选影响概率大于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/>
                  <a:t>的</a:t>
                </a:r>
              </a:p>
            </p:txBody>
          </p:sp>
        </mc:Choice>
        <mc:Fallback xmlns="">
          <p:sp>
            <p:nvSpPr>
              <p:cNvPr id="8" name="椭圆形标注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322" y="2928506"/>
                <a:ext cx="2607948" cy="1575954"/>
              </a:xfrm>
              <a:prstGeom prst="wedgeEllipseCallout">
                <a:avLst>
                  <a:gd name="adj1" fmla="val -60190"/>
                  <a:gd name="adj2" fmla="val -11953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17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MIIA</a:t>
            </a:r>
            <a:r>
              <a:rPr kumimoji="1" lang="zh-CN" altLang="en-US" dirty="0"/>
              <a:t>最大影响概率的入树</a:t>
            </a:r>
            <a:r>
              <a:rPr kumimoji="1" lang="en-US" altLang="zh-CN" dirty="0"/>
              <a:t>/MIOA</a:t>
            </a:r>
            <a:r>
              <a:rPr kumimoji="1" lang="zh-CN" altLang="en-US" dirty="0"/>
              <a:t>最大影响概率的出树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19" y="3241537"/>
            <a:ext cx="6780934" cy="1134334"/>
          </a:xfrm>
          <a:prstGeom prst="rect">
            <a:avLst/>
          </a:prstGeom>
        </p:spPr>
      </p:pic>
      <p:cxnSp>
        <p:nvCxnSpPr>
          <p:cNvPr id="12" name="直接箭头连接符 11"/>
          <p:cNvCxnSpPr>
            <a:endCxn id="7" idx="2"/>
          </p:cNvCxnSpPr>
          <p:nvPr/>
        </p:nvCxnSpPr>
        <p:spPr>
          <a:xfrm>
            <a:off x="1084118" y="1607127"/>
            <a:ext cx="807028" cy="125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0" idx="2"/>
          </p:cNvCxnSpPr>
          <p:nvPr/>
        </p:nvCxnSpPr>
        <p:spPr>
          <a:xfrm flipV="1">
            <a:off x="1168978" y="2753816"/>
            <a:ext cx="722168" cy="16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6" idx="1"/>
          </p:cNvCxnSpPr>
          <p:nvPr/>
        </p:nvCxnSpPr>
        <p:spPr>
          <a:xfrm>
            <a:off x="2400300" y="1728705"/>
            <a:ext cx="570402" cy="22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6" idx="3"/>
          </p:cNvCxnSpPr>
          <p:nvPr/>
        </p:nvCxnSpPr>
        <p:spPr>
          <a:xfrm flipV="1">
            <a:off x="2348345" y="2472875"/>
            <a:ext cx="622357" cy="36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2854037" y="1846118"/>
            <a:ext cx="796636" cy="73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 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891146" y="1365978"/>
            <a:ext cx="796636" cy="73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70660" y="1296052"/>
            <a:ext cx="796636" cy="73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63733" y="2380622"/>
            <a:ext cx="796636" cy="73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891146" y="2386670"/>
            <a:ext cx="796636" cy="73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endCxn id="21" idx="2"/>
          </p:cNvCxnSpPr>
          <p:nvPr/>
        </p:nvCxnSpPr>
        <p:spPr>
          <a:xfrm flipV="1">
            <a:off x="5467668" y="1648917"/>
            <a:ext cx="803563" cy="480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22" idx="2"/>
          </p:cNvCxnSpPr>
          <p:nvPr/>
        </p:nvCxnSpPr>
        <p:spPr>
          <a:xfrm>
            <a:off x="5521036" y="2341217"/>
            <a:ext cx="743268" cy="39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4969221" y="1850234"/>
            <a:ext cx="796636" cy="73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 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endCxn id="20" idx="2"/>
          </p:cNvCxnSpPr>
          <p:nvPr/>
        </p:nvCxnSpPr>
        <p:spPr>
          <a:xfrm>
            <a:off x="6675452" y="1643508"/>
            <a:ext cx="716265" cy="7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3" idx="2"/>
          </p:cNvCxnSpPr>
          <p:nvPr/>
        </p:nvCxnSpPr>
        <p:spPr>
          <a:xfrm flipV="1">
            <a:off x="6722565" y="2739535"/>
            <a:ext cx="669152" cy="20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391717" y="1351697"/>
            <a:ext cx="796636" cy="73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271231" y="1281771"/>
            <a:ext cx="796636" cy="73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264304" y="2366341"/>
            <a:ext cx="796636" cy="73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391717" y="2372389"/>
            <a:ext cx="796636" cy="73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C76F9B6-AA1A-4BA3-B4EC-62DB3C35B0FA}"/>
              </a:ext>
            </a:extLst>
          </p:cNvPr>
          <p:cNvSpPr/>
          <p:nvPr/>
        </p:nvSpPr>
        <p:spPr>
          <a:xfrm>
            <a:off x="1763759" y="4009587"/>
            <a:ext cx="2555729" cy="45146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28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714895" y="3617140"/>
            <a:ext cx="2694709" cy="144777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dirty="0">
                <a:solidFill>
                  <a:sysClr val="windowText" lastClr="000000"/>
                </a:solidFill>
              </a:rPr>
              <a:t>S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78199" y="3617140"/>
            <a:ext cx="834736" cy="54379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seed1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912935" y="3873800"/>
            <a:ext cx="3541223" cy="1159446"/>
          </a:xfrm>
          <a:custGeom>
            <a:avLst/>
            <a:gdLst>
              <a:gd name="connsiteX0" fmla="*/ 162672 w 3541223"/>
              <a:gd name="connsiteY0" fmla="*/ 74204 h 956339"/>
              <a:gd name="connsiteX1" fmla="*/ 878817 w 3541223"/>
              <a:gd name="connsiteY1" fmla="*/ 9468 h 956339"/>
              <a:gd name="connsiteX2" fmla="*/ 1874138 w 3541223"/>
              <a:gd name="connsiteY2" fmla="*/ 252229 h 956339"/>
              <a:gd name="connsiteX3" fmla="*/ 2727847 w 3541223"/>
              <a:gd name="connsiteY3" fmla="*/ 74204 h 956339"/>
              <a:gd name="connsiteX4" fmla="*/ 3342842 w 3541223"/>
              <a:gd name="connsiteY4" fmla="*/ 147032 h 956339"/>
              <a:gd name="connsiteX5" fmla="*/ 3460177 w 3541223"/>
              <a:gd name="connsiteY5" fmla="*/ 660877 h 956339"/>
              <a:gd name="connsiteX6" fmla="*/ 2209957 w 3541223"/>
              <a:gd name="connsiteY6" fmla="*/ 620417 h 956339"/>
              <a:gd name="connsiteX7" fmla="*/ 1412892 w 3541223"/>
              <a:gd name="connsiteY7" fmla="*/ 810579 h 956339"/>
              <a:gd name="connsiteX8" fmla="*/ 462077 w 3541223"/>
              <a:gd name="connsiteY8" fmla="*/ 956236 h 956339"/>
              <a:gd name="connsiteX9" fmla="*/ 61522 w 3541223"/>
              <a:gd name="connsiteY9" fmla="*/ 822717 h 956339"/>
              <a:gd name="connsiteX10" fmla="*/ 12969 w 3541223"/>
              <a:gd name="connsiteY10" fmla="*/ 304827 h 956339"/>
              <a:gd name="connsiteX11" fmla="*/ 162672 w 3541223"/>
              <a:gd name="connsiteY11" fmla="*/ 74204 h 9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41223" h="956339">
                <a:moveTo>
                  <a:pt x="162672" y="74204"/>
                </a:moveTo>
                <a:cubicBezTo>
                  <a:pt x="306980" y="24977"/>
                  <a:pt x="593573" y="-20203"/>
                  <a:pt x="878817" y="9468"/>
                </a:cubicBezTo>
                <a:cubicBezTo>
                  <a:pt x="1164061" y="39139"/>
                  <a:pt x="1565966" y="241440"/>
                  <a:pt x="1874138" y="252229"/>
                </a:cubicBezTo>
                <a:cubicBezTo>
                  <a:pt x="2182310" y="263018"/>
                  <a:pt x="2483063" y="91737"/>
                  <a:pt x="2727847" y="74204"/>
                </a:cubicBezTo>
                <a:cubicBezTo>
                  <a:pt x="2972631" y="56671"/>
                  <a:pt x="3220787" y="49253"/>
                  <a:pt x="3342842" y="147032"/>
                </a:cubicBezTo>
                <a:cubicBezTo>
                  <a:pt x="3464897" y="244811"/>
                  <a:pt x="3648991" y="581980"/>
                  <a:pt x="3460177" y="660877"/>
                </a:cubicBezTo>
                <a:cubicBezTo>
                  <a:pt x="3271363" y="739774"/>
                  <a:pt x="2551171" y="595467"/>
                  <a:pt x="2209957" y="620417"/>
                </a:cubicBezTo>
                <a:cubicBezTo>
                  <a:pt x="1868743" y="645367"/>
                  <a:pt x="1704205" y="754609"/>
                  <a:pt x="1412892" y="810579"/>
                </a:cubicBezTo>
                <a:cubicBezTo>
                  <a:pt x="1121579" y="866549"/>
                  <a:pt x="687305" y="954213"/>
                  <a:pt x="462077" y="956236"/>
                </a:cubicBezTo>
                <a:cubicBezTo>
                  <a:pt x="236849" y="958259"/>
                  <a:pt x="136373" y="931285"/>
                  <a:pt x="61522" y="822717"/>
                </a:cubicBezTo>
                <a:cubicBezTo>
                  <a:pt x="-13329" y="714149"/>
                  <a:pt x="-6587" y="426208"/>
                  <a:pt x="12969" y="304827"/>
                </a:cubicBezTo>
                <a:cubicBezTo>
                  <a:pt x="32525" y="183446"/>
                  <a:pt x="18364" y="123431"/>
                  <a:pt x="162672" y="7420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基于最优路径的影响力最大化</a:t>
            </a:r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03" y="1287468"/>
            <a:ext cx="4543481" cy="21180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000681" y="772984"/>
                <a:ext cx="3933186" cy="309315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1500" dirty="0"/>
                  <a:t>1. a set of seeds 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1500" dirty="0"/>
                  <a:t>2. MIIA(v, θ) for some </a:t>
                </a:r>
                <a:r>
                  <a:rPr lang="en-US" altLang="zh-CN" sz="15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 </a:t>
                </a:r>
                <a14:m>
                  <m:oMath xmlns:m="http://schemas.openxmlformats.org/officeDocument/2006/math">
                    <m:r>
                      <a:rPr lang="en-US" altLang="zh-CN" sz="15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altLang="zh-CN" sz="15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1500" dirty="0"/>
                  <a:t>3. we approximate the IC model by assuming that the influence from S to v is only propagated through edges in MIIA(v, θ). With this approximation, we can calculate the probability that v is activated given S exactly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1500" dirty="0"/>
                  <a:t>4. Let the activation probability of any node u in MIIA(v, θ), denoted as </a:t>
                </a:r>
                <a:r>
                  <a:rPr lang="en-US" altLang="zh-CN" sz="1500" dirty="0" err="1"/>
                  <a:t>ap</a:t>
                </a:r>
                <a:r>
                  <a:rPr lang="en-US" altLang="zh-CN" sz="1500" dirty="0"/>
                  <a:t>(u, S, MIIA(v, θ)), be the probability that u is activated when the seed set is S and influence is propagated in MIIA(v, θ)</a:t>
                </a:r>
                <a:endParaRPr lang="zh-CN" altLang="en-US" sz="15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681" y="772984"/>
                <a:ext cx="3933186" cy="3093154"/>
              </a:xfrm>
              <a:prstGeom prst="rect">
                <a:avLst/>
              </a:prstGeom>
              <a:blipFill>
                <a:blip r:embed="rId3"/>
                <a:stretch>
                  <a:fillRect l="-309" t="-196" r="-309" b="-98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/>
          <p:nvPr/>
        </p:nvSpPr>
        <p:spPr>
          <a:xfrm>
            <a:off x="2177160" y="4161088"/>
            <a:ext cx="834736" cy="54379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seed2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607644" y="4186894"/>
            <a:ext cx="632551" cy="41039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v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7424" y="4122132"/>
            <a:ext cx="1144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MIIA(v, θ)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16040" y="4432984"/>
            <a:ext cx="25678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AP</a:t>
            </a:r>
            <a:r>
              <a:rPr lang="zh-CN" altLang="en-US" dirty="0"/>
              <a:t>为</a:t>
            </a:r>
            <a:r>
              <a:rPr lang="en-US" altLang="zh-CN" dirty="0"/>
              <a:t>activate probability</a:t>
            </a:r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B84DDED0-927F-463E-9CFA-ED101C844FEB}"/>
              </a:ext>
            </a:extLst>
          </p:cNvPr>
          <p:cNvSpPr/>
          <p:nvPr/>
        </p:nvSpPr>
        <p:spPr>
          <a:xfrm>
            <a:off x="3455346" y="4432983"/>
            <a:ext cx="870640" cy="223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73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03" y="1287468"/>
            <a:ext cx="4543481" cy="211801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基于最优路径的影响力最大化</a:t>
            </a:r>
            <a:endParaRPr lang="en-US" altLang="zh-CN" dirty="0"/>
          </a:p>
          <a:p>
            <a:endParaRPr kumimoji="1" lang="en-US" altLang="zh-CN" dirty="0"/>
          </a:p>
        </p:txBody>
      </p:sp>
      <p:sp>
        <p:nvSpPr>
          <p:cNvPr id="13" name="椭圆形标注 12"/>
          <p:cNvSpPr/>
          <p:nvPr/>
        </p:nvSpPr>
        <p:spPr>
          <a:xfrm>
            <a:off x="5878831" y="971550"/>
            <a:ext cx="2865120" cy="1569720"/>
          </a:xfrm>
          <a:prstGeom prst="wedgeEllipseCallout">
            <a:avLst>
              <a:gd name="adj1" fmla="val -176933"/>
              <a:gd name="adj2" fmla="val 216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如果</a:t>
            </a:r>
            <a:r>
              <a:rPr lang="en-US" altLang="zh-CN" dirty="0"/>
              <a:t>u</a:t>
            </a:r>
            <a:r>
              <a:rPr lang="zh-CN" altLang="en-US" dirty="0"/>
              <a:t>已经在</a:t>
            </a:r>
            <a:r>
              <a:rPr lang="en-US" altLang="zh-CN" dirty="0"/>
              <a:t>S</a:t>
            </a:r>
            <a:r>
              <a:rPr lang="zh-CN" altLang="en-US" dirty="0"/>
              <a:t>里面，那么它被自己激活，那么</a:t>
            </a:r>
            <a:r>
              <a:rPr lang="en-US" altLang="zh-CN" dirty="0"/>
              <a:t>active probability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14895" y="3617140"/>
            <a:ext cx="2694709" cy="144777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dirty="0">
                <a:solidFill>
                  <a:sysClr val="windowText" lastClr="000000"/>
                </a:solidFill>
              </a:rPr>
              <a:t>S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78199" y="3617140"/>
            <a:ext cx="834736" cy="54379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seed1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1912935" y="3873800"/>
            <a:ext cx="3541223" cy="1159446"/>
          </a:xfrm>
          <a:custGeom>
            <a:avLst/>
            <a:gdLst>
              <a:gd name="connsiteX0" fmla="*/ 162672 w 3541223"/>
              <a:gd name="connsiteY0" fmla="*/ 74204 h 956339"/>
              <a:gd name="connsiteX1" fmla="*/ 878817 w 3541223"/>
              <a:gd name="connsiteY1" fmla="*/ 9468 h 956339"/>
              <a:gd name="connsiteX2" fmla="*/ 1874138 w 3541223"/>
              <a:gd name="connsiteY2" fmla="*/ 252229 h 956339"/>
              <a:gd name="connsiteX3" fmla="*/ 2727847 w 3541223"/>
              <a:gd name="connsiteY3" fmla="*/ 74204 h 956339"/>
              <a:gd name="connsiteX4" fmla="*/ 3342842 w 3541223"/>
              <a:gd name="connsiteY4" fmla="*/ 147032 h 956339"/>
              <a:gd name="connsiteX5" fmla="*/ 3460177 w 3541223"/>
              <a:gd name="connsiteY5" fmla="*/ 660877 h 956339"/>
              <a:gd name="connsiteX6" fmla="*/ 2209957 w 3541223"/>
              <a:gd name="connsiteY6" fmla="*/ 620417 h 956339"/>
              <a:gd name="connsiteX7" fmla="*/ 1412892 w 3541223"/>
              <a:gd name="connsiteY7" fmla="*/ 810579 h 956339"/>
              <a:gd name="connsiteX8" fmla="*/ 462077 w 3541223"/>
              <a:gd name="connsiteY8" fmla="*/ 956236 h 956339"/>
              <a:gd name="connsiteX9" fmla="*/ 61522 w 3541223"/>
              <a:gd name="connsiteY9" fmla="*/ 822717 h 956339"/>
              <a:gd name="connsiteX10" fmla="*/ 12969 w 3541223"/>
              <a:gd name="connsiteY10" fmla="*/ 304827 h 956339"/>
              <a:gd name="connsiteX11" fmla="*/ 162672 w 3541223"/>
              <a:gd name="connsiteY11" fmla="*/ 74204 h 9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41223" h="956339">
                <a:moveTo>
                  <a:pt x="162672" y="74204"/>
                </a:moveTo>
                <a:cubicBezTo>
                  <a:pt x="306980" y="24977"/>
                  <a:pt x="593573" y="-20203"/>
                  <a:pt x="878817" y="9468"/>
                </a:cubicBezTo>
                <a:cubicBezTo>
                  <a:pt x="1164061" y="39139"/>
                  <a:pt x="1565966" y="241440"/>
                  <a:pt x="1874138" y="252229"/>
                </a:cubicBezTo>
                <a:cubicBezTo>
                  <a:pt x="2182310" y="263018"/>
                  <a:pt x="2483063" y="91737"/>
                  <a:pt x="2727847" y="74204"/>
                </a:cubicBezTo>
                <a:cubicBezTo>
                  <a:pt x="2972631" y="56671"/>
                  <a:pt x="3220787" y="49253"/>
                  <a:pt x="3342842" y="147032"/>
                </a:cubicBezTo>
                <a:cubicBezTo>
                  <a:pt x="3464897" y="244811"/>
                  <a:pt x="3648991" y="581980"/>
                  <a:pt x="3460177" y="660877"/>
                </a:cubicBezTo>
                <a:cubicBezTo>
                  <a:pt x="3271363" y="739774"/>
                  <a:pt x="2551171" y="595467"/>
                  <a:pt x="2209957" y="620417"/>
                </a:cubicBezTo>
                <a:cubicBezTo>
                  <a:pt x="1868743" y="645367"/>
                  <a:pt x="1704205" y="754609"/>
                  <a:pt x="1412892" y="810579"/>
                </a:cubicBezTo>
                <a:cubicBezTo>
                  <a:pt x="1121579" y="866549"/>
                  <a:pt x="687305" y="954213"/>
                  <a:pt x="462077" y="956236"/>
                </a:cubicBezTo>
                <a:cubicBezTo>
                  <a:pt x="236849" y="958259"/>
                  <a:pt x="136373" y="931285"/>
                  <a:pt x="61522" y="822717"/>
                </a:cubicBezTo>
                <a:cubicBezTo>
                  <a:pt x="-13329" y="714149"/>
                  <a:pt x="-6587" y="426208"/>
                  <a:pt x="12969" y="304827"/>
                </a:cubicBezTo>
                <a:cubicBezTo>
                  <a:pt x="32525" y="183446"/>
                  <a:pt x="18364" y="123431"/>
                  <a:pt x="162672" y="7420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177160" y="4161088"/>
            <a:ext cx="834736" cy="54379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seed2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607644" y="4186894"/>
            <a:ext cx="632551" cy="41039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v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47424" y="4122132"/>
            <a:ext cx="1144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MIIA(v, θ) </a:t>
            </a:r>
            <a:endParaRPr lang="zh-CN" altLang="en-US" dirty="0"/>
          </a:p>
        </p:txBody>
      </p:sp>
      <p:sp>
        <p:nvSpPr>
          <p:cNvPr id="27" name="箭头: 右 12">
            <a:extLst>
              <a:ext uri="{FF2B5EF4-FFF2-40B4-BE49-F238E27FC236}">
                <a16:creationId xmlns:a16="http://schemas.microsoft.com/office/drawing/2014/main" id="{B84DDED0-927F-463E-9CFA-ED101C844FEB}"/>
              </a:ext>
            </a:extLst>
          </p:cNvPr>
          <p:cNvSpPr/>
          <p:nvPr/>
        </p:nvSpPr>
        <p:spPr>
          <a:xfrm>
            <a:off x="3455346" y="4432983"/>
            <a:ext cx="870640" cy="223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54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基于最优路径的影响力最大化</a:t>
            </a:r>
            <a:endParaRPr lang="en-US" altLang="zh-CN" dirty="0"/>
          </a:p>
          <a:p>
            <a:endParaRPr kumimoji="1"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425787" y="2602231"/>
            <a:ext cx="350901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/>
              <a:t>let N</a:t>
            </a:r>
            <a:r>
              <a:rPr lang="en-US" altLang="zh-CN" baseline="30000" dirty="0"/>
              <a:t>in</a:t>
            </a:r>
            <a:r>
              <a:rPr lang="zh-CN" altLang="en-US" dirty="0"/>
              <a:t>(u, MIIA(v, θ)) be the set of in-neighbors of u in MIIA(v, θ)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03" y="1287468"/>
            <a:ext cx="4543481" cy="2118014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5878831" y="971550"/>
            <a:ext cx="2865120" cy="1569720"/>
          </a:xfrm>
          <a:prstGeom prst="wedgeEllipseCallout">
            <a:avLst>
              <a:gd name="adj1" fmla="val -125736"/>
              <a:gd name="adj2" fmla="val 34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r>
              <a:rPr lang="zh-CN" altLang="en-US" dirty="0"/>
              <a:t>的</a:t>
            </a:r>
            <a:r>
              <a:rPr lang="en-US" altLang="zh-CN" dirty="0"/>
              <a:t>In neighbors</a:t>
            </a:r>
            <a:r>
              <a:rPr lang="zh-CN" altLang="en-US" dirty="0"/>
              <a:t>，和MIIA(v, θ)的交集为空，那么</a:t>
            </a:r>
            <a:r>
              <a:rPr lang="en-US" altLang="zh-CN" dirty="0"/>
              <a:t>active probability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714895" y="3617140"/>
            <a:ext cx="2694709" cy="144777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dirty="0">
                <a:solidFill>
                  <a:sysClr val="windowText" lastClr="000000"/>
                </a:solidFill>
              </a:rPr>
              <a:t>S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078199" y="3617140"/>
            <a:ext cx="834736" cy="54379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seed1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1912935" y="3873800"/>
            <a:ext cx="3541223" cy="1159446"/>
          </a:xfrm>
          <a:custGeom>
            <a:avLst/>
            <a:gdLst>
              <a:gd name="connsiteX0" fmla="*/ 162672 w 3541223"/>
              <a:gd name="connsiteY0" fmla="*/ 74204 h 956339"/>
              <a:gd name="connsiteX1" fmla="*/ 878817 w 3541223"/>
              <a:gd name="connsiteY1" fmla="*/ 9468 h 956339"/>
              <a:gd name="connsiteX2" fmla="*/ 1874138 w 3541223"/>
              <a:gd name="connsiteY2" fmla="*/ 252229 h 956339"/>
              <a:gd name="connsiteX3" fmla="*/ 2727847 w 3541223"/>
              <a:gd name="connsiteY3" fmla="*/ 74204 h 956339"/>
              <a:gd name="connsiteX4" fmla="*/ 3342842 w 3541223"/>
              <a:gd name="connsiteY4" fmla="*/ 147032 h 956339"/>
              <a:gd name="connsiteX5" fmla="*/ 3460177 w 3541223"/>
              <a:gd name="connsiteY5" fmla="*/ 660877 h 956339"/>
              <a:gd name="connsiteX6" fmla="*/ 2209957 w 3541223"/>
              <a:gd name="connsiteY6" fmla="*/ 620417 h 956339"/>
              <a:gd name="connsiteX7" fmla="*/ 1412892 w 3541223"/>
              <a:gd name="connsiteY7" fmla="*/ 810579 h 956339"/>
              <a:gd name="connsiteX8" fmla="*/ 462077 w 3541223"/>
              <a:gd name="connsiteY8" fmla="*/ 956236 h 956339"/>
              <a:gd name="connsiteX9" fmla="*/ 61522 w 3541223"/>
              <a:gd name="connsiteY9" fmla="*/ 822717 h 956339"/>
              <a:gd name="connsiteX10" fmla="*/ 12969 w 3541223"/>
              <a:gd name="connsiteY10" fmla="*/ 304827 h 956339"/>
              <a:gd name="connsiteX11" fmla="*/ 162672 w 3541223"/>
              <a:gd name="connsiteY11" fmla="*/ 74204 h 9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41223" h="956339">
                <a:moveTo>
                  <a:pt x="162672" y="74204"/>
                </a:moveTo>
                <a:cubicBezTo>
                  <a:pt x="306980" y="24977"/>
                  <a:pt x="593573" y="-20203"/>
                  <a:pt x="878817" y="9468"/>
                </a:cubicBezTo>
                <a:cubicBezTo>
                  <a:pt x="1164061" y="39139"/>
                  <a:pt x="1565966" y="241440"/>
                  <a:pt x="1874138" y="252229"/>
                </a:cubicBezTo>
                <a:cubicBezTo>
                  <a:pt x="2182310" y="263018"/>
                  <a:pt x="2483063" y="91737"/>
                  <a:pt x="2727847" y="74204"/>
                </a:cubicBezTo>
                <a:cubicBezTo>
                  <a:pt x="2972631" y="56671"/>
                  <a:pt x="3220787" y="49253"/>
                  <a:pt x="3342842" y="147032"/>
                </a:cubicBezTo>
                <a:cubicBezTo>
                  <a:pt x="3464897" y="244811"/>
                  <a:pt x="3648991" y="581980"/>
                  <a:pt x="3460177" y="660877"/>
                </a:cubicBezTo>
                <a:cubicBezTo>
                  <a:pt x="3271363" y="739774"/>
                  <a:pt x="2551171" y="595467"/>
                  <a:pt x="2209957" y="620417"/>
                </a:cubicBezTo>
                <a:cubicBezTo>
                  <a:pt x="1868743" y="645367"/>
                  <a:pt x="1704205" y="754609"/>
                  <a:pt x="1412892" y="810579"/>
                </a:cubicBezTo>
                <a:cubicBezTo>
                  <a:pt x="1121579" y="866549"/>
                  <a:pt x="687305" y="954213"/>
                  <a:pt x="462077" y="956236"/>
                </a:cubicBezTo>
                <a:cubicBezTo>
                  <a:pt x="236849" y="958259"/>
                  <a:pt x="136373" y="931285"/>
                  <a:pt x="61522" y="822717"/>
                </a:cubicBezTo>
                <a:cubicBezTo>
                  <a:pt x="-13329" y="714149"/>
                  <a:pt x="-6587" y="426208"/>
                  <a:pt x="12969" y="304827"/>
                </a:cubicBezTo>
                <a:cubicBezTo>
                  <a:pt x="32525" y="183446"/>
                  <a:pt x="18364" y="123431"/>
                  <a:pt x="162672" y="7420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177160" y="4161088"/>
            <a:ext cx="834736" cy="54379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seed2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607644" y="4186894"/>
            <a:ext cx="632551" cy="41039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v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347424" y="4122132"/>
            <a:ext cx="1144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MIIA(v, θ) </a:t>
            </a:r>
            <a:endParaRPr lang="zh-CN" altLang="en-US" dirty="0"/>
          </a:p>
        </p:txBody>
      </p:sp>
      <p:sp>
        <p:nvSpPr>
          <p:cNvPr id="35" name="箭头: 右 12">
            <a:extLst>
              <a:ext uri="{FF2B5EF4-FFF2-40B4-BE49-F238E27FC236}">
                <a16:creationId xmlns:a16="http://schemas.microsoft.com/office/drawing/2014/main" id="{B84DDED0-927F-463E-9CFA-ED101C844FEB}"/>
              </a:ext>
            </a:extLst>
          </p:cNvPr>
          <p:cNvSpPr/>
          <p:nvPr/>
        </p:nvSpPr>
        <p:spPr>
          <a:xfrm>
            <a:off x="3455346" y="4432983"/>
            <a:ext cx="870640" cy="223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4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基于最优路径的影响力最大化</a:t>
            </a:r>
            <a:endParaRPr lang="en-US" altLang="zh-CN" dirty="0"/>
          </a:p>
          <a:p>
            <a:endParaRPr kumimoji="1"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241649" y="2924202"/>
            <a:ext cx="350901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/>
              <a:t>let N</a:t>
            </a:r>
            <a:r>
              <a:rPr lang="en-US" altLang="zh-CN" baseline="30000" dirty="0"/>
              <a:t>in</a:t>
            </a:r>
            <a:r>
              <a:rPr lang="zh-CN" altLang="en-US" dirty="0"/>
              <a:t>(u, MIIA(v, θ)) be the set of in-neighbors of u in MIIA(v, θ)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714895" y="3883817"/>
            <a:ext cx="2694709" cy="1181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dirty="0">
                <a:solidFill>
                  <a:sysClr val="windowText" lastClr="000000"/>
                </a:solidFill>
              </a:rPr>
              <a:t>S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1959680" y="3801624"/>
            <a:ext cx="4784019" cy="1236740"/>
          </a:xfrm>
          <a:custGeom>
            <a:avLst/>
            <a:gdLst>
              <a:gd name="connsiteX0" fmla="*/ 2949677 w 3837236"/>
              <a:gd name="connsiteY0" fmla="*/ 95182 h 1236740"/>
              <a:gd name="connsiteX1" fmla="*/ 2121868 w 3837236"/>
              <a:gd name="connsiteY1" fmla="*/ 580091 h 1236740"/>
              <a:gd name="connsiteX2" fmla="*/ 919986 w 3837236"/>
              <a:gd name="connsiteY2" fmla="*/ 438082 h 1236740"/>
              <a:gd name="connsiteX3" fmla="*/ 237650 w 3837236"/>
              <a:gd name="connsiteY3" fmla="*/ 517746 h 1236740"/>
              <a:gd name="connsiteX4" fmla="*/ 5586 w 3837236"/>
              <a:gd name="connsiteY4" fmla="*/ 929918 h 1236740"/>
              <a:gd name="connsiteX5" fmla="*/ 431614 w 3837236"/>
              <a:gd name="connsiteY5" fmla="*/ 1234718 h 1236740"/>
              <a:gd name="connsiteX6" fmla="*/ 1477632 w 3837236"/>
              <a:gd name="connsiteY6" fmla="*/ 1054609 h 1236740"/>
              <a:gd name="connsiteX7" fmla="*/ 2617168 w 3837236"/>
              <a:gd name="connsiteY7" fmla="*/ 898746 h 1236740"/>
              <a:gd name="connsiteX8" fmla="*/ 3739386 w 3837236"/>
              <a:gd name="connsiteY8" fmla="*/ 826009 h 1236740"/>
              <a:gd name="connsiteX9" fmla="*/ 3690895 w 3837236"/>
              <a:gd name="connsiteY9" fmla="*/ 67473 h 1236740"/>
              <a:gd name="connsiteX10" fmla="*/ 2949677 w 3837236"/>
              <a:gd name="connsiteY10" fmla="*/ 95182 h 123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37236" h="1236740">
                <a:moveTo>
                  <a:pt x="2949677" y="95182"/>
                </a:moveTo>
                <a:cubicBezTo>
                  <a:pt x="2688172" y="180618"/>
                  <a:pt x="2460150" y="522941"/>
                  <a:pt x="2121868" y="580091"/>
                </a:cubicBezTo>
                <a:cubicBezTo>
                  <a:pt x="1783586" y="637241"/>
                  <a:pt x="1234022" y="448473"/>
                  <a:pt x="919986" y="438082"/>
                </a:cubicBezTo>
                <a:cubicBezTo>
                  <a:pt x="605950" y="427691"/>
                  <a:pt x="390050" y="435773"/>
                  <a:pt x="237650" y="517746"/>
                </a:cubicBezTo>
                <a:cubicBezTo>
                  <a:pt x="85250" y="599719"/>
                  <a:pt x="-26741" y="810423"/>
                  <a:pt x="5586" y="929918"/>
                </a:cubicBezTo>
                <a:cubicBezTo>
                  <a:pt x="37913" y="1049413"/>
                  <a:pt x="186273" y="1213936"/>
                  <a:pt x="431614" y="1234718"/>
                </a:cubicBezTo>
                <a:cubicBezTo>
                  <a:pt x="676955" y="1255500"/>
                  <a:pt x="1113373" y="1110604"/>
                  <a:pt x="1477632" y="1054609"/>
                </a:cubicBezTo>
                <a:cubicBezTo>
                  <a:pt x="1841891" y="998614"/>
                  <a:pt x="2240209" y="936846"/>
                  <a:pt x="2617168" y="898746"/>
                </a:cubicBezTo>
                <a:cubicBezTo>
                  <a:pt x="2994127" y="860646"/>
                  <a:pt x="3560432" y="964554"/>
                  <a:pt x="3739386" y="826009"/>
                </a:cubicBezTo>
                <a:cubicBezTo>
                  <a:pt x="3918340" y="687464"/>
                  <a:pt x="3821359" y="189278"/>
                  <a:pt x="3690895" y="67473"/>
                </a:cubicBezTo>
                <a:cubicBezTo>
                  <a:pt x="3560431" y="-54332"/>
                  <a:pt x="3211182" y="9746"/>
                  <a:pt x="2949677" y="951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03" y="1287468"/>
            <a:ext cx="4543481" cy="2118014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1133995" y="4035351"/>
            <a:ext cx="834736" cy="54379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seed1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204258" y="4307246"/>
            <a:ext cx="834736" cy="54379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seed2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944415" y="3845065"/>
            <a:ext cx="506384" cy="46218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v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15813" y="3711484"/>
            <a:ext cx="1144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MIIA(v, θ) 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4143716" y="4384110"/>
            <a:ext cx="506385" cy="40637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w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605684" y="4350687"/>
            <a:ext cx="403801" cy="35477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u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3371869" y="4425093"/>
            <a:ext cx="578773" cy="295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752684" y="4448323"/>
            <a:ext cx="750418" cy="209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4865370" y="663547"/>
            <a:ext cx="4173434" cy="1913766"/>
          </a:xfrm>
          <a:prstGeom prst="wedgeRoundRectCallout">
            <a:avLst>
              <a:gd name="adj1" fmla="val -58731"/>
              <a:gd name="adj2" fmla="val 66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/>
              <a:t>1.</a:t>
            </a:r>
            <a:r>
              <a:rPr lang="zh-CN" altLang="en-US" dirty="0"/>
              <a:t>考虑所有</a:t>
            </a:r>
            <a:r>
              <a:rPr lang="en-US" altLang="zh-CN" dirty="0"/>
              <a:t>w in N</a:t>
            </a:r>
            <a:r>
              <a:rPr lang="en-US" altLang="zh-CN" baseline="30000" dirty="0"/>
              <a:t>in</a:t>
            </a:r>
            <a:r>
              <a:rPr lang="en-US" altLang="zh-CN" dirty="0"/>
              <a:t> (u)</a:t>
            </a:r>
            <a:endParaRPr lang="en-US" altLang="zh-CN" baseline="30000" dirty="0"/>
          </a:p>
          <a:p>
            <a:pPr algn="just"/>
            <a:r>
              <a:rPr lang="en-US" altLang="zh-CN" dirty="0"/>
              <a:t>2.</a:t>
            </a:r>
            <a:r>
              <a:rPr lang="zh-CN" altLang="en-US" dirty="0"/>
              <a:t>先考虑</a:t>
            </a:r>
            <a:r>
              <a:rPr lang="en-US" altLang="zh-CN" dirty="0"/>
              <a:t>S</a:t>
            </a:r>
            <a:r>
              <a:rPr lang="zh-CN" altLang="en-US" dirty="0"/>
              <a:t>激活</a:t>
            </a:r>
            <a:r>
              <a:rPr lang="en-US" altLang="zh-CN" dirty="0"/>
              <a:t>w</a:t>
            </a:r>
          </a:p>
          <a:p>
            <a:pPr algn="just"/>
            <a:r>
              <a:rPr lang="en-US" altLang="zh-CN" dirty="0"/>
              <a:t>2.</a:t>
            </a:r>
            <a:r>
              <a:rPr lang="zh-CN" altLang="en-US" dirty="0"/>
              <a:t>再考虑</a:t>
            </a:r>
            <a:r>
              <a:rPr lang="en-US" altLang="zh-CN" dirty="0"/>
              <a:t>w</a:t>
            </a:r>
            <a:r>
              <a:rPr lang="zh-CN" altLang="en-US" dirty="0"/>
              <a:t>到</a:t>
            </a:r>
            <a:r>
              <a:rPr lang="en-US" altLang="zh-CN" dirty="0"/>
              <a:t>u</a:t>
            </a:r>
            <a:r>
              <a:rPr lang="zh-CN" altLang="en-US" dirty="0"/>
              <a:t>的最大激活路径概率</a:t>
            </a:r>
            <a:endParaRPr lang="en-US" altLang="zh-CN" dirty="0"/>
          </a:p>
          <a:p>
            <a:pPr algn="just"/>
            <a:r>
              <a:rPr lang="en-US" altLang="zh-CN" dirty="0"/>
              <a:t>3.</a:t>
            </a:r>
            <a:r>
              <a:rPr lang="zh-CN" altLang="en-US" dirty="0"/>
              <a:t>最后假设哪个</a:t>
            </a:r>
            <a:r>
              <a:rPr lang="en-US" altLang="zh-CN" dirty="0"/>
              <a:t>w</a:t>
            </a:r>
            <a:r>
              <a:rPr lang="zh-CN" altLang="en-US" dirty="0"/>
              <a:t>都不激活</a:t>
            </a:r>
            <a:r>
              <a:rPr lang="en-US" altLang="zh-CN" dirty="0"/>
              <a:t>u</a:t>
            </a:r>
            <a:r>
              <a:rPr lang="zh-CN" altLang="en-US" dirty="0"/>
              <a:t>，最后用</a:t>
            </a:r>
            <a:r>
              <a:rPr lang="en-US" altLang="zh-CN" dirty="0"/>
              <a:t>1</a:t>
            </a:r>
            <a:r>
              <a:rPr lang="zh-CN" altLang="en-US" dirty="0"/>
              <a:t>减去，即得到</a:t>
            </a:r>
            <a:r>
              <a:rPr lang="en-US" altLang="zh-CN" dirty="0"/>
              <a:t>u</a:t>
            </a:r>
            <a:r>
              <a:rPr lang="zh-CN" altLang="en-US" dirty="0"/>
              <a:t>的</a:t>
            </a:r>
            <a:r>
              <a:rPr lang="en-US" altLang="zh-CN" dirty="0" err="1"/>
              <a:t>ap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90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</a:t>
            </a:r>
            <a:r>
              <a:rPr kumimoji="1" lang="zh-CN" altLang="en-US" dirty="0"/>
              <a:t>的影响范围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52" y="1759109"/>
            <a:ext cx="7288603" cy="205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3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递推计算各个节点的</a:t>
            </a:r>
            <a:r>
              <a:rPr kumimoji="1" lang="en-US" altLang="zh-CN" dirty="0" err="1"/>
              <a:t>ap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871681"/>
            <a:ext cx="6896100" cy="1931547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7A8F82ED-A4E8-4D71-AF1A-3F359AD42F4C}"/>
              </a:ext>
            </a:extLst>
          </p:cNvPr>
          <p:cNvSpPr/>
          <p:nvPr/>
        </p:nvSpPr>
        <p:spPr>
          <a:xfrm>
            <a:off x="1177391" y="3475529"/>
            <a:ext cx="2180804" cy="47338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40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87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递推计算各个节点的</a:t>
            </a:r>
            <a:r>
              <a:rPr kumimoji="1" lang="en-US" altLang="zh-CN" dirty="0" err="1"/>
              <a:t>ap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结合标准</a:t>
            </a:r>
            <a:r>
              <a:rPr kumimoji="1" lang="en-US" altLang="zh-CN" dirty="0"/>
              <a:t>greedy</a:t>
            </a:r>
            <a:r>
              <a:rPr kumimoji="1" lang="zh-CN" altLang="en-US" dirty="0"/>
              <a:t>算法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4" y="1610082"/>
            <a:ext cx="8487727" cy="7996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795" y="2571750"/>
            <a:ext cx="5566409" cy="2212516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98C3F1ED-0E3F-44AF-AB69-B5880263A027}"/>
              </a:ext>
            </a:extLst>
          </p:cNvPr>
          <p:cNvSpPr/>
          <p:nvPr/>
        </p:nvSpPr>
        <p:spPr>
          <a:xfrm>
            <a:off x="292844" y="2017486"/>
            <a:ext cx="6151499" cy="4608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04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 dirty="0"/>
              <a:t>：基于最优路径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en-US" dirty="0"/>
              <a:t>最短路径算法：</a:t>
            </a:r>
            <a:r>
              <a:rPr lang="en-US" altLang="zh-CN" dirty="0"/>
              <a:t> Dijkstra algorithm</a:t>
            </a:r>
          </a:p>
          <a:p>
            <a:pPr lvl="1"/>
            <a:r>
              <a:rPr lang="zh-CN" altLang="en-US" dirty="0"/>
              <a:t>迪杰斯特拉算法，是由荷兰计算机科学家迪杰斯特拉于</a:t>
            </a:r>
            <a:r>
              <a:rPr lang="en-US" altLang="zh-CN" dirty="0">
                <a:solidFill>
                  <a:srgbClr val="C00000"/>
                </a:solidFill>
              </a:rPr>
              <a:t>1959</a:t>
            </a:r>
            <a:r>
              <a:rPr lang="en-US" altLang="zh-CN" dirty="0"/>
              <a:t> </a:t>
            </a:r>
            <a:r>
              <a:rPr lang="zh-CN" altLang="en-US" dirty="0"/>
              <a:t>年提出的</a:t>
            </a:r>
            <a:endParaRPr lang="en-US" altLang="zh-CN" dirty="0"/>
          </a:p>
          <a:p>
            <a:pPr lvl="1"/>
            <a:r>
              <a:rPr lang="zh-CN" altLang="en-US" dirty="0"/>
              <a:t>是从一个顶点到其余各顶点的最短路径算法，解决的是有权图中最短路径问题：</a:t>
            </a:r>
            <a:r>
              <a:rPr lang="zh-CN" altLang="en-US" dirty="0">
                <a:solidFill>
                  <a:srgbClr val="C00000"/>
                </a:solidFill>
              </a:rPr>
              <a:t>单源最短路径算法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迪杰斯特拉算法的主要特点是以起始点为中心向外层层扩展，直到扩展到终点为止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213" y="2787650"/>
            <a:ext cx="1414647" cy="184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 dirty="0"/>
              <a:t>：基于最优路径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zh-CN" altLang="zh-CN" dirty="0"/>
              <a:t>算法的具体思路为</a:t>
            </a:r>
            <a:endParaRPr lang="en-US" altLang="zh-CN" dirty="0"/>
          </a:p>
          <a:p>
            <a:pPr lvl="1" algn="just"/>
            <a:r>
              <a:rPr lang="zh-CN" altLang="zh-CN" dirty="0"/>
              <a:t>设</a:t>
            </a:r>
            <a:r>
              <a:rPr lang="en-US" altLang="zh-CN" dirty="0"/>
              <a:t>G=(V,E)</a:t>
            </a:r>
            <a:r>
              <a:rPr lang="zh-CN" altLang="zh-CN" dirty="0"/>
              <a:t>是一个带权无向图，</a:t>
            </a:r>
            <a:r>
              <a:rPr lang="en-US" altLang="zh-CN" dirty="0"/>
              <a:t>V</a:t>
            </a:r>
            <a:r>
              <a:rPr lang="zh-CN" altLang="zh-CN" dirty="0"/>
              <a:t>为顶点集合，</a:t>
            </a:r>
            <a:r>
              <a:rPr lang="en-US" altLang="zh-CN" dirty="0"/>
              <a:t>E</a:t>
            </a:r>
            <a:r>
              <a:rPr lang="zh-CN" altLang="zh-CN" dirty="0"/>
              <a:t>为边的集合</a:t>
            </a:r>
            <a:endParaRPr lang="en-US" altLang="zh-CN" dirty="0"/>
          </a:p>
          <a:p>
            <a:pPr lvl="1" algn="just"/>
            <a:r>
              <a:rPr lang="zh-CN" altLang="zh-CN" dirty="0">
                <a:solidFill>
                  <a:srgbClr val="C00000"/>
                </a:solidFill>
              </a:rPr>
              <a:t>首先，</a:t>
            </a:r>
            <a:r>
              <a:rPr lang="zh-CN" altLang="zh-CN" dirty="0"/>
              <a:t>把图中顶点集合</a:t>
            </a:r>
            <a:r>
              <a:rPr lang="en-US" altLang="zh-CN" dirty="0"/>
              <a:t>V</a:t>
            </a:r>
            <a:r>
              <a:rPr lang="zh-CN" altLang="zh-CN" dirty="0"/>
              <a:t>分成两组，第一组为已求出最短路径的顶点集合，用</a:t>
            </a:r>
            <a:r>
              <a:rPr lang="en-US" altLang="zh-CN" dirty="0"/>
              <a:t>S</a:t>
            </a:r>
            <a:r>
              <a:rPr lang="zh-CN" altLang="zh-CN" dirty="0"/>
              <a:t>表示</a:t>
            </a:r>
            <a:r>
              <a:rPr lang="zh-CN" altLang="en-US" dirty="0"/>
              <a:t>；</a:t>
            </a:r>
            <a:r>
              <a:rPr lang="zh-CN" altLang="zh-CN" dirty="0"/>
              <a:t>初始时</a:t>
            </a:r>
            <a:r>
              <a:rPr lang="en-US" altLang="zh-CN" dirty="0"/>
              <a:t>S</a:t>
            </a:r>
            <a:r>
              <a:rPr lang="zh-CN" altLang="zh-CN" dirty="0"/>
              <a:t>中只有一个源点，以后每求得一条最短路径，就将它加入到集合</a:t>
            </a:r>
            <a:r>
              <a:rPr lang="en-US" altLang="zh-CN" dirty="0"/>
              <a:t>S</a:t>
            </a:r>
            <a:r>
              <a:rPr lang="zh-CN" altLang="zh-CN" dirty="0"/>
              <a:t>中，直到全部顶点都加入到</a:t>
            </a:r>
            <a:r>
              <a:rPr lang="en-US" altLang="zh-CN" dirty="0"/>
              <a:t>S</a:t>
            </a:r>
            <a:r>
              <a:rPr lang="zh-CN" altLang="zh-CN" dirty="0"/>
              <a:t>中，算法就结束了</a:t>
            </a:r>
            <a:endParaRPr lang="en-US" altLang="zh-CN" dirty="0"/>
          </a:p>
          <a:p>
            <a:pPr lvl="2" algn="just"/>
            <a:r>
              <a:rPr lang="zh-CN" altLang="zh-CN" dirty="0"/>
              <a:t>第二组为其余未确定最短路径的顶点集合，用</a:t>
            </a:r>
            <a:r>
              <a:rPr lang="en-US" altLang="zh-CN" dirty="0"/>
              <a:t>U</a:t>
            </a:r>
            <a:r>
              <a:rPr lang="zh-CN" altLang="zh-CN" dirty="0"/>
              <a:t>表示，按最短路径长度的递增次序依次把第二组的顶点加入</a:t>
            </a:r>
            <a:r>
              <a:rPr lang="en-US" altLang="zh-CN" dirty="0"/>
              <a:t>S</a:t>
            </a:r>
            <a:r>
              <a:rPr lang="zh-CN" altLang="zh-CN" dirty="0"/>
              <a:t>中</a:t>
            </a:r>
            <a:endParaRPr lang="en-US" altLang="zh-CN" dirty="0"/>
          </a:p>
          <a:p>
            <a:pPr lvl="1" algn="just"/>
            <a:r>
              <a:rPr lang="zh-CN" altLang="zh-CN" dirty="0">
                <a:solidFill>
                  <a:srgbClr val="C00000"/>
                </a:solidFill>
              </a:rPr>
              <a:t>在加入的过程中</a:t>
            </a:r>
            <a:r>
              <a:rPr lang="zh-CN" altLang="zh-CN" dirty="0"/>
              <a:t>，有一个</a:t>
            </a:r>
            <a:r>
              <a:rPr lang="zh-CN" altLang="zh-CN" dirty="0">
                <a:solidFill>
                  <a:srgbClr val="C00000"/>
                </a:solidFill>
              </a:rPr>
              <a:t>约束条件</a:t>
            </a:r>
            <a:r>
              <a:rPr lang="zh-CN" altLang="zh-CN" dirty="0"/>
              <a:t>，总保持从源点</a:t>
            </a:r>
            <a:r>
              <a:rPr lang="en-US" altLang="zh-CN" dirty="0"/>
              <a:t>v</a:t>
            </a:r>
            <a:r>
              <a:rPr lang="zh-CN" altLang="zh-CN" dirty="0"/>
              <a:t>到</a:t>
            </a:r>
            <a:r>
              <a:rPr lang="en-US" altLang="zh-CN" dirty="0"/>
              <a:t>S</a:t>
            </a:r>
            <a:r>
              <a:rPr lang="zh-CN" altLang="zh-CN" dirty="0"/>
              <a:t>中各顶点的最短路径长度，不大于从源点</a:t>
            </a:r>
            <a:r>
              <a:rPr lang="en-US" altLang="zh-CN" dirty="0"/>
              <a:t>v</a:t>
            </a:r>
            <a:r>
              <a:rPr lang="zh-CN" altLang="zh-CN" dirty="0"/>
              <a:t>到</a:t>
            </a:r>
            <a:r>
              <a:rPr lang="en-US" altLang="zh-CN" dirty="0"/>
              <a:t>U</a:t>
            </a:r>
            <a:r>
              <a:rPr lang="zh-CN" altLang="zh-CN" dirty="0"/>
              <a:t>中任何顶点的最短路径长度</a:t>
            </a:r>
            <a:endParaRPr lang="en-US" altLang="zh-CN" dirty="0"/>
          </a:p>
          <a:p>
            <a:pPr lvl="2" algn="just"/>
            <a:r>
              <a:rPr lang="zh-CN" altLang="zh-CN" dirty="0"/>
              <a:t>此外，每个顶点对应一个距离</a:t>
            </a:r>
            <a:endParaRPr lang="en-US" altLang="zh-CN" dirty="0"/>
          </a:p>
          <a:p>
            <a:pPr lvl="2" algn="just"/>
            <a:r>
              <a:rPr lang="en-US" altLang="zh-CN" dirty="0"/>
              <a:t>S</a:t>
            </a:r>
            <a:r>
              <a:rPr lang="zh-CN" altLang="zh-CN" dirty="0"/>
              <a:t>中的顶点的距离就是从</a:t>
            </a:r>
            <a:r>
              <a:rPr lang="en-US" altLang="zh-CN" dirty="0"/>
              <a:t>v</a:t>
            </a:r>
            <a:r>
              <a:rPr lang="zh-CN" altLang="zh-CN" dirty="0"/>
              <a:t>到此顶点的最短路径长度</a:t>
            </a:r>
            <a:endParaRPr lang="en-US" altLang="zh-CN" dirty="0"/>
          </a:p>
          <a:p>
            <a:pPr lvl="2" algn="just"/>
            <a:r>
              <a:rPr lang="en-US" altLang="zh-CN" dirty="0">
                <a:solidFill>
                  <a:srgbClr val="C00000"/>
                </a:solidFill>
              </a:rPr>
              <a:t>U</a:t>
            </a:r>
            <a:r>
              <a:rPr lang="zh-CN" altLang="zh-CN" dirty="0">
                <a:solidFill>
                  <a:srgbClr val="C00000"/>
                </a:solidFill>
              </a:rPr>
              <a:t>中的顶点的距离，是从</a:t>
            </a:r>
            <a:r>
              <a:rPr lang="en-US" altLang="zh-CN" dirty="0">
                <a:solidFill>
                  <a:srgbClr val="C00000"/>
                </a:solidFill>
              </a:rPr>
              <a:t>v</a:t>
            </a:r>
            <a:r>
              <a:rPr lang="zh-CN" altLang="zh-CN" dirty="0">
                <a:solidFill>
                  <a:srgbClr val="C00000"/>
                </a:solidFill>
              </a:rPr>
              <a:t>到此顶点只包括</a:t>
            </a:r>
            <a:r>
              <a:rPr lang="en-US" altLang="zh-CN" dirty="0">
                <a:solidFill>
                  <a:srgbClr val="C00000"/>
                </a:solidFill>
              </a:rPr>
              <a:t>S</a:t>
            </a:r>
            <a:r>
              <a:rPr lang="zh-CN" altLang="zh-CN" dirty="0">
                <a:solidFill>
                  <a:srgbClr val="C00000"/>
                </a:solidFill>
              </a:rPr>
              <a:t>中的顶点为中间顶点的当前最短路径长度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7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影响力最大化</a:t>
            </a:r>
            <a:r>
              <a:rPr lang="en-US" altLang="zh-CN" dirty="0"/>
              <a:t>2</a:t>
            </a:r>
            <a:r>
              <a:rPr lang="zh-CN" altLang="en-US"/>
              <a:t>：基于最优路径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一个实例</a:t>
            </a:r>
            <a:endParaRPr kumimoji="1" lang="en-US" altLang="zh-CN" dirty="0"/>
          </a:p>
          <a:p>
            <a:pPr lvl="1"/>
            <a:r>
              <a:rPr lang="zh-CN" altLang="en-US" dirty="0"/>
              <a:t>下图</a:t>
            </a:r>
            <a:r>
              <a:rPr lang="zh-CN" altLang="zh-CN" dirty="0"/>
              <a:t>为一个无向图</a:t>
            </a:r>
            <a:endParaRPr lang="en-US" altLang="zh-CN" dirty="0"/>
          </a:p>
          <a:p>
            <a:pPr lvl="1"/>
            <a:r>
              <a:rPr lang="zh-CN" altLang="zh-CN" dirty="0"/>
              <a:t>图中每个边上标注的数字，表示边的长度</a:t>
            </a:r>
            <a:endParaRPr kumimoji="1" lang="en-US" altLang="zh-CN" dirty="0"/>
          </a:p>
        </p:txBody>
      </p:sp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599" y="2152666"/>
            <a:ext cx="4544579" cy="24642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338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7256</TotalTime>
  <Words>4884</Words>
  <Application>Microsoft Office PowerPoint</Application>
  <PresentationFormat>全屏显示(16:9)</PresentationFormat>
  <Paragraphs>934</Paragraphs>
  <Slides>60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0" baseType="lpstr">
      <vt:lpstr>Mangal</vt:lpstr>
      <vt:lpstr>宋体</vt:lpstr>
      <vt:lpstr>Microsoft YaHei</vt:lpstr>
      <vt:lpstr>Microsoft YaHei</vt:lpstr>
      <vt:lpstr>Arial</vt:lpstr>
      <vt:lpstr>Calibri</vt:lpstr>
      <vt:lpstr>Cambria Math</vt:lpstr>
      <vt:lpstr>Times New Roman</vt:lpstr>
      <vt:lpstr>Wingdings</vt:lpstr>
      <vt:lpstr>清风素材 https://12sc.taobao.com/</vt:lpstr>
      <vt:lpstr>PowerPoint 演示文稿</vt:lpstr>
      <vt:lpstr>PowerPoint 演示文稿</vt:lpstr>
      <vt:lpstr>影响力最大化2：基于最优路径</vt:lpstr>
      <vt:lpstr>影响力最大化2：基于最优路径</vt:lpstr>
      <vt:lpstr>影响力最大化2：基于最优路径</vt:lpstr>
      <vt:lpstr>pause</vt:lpstr>
      <vt:lpstr>影响力最大化2：基于最优路径</vt:lpstr>
      <vt:lpstr>影响力最大化2：基于最优路径</vt:lpstr>
      <vt:lpstr>影响力最大化2：基于最优路径</vt:lpstr>
      <vt:lpstr>影响力最大化2：基于最优路径</vt:lpstr>
      <vt:lpstr>影响力最大化2：基于最优路径</vt:lpstr>
      <vt:lpstr>影响力最大化2：基于最优路径</vt:lpstr>
      <vt:lpstr>影响力最大化2：基于最优路径</vt:lpstr>
      <vt:lpstr>影响力最大化2：基于最优路径</vt:lpstr>
      <vt:lpstr>影响力最大化2：基于最优路径</vt:lpstr>
      <vt:lpstr>影响力最大化2：基于最优路径</vt:lpstr>
      <vt:lpstr>pause</vt:lpstr>
      <vt:lpstr>影响力最大化2：基于最优路径</vt:lpstr>
      <vt:lpstr>影响力最大化2：基于最优路径</vt:lpstr>
      <vt:lpstr>影响力最大化2：基于最优路径</vt:lpstr>
      <vt:lpstr>影响力最大化2：基于最优路径</vt:lpstr>
      <vt:lpstr>影响力最大化2：基于最优路径</vt:lpstr>
      <vt:lpstr>影响力最大化2：基于最优路径</vt:lpstr>
      <vt:lpstr>pause</vt:lpstr>
      <vt:lpstr>影响力最大化2：基于最优路径</vt:lpstr>
      <vt:lpstr>影响力最大化2：基于最优路径</vt:lpstr>
      <vt:lpstr>Pause</vt:lpstr>
      <vt:lpstr>影响力最大化2：基于最优路径</vt:lpstr>
      <vt:lpstr>影响力最大化2：基于最优路径</vt:lpstr>
      <vt:lpstr>影响力最大化2：基于最优路径</vt:lpstr>
      <vt:lpstr>影响力最大化2：基于最优路径</vt:lpstr>
      <vt:lpstr>影响力最大化2：基于最优路径</vt:lpstr>
      <vt:lpstr>影响力最大化2：基于最优路径</vt:lpstr>
      <vt:lpstr>影响力最大化2：基于最优路径</vt:lpstr>
      <vt:lpstr>影响力最大化2：基于最优路径</vt:lpstr>
      <vt:lpstr>影响力最大化2：基于最优路径</vt:lpstr>
      <vt:lpstr>影响力最大化2：基于最优路径</vt:lpstr>
      <vt:lpstr>pause</vt:lpstr>
      <vt:lpstr>影响力最大化2：基于最优路径</vt:lpstr>
      <vt:lpstr>影响力最大化2：基于最优路径</vt:lpstr>
      <vt:lpstr>影响力最大化2：基于最优路径</vt:lpstr>
      <vt:lpstr>pause</vt:lpstr>
      <vt:lpstr>影响力最大化2：基于最优路径</vt:lpstr>
      <vt:lpstr>影响力最大化2：基于最优路径</vt:lpstr>
      <vt:lpstr>pause</vt:lpstr>
      <vt:lpstr>影响力最大化2：基于最优路径</vt:lpstr>
      <vt:lpstr>pause</vt:lpstr>
      <vt:lpstr>思考题</vt:lpstr>
      <vt:lpstr>pause</vt:lpstr>
      <vt:lpstr>影响力最大化2：基于最优路径</vt:lpstr>
      <vt:lpstr>影响力最大化2：基于最优路径</vt:lpstr>
      <vt:lpstr>影响力最大化2：基于最优路径</vt:lpstr>
      <vt:lpstr>影响力最大化2：基于最优路径</vt:lpstr>
      <vt:lpstr>影响力最大化2：基于最优路径</vt:lpstr>
      <vt:lpstr>影响力最大化2：基于最优路径</vt:lpstr>
      <vt:lpstr>影响力最大化2：基于最优路径</vt:lpstr>
      <vt:lpstr>影响力最大化2：基于最优路径</vt:lpstr>
      <vt:lpstr>影响力最大化2：基于最优路径</vt:lpstr>
      <vt:lpstr>影响力最大化2：基于最优路径</vt:lpstr>
      <vt:lpstr>影响力最大化2：基于最优路径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431</cp:revision>
  <cp:lastPrinted>2020-03-27T09:34:47Z</cp:lastPrinted>
  <dcterms:created xsi:type="dcterms:W3CDTF">2015-01-23T04:02:45Z</dcterms:created>
  <dcterms:modified xsi:type="dcterms:W3CDTF">2024-09-07T06:33:13Z</dcterms:modified>
  <cp:category/>
  <cp:contentStatus>12sc.taobao.com</cp:contentStatus>
</cp:coreProperties>
</file>