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1" r:id="rId2"/>
    <p:sldId id="521" r:id="rId3"/>
    <p:sldId id="711" r:id="rId4"/>
    <p:sldId id="712" r:id="rId5"/>
    <p:sldId id="713" r:id="rId6"/>
    <p:sldId id="714" r:id="rId7"/>
    <p:sldId id="724" r:id="rId8"/>
    <p:sldId id="715" r:id="rId9"/>
    <p:sldId id="725" r:id="rId10"/>
    <p:sldId id="716" r:id="rId11"/>
    <p:sldId id="717" r:id="rId12"/>
    <p:sldId id="718" r:id="rId13"/>
    <p:sldId id="719" r:id="rId14"/>
    <p:sldId id="720" r:id="rId15"/>
    <p:sldId id="721" r:id="rId16"/>
    <p:sldId id="722" r:id="rId17"/>
    <p:sldId id="723" r:id="rId18"/>
    <p:sldId id="690" r:id="rId19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0" autoAdjust="0"/>
    <p:restoredTop sz="95160" autoAdjust="0"/>
  </p:normalViewPr>
  <p:slideViewPr>
    <p:cSldViewPr snapToGrid="0">
      <p:cViewPr>
        <p:scale>
          <a:sx n="90" d="100"/>
          <a:sy n="90" d="100"/>
        </p:scale>
        <p:origin x="1248" y="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chenmingjun/p/1079775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(run GraphX)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入门</a:t>
            </a:r>
            <a:r>
              <a:rPr lang="en-US" altLang="zh-CN" dirty="0"/>
              <a:t>(run GraphX)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Spark GraphX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 algn="just"/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Page Rank</a:t>
            </a:r>
          </a:p>
          <a:p>
            <a:pPr lvl="1" algn="just"/>
            <a:r>
              <a:rPr lang="zh-CN" altLang="zh-CN" sz="1700" dirty="0">
                <a:cs typeface="Times New Roman" panose="02020603050405020304" pitchFamily="18" charset="0"/>
              </a:rPr>
              <a:t>这段代码是用</a:t>
            </a:r>
            <a:r>
              <a:rPr lang="en-US" altLang="zh-CN" sz="1700" dirty="0"/>
              <a:t>scala</a:t>
            </a:r>
            <a:r>
              <a:rPr lang="zh-CN" altLang="zh-CN" sz="1700" dirty="0">
                <a:cs typeface="Times New Roman" panose="02020603050405020304" pitchFamily="18" charset="0"/>
              </a:rPr>
              <a:t>编写的，可以用</a:t>
            </a:r>
            <a:r>
              <a:rPr lang="en-US" altLang="zh-CN" sz="1700" dirty="0"/>
              <a:t>spark shell(scala)</a:t>
            </a:r>
            <a:r>
              <a:rPr lang="zh-CN" altLang="zh-CN" sz="1700" dirty="0">
                <a:cs typeface="Times New Roman" panose="02020603050405020304" pitchFamily="18" charset="0"/>
              </a:rPr>
              <a:t>来运行</a:t>
            </a:r>
            <a:endParaRPr lang="en-US" altLang="zh-CN" sz="1700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700" dirty="0">
                <a:cs typeface="Times New Roman" panose="02020603050405020304" pitchFamily="18" charset="0"/>
              </a:rPr>
              <a:t>启动</a:t>
            </a:r>
            <a:r>
              <a:rPr lang="en-US" altLang="zh-CN" sz="1700" dirty="0"/>
              <a:t>spark shell</a:t>
            </a:r>
            <a:r>
              <a:rPr lang="zh-CN" altLang="zh-CN" sz="1700" dirty="0">
                <a:cs typeface="Times New Roman" panose="02020603050405020304" pitchFamily="18" charset="0"/>
              </a:rPr>
              <a:t>的命令为</a:t>
            </a:r>
            <a:endParaRPr lang="en-US" altLang="zh-CN" sz="1700" dirty="0">
              <a:cs typeface="Times New Roman" panose="02020603050405020304" pitchFamily="18" charset="0"/>
            </a:endParaRPr>
          </a:p>
          <a:p>
            <a:pPr lvl="1" algn="just"/>
            <a:endParaRPr lang="en-US" altLang="zh-CN" sz="1700" dirty="0">
              <a:cs typeface="Times New Roman" panose="02020603050405020304" pitchFamily="18" charset="0"/>
            </a:endParaRPr>
          </a:p>
          <a:p>
            <a:pPr lvl="1" algn="just"/>
            <a:endParaRPr lang="en-US" altLang="zh-CN" sz="1700" dirty="0">
              <a:cs typeface="Times New Roman" panose="02020603050405020304" pitchFamily="18" charset="0"/>
            </a:endParaRPr>
          </a:p>
          <a:p>
            <a:pPr lvl="1" algn="just"/>
            <a:endParaRPr lang="en-US" altLang="zh-CN" sz="1700" dirty="0">
              <a:cs typeface="Times New Roman" panose="02020603050405020304" pitchFamily="18" charset="0"/>
            </a:endParaRPr>
          </a:p>
          <a:p>
            <a:pPr lvl="1" algn="just"/>
            <a:endParaRPr lang="en-US" altLang="zh-CN" sz="1700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1500" dirty="0">
                <a:cs typeface="Times New Roman" panose="02020603050405020304" pitchFamily="18" charset="0"/>
              </a:rPr>
              <a:t>注意，首先启动</a:t>
            </a:r>
            <a:r>
              <a:rPr lang="en-US" altLang="zh-CN" sz="1500" dirty="0">
                <a:cs typeface="Times New Roman" panose="02020603050405020304" pitchFamily="18" charset="0"/>
              </a:rPr>
              <a:t>HDFS</a:t>
            </a:r>
            <a:r>
              <a:rPr lang="zh-CN" altLang="en-US" sz="1500" dirty="0"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cs typeface="Times New Roman" panose="02020603050405020304" pitchFamily="18" charset="0"/>
              </a:rPr>
              <a:t>YARN</a:t>
            </a:r>
            <a:r>
              <a:rPr lang="zh-CN" altLang="en-US" sz="1500" dirty="0"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cs typeface="Times New Roman" panose="02020603050405020304" pitchFamily="18" charset="0"/>
              </a:rPr>
              <a:t> Hive </a:t>
            </a:r>
            <a:r>
              <a:rPr lang="en-US" altLang="zh-CN" sz="1500" dirty="0" err="1">
                <a:cs typeface="Times New Roman" panose="02020603050405020304" pitchFamily="18" charset="0"/>
              </a:rPr>
              <a:t>metastore</a:t>
            </a:r>
            <a:r>
              <a:rPr lang="zh-CN" altLang="en-US" sz="1500" dirty="0"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cs typeface="Times New Roman" panose="02020603050405020304" pitchFamily="18" charset="0"/>
              </a:rPr>
              <a:t>Spark</a:t>
            </a:r>
            <a:endParaRPr lang="zh-CN" altLang="zh-CN" sz="1500" dirty="0"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F4A73-C5E5-4670-8ABE-F300DE9A3945}"/>
              </a:ext>
            </a:extLst>
          </p:cNvPr>
          <p:cNvSpPr txBox="1"/>
          <p:nvPr/>
        </p:nvSpPr>
        <p:spPr>
          <a:xfrm>
            <a:off x="1067350" y="2301421"/>
            <a:ext cx="700930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 /opt/</a:t>
            </a:r>
            <a:r>
              <a:rPr lang="en-US" altLang="zh-CN" sz="135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linuxsir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/spark/bin MASTER=spark://hd-master:17077 ./spark-shell</a:t>
            </a:r>
            <a:endParaRPr lang="zh-CN" altLang="zh-CN" sz="135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35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\\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退出用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:quit</a:t>
            </a:r>
            <a:endParaRPr lang="zh-CN" altLang="en-US" sz="8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5E1B31-53C3-449A-92D6-6F3A548365B7}"/>
              </a:ext>
            </a:extLst>
          </p:cNvPr>
          <p:cNvSpPr txBox="1"/>
          <p:nvPr/>
        </p:nvSpPr>
        <p:spPr>
          <a:xfrm>
            <a:off x="6203373" y="2512868"/>
            <a:ext cx="2866668" cy="2192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192.168.31.129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节点上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\\ 启动hdfs和yarn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/opt/linuxsir/hadoop/sbin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./start-dfs.sh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./start-yarn.sh</a:t>
            </a:r>
          </a:p>
          <a:p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\\ 启动Hive metastore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/opt/linuxsir/hive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./bin/hive --service metastore -p 19083 &amp;</a:t>
            </a:r>
          </a:p>
          <a:p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\\ 接着启动spark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/opt/linuxsir/spark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./sbin/start-all.sh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99110" y="3954780"/>
            <a:ext cx="4903470" cy="6438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如果助教发布最新实验指导书，请以其为准</a:t>
            </a:r>
          </a:p>
        </p:txBody>
      </p:sp>
    </p:spTree>
    <p:extLst>
      <p:ext uri="{BB962C8B-B14F-4D97-AF65-F5344CB8AC3E}">
        <p14:creationId xmlns:p14="http://schemas.microsoft.com/office/powerpoint/2010/main" val="283630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Hadoop</a:t>
            </a:r>
            <a:r>
              <a:rPr lang="zh-CN" altLang="en-US" sz="2400" dirty="0"/>
              <a:t>与</a:t>
            </a:r>
            <a:r>
              <a:rPr lang="en-US" altLang="zh-CN" sz="2400" dirty="0"/>
              <a:t>Spark</a:t>
            </a:r>
            <a:r>
              <a:rPr lang="zh-CN" altLang="en-US" sz="2400" dirty="0"/>
              <a:t>入门</a:t>
            </a:r>
            <a:r>
              <a:rPr lang="en-US" altLang="zh-CN" sz="2400" dirty="0"/>
              <a:t>(run GraphX)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1800" dirty="0"/>
              <a:t>Spark GraphX</a:t>
            </a:r>
            <a:r>
              <a:rPr lang="zh-CN" altLang="en-US" sz="1800" dirty="0"/>
              <a:t>简介</a:t>
            </a:r>
            <a:endParaRPr lang="en-US" altLang="zh-CN" sz="1800" dirty="0"/>
          </a:p>
          <a:p>
            <a:pPr lvl="1" algn="just"/>
            <a:r>
              <a:rPr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Page Rank</a:t>
            </a:r>
          </a:p>
          <a:p>
            <a:pPr lvl="1" algn="just"/>
            <a:r>
              <a:rPr lang="zh-CN" altLang="en-US" sz="1600" dirty="0"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cs typeface="Times New Roman" panose="02020603050405020304" pitchFamily="18" charset="0"/>
              </a:rPr>
              <a:t>Spark</a:t>
            </a:r>
            <a:r>
              <a:rPr lang="zh-CN" altLang="en-US" sz="1600" dirty="0">
                <a:cs typeface="Times New Roman" panose="02020603050405020304" pitchFamily="18" charset="0"/>
              </a:rPr>
              <a:t>软件包的</a:t>
            </a:r>
            <a:r>
              <a:rPr lang="en-US" altLang="zh-CN" sz="1600" dirty="0">
                <a:cs typeface="Times New Roman" panose="02020603050405020304" pitchFamily="18" charset="0"/>
              </a:rPr>
              <a:t>/opt/</a:t>
            </a:r>
            <a:r>
              <a:rPr lang="en-US" altLang="zh-CN" sz="1600" dirty="0" err="1">
                <a:cs typeface="Times New Roman" panose="02020603050405020304" pitchFamily="18" charset="0"/>
              </a:rPr>
              <a:t>linuxsir</a:t>
            </a:r>
            <a:r>
              <a:rPr lang="en-US" altLang="zh-CN" sz="1600" dirty="0">
                <a:cs typeface="Times New Roman" panose="02020603050405020304" pitchFamily="18" charset="0"/>
              </a:rPr>
              <a:t>/spark/data/</a:t>
            </a:r>
            <a:r>
              <a:rPr lang="en-US" altLang="zh-CN" sz="1600" dirty="0" err="1">
                <a:cs typeface="Times New Roman" panose="02020603050405020304" pitchFamily="18" charset="0"/>
              </a:rPr>
              <a:t>graphx</a:t>
            </a:r>
            <a:r>
              <a:rPr lang="zh-CN" altLang="en-US" sz="1600" dirty="0">
                <a:cs typeface="Times New Roman" panose="02020603050405020304" pitchFamily="18" charset="0"/>
              </a:rPr>
              <a:t>目录下，有</a:t>
            </a:r>
            <a:r>
              <a:rPr lang="en-US" altLang="zh-CN" sz="1600" dirty="0">
                <a:cs typeface="Times New Roman" panose="02020603050405020304" pitchFamily="18" charset="0"/>
              </a:rPr>
              <a:t>users.txt</a:t>
            </a:r>
            <a:r>
              <a:rPr lang="zh-CN" altLang="en-US" sz="1600" dirty="0">
                <a:cs typeface="Times New Roman" panose="02020603050405020304" pitchFamily="18" charset="0"/>
              </a:rPr>
              <a:t>以及</a:t>
            </a:r>
            <a:r>
              <a:rPr lang="en-US" altLang="zh-CN" sz="1600" dirty="0">
                <a:cs typeface="Times New Roman" panose="02020603050405020304" pitchFamily="18" charset="0"/>
              </a:rPr>
              <a:t>follower.txt</a:t>
            </a:r>
            <a:r>
              <a:rPr lang="zh-CN" altLang="en-US" sz="1600" dirty="0">
                <a:cs typeface="Times New Roman" panose="02020603050405020304" pitchFamily="18" charset="0"/>
              </a:rPr>
              <a:t>等两个文件，分别表示用户和用户的关系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1600" dirty="0">
                <a:cs typeface="Times New Roman" panose="02020603050405020304" pitchFamily="18" charset="0"/>
              </a:rPr>
              <a:t>这两个文件具有特定的格式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users.txt</a:t>
            </a:r>
            <a:r>
              <a:rPr lang="zh-CN" altLang="en-US" sz="1600" dirty="0">
                <a:cs typeface="Times New Roman" panose="02020603050405020304" pitchFamily="18" charset="0"/>
              </a:rPr>
              <a:t>文件的内容如下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2" algn="just"/>
            <a:r>
              <a:rPr lang="zh-CN" altLang="en-US" sz="1400" dirty="0">
                <a:cs typeface="Times New Roman" panose="02020603050405020304" pitchFamily="18" charset="0"/>
              </a:rPr>
              <a:t>每一行表示一个节点，首先是节点编号，接着是节点的名称，最后是节点的描述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F4A73-C5E5-4670-8ABE-F300DE9A3945}"/>
              </a:ext>
            </a:extLst>
          </p:cNvPr>
          <p:cNvSpPr txBox="1"/>
          <p:nvPr/>
        </p:nvSpPr>
        <p:spPr>
          <a:xfrm>
            <a:off x="1540430" y="3104243"/>
            <a:ext cx="6063139" cy="1546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1,BarackObama,Barack Obama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2,ladygaga,Goddess of Love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3,jeresig,John 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Resig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4,justinbieber,Justin Bieber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6,matei_zaharia,Matei 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Zaharia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7,odersky,Martin 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Odersky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8,anonsys</a:t>
            </a:r>
            <a:endParaRPr lang="zh-CN" altLang="en-US" sz="825" dirty="0"/>
          </a:p>
        </p:txBody>
      </p:sp>
    </p:spTree>
    <p:extLst>
      <p:ext uri="{BB962C8B-B14F-4D97-AF65-F5344CB8AC3E}">
        <p14:creationId xmlns:p14="http://schemas.microsoft.com/office/powerpoint/2010/main" val="297719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入门</a:t>
            </a:r>
            <a:r>
              <a:rPr lang="en-US" altLang="zh-CN" dirty="0"/>
              <a:t>(run GraphX)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Spark GraphX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 algn="just"/>
            <a:r>
              <a:rPr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Page Rank</a:t>
            </a:r>
          </a:p>
          <a:p>
            <a:pPr lvl="1" algn="just"/>
            <a:r>
              <a:rPr lang="en-US" altLang="zh-CN" sz="1600" dirty="0">
                <a:solidFill>
                  <a:srgbClr val="C00000"/>
                </a:solidFill>
              </a:rPr>
              <a:t>follower.txt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文件的内容如下</a:t>
            </a:r>
            <a:endParaRPr lang="en-US" altLang="zh-CN" sz="16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 algn="just"/>
            <a:r>
              <a:rPr lang="zh-CN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每一行给出一条边，用开始节点编号和结束节点编号表示</a:t>
            </a:r>
            <a:endParaRPr lang="en-US" altLang="zh-CN" sz="1400" dirty="0">
              <a:cs typeface="Times New Roman" panose="02020603050405020304" pitchFamily="18" charset="0"/>
            </a:endParaRPr>
          </a:p>
          <a:p>
            <a:pPr lvl="1"/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F4A73-C5E5-4670-8ABE-F300DE9A3945}"/>
              </a:ext>
            </a:extLst>
          </p:cNvPr>
          <p:cNvSpPr txBox="1"/>
          <p:nvPr/>
        </p:nvSpPr>
        <p:spPr>
          <a:xfrm>
            <a:off x="1540430" y="2635250"/>
            <a:ext cx="6063139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2 1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4 1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6 3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7 3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7 6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6 7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3 7</a:t>
            </a:r>
            <a:endParaRPr lang="zh-CN" altLang="en-US" sz="825" dirty="0"/>
          </a:p>
        </p:txBody>
      </p:sp>
    </p:spTree>
    <p:extLst>
      <p:ext uri="{BB962C8B-B14F-4D97-AF65-F5344CB8AC3E}">
        <p14:creationId xmlns:p14="http://schemas.microsoft.com/office/powerpoint/2010/main" val="31953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入门</a:t>
            </a:r>
            <a:r>
              <a:rPr lang="en-US" altLang="zh-CN" dirty="0"/>
              <a:t>(run GraphX)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1600" dirty="0"/>
              <a:t>Spark GraphX</a:t>
            </a:r>
            <a:r>
              <a:rPr lang="zh-CN" altLang="en-US" sz="1600" dirty="0"/>
              <a:t>简介</a:t>
            </a:r>
            <a:endParaRPr lang="en-US" altLang="zh-CN" sz="1600" dirty="0"/>
          </a:p>
          <a:p>
            <a:pPr lvl="1" algn="just"/>
            <a:r>
              <a:rPr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Page Rank</a:t>
            </a:r>
          </a:p>
          <a:p>
            <a:pPr lvl="1" algn="just"/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可以在这个数据集上运行</a:t>
            </a: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PageRank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算法，计算每个用户的</a:t>
            </a: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PageRank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值</a:t>
            </a:r>
            <a:endParaRPr lang="en-US" altLang="zh-CN" sz="16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algn="just"/>
            <a:endParaRPr lang="en-US" altLang="zh-CN" sz="1600" dirty="0">
              <a:solidFill>
                <a:srgbClr val="000000"/>
              </a:solidFill>
            </a:endParaRPr>
          </a:p>
          <a:p>
            <a:pPr lvl="1" algn="just"/>
            <a:r>
              <a:rPr lang="en-US" altLang="zh-CN" sz="1600" dirty="0">
                <a:solidFill>
                  <a:srgbClr val="000000"/>
                </a:solidFill>
              </a:rPr>
              <a:t>PageRank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的示例代码，用</a:t>
            </a:r>
            <a:r>
              <a:rPr lang="en-US" altLang="zh-CN" sz="1600" dirty="0">
                <a:solidFill>
                  <a:srgbClr val="000000"/>
                </a:solidFill>
              </a:rPr>
              <a:t>Scala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语言缩写</a:t>
            </a:r>
            <a:endParaRPr lang="en-US" altLang="zh-CN" sz="16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首先，导入必要的类</a:t>
            </a:r>
            <a:endParaRPr lang="en-US" altLang="zh-CN" sz="16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600" dirty="0">
                <a:solidFill>
                  <a:srgbClr val="1D1F22"/>
                </a:solidFill>
                <a:cs typeface="Times New Roman" panose="02020603050405020304" pitchFamily="18" charset="0"/>
              </a:rPr>
              <a:t>装载数据集，把边表</a:t>
            </a:r>
            <a:r>
              <a:rPr lang="en-US" altLang="zh-CN" sz="1600" dirty="0">
                <a:solidFill>
                  <a:srgbClr val="1D1F22"/>
                </a:solidFill>
              </a:rPr>
              <a:t>(</a:t>
            </a:r>
            <a:r>
              <a:rPr lang="zh-CN" altLang="zh-CN" sz="1600" dirty="0">
                <a:solidFill>
                  <a:srgbClr val="1D1F22"/>
                </a:solidFill>
                <a:cs typeface="Times New Roman" panose="02020603050405020304" pitchFamily="18" charset="0"/>
              </a:rPr>
              <a:t>即关系表</a:t>
            </a:r>
            <a:r>
              <a:rPr lang="en-US" altLang="zh-CN" sz="1600" dirty="0">
                <a:solidFill>
                  <a:srgbClr val="1D1F22"/>
                </a:solidFill>
              </a:rPr>
              <a:t>)</a:t>
            </a:r>
            <a:r>
              <a:rPr lang="zh-CN" altLang="zh-CN" sz="1600" dirty="0">
                <a:solidFill>
                  <a:srgbClr val="1D1F22"/>
                </a:solidFill>
                <a:cs typeface="Times New Roman" panose="02020603050405020304" pitchFamily="18" charset="0"/>
              </a:rPr>
              <a:t>装载进来，创建</a:t>
            </a:r>
            <a:r>
              <a:rPr lang="en-US" altLang="zh-CN" sz="1600" dirty="0">
                <a:solidFill>
                  <a:srgbClr val="1D1F22"/>
                </a:solidFill>
              </a:rPr>
              <a:t>Graph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indent="200025" algn="just"/>
            <a:endParaRPr lang="zh-CN" altLang="zh-CN" sz="1800" dirty="0"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F4A73-C5E5-4670-8ABE-F300DE9A3945}"/>
              </a:ext>
            </a:extLst>
          </p:cNvPr>
          <p:cNvSpPr txBox="1"/>
          <p:nvPr/>
        </p:nvSpPr>
        <p:spPr>
          <a:xfrm>
            <a:off x="1014185" y="3149288"/>
            <a:ext cx="7115629" cy="1131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org.apache.spark.graphx.GraphLoader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Load the edges as a graph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graph = 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GraphLoader.edgeListFile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"file:///opt/linuxsir/spark/data/graphx/followers.txt")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6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入门</a:t>
            </a:r>
            <a:r>
              <a:rPr lang="en-US" altLang="zh-CN" dirty="0"/>
              <a:t>(run GraphX)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Spark GraphX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 algn="just"/>
            <a:r>
              <a:rPr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Page Rank</a:t>
            </a:r>
          </a:p>
          <a:p>
            <a:pPr lvl="1" algn="just"/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运行</a:t>
            </a:r>
            <a:r>
              <a:rPr lang="en-US" altLang="zh-CN" dirty="0">
                <a:solidFill>
                  <a:srgbClr val="1D1F22"/>
                </a:solidFill>
              </a:rPr>
              <a:t>PageRank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算法</a:t>
            </a:r>
            <a:endParaRPr lang="zh-CN" altLang="zh-CN" sz="1600" dirty="0">
              <a:cs typeface="Times New Roman" panose="02020603050405020304" pitchFamily="18" charset="0"/>
            </a:endParaRPr>
          </a:p>
          <a:p>
            <a:pPr lvl="1"/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F4A73-C5E5-4670-8ABE-F300DE9A3945}"/>
              </a:ext>
            </a:extLst>
          </p:cNvPr>
          <p:cNvSpPr txBox="1"/>
          <p:nvPr/>
        </p:nvSpPr>
        <p:spPr>
          <a:xfrm>
            <a:off x="1540430" y="2715718"/>
            <a:ext cx="6063139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Run PageRank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ranks = 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graph.pageRank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(0.0001).vertices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1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入门</a:t>
            </a:r>
            <a:r>
              <a:rPr lang="en-US" altLang="zh-CN" dirty="0"/>
              <a:t>(run GraphX)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1600" dirty="0"/>
              <a:t>Spark GraphX</a:t>
            </a:r>
            <a:r>
              <a:rPr lang="zh-CN" altLang="en-US" sz="1600" dirty="0"/>
              <a:t>简介</a:t>
            </a:r>
            <a:endParaRPr lang="en-US" altLang="zh-CN" sz="1600" dirty="0"/>
          </a:p>
          <a:p>
            <a:pPr lvl="1" algn="just"/>
            <a:r>
              <a:rPr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Page Rank</a:t>
            </a:r>
          </a:p>
          <a:p>
            <a:pPr lvl="1" algn="just"/>
            <a:r>
              <a:rPr lang="zh-CN" altLang="zh-CN" sz="1600" dirty="0">
                <a:solidFill>
                  <a:srgbClr val="1D1F22"/>
                </a:solidFill>
                <a:cs typeface="Times New Roman" panose="02020603050405020304" pitchFamily="18" charset="0"/>
              </a:rPr>
              <a:t>把算出的</a:t>
            </a:r>
            <a:r>
              <a:rPr lang="en-US" altLang="zh-CN" sz="1600" dirty="0">
                <a:solidFill>
                  <a:srgbClr val="1D1F22"/>
                </a:solidFill>
              </a:rPr>
              <a:t>PageRank</a:t>
            </a:r>
            <a:r>
              <a:rPr lang="zh-CN" altLang="zh-CN" sz="1600" dirty="0">
                <a:solidFill>
                  <a:srgbClr val="1D1F22"/>
                </a:solidFill>
                <a:cs typeface="Times New Roman" panose="02020603050405020304" pitchFamily="18" charset="0"/>
              </a:rPr>
              <a:t>值，和</a:t>
            </a:r>
            <a:r>
              <a:rPr lang="en-US" altLang="zh-CN" sz="1600" dirty="0">
                <a:solidFill>
                  <a:srgbClr val="1D1F22"/>
                </a:solidFill>
              </a:rPr>
              <a:t>User</a:t>
            </a:r>
            <a:r>
              <a:rPr lang="zh-CN" altLang="zh-CN" sz="1600" dirty="0">
                <a:solidFill>
                  <a:srgbClr val="1D1F22"/>
                </a:solidFill>
                <a:cs typeface="Times New Roman" panose="02020603050405020304" pitchFamily="18" charset="0"/>
              </a:rPr>
              <a:t>数据做关联</a:t>
            </a:r>
            <a:endParaRPr lang="en-US" altLang="zh-CN" sz="1600" dirty="0">
              <a:solidFill>
                <a:srgbClr val="1D1F22"/>
              </a:solidFill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600" dirty="0">
                <a:solidFill>
                  <a:srgbClr val="1D1F22"/>
                </a:solidFill>
                <a:cs typeface="Times New Roman" panose="02020603050405020304" pitchFamily="18" charset="0"/>
              </a:rPr>
              <a:t>以便显示每个用户的</a:t>
            </a:r>
            <a:r>
              <a:rPr lang="en-US" altLang="zh-CN" sz="1600" dirty="0">
                <a:solidFill>
                  <a:srgbClr val="1D1F22"/>
                </a:solidFill>
              </a:rPr>
              <a:t>PageRank</a:t>
            </a:r>
            <a:r>
              <a:rPr lang="zh-CN" altLang="zh-CN" sz="1600" dirty="0">
                <a:solidFill>
                  <a:srgbClr val="1D1F22"/>
                </a:solidFill>
                <a:cs typeface="Times New Roman" panose="02020603050405020304" pitchFamily="18" charset="0"/>
              </a:rPr>
              <a:t>，而不是把用户的编号显示出来</a:t>
            </a:r>
            <a:endParaRPr lang="zh-CN" altLang="zh-CN" sz="1600" dirty="0">
              <a:cs typeface="Times New Roman" panose="02020603050405020304" pitchFamily="18" charset="0"/>
            </a:endParaRPr>
          </a:p>
          <a:p>
            <a:endParaRPr kumimoji="1"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F4A73-C5E5-4670-8ABE-F300DE9A3945}"/>
              </a:ext>
            </a:extLst>
          </p:cNvPr>
          <p:cNvSpPr txBox="1"/>
          <p:nvPr/>
        </p:nvSpPr>
        <p:spPr>
          <a:xfrm>
            <a:off x="1291771" y="2479860"/>
            <a:ext cx="650965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Join the ranks with the usernames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users = 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sc.textFile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("file:///opt/linuxsir/spark/data/graphx/users.txt").map { line =&gt;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fields = 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line.split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(",")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(fields(0).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toLong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fields(1))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ranksByUsername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users.join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(ranks).map {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case (id, (username, rank)) =&gt; (username, rank)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96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入门</a:t>
            </a:r>
            <a:r>
              <a:rPr lang="en-US" altLang="zh-CN" dirty="0"/>
              <a:t>(run GraphX)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Spark GraphX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 algn="just"/>
            <a:r>
              <a:rPr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Page Rank</a:t>
            </a:r>
          </a:p>
          <a:p>
            <a:pPr lvl="1" algn="just"/>
            <a:r>
              <a:rPr lang="zh-CN" altLang="zh-CN" sz="1600" dirty="0">
                <a:solidFill>
                  <a:srgbClr val="1D1F22"/>
                </a:solidFill>
                <a:cs typeface="Times New Roman" panose="02020603050405020304" pitchFamily="18" charset="0"/>
              </a:rPr>
              <a:t>显示结果</a:t>
            </a:r>
            <a:endParaRPr lang="en-US" altLang="zh-CN" sz="1600" dirty="0">
              <a:solidFill>
                <a:srgbClr val="1D1F22"/>
              </a:solidFill>
              <a:cs typeface="Times New Roman" panose="02020603050405020304" pitchFamily="18" charset="0"/>
            </a:endParaRPr>
          </a:p>
          <a:p>
            <a:pPr lvl="1" algn="just"/>
            <a:endParaRPr lang="en-US" altLang="zh-CN" sz="1600" dirty="0">
              <a:solidFill>
                <a:srgbClr val="1D1F22"/>
              </a:solidFill>
              <a:cs typeface="Times New Roman" panose="02020603050405020304" pitchFamily="18" charset="0"/>
            </a:endParaRPr>
          </a:p>
          <a:p>
            <a:pPr lvl="1" algn="just"/>
            <a:endParaRPr lang="en-US" altLang="zh-CN" sz="1600" dirty="0">
              <a:solidFill>
                <a:srgbClr val="1D1F22"/>
              </a:solidFill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1600" dirty="0">
                <a:cs typeface="Times New Roman" panose="02020603050405020304" pitchFamily="18" charset="0"/>
              </a:rPr>
              <a:t>输出结果如下</a:t>
            </a:r>
            <a:endParaRPr lang="zh-CN" altLang="zh-CN" sz="1600" dirty="0">
              <a:cs typeface="Times New Roman" panose="02020603050405020304" pitchFamily="18" charset="0"/>
            </a:endParaRPr>
          </a:p>
          <a:p>
            <a:endParaRPr kumimoji="1"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F4A73-C5E5-4670-8ABE-F300DE9A3945}"/>
              </a:ext>
            </a:extLst>
          </p:cNvPr>
          <p:cNvSpPr txBox="1"/>
          <p:nvPr/>
        </p:nvSpPr>
        <p:spPr>
          <a:xfrm>
            <a:off x="1540430" y="1840594"/>
            <a:ext cx="6063139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Print the result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ranksByUsername.collect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135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mkString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("\n"))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7E060-F255-4C02-A985-7371EA75CEBF}"/>
              </a:ext>
            </a:extLst>
          </p:cNvPr>
          <p:cNvSpPr txBox="1"/>
          <p:nvPr/>
        </p:nvSpPr>
        <p:spPr>
          <a:xfrm>
            <a:off x="1569006" y="2741304"/>
            <a:ext cx="6063139" cy="1546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(justinbieber,0.15)</a:t>
            </a: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(matei_zaharia,0.7013599933629602)</a:t>
            </a: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(ladygaga,1.390049198216498)</a:t>
            </a: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(BarackObama,1.4588814096664682)</a:t>
            </a: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(jeresig,0.9993442038507723)</a:t>
            </a:r>
          </a:p>
          <a:p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(odersky,1.2973176314422592)</a:t>
            </a:r>
          </a:p>
        </p:txBody>
      </p:sp>
    </p:spTree>
    <p:extLst>
      <p:ext uri="{BB962C8B-B14F-4D97-AF65-F5344CB8AC3E}">
        <p14:creationId xmlns:p14="http://schemas.microsoft.com/office/powerpoint/2010/main" val="77370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入门</a:t>
            </a:r>
            <a:r>
              <a:rPr lang="en-US" altLang="zh-CN" dirty="0"/>
              <a:t>(run GraphX)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Spark GraphX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 algn="just"/>
            <a:r>
              <a:rPr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Page Rank</a:t>
            </a:r>
          </a:p>
          <a:p>
            <a:pPr lvl="1" algn="just"/>
            <a:r>
              <a:rPr lang="zh-CN" altLang="zh-CN" sz="1600" dirty="0">
                <a:cs typeface="Times New Roman" panose="02020603050405020304" pitchFamily="18" charset="0"/>
              </a:rPr>
              <a:t>这段代码是用</a:t>
            </a:r>
            <a:r>
              <a:rPr lang="en-US" altLang="zh-CN" sz="1600" dirty="0"/>
              <a:t>scala</a:t>
            </a:r>
            <a:r>
              <a:rPr lang="zh-CN" altLang="zh-CN" sz="1600" dirty="0">
                <a:cs typeface="Times New Roman" panose="02020603050405020304" pitchFamily="18" charset="0"/>
              </a:rPr>
              <a:t>编写的，可以用</a:t>
            </a:r>
            <a:r>
              <a:rPr lang="en-US" altLang="zh-CN" sz="1600" dirty="0"/>
              <a:t>spark shell(scala)</a:t>
            </a:r>
            <a:r>
              <a:rPr lang="zh-CN" altLang="zh-CN" sz="1600" dirty="0">
                <a:cs typeface="Times New Roman" panose="02020603050405020304" pitchFamily="18" charset="0"/>
              </a:rPr>
              <a:t>来运行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1600" dirty="0">
                <a:cs typeface="Times New Roman" panose="02020603050405020304" pitchFamily="18" charset="0"/>
              </a:rPr>
              <a:t>执行完</a:t>
            </a:r>
            <a:r>
              <a:rPr lang="en-US" altLang="zh-CN" sz="1600" dirty="0">
                <a:cs typeface="Times New Roman" panose="02020603050405020304" pitchFamily="18" charset="0"/>
              </a:rPr>
              <a:t>Page rank</a:t>
            </a:r>
            <a:r>
              <a:rPr lang="zh-CN" altLang="en-US" sz="1600" dirty="0">
                <a:cs typeface="Times New Roman" panose="02020603050405020304" pitchFamily="18" charset="0"/>
              </a:rPr>
              <a:t>程序后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1600" dirty="0">
                <a:cs typeface="Times New Roman" panose="02020603050405020304" pitchFamily="18" charset="0"/>
              </a:rPr>
              <a:t>关闭软件的顺序为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2" algn="just"/>
            <a:r>
              <a:rPr lang="zh-CN" altLang="en-US" sz="1400" dirty="0">
                <a:cs typeface="Times New Roman" panose="02020603050405020304" pitchFamily="18" charset="0"/>
              </a:rPr>
              <a:t>退出</a:t>
            </a:r>
            <a:r>
              <a:rPr lang="en-US" altLang="zh-CN" sz="1400" dirty="0">
                <a:cs typeface="Times New Roman" panose="02020603050405020304" pitchFamily="18" charset="0"/>
              </a:rPr>
              <a:t>spark-shell</a:t>
            </a:r>
          </a:p>
          <a:p>
            <a:pPr lvl="2" algn="just"/>
            <a:r>
              <a:rPr lang="zh-CN" altLang="en-US" sz="1400" dirty="0">
                <a:cs typeface="Times New Roman" panose="02020603050405020304" pitchFamily="18" charset="0"/>
              </a:rPr>
              <a:t>关闭</a:t>
            </a:r>
            <a:r>
              <a:rPr lang="en-US" altLang="zh-CN" sz="1400" dirty="0">
                <a:cs typeface="Times New Roman" panose="02020603050405020304" pitchFamily="18" charset="0"/>
              </a:rPr>
              <a:t>Spark</a:t>
            </a:r>
            <a:r>
              <a:rPr lang="zh-CN" altLang="en-US" sz="1400" dirty="0"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cs typeface="Times New Roman" panose="02020603050405020304" pitchFamily="18" charset="0"/>
              </a:rPr>
              <a:t>Hive metastore</a:t>
            </a:r>
            <a:r>
              <a:rPr lang="zh-CN" altLang="en-US" sz="1400" dirty="0"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cs typeface="Times New Roman" panose="02020603050405020304" pitchFamily="18" charset="0"/>
              </a:rPr>
              <a:t>YARN</a:t>
            </a:r>
            <a:r>
              <a:rPr lang="zh-CN" altLang="en-US" sz="1400" dirty="0"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cs typeface="Times New Roman" panose="02020603050405020304" pitchFamily="18" charset="0"/>
              </a:rPr>
              <a:t>HDFS</a:t>
            </a:r>
            <a:endParaRPr lang="zh-CN" altLang="zh-CN" sz="1400" dirty="0">
              <a:cs typeface="Times New Roman" panose="02020603050405020304" pitchFamily="18" charset="0"/>
            </a:endParaRPr>
          </a:p>
          <a:p>
            <a:pPr lvl="1" algn="just"/>
            <a:endParaRPr lang="en-US" altLang="zh-CN" sz="1600" dirty="0">
              <a:cs typeface="Times New Roman" panose="02020603050405020304" pitchFamily="18" charset="0"/>
            </a:endParaRPr>
          </a:p>
          <a:p>
            <a:pPr lvl="1" algn="just"/>
            <a:endParaRPr lang="en-US" altLang="zh-CN" sz="1600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031" y="3234646"/>
            <a:ext cx="47244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与启动顺序相反，启动顺序为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Hive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metastore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、以及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614D1E-241C-440B-B88C-7E396705BE6B}"/>
              </a:ext>
            </a:extLst>
          </p:cNvPr>
          <p:cNvSpPr txBox="1"/>
          <p:nvPr/>
        </p:nvSpPr>
        <p:spPr>
          <a:xfrm>
            <a:off x="5988606" y="2057401"/>
            <a:ext cx="2760539" cy="2354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50" dirty="0"/>
              <a:t>在</a:t>
            </a:r>
            <a:r>
              <a:rPr lang="en-US" altLang="zh-CN" sz="1050" dirty="0"/>
              <a:t>192.168.31.129</a:t>
            </a:r>
            <a:r>
              <a:rPr lang="zh-CN" altLang="en-US" sz="1050" dirty="0"/>
              <a:t>节点上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zh-CN" altLang="en-US" sz="1050" dirty="0"/>
              <a:t>\\停止spark</a:t>
            </a:r>
          </a:p>
          <a:p>
            <a:r>
              <a:rPr lang="zh-CN" altLang="en-US" sz="1050" dirty="0"/>
              <a:t>cd /opt/linuxsir/spark</a:t>
            </a:r>
          </a:p>
          <a:p>
            <a:r>
              <a:rPr lang="zh-CN" altLang="en-US" sz="1050" dirty="0"/>
              <a:t>./sbin/stop-all.sh</a:t>
            </a:r>
          </a:p>
          <a:p>
            <a:endParaRPr lang="zh-CN" altLang="en-US" sz="1050" dirty="0"/>
          </a:p>
          <a:p>
            <a:r>
              <a:rPr lang="zh-CN" altLang="en-US" sz="1050" dirty="0"/>
              <a:t>\\ 停止Hive metastore</a:t>
            </a:r>
          </a:p>
          <a:p>
            <a:r>
              <a:rPr lang="zh-CN" altLang="en-US" sz="1050" dirty="0"/>
              <a:t>netstat -ntlp|grep 19083</a:t>
            </a:r>
          </a:p>
          <a:p>
            <a:r>
              <a:rPr lang="zh-CN" altLang="en-US" sz="1050" dirty="0"/>
              <a:t>kill -9 16336 \\16336是进程号</a:t>
            </a:r>
          </a:p>
          <a:p>
            <a:endParaRPr lang="zh-CN" altLang="en-US" sz="1050" dirty="0"/>
          </a:p>
          <a:p>
            <a:r>
              <a:rPr lang="zh-CN" altLang="en-US" sz="1050" dirty="0"/>
              <a:t>\\停止hadoop hdfs/yarn</a:t>
            </a:r>
          </a:p>
          <a:p>
            <a:r>
              <a:rPr lang="zh-CN" altLang="en-US" sz="1050" dirty="0"/>
              <a:t>cd /opt/linuxsir/hadoop/sbin</a:t>
            </a:r>
          </a:p>
          <a:p>
            <a:r>
              <a:rPr lang="zh-CN" altLang="en-US" sz="1050" dirty="0"/>
              <a:t>./stop-yarn.sh</a:t>
            </a:r>
          </a:p>
          <a:p>
            <a:r>
              <a:rPr lang="zh-CN" altLang="en-US" sz="1050" dirty="0"/>
              <a:t>./stop-dfs.sh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741AB1-2CAA-445F-9FC7-F4AE928718B1}"/>
              </a:ext>
            </a:extLst>
          </p:cNvPr>
          <p:cNvSpPr/>
          <p:nvPr/>
        </p:nvSpPr>
        <p:spPr>
          <a:xfrm>
            <a:off x="4921342" y="930445"/>
            <a:ext cx="358303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lvl="1" algn="just"/>
            <a:r>
              <a:rPr lang="zh-CN" altLang="zh-CN" sz="1600" dirty="0">
                <a:cs typeface="Times New Roman" panose="02020603050405020304" pitchFamily="18" charset="0"/>
              </a:rPr>
              <a:t>启动</a:t>
            </a:r>
            <a:r>
              <a:rPr lang="en-US" altLang="zh-CN" sz="1600" dirty="0"/>
              <a:t>spark shell</a:t>
            </a:r>
            <a:r>
              <a:rPr lang="zh-CN" altLang="zh-CN" sz="1600" dirty="0">
                <a:cs typeface="Times New Roman" panose="02020603050405020304" pitchFamily="18" charset="0"/>
              </a:rPr>
              <a:t>的命令</a:t>
            </a:r>
            <a:r>
              <a:rPr lang="zh-CN" altLang="en-US" sz="1600" dirty="0">
                <a:cs typeface="Times New Roman" panose="02020603050405020304" pitchFamily="18" charset="0"/>
              </a:rPr>
              <a:t>（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参考</a:t>
            </a:r>
            <a:r>
              <a:rPr lang="en-US" altLang="zh-CN" sz="1600" dirty="0" smtClean="0">
                <a:cs typeface="Times New Roman" panose="02020603050405020304" pitchFamily="18" charset="0"/>
              </a:rPr>
              <a:t>P8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）</a:t>
            </a:r>
            <a:endParaRPr lang="en-US" altLang="zh-CN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5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97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(run GraphX)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属性图实例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Rank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入门</a:t>
            </a:r>
            <a:r>
              <a:rPr lang="en-US" altLang="zh-CN" dirty="0"/>
              <a:t>(run GraphX)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>
                <a:solidFill>
                  <a:srgbClr val="C00000"/>
                </a:solidFill>
              </a:rPr>
              <a:t>Spark GraphX</a:t>
            </a:r>
            <a:r>
              <a:rPr lang="zh-CN" altLang="en-US" dirty="0">
                <a:solidFill>
                  <a:srgbClr val="C00000"/>
                </a:solidFill>
              </a:rPr>
              <a:t>简介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/>
            <a:r>
              <a:rPr lang="en-US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GraphX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的一个组件，用于对图数据进行分析</a:t>
            </a:r>
            <a:r>
              <a:rPr lang="zh-CN" altLang="en-US" dirty="0">
                <a:solidFill>
                  <a:srgbClr val="1D1F22"/>
                </a:solidFill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GraphX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对</a:t>
            </a:r>
            <a:r>
              <a:rPr lang="en-US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数据集进行了扩展，用来描述图数据</a:t>
            </a:r>
            <a:endParaRPr lang="en-US" altLang="zh-CN" dirty="0">
              <a:solidFill>
                <a:srgbClr val="1D1F22"/>
              </a:solidFill>
              <a:cs typeface="Times New Roman" panose="02020603050405020304" pitchFamily="18" charset="0"/>
            </a:endParaRPr>
          </a:p>
          <a:p>
            <a:pPr lvl="2" algn="just"/>
            <a:r>
              <a:rPr lang="en-US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的图，是一种有向的属性图，即可以给顶点和边设置属性</a:t>
            </a:r>
            <a:endParaRPr lang="en-US" altLang="zh-CN" dirty="0">
              <a:solidFill>
                <a:srgbClr val="1D1F22"/>
              </a:solidFill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为了支持图数据的处理和分析，</a:t>
            </a:r>
            <a:r>
              <a:rPr lang="en-US" altLang="zh-CN" dirty="0">
                <a:solidFill>
                  <a:srgbClr val="1D1F22"/>
                </a:solidFill>
              </a:rPr>
              <a:t>GraphX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实现了一系列基本操作符</a:t>
            </a:r>
            <a:r>
              <a:rPr lang="en-US" altLang="zh-CN" dirty="0">
                <a:solidFill>
                  <a:srgbClr val="1D1F22"/>
                </a:solidFill>
              </a:rPr>
              <a:t>(Operator)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，包括子图</a:t>
            </a:r>
            <a:r>
              <a:rPr lang="en-US" altLang="zh-CN" dirty="0">
                <a:solidFill>
                  <a:srgbClr val="1D1F22"/>
                </a:solidFill>
              </a:rPr>
              <a:t>(</a:t>
            </a:r>
            <a:r>
              <a:rPr lang="en-US" altLang="zh-CN" dirty="0" err="1">
                <a:solidFill>
                  <a:srgbClr val="1D1F22"/>
                </a:solidFill>
              </a:rPr>
              <a:t>SubGraph</a:t>
            </a:r>
            <a:r>
              <a:rPr lang="en-US" altLang="zh-CN" dirty="0">
                <a:solidFill>
                  <a:srgbClr val="1D1F22"/>
                </a:solidFill>
              </a:rPr>
              <a:t>)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、顶点连接</a:t>
            </a:r>
            <a:r>
              <a:rPr lang="en-US" altLang="zh-CN" dirty="0">
                <a:solidFill>
                  <a:srgbClr val="1D1F22"/>
                </a:solidFill>
              </a:rPr>
              <a:t>(</a:t>
            </a:r>
            <a:r>
              <a:rPr lang="en-US" altLang="zh-CN" dirty="0" err="1">
                <a:solidFill>
                  <a:srgbClr val="1D1F22"/>
                </a:solidFill>
              </a:rPr>
              <a:t>JoinVertices</a:t>
            </a:r>
            <a:r>
              <a:rPr lang="en-US" altLang="zh-CN" dirty="0">
                <a:solidFill>
                  <a:srgbClr val="1D1F22"/>
                </a:solidFill>
              </a:rPr>
              <a:t>)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、以及消息聚集等</a:t>
            </a:r>
            <a:r>
              <a:rPr lang="en-US" altLang="zh-CN" dirty="0">
                <a:solidFill>
                  <a:srgbClr val="1D1F22"/>
                </a:solidFill>
              </a:rPr>
              <a:t>(</a:t>
            </a:r>
            <a:r>
              <a:rPr lang="en-US" altLang="zh-CN" dirty="0" err="1">
                <a:solidFill>
                  <a:srgbClr val="1D1F22"/>
                </a:solidFill>
              </a:rPr>
              <a:t>AggregateMessages</a:t>
            </a:r>
            <a:r>
              <a:rPr lang="en-US" altLang="zh-CN" dirty="0">
                <a:solidFill>
                  <a:srgbClr val="1D1F22"/>
                </a:solidFill>
              </a:rPr>
              <a:t>)</a:t>
            </a:r>
            <a:endParaRPr lang="en-US" altLang="zh-CN" dirty="0">
              <a:solidFill>
                <a:srgbClr val="1D1F22"/>
              </a:solidFill>
              <a:cs typeface="Times New Roman" panose="02020603050405020304" pitchFamily="18" charset="0"/>
            </a:endParaRPr>
          </a:p>
          <a:p>
            <a:pPr lvl="2" algn="just"/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此外，</a:t>
            </a:r>
            <a:r>
              <a:rPr lang="en-US" altLang="zh-CN" dirty="0">
                <a:solidFill>
                  <a:srgbClr val="1D1F22"/>
                </a:solidFill>
              </a:rPr>
              <a:t>GraphX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还提供了</a:t>
            </a:r>
            <a:r>
              <a:rPr lang="en-US" altLang="zh-CN" dirty="0" err="1">
                <a:solidFill>
                  <a:srgbClr val="1D1F22"/>
                </a:solidFill>
              </a:rPr>
              <a:t>Pregel</a:t>
            </a:r>
            <a:r>
              <a:rPr lang="en-US" altLang="zh-CN" dirty="0">
                <a:solidFill>
                  <a:srgbClr val="1D1F22"/>
                </a:solidFill>
              </a:rPr>
              <a:t> API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的变种，方便用户编程</a:t>
            </a:r>
            <a:endParaRPr lang="en-US" altLang="zh-CN" dirty="0">
              <a:solidFill>
                <a:srgbClr val="1D1F22"/>
              </a:solidFill>
              <a:cs typeface="Times New Roman" panose="02020603050405020304" pitchFamily="18" charset="0"/>
            </a:endParaRPr>
          </a:p>
          <a:p>
            <a:pPr lvl="2" algn="just"/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在此基础上，</a:t>
            </a:r>
            <a:r>
              <a:rPr lang="en-US" altLang="zh-CN" dirty="0">
                <a:solidFill>
                  <a:srgbClr val="1D1F22"/>
                </a:solidFill>
              </a:rPr>
              <a:t>GraphX</a:t>
            </a:r>
            <a:r>
              <a:rPr lang="zh-CN" altLang="zh-CN" dirty="0">
                <a:solidFill>
                  <a:srgbClr val="1D1F22"/>
                </a:solidFill>
                <a:cs typeface="Times New Roman" panose="02020603050405020304" pitchFamily="18" charset="0"/>
              </a:rPr>
              <a:t>已经实现了一批图数据处理算法，以加快用户开发图数据处理软件</a:t>
            </a:r>
            <a:endParaRPr lang="zh-CN" altLang="en-US" sz="2200" dirty="0">
              <a:cs typeface="Times New Roman" panose="02020603050405020304" pitchFamily="18" charset="0"/>
            </a:endParaRP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入门</a:t>
            </a:r>
            <a:r>
              <a:rPr lang="en-US" altLang="zh-CN" dirty="0"/>
              <a:t>(run GraphX)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1800" dirty="0"/>
              <a:t>Spark GraphX</a:t>
            </a:r>
            <a:r>
              <a:rPr lang="zh-CN" altLang="en-US" sz="1800" dirty="0"/>
              <a:t>简介</a:t>
            </a:r>
            <a:endParaRPr lang="en-US" altLang="zh-CN" sz="1800" dirty="0"/>
          </a:p>
          <a:p>
            <a:pPr lvl="1" algn="just"/>
            <a:r>
              <a:rPr lang="en-US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GraphX</a:t>
            </a:r>
            <a:r>
              <a:rPr lang="zh-CN" altLang="zh-CN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的属性图</a:t>
            </a:r>
            <a:r>
              <a:rPr lang="zh-CN" altLang="zh-CN" sz="1600" dirty="0">
                <a:cs typeface="Times New Roman" panose="02020603050405020304" pitchFamily="18" charset="0"/>
              </a:rPr>
              <a:t>是一种有向图，它的顶点和边被赋予了各种属性</a:t>
            </a:r>
            <a:r>
              <a:rPr lang="en-US" altLang="zh-CN" sz="1600" dirty="0">
                <a:cs typeface="Times New Roman" panose="02020603050405020304" pitchFamily="18" charset="0"/>
              </a:rPr>
              <a:t>(</a:t>
            </a:r>
            <a:r>
              <a:rPr lang="zh-CN" altLang="zh-CN" sz="1600" dirty="0">
                <a:cs typeface="Times New Roman" panose="02020603050405020304" pitchFamily="18" charset="0"/>
              </a:rPr>
              <a:t>标签</a:t>
            </a:r>
            <a:r>
              <a:rPr lang="en-US" altLang="zh-CN" sz="1600" dirty="0"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cs typeface="Times New Roman" panose="02020603050405020304" pitchFamily="18" charset="0"/>
              </a:rPr>
              <a:t>；下图</a:t>
            </a:r>
            <a:r>
              <a:rPr lang="zh-CN" altLang="zh-CN" sz="1600" dirty="0">
                <a:cs typeface="Times New Roman" panose="02020603050405020304" pitchFamily="18" charset="0"/>
              </a:rPr>
              <a:t>展示了一个简单的属性图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600" dirty="0">
                <a:cs typeface="Times New Roman" panose="02020603050405020304" pitchFamily="18" charset="0"/>
              </a:rPr>
              <a:t>比如</a:t>
            </a:r>
            <a:r>
              <a:rPr lang="en-US" altLang="zh-CN" sz="1600" dirty="0">
                <a:cs typeface="Times New Roman" panose="02020603050405020304" pitchFamily="18" charset="0"/>
              </a:rPr>
              <a:t>id</a:t>
            </a:r>
            <a:r>
              <a:rPr lang="zh-CN" altLang="zh-CN" sz="1600" dirty="0">
                <a:cs typeface="Times New Roman" panose="02020603050405020304" pitchFamily="18" charset="0"/>
              </a:rPr>
              <a:t>为</a:t>
            </a:r>
            <a:r>
              <a:rPr lang="en-US" altLang="zh-CN" sz="1600" dirty="0">
                <a:cs typeface="Times New Roman" panose="02020603050405020304" pitchFamily="18" charset="0"/>
              </a:rPr>
              <a:t>3</a:t>
            </a:r>
            <a:r>
              <a:rPr lang="zh-CN" altLang="zh-CN" sz="1600" dirty="0">
                <a:cs typeface="Times New Roman" panose="02020603050405020304" pitchFamily="18" charset="0"/>
              </a:rPr>
              <a:t>的顶点有两个标签，即</a:t>
            </a:r>
            <a:r>
              <a:rPr lang="en-US" altLang="zh-CN" sz="1600" dirty="0" err="1">
                <a:cs typeface="Times New Roman" panose="02020603050405020304" pitchFamily="18" charset="0"/>
              </a:rPr>
              <a:t>rxin</a:t>
            </a:r>
            <a:r>
              <a:rPr lang="zh-CN" altLang="zh-CN" sz="1600" dirty="0"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cs typeface="Times New Roman" panose="02020603050405020304" pitchFamily="18" charset="0"/>
              </a:rPr>
              <a:t>student</a:t>
            </a:r>
            <a:r>
              <a:rPr lang="zh-CN" altLang="zh-CN" sz="1600" dirty="0">
                <a:cs typeface="Times New Roman" panose="02020603050405020304" pitchFamily="18" charset="0"/>
              </a:rPr>
              <a:t>，而顶点</a:t>
            </a:r>
            <a:r>
              <a:rPr lang="en-US" altLang="zh-CN" sz="1600" dirty="0">
                <a:cs typeface="Times New Roman" panose="02020603050405020304" pitchFamily="18" charset="0"/>
              </a:rPr>
              <a:t>5</a:t>
            </a:r>
            <a:r>
              <a:rPr lang="zh-CN" altLang="zh-CN" sz="1600" dirty="0">
                <a:cs typeface="Times New Roman" panose="02020603050405020304" pitchFamily="18" charset="0"/>
              </a:rPr>
              <a:t>有两个标签，即</a:t>
            </a:r>
            <a:r>
              <a:rPr lang="en-US" altLang="zh-CN" sz="1600" dirty="0">
                <a:cs typeface="Times New Roman" panose="02020603050405020304" pitchFamily="18" charset="0"/>
              </a:rPr>
              <a:t>franklin</a:t>
            </a:r>
            <a:r>
              <a:rPr lang="zh-CN" altLang="zh-CN" sz="1600" dirty="0"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cs typeface="Times New Roman" panose="02020603050405020304" pitchFamily="18" charset="0"/>
              </a:rPr>
              <a:t>professor</a:t>
            </a:r>
            <a:r>
              <a:rPr lang="zh-CN" altLang="en-US" sz="1600" dirty="0">
                <a:cs typeface="Times New Roman" panose="02020603050405020304" pitchFamily="18" charset="0"/>
              </a:rPr>
              <a:t>，</a:t>
            </a:r>
            <a:r>
              <a:rPr lang="zh-CN" altLang="zh-CN" sz="1600" dirty="0">
                <a:cs typeface="Times New Roman" panose="02020603050405020304" pitchFamily="18" charset="0"/>
              </a:rPr>
              <a:t>从顶点</a:t>
            </a:r>
            <a:r>
              <a:rPr lang="en-US" altLang="zh-CN" sz="1600" dirty="0">
                <a:cs typeface="Times New Roman" panose="02020603050405020304" pitchFamily="18" charset="0"/>
              </a:rPr>
              <a:t>5</a:t>
            </a:r>
            <a:r>
              <a:rPr lang="zh-CN" altLang="zh-CN" sz="1600" dirty="0">
                <a:cs typeface="Times New Roman" panose="02020603050405020304" pitchFamily="18" charset="0"/>
              </a:rPr>
              <a:t>到顶点</a:t>
            </a:r>
            <a:r>
              <a:rPr lang="en-US" altLang="zh-CN" sz="1600" dirty="0">
                <a:cs typeface="Times New Roman" panose="02020603050405020304" pitchFamily="18" charset="0"/>
              </a:rPr>
              <a:t>7</a:t>
            </a:r>
            <a:r>
              <a:rPr lang="zh-CN" altLang="zh-CN" sz="1600" dirty="0">
                <a:cs typeface="Times New Roman" panose="02020603050405020304" pitchFamily="18" charset="0"/>
              </a:rPr>
              <a:t>有一条边，这条边有一个标签，即</a:t>
            </a:r>
            <a:r>
              <a:rPr lang="en-US" altLang="zh-CN" sz="1600" dirty="0">
                <a:cs typeface="Times New Roman" panose="02020603050405020304" pitchFamily="18" charset="0"/>
              </a:rPr>
              <a:t>PI</a:t>
            </a:r>
          </a:p>
          <a:p>
            <a:pPr lvl="1" algn="just"/>
            <a:r>
              <a:rPr lang="zh-CN" altLang="zh-CN" sz="1600" dirty="0">
                <a:cs typeface="Times New Roman" panose="02020603050405020304" pitchFamily="18" charset="0"/>
              </a:rPr>
              <a:t>这个图，描述了若干教授、博士后、学生之间的导师、同事、合作、项目负责人</a:t>
            </a:r>
            <a:r>
              <a:rPr lang="en-US" altLang="zh-CN" sz="1600" dirty="0"/>
              <a:t>(PI</a:t>
            </a:r>
            <a:r>
              <a:rPr lang="zh-CN" altLang="zh-CN" sz="1600" dirty="0">
                <a:cs typeface="Times New Roman" panose="02020603050405020304" pitchFamily="18" charset="0"/>
              </a:rPr>
              <a:t>即</a:t>
            </a:r>
            <a:r>
              <a:rPr lang="en-US" altLang="zh-CN" sz="1600" dirty="0"/>
              <a:t>Principal Investigator)</a:t>
            </a:r>
            <a:r>
              <a:rPr lang="zh-CN" altLang="zh-CN" sz="1600" dirty="0">
                <a:cs typeface="Times New Roman" panose="02020603050405020304" pitchFamily="18" charset="0"/>
              </a:rPr>
              <a:t>等关系</a:t>
            </a:r>
            <a:endParaRPr lang="zh-CN" altLang="en-US" sz="2000" dirty="0">
              <a:cs typeface="Times New Roman" panose="02020603050405020304" pitchFamily="18" charset="0"/>
            </a:endParaRPr>
          </a:p>
          <a:p>
            <a:endParaRPr kumimoji="1" lang="en-US" altLang="zh-CN" dirty="0"/>
          </a:p>
        </p:txBody>
      </p:sp>
      <p:pic>
        <p:nvPicPr>
          <p:cNvPr id="4" name="图片 3" descr="The Property Graph">
            <a:extLst>
              <a:ext uri="{FF2B5EF4-FFF2-40B4-BE49-F238E27FC236}">
                <a16:creationId xmlns:a16="http://schemas.microsoft.com/office/drawing/2014/main" id="{6345F0B8-B71C-4F4D-8E2B-E45F0FCF4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779" y="2823029"/>
            <a:ext cx="4112441" cy="2189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02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入门</a:t>
            </a:r>
            <a:r>
              <a:rPr lang="en-US" altLang="zh-CN" dirty="0"/>
              <a:t>(run GraphX)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Spark GraphX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 algn="just"/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属性图实例代码</a:t>
            </a:r>
            <a:endParaRPr lang="en-US" altLang="zh-CN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dirty="0">
                <a:cs typeface="Times New Roman" panose="02020603050405020304" pitchFamily="18" charset="0"/>
              </a:rPr>
              <a:t>可以使用如下</a:t>
            </a:r>
            <a:r>
              <a:rPr lang="en-US" altLang="zh-CN" dirty="0">
                <a:cs typeface="Times New Roman" panose="02020603050405020304" pitchFamily="18" charset="0"/>
              </a:rPr>
              <a:t>scala</a:t>
            </a:r>
            <a:r>
              <a:rPr lang="zh-CN" altLang="zh-CN" dirty="0">
                <a:cs typeface="Times New Roman" panose="02020603050405020304" pitchFamily="18" charset="0"/>
              </a:rPr>
              <a:t>代码建立这个属性图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图片 3" descr="The Property Graph">
            <a:extLst>
              <a:ext uri="{FF2B5EF4-FFF2-40B4-BE49-F238E27FC236}">
                <a16:creationId xmlns:a16="http://schemas.microsoft.com/office/drawing/2014/main" id="{6345F0B8-B71C-4F4D-8E2B-E45F0FCF4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124" y="1958598"/>
            <a:ext cx="3477816" cy="23581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9F4A73-C5E5-4670-8ABE-F300DE9A3945}"/>
              </a:ext>
            </a:extLst>
          </p:cNvPr>
          <p:cNvSpPr txBox="1"/>
          <p:nvPr/>
        </p:nvSpPr>
        <p:spPr>
          <a:xfrm>
            <a:off x="355759" y="1958598"/>
            <a:ext cx="5083969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org.apache.spark.graphx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.{Edge, Graph,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VertexId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org.apache.spark.rdd.RDD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org.apache.spark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.{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SparkConf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SparkContext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conf = new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SparkConf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().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setAppName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MyGraphX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")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new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SparkContext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(conf)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Assume the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SparkContext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has already been constructed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Create an RDD for the 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vertices</a:t>
            </a:r>
            <a:endParaRPr lang="zh-CN" altLang="zh-CN" sz="9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users: RDD[(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VertexId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(String, String))] =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sc.parallelize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(Array((3L, ("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rxin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 "student")), (7L, ("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jgonzal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 "postdoc")),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(5L, ("franklin", "prof")), (2L, ("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istoica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 "prof"))))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Create an RDD for 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edges</a:t>
            </a:r>
            <a:endParaRPr lang="zh-CN" altLang="zh-CN" sz="9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relationships: RDD[Edge[String]] =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sc.parallelize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(Array(Edge(3L, 7L, "collab"),    Edge(5L, 3L, "advisor"),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Edge(2L, 5L, "colleague"), Edge(5L, 7L, "pi")))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Define a default user in case there are relationship with missing user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defaultUser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("John Doe", "Missing")</a:t>
            </a:r>
            <a:endParaRPr lang="zh-CN" altLang="zh-CN" sz="9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Build the initial 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</a:t>
            </a:r>
            <a:endParaRPr lang="zh-CN" altLang="zh-CN" sz="9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graph = Graph(users, relationships,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defaultUser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59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入门</a:t>
            </a:r>
            <a:r>
              <a:rPr lang="en-US" altLang="zh-CN" dirty="0"/>
              <a:t>(run GraphX)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534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1600" dirty="0"/>
              <a:t>Spark GraphX</a:t>
            </a:r>
            <a:r>
              <a:rPr lang="zh-CN" altLang="en-US" sz="1600" dirty="0"/>
              <a:t>简介</a:t>
            </a:r>
            <a:endParaRPr lang="en-US" altLang="zh-CN" sz="1600" dirty="0"/>
          </a:p>
          <a:p>
            <a:pPr lvl="1" algn="just"/>
            <a:r>
              <a:rPr lang="zh-CN" altLang="en-US" sz="1600" dirty="0">
                <a:cs typeface="Times New Roman" panose="02020603050405020304" pitchFamily="18" charset="0"/>
              </a:rPr>
              <a:t>属性图实例代码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600" dirty="0">
                <a:cs typeface="Times New Roman" panose="02020603050405020304" pitchFamily="18" charset="0"/>
              </a:rPr>
              <a:t>属性图建立好以后，可以对顶点进行查询，对边进行查询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600" dirty="0">
                <a:cs typeface="Times New Roman" panose="02020603050405020304" pitchFamily="18" charset="0"/>
              </a:rPr>
              <a:t>下面的代码把第二个顶点属性为</a:t>
            </a:r>
            <a:r>
              <a:rPr lang="en-US" altLang="zh-CN" sz="1600" dirty="0"/>
              <a:t>postdoc</a:t>
            </a:r>
            <a:r>
              <a:rPr lang="zh-CN" altLang="zh-CN" sz="1600" dirty="0">
                <a:cs typeface="Times New Roman" panose="02020603050405020304" pitchFamily="18" charset="0"/>
              </a:rPr>
              <a:t>的顶点查出来，把</a:t>
            </a:r>
            <a:r>
              <a:rPr lang="en-US" altLang="zh-CN" sz="1600" dirty="0"/>
              <a:t>source id</a:t>
            </a:r>
            <a:r>
              <a:rPr lang="zh-CN" altLang="zh-CN" sz="1600" dirty="0">
                <a:cs typeface="Times New Roman" panose="02020603050405020304" pitchFamily="18" charset="0"/>
              </a:rPr>
              <a:t>大于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 id</a:t>
            </a:r>
            <a:r>
              <a:rPr lang="zh-CN" altLang="zh-CN" sz="1600" dirty="0">
                <a:cs typeface="Times New Roman" panose="02020603050405020304" pitchFamily="18" charset="0"/>
              </a:rPr>
              <a:t>的边查出来，最后把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 id</a:t>
            </a:r>
            <a:r>
              <a:rPr lang="zh-CN" altLang="zh-CN" sz="1600" dirty="0">
                <a:cs typeface="Times New Roman" panose="02020603050405020304" pitchFamily="18" charset="0"/>
              </a:rPr>
              <a:t>为</a:t>
            </a:r>
            <a:r>
              <a:rPr lang="en-US" altLang="zh-CN" sz="1600" dirty="0"/>
              <a:t>7</a:t>
            </a:r>
            <a:r>
              <a:rPr lang="zh-CN" altLang="zh-CN" sz="1600" dirty="0">
                <a:cs typeface="Times New Roman" panose="02020603050405020304" pitchFamily="18" charset="0"/>
              </a:rPr>
              <a:t>的边查出来</a:t>
            </a:r>
          </a:p>
        </p:txBody>
      </p:sp>
      <p:sp>
        <p:nvSpPr>
          <p:cNvPr id="4" name="矩形 3"/>
          <p:cNvSpPr/>
          <p:nvPr/>
        </p:nvSpPr>
        <p:spPr>
          <a:xfrm>
            <a:off x="3928110" y="950059"/>
            <a:ext cx="4819650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https://www.cnblogs.com/chenmingjun/p/10797753.html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9F4A73-C5E5-4670-8ABE-F300DE9A3945}"/>
              </a:ext>
            </a:extLst>
          </p:cNvPr>
          <p:cNvSpPr txBox="1"/>
          <p:nvPr/>
        </p:nvSpPr>
        <p:spPr>
          <a:xfrm>
            <a:off x="1104900" y="2221498"/>
            <a:ext cx="69342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Count all users which are postdocs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verticesCount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graph.vertices.filter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case (id, (name, pos)) =&gt; pos == "postdoc" }.count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println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verticesCount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Count all the edges where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edgeCount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graph.edges.filter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 =&gt;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e.srcId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e.dstId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).count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println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edgeCount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Count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is 7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edgeCount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graph.edges.filter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 =&gt;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e.dstId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==7L ).count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println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edgeCount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)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show edges who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is 7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someEdges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graph.edges.filter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 =&gt;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e.dstId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==7L )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someEdges.glom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().collect()</a:t>
            </a:r>
            <a:endParaRPr lang="zh-CN" altLang="en-US" sz="8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83E886-F02E-4D00-92D5-4CD13E38A5D7}"/>
              </a:ext>
            </a:extLst>
          </p:cNvPr>
          <p:cNvSpPr/>
          <p:nvPr/>
        </p:nvSpPr>
        <p:spPr>
          <a:xfrm>
            <a:off x="1059543" y="2221498"/>
            <a:ext cx="2953657" cy="2459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2537C2E-6686-42DD-9418-2A0E44EF9407}"/>
              </a:ext>
            </a:extLst>
          </p:cNvPr>
          <p:cNvSpPr/>
          <p:nvPr/>
        </p:nvSpPr>
        <p:spPr>
          <a:xfrm>
            <a:off x="1043940" y="2957286"/>
            <a:ext cx="3099889" cy="2459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395E1F-FFC0-4391-8A48-5D3D1429A860}"/>
              </a:ext>
            </a:extLst>
          </p:cNvPr>
          <p:cNvSpPr/>
          <p:nvPr/>
        </p:nvSpPr>
        <p:spPr>
          <a:xfrm>
            <a:off x="1059543" y="3693074"/>
            <a:ext cx="1636486" cy="2459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76348D0-D6FE-4165-8A34-8D66BDF9BDEC}"/>
              </a:ext>
            </a:extLst>
          </p:cNvPr>
          <p:cNvSpPr/>
          <p:nvPr/>
        </p:nvSpPr>
        <p:spPr>
          <a:xfrm>
            <a:off x="1043940" y="4428862"/>
            <a:ext cx="2247174" cy="2459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8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9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Spark</a:t>
            </a:r>
            <a:r>
              <a:rPr lang="zh-CN" altLang="en-US" dirty="0"/>
              <a:t>入门</a:t>
            </a:r>
            <a:r>
              <a:rPr lang="en-US" altLang="zh-CN" dirty="0"/>
              <a:t>(run GraphX)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dirty="0"/>
              <a:t>Spark </a:t>
            </a:r>
            <a:r>
              <a:rPr lang="zh-CN" altLang="en-US" sz="2400" dirty="0"/>
              <a:t>部署图</a:t>
            </a:r>
            <a:endParaRPr lang="en-US" altLang="zh-CN" sz="2400" dirty="0"/>
          </a:p>
          <a:p>
            <a:pPr lvl="1" algn="just"/>
            <a:r>
              <a:rPr lang="en-US" altLang="zh-CN" dirty="0">
                <a:cs typeface="Times New Roman" panose="02020603050405020304" pitchFamily="18" charset="0"/>
              </a:rPr>
              <a:t>(1)windows</a:t>
            </a:r>
            <a:r>
              <a:rPr lang="zh-CN" altLang="en-US" dirty="0">
                <a:cs typeface="Times New Roman" panose="02020603050405020304" pitchFamily="18" charset="0"/>
              </a:rPr>
              <a:t>安装</a:t>
            </a:r>
            <a:r>
              <a:rPr lang="en-US" altLang="zh-CN" dirty="0">
                <a:cs typeface="Times New Roman" panose="02020603050405020304" pitchFamily="18" charset="0"/>
              </a:rPr>
              <a:t>VMware</a:t>
            </a:r>
          </a:p>
          <a:p>
            <a:pPr lvl="1" algn="just"/>
            <a:r>
              <a:rPr lang="en-US" altLang="zh-CN" dirty="0">
                <a:cs typeface="Times New Roman" panose="02020603050405020304" pitchFamily="18" charset="0"/>
              </a:rPr>
              <a:t>(2)VMware</a:t>
            </a:r>
            <a:r>
              <a:rPr lang="zh-CN" altLang="en-US" dirty="0">
                <a:cs typeface="Times New Roman" panose="02020603050405020304" pitchFamily="18" charset="0"/>
              </a:rPr>
              <a:t>开辟</a:t>
            </a:r>
            <a:r>
              <a:rPr lang="en-US" altLang="zh-CN" dirty="0">
                <a:cs typeface="Times New Roman" panose="02020603050405020304" pitchFamily="18" charset="0"/>
              </a:rPr>
              <a:t>3</a:t>
            </a:r>
            <a:r>
              <a:rPr lang="zh-CN" altLang="en-US" dirty="0">
                <a:cs typeface="Times New Roman" panose="02020603050405020304" pitchFamily="18" charset="0"/>
              </a:rPr>
              <a:t>台虚拟机，别名和</a:t>
            </a:r>
            <a:r>
              <a:rPr lang="en-US" altLang="zh-CN" dirty="0"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cs typeface="Times New Roman" panose="02020603050405020304" pitchFamily="18" charset="0"/>
              </a:rPr>
              <a:t>地址分别是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2" algn="just"/>
            <a:r>
              <a:rPr lang="en-US" altLang="zh-CN" dirty="0" err="1">
                <a:cs typeface="Times New Roman" panose="02020603050405020304" pitchFamily="18" charset="0"/>
              </a:rPr>
              <a:t>hd</a:t>
            </a:r>
            <a:r>
              <a:rPr lang="en-US" altLang="zh-CN" dirty="0">
                <a:cs typeface="Times New Roman" panose="02020603050405020304" pitchFamily="18" charset="0"/>
              </a:rPr>
              <a:t>-master 192.168.31.129</a:t>
            </a:r>
          </a:p>
          <a:p>
            <a:pPr lvl="2" algn="just"/>
            <a:r>
              <a:rPr lang="en-US" altLang="zh-CN" dirty="0">
                <a:cs typeface="Times New Roman" panose="02020603050405020304" pitchFamily="18" charset="0"/>
              </a:rPr>
              <a:t>hd-slave1 192.168.31.130</a:t>
            </a:r>
          </a:p>
          <a:p>
            <a:pPr lvl="2" algn="just"/>
            <a:r>
              <a:rPr lang="en-US" altLang="zh-CN" dirty="0">
                <a:cs typeface="Times New Roman" panose="02020603050405020304" pitchFamily="18" charset="0"/>
              </a:rPr>
              <a:t>hd-slave2 192.168.31.131</a:t>
            </a:r>
            <a:endParaRPr lang="zh-CN" altLang="zh-CN" dirty="0"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6B2C2-16DB-44C7-8B6A-8EFFF8A3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59" y="2787650"/>
            <a:ext cx="4811281" cy="2103623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6587836" y="1219200"/>
            <a:ext cx="2499014" cy="1310640"/>
          </a:xfrm>
          <a:prstGeom prst="wedgeEllipseCallout">
            <a:avLst>
              <a:gd name="adj1" fmla="val -57630"/>
              <a:gd name="adj2" fmla="val 7005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如果助教部署配置有变，以其部署配置为准</a:t>
            </a:r>
          </a:p>
        </p:txBody>
      </p:sp>
    </p:spTree>
    <p:extLst>
      <p:ext uri="{BB962C8B-B14F-4D97-AF65-F5344CB8AC3E}">
        <p14:creationId xmlns:p14="http://schemas.microsoft.com/office/powerpoint/2010/main" val="297532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4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7022</TotalTime>
  <Words>1158</Words>
  <Application>Microsoft Office PowerPoint</Application>
  <PresentationFormat>全屏显示(16:9)</PresentationFormat>
  <Paragraphs>203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Mangal</vt:lpstr>
      <vt:lpstr>宋体</vt:lpstr>
      <vt:lpstr>微软雅黑</vt:lpstr>
      <vt:lpstr>Arial</vt:lpstr>
      <vt:lpstr>Calibri</vt:lpstr>
      <vt:lpstr>Cambria Math</vt:lpstr>
      <vt:lpstr>Times New Roman</vt:lpstr>
      <vt:lpstr>清风素材 https://12sc.taobao.com/</vt:lpstr>
      <vt:lpstr>PowerPoint 演示文稿</vt:lpstr>
      <vt:lpstr>PowerPoint 演示文稿</vt:lpstr>
      <vt:lpstr>Hadoop与Spark入门(run GraphX)</vt:lpstr>
      <vt:lpstr>Hadoop与Spark入门(run GraphX)</vt:lpstr>
      <vt:lpstr>Hadoop与Spark入门(run GraphX)</vt:lpstr>
      <vt:lpstr>Hadoop与Spark入门(run GraphX)</vt:lpstr>
      <vt:lpstr>pause</vt:lpstr>
      <vt:lpstr>Hadoop与Spark入门(run GraphX)</vt:lpstr>
      <vt:lpstr>pause</vt:lpstr>
      <vt:lpstr>Hadoop与Spark入门(run GraphX)</vt:lpstr>
      <vt:lpstr>Hadoop与Spark入门(run GraphX)</vt:lpstr>
      <vt:lpstr>Hadoop与Spark入门(run GraphX)</vt:lpstr>
      <vt:lpstr>Hadoop与Spark入门(run GraphX)</vt:lpstr>
      <vt:lpstr>Hadoop与Spark入门(run GraphX)</vt:lpstr>
      <vt:lpstr>Hadoop与Spark入门(run GraphX)</vt:lpstr>
      <vt:lpstr>Hadoop与Spark入门(run GraphX)</vt:lpstr>
      <vt:lpstr>Hadoop与Spark入门(run GraphX)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391</cp:revision>
  <cp:lastPrinted>2020-03-27T09:34:47Z</cp:lastPrinted>
  <dcterms:created xsi:type="dcterms:W3CDTF">2015-01-23T04:02:45Z</dcterms:created>
  <dcterms:modified xsi:type="dcterms:W3CDTF">2024-09-11T08:03:57Z</dcterms:modified>
  <cp:category/>
  <cp:contentStatus>12sc.taobao.com</cp:contentStatus>
</cp:coreProperties>
</file>