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5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10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35BE8-0790-2C4A-ACE5-7C2DB080D4CF}" type="datetimeFigureOut">
              <a:rPr lang="nl-NL" smtClean="0"/>
              <a:t>08-07-2021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7A7BA3-0091-4944-A6AF-D996932F062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8388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7A7BA3-0091-4944-A6AF-D996932F062B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7860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8881AE-BDF0-0B48-B8E5-1168ACC56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38D1765-9BDE-0143-80B0-0A6670DB3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CE0EA23-87F9-574D-829E-D65AC4A82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2FECF-0E23-E24D-9CE9-0344E4AF8955}" type="datetimeFigureOut">
              <a:rPr lang="nl-NL" smtClean="0"/>
              <a:t>08-07-2021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9EF3570-AD28-3949-8C76-85A33B3B3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59FF09E-227C-4449-BCE8-026FBCBD6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EB67-6F8E-3C41-A040-D95FC41921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3908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F720D-AD14-FC4D-AFD4-5F9E85E11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9063DCA-0433-0342-87B1-D431FAB8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B55863B-7157-BE48-A46C-075F5CE3E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2FECF-0E23-E24D-9CE9-0344E4AF8955}" type="datetimeFigureOut">
              <a:rPr lang="nl-NL" smtClean="0"/>
              <a:t>08-07-2021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6E02812-7751-AC4A-826E-46913AE2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5D87515-9190-C649-A668-D98D5611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EB67-6F8E-3C41-A040-D95FC41921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5247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9F3A6583-296B-C048-A1AE-8BBE191B9F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52C44F5-E735-7F4B-8C0A-F873EDFCB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B943ABE-FA0D-FC47-B05F-5D928732D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2FECF-0E23-E24D-9CE9-0344E4AF8955}" type="datetimeFigureOut">
              <a:rPr lang="nl-NL" smtClean="0"/>
              <a:t>08-07-2021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C736011-90D3-C445-8072-1C0C0B712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373F89-268B-F14B-B5B7-9583FDE3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EB67-6F8E-3C41-A040-D95FC41921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1292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690921-18A5-A248-B089-1931C087B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D478E1-BD78-DF48-B0BE-3C0FEC5AB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84D35FB-AF57-8D4E-BD8D-6C4651CBE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2FECF-0E23-E24D-9CE9-0344E4AF8955}" type="datetimeFigureOut">
              <a:rPr lang="nl-NL" smtClean="0"/>
              <a:t>08-07-2021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B664102-996F-6B4B-8F3C-8EFEC47E5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9C5CE27-3FBC-9545-B211-1CFCB4DA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EB67-6F8E-3C41-A040-D95FC41921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1670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F0E05-0A8C-5044-8AE2-BDDEBD28C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F04BADA-C30A-6640-9FB2-C365AD0BD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D5A6303-8232-4640-A501-23F3D2B4C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2FECF-0E23-E24D-9CE9-0344E4AF8955}" type="datetimeFigureOut">
              <a:rPr lang="nl-NL" smtClean="0"/>
              <a:t>08-07-2021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569D9EA-FEF7-4147-8E4A-B4BA61879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E5E8B23-680A-F340-BB84-C8124E814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EB67-6F8E-3C41-A040-D95FC41921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695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0C8536-876E-A049-B3F5-33CD4400D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04C531-FA0B-9F4B-81E6-6AAE400F35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7FA4DE7-4E4B-F647-AE5D-1C03F87E7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354B7D8-42D3-0341-BF91-92461EBA0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2FECF-0E23-E24D-9CE9-0344E4AF8955}" type="datetimeFigureOut">
              <a:rPr lang="nl-NL" smtClean="0"/>
              <a:t>08-07-2021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9674FBD-2336-EF4E-8C62-E2E6B36AD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75CEE69-EB6E-F543-AB45-AB990AE5D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EB67-6F8E-3C41-A040-D95FC41921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165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83AE8E-D753-E44F-8DEC-CAA477B3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33DAE7B-53B3-E64F-AAC7-F0887CA45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3CDB3DE-2809-EF48-8351-B7DB8E604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577FFB2-49CD-5A45-B7DF-695CF828DA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1622B6E-F7FC-5747-9DFA-F935C3FFE7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ED751DBF-4EAE-2B40-A94A-CDAD73FF5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2FECF-0E23-E24D-9CE9-0344E4AF8955}" type="datetimeFigureOut">
              <a:rPr lang="nl-NL" smtClean="0"/>
              <a:t>08-07-2021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6D91D0B-614D-C14E-AF91-7786272F2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133AA64-F108-C243-851C-507FA9AEB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EB67-6F8E-3C41-A040-D95FC41921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62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2F1CC5-308D-304A-B49D-D3AD6971A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3AE4E9C-141C-3640-8627-CD14D822E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2FECF-0E23-E24D-9CE9-0344E4AF8955}" type="datetimeFigureOut">
              <a:rPr lang="nl-NL" smtClean="0"/>
              <a:t>08-07-2021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E0F8B92-9A0E-AD47-8FC2-AB5EB381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D67AD77-0ED5-0445-A1BF-13D0A8F8D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EB67-6F8E-3C41-A040-D95FC41921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082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3E9F7D7D-FF50-594F-A5D4-A66B3BC7A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2FECF-0E23-E24D-9CE9-0344E4AF8955}" type="datetimeFigureOut">
              <a:rPr lang="nl-NL" smtClean="0"/>
              <a:t>08-07-2021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43DDAC62-7245-0043-A46A-26B53E977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1E15BC8-F011-2942-8699-1B49E23B2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EB67-6F8E-3C41-A040-D95FC41921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2382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21D328-DCA1-1345-971E-1D0ACB59A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03F84EA-0974-F345-A272-EFD754347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C77F933-CF74-504F-B603-A51EBD4B7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F901C39-DE9F-0C4F-A2D9-52AC2594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2FECF-0E23-E24D-9CE9-0344E4AF8955}" type="datetimeFigureOut">
              <a:rPr lang="nl-NL" smtClean="0"/>
              <a:t>08-07-2021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7DD3E70-92B5-9E4C-AA93-639F167A0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5F4E0C9-FBAB-6342-A27C-B3348F955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EB67-6F8E-3C41-A040-D95FC41921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7619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7F8F5D-A869-EF41-86C8-25404AA36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7A225A2-8525-5E42-A0C7-9B8EF2563A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438E5FE-9428-0844-8EF4-BA00CBB77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AAD7CC9-EA81-A849-90CE-59DFEC218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2FECF-0E23-E24D-9CE9-0344E4AF8955}" type="datetimeFigureOut">
              <a:rPr lang="nl-NL" smtClean="0"/>
              <a:t>08-07-2021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4BA6316-FF65-9B4C-BBD7-054C4535F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D93FFE2-14FD-3742-B505-9B6CE5A2E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EB67-6F8E-3C41-A040-D95FC41921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022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7D1F132-8585-8D4E-9DAA-71B936548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BEA1553-8EED-4E4B-8C96-2FB86A629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E16DDA9-FB84-2B40-930C-D06B30CDF0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2FECF-0E23-E24D-9CE9-0344E4AF8955}" type="datetimeFigureOut">
              <a:rPr lang="nl-NL" smtClean="0"/>
              <a:t>08-07-2021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A303B16-C7A0-204D-83C8-9A942924A1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64C5BD9-D5F1-334D-B588-9BA260815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2EB67-6F8E-3C41-A040-D95FC41921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1089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l7.org/fhir/R4/datatypes.html#tim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D301C1-CC86-5445-9561-525B167974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HL7 FHIR / </a:t>
            </a:r>
            <a:r>
              <a:rPr lang="nl-NL" dirty="0" err="1"/>
              <a:t>effectiveTime</a:t>
            </a:r>
            <a:br>
              <a:rPr lang="nl-NL" dirty="0"/>
            </a:b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4E6A0B9-9554-404B-84B5-09694D434E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Juli-2021</a:t>
            </a:r>
          </a:p>
          <a:p>
            <a:r>
              <a:rPr lang="nl-NL" dirty="0"/>
              <a:t>Nictiz</a:t>
            </a:r>
          </a:p>
        </p:txBody>
      </p:sp>
    </p:spTree>
    <p:extLst>
      <p:ext uri="{BB962C8B-B14F-4D97-AF65-F5344CB8AC3E}">
        <p14:creationId xmlns:p14="http://schemas.microsoft.com/office/powerpoint/2010/main" val="63288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944799-6A43-534E-88E0-C87C2AFA7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Welke versie van FHIR?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6B630D-B8C4-1849-9661-1853E35AF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b="1" dirty="0"/>
              <a:t>Dilemma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dirty="0"/>
              <a:t>Alle versies van FHIR zitten in 1 </a:t>
            </a:r>
            <a:r>
              <a:rPr lang="nl-NL" dirty="0" err="1"/>
              <a:t>namespace</a:t>
            </a:r>
            <a:r>
              <a:rPr lang="nl-NL" dirty="0"/>
              <a:t>. Als je nu FHIR versie x aankoppelt, kun je later niet goed naar FHIR versie y, omdat je niet aan een </a:t>
            </a:r>
            <a:r>
              <a:rPr lang="nl-NL" dirty="0" err="1"/>
              <a:t>instance</a:t>
            </a:r>
            <a:r>
              <a:rPr lang="nl-NL" dirty="0"/>
              <a:t> kunt zien wat het “is”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b="1" dirty="0"/>
              <a:t>Oplossingen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dirty="0">
                <a:hlinkClick r:id="rId3"/>
              </a:rPr>
              <a:t>Timing</a:t>
            </a:r>
            <a:r>
              <a:rPr lang="nl-NL" dirty="0"/>
              <a:t> is normatief in FHIR 4.0.1, dus eventuele wijzigingen zullen backward compatible zijn en dilemma valt dus mee. We kiezen FHIR 4.0.1</a:t>
            </a:r>
          </a:p>
        </p:txBody>
      </p:sp>
    </p:spTree>
    <p:extLst>
      <p:ext uri="{BB962C8B-B14F-4D97-AF65-F5344CB8AC3E}">
        <p14:creationId xmlns:p14="http://schemas.microsoft.com/office/powerpoint/2010/main" val="3548315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9A64A1-3045-A040-9AE0-3B252DD5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 invoeren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992E110-B14E-7849-A535-1BE99BFA5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b="1" dirty="0"/>
              <a:t>Dilemma:</a:t>
            </a:r>
          </a:p>
          <a:p>
            <a:pPr marL="0" indent="0">
              <a:buNone/>
            </a:pPr>
            <a:r>
              <a:rPr lang="nl-NL" dirty="0"/>
              <a:t>De scope is medicatiedosering dus het enige element dat er echt iets mee </a:t>
            </a:r>
            <a:r>
              <a:rPr lang="nl-NL" i="1" dirty="0"/>
              <a:t>moet </a:t>
            </a:r>
            <a:r>
              <a:rPr lang="nl-NL" dirty="0"/>
              <a:t>is CDA </a:t>
            </a:r>
            <a:r>
              <a:rPr lang="nl-NL" dirty="0" err="1"/>
              <a:t>substanceAdministration.effectiveTime</a:t>
            </a:r>
            <a:r>
              <a:rPr lang="nl-NL" dirty="0"/>
              <a:t>. Moet er meer aangepast worden, ondanks dat we daar geen </a:t>
            </a:r>
            <a:r>
              <a:rPr lang="nl-NL" dirty="0" err="1"/>
              <a:t>use</a:t>
            </a:r>
            <a:r>
              <a:rPr lang="nl-NL" dirty="0"/>
              <a:t> cases bij hebben?</a:t>
            </a:r>
          </a:p>
          <a:p>
            <a:pPr marL="0" indent="0">
              <a:buNone/>
            </a:pPr>
            <a:r>
              <a:rPr lang="nl-NL" b="1" dirty="0"/>
              <a:t>Oplossingen: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Klein houden en alleen toepassen op </a:t>
            </a:r>
            <a:r>
              <a:rPr lang="nl-NL" dirty="0" err="1"/>
              <a:t>substanceAdministration.effectiveTime</a:t>
            </a:r>
            <a:r>
              <a:rPr lang="nl-NL" dirty="0"/>
              <a:t>. Anders zet dit mogelijk teveel mogelijkheden open</a:t>
            </a:r>
          </a:p>
        </p:txBody>
      </p:sp>
    </p:spTree>
    <p:extLst>
      <p:ext uri="{BB962C8B-B14F-4D97-AF65-F5344CB8AC3E}">
        <p14:creationId xmlns:p14="http://schemas.microsoft.com/office/powerpoint/2010/main" val="3415325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AB4805-FE38-AB4C-ABF3-D0DC2B3D0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Hoe invoeren?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B652837-F1F6-8F40-A646-550CD8BBB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340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sz="1400" b="1" dirty="0"/>
              <a:t>Dilemma</a:t>
            </a:r>
            <a:r>
              <a:rPr lang="nl-NL" sz="1400" dirty="0"/>
              <a:t>:</a:t>
            </a:r>
          </a:p>
          <a:p>
            <a:pPr marL="0" indent="0">
              <a:buNone/>
            </a:pPr>
            <a:r>
              <a:rPr lang="nl-NL" sz="1400" dirty="0"/>
              <a:t>FHIR is </a:t>
            </a:r>
            <a:r>
              <a:rPr lang="nl-NL" sz="1400" dirty="0" err="1"/>
              <a:t>xs:complexType</a:t>
            </a:r>
            <a:r>
              <a:rPr lang="nl-NL" sz="1400" dirty="0"/>
              <a:t> en geen </a:t>
            </a:r>
            <a:r>
              <a:rPr lang="nl-NL" sz="1400" dirty="0" err="1"/>
              <a:t>xs:extension</a:t>
            </a:r>
            <a:r>
              <a:rPr lang="nl-NL" sz="1400" dirty="0"/>
              <a:t> of </a:t>
            </a:r>
            <a:r>
              <a:rPr lang="nl-NL" sz="1400" dirty="0" err="1"/>
              <a:t>xs:restriction</a:t>
            </a:r>
            <a:r>
              <a:rPr lang="nl-NL" sz="1400" dirty="0"/>
              <a:t> van SXCM_TS te maken. Daardoor zal een element dat er gebruik van wil maken er zelf expliciet heen moeten verwijzen. XML Schema staat geen keuze tussen twee typen toe.</a:t>
            </a:r>
          </a:p>
          <a:p>
            <a:pPr marL="0" indent="0">
              <a:buNone/>
            </a:pPr>
            <a:endParaRPr lang="nl-NL" sz="1400" b="1" dirty="0"/>
          </a:p>
          <a:p>
            <a:pPr marL="0" indent="0">
              <a:buNone/>
            </a:pPr>
            <a:r>
              <a:rPr lang="nl-NL" sz="1400" b="1" dirty="0"/>
              <a:t>Oplossingen</a:t>
            </a:r>
            <a:r>
              <a:rPr lang="nl-NL" sz="1400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strike="sngStrike" dirty="0" err="1"/>
              <a:t>effectiveTime</a:t>
            </a:r>
            <a:r>
              <a:rPr lang="nl-NL" sz="1400" strike="sngStrike" dirty="0"/>
              <a:t> type=SXCM_TS vervangen door </a:t>
            </a:r>
            <a:r>
              <a:rPr lang="nl-NL" sz="1400" strike="sngStrike" dirty="0" err="1"/>
              <a:t>f:Timing</a:t>
            </a:r>
            <a:r>
              <a:rPr lang="nl-NL" sz="1400" strike="sngStrike" dirty="0"/>
              <a:t>. Niet backward-compatible, het is wel eenduidig. Risico met </a:t>
            </a:r>
            <a:r>
              <a:rPr lang="nl-NL" sz="1400" strike="sngStrike" dirty="0" err="1"/>
              <a:t>parsers</a:t>
            </a:r>
            <a:r>
              <a:rPr lang="nl-NL" sz="1400" strike="sngStrike" dirty="0"/>
              <a:t> die hl7:effectiveTime parsen zonder rekening te houden met </a:t>
            </a:r>
            <a:r>
              <a:rPr lang="nl-NL" sz="1400" strike="sngStrike" dirty="0" err="1"/>
              <a:t>namespaces</a:t>
            </a:r>
            <a:r>
              <a:rPr lang="nl-NL" sz="1400" strike="sngStrike" dirty="0"/>
              <a:t>. Er is hiervoor geen aanpassing in de FHIR XML </a:t>
            </a:r>
            <a:r>
              <a:rPr lang="nl-NL" sz="1400" strike="sngStrike" dirty="0" err="1"/>
              <a:t>Schemas</a:t>
            </a:r>
            <a:r>
              <a:rPr lang="nl-NL" sz="1400" strike="sngStrike" dirty="0"/>
              <a:t> nodig.</a:t>
            </a:r>
            <a:br>
              <a:rPr lang="nl-NL" sz="1400" strike="sngStrike" dirty="0"/>
            </a:br>
            <a:br>
              <a:rPr lang="nl-NL" sz="1400" strike="sngStrike" dirty="0"/>
            </a:br>
            <a:r>
              <a:rPr lang="nl-NL" sz="1500" strike="sngStrike" dirty="0">
                <a:solidFill>
                  <a:schemeClr val="accent1"/>
                </a:solidFill>
              </a:rPr>
              <a:t>&lt;</a:t>
            </a:r>
            <a:r>
              <a:rPr lang="nl-NL" sz="1500" strike="sngStrike" dirty="0" err="1">
                <a:solidFill>
                  <a:schemeClr val="accent1"/>
                </a:solidFill>
              </a:rPr>
              <a:t>xs:element</a:t>
            </a:r>
            <a:r>
              <a:rPr lang="nl-NL" sz="1500" strike="sngStrike" dirty="0">
                <a:solidFill>
                  <a:schemeClr val="accent1"/>
                </a:solidFill>
              </a:rPr>
              <a:t> name="</a:t>
            </a:r>
            <a:r>
              <a:rPr lang="nl-NL" sz="1500" strike="sngStrike" dirty="0" err="1">
                <a:solidFill>
                  <a:schemeClr val="accent1"/>
                </a:solidFill>
              </a:rPr>
              <a:t>effectiveTime</a:t>
            </a:r>
            <a:r>
              <a:rPr lang="nl-NL" sz="1500" strike="sngStrike" dirty="0">
                <a:solidFill>
                  <a:schemeClr val="accent1"/>
                </a:solidFill>
              </a:rPr>
              <a:t>" type="</a:t>
            </a:r>
            <a:r>
              <a:rPr lang="nl-NL" sz="1500" strike="sngStrike" dirty="0" err="1">
                <a:solidFill>
                  <a:schemeClr val="accent1"/>
                </a:solidFill>
              </a:rPr>
              <a:t>f:Timing</a:t>
            </a:r>
            <a:r>
              <a:rPr lang="nl-NL" sz="1500" strike="sngStrike" dirty="0">
                <a:solidFill>
                  <a:schemeClr val="accent1"/>
                </a:solidFill>
              </a:rPr>
              <a:t>" </a:t>
            </a:r>
            <a:r>
              <a:rPr lang="nl-NL" sz="1500" strike="sngStrike" dirty="0" err="1">
                <a:solidFill>
                  <a:schemeClr val="accent1"/>
                </a:solidFill>
              </a:rPr>
              <a:t>minOccurs</a:t>
            </a:r>
            <a:r>
              <a:rPr lang="nl-NL" sz="1500" strike="sngStrike" dirty="0">
                <a:solidFill>
                  <a:schemeClr val="accent1"/>
                </a:solidFill>
              </a:rPr>
              <a:t>="0" </a:t>
            </a:r>
            <a:r>
              <a:rPr lang="nl-NL" sz="1500" strike="sngStrike" dirty="0" err="1">
                <a:solidFill>
                  <a:schemeClr val="accent1"/>
                </a:solidFill>
              </a:rPr>
              <a:t>maxOccurs</a:t>
            </a:r>
            <a:r>
              <a:rPr lang="nl-NL" sz="1500" strike="sngStrike" dirty="0">
                <a:solidFill>
                  <a:schemeClr val="accent1"/>
                </a:solidFill>
              </a:rPr>
              <a:t>="1"/&gt;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strike="sngStrike" dirty="0" err="1"/>
              <a:t>effectiveTime</a:t>
            </a:r>
            <a:r>
              <a:rPr lang="nl-NL" sz="1400" strike="sngStrike" dirty="0"/>
              <a:t> type=SXCM_TS laten staan en een </a:t>
            </a:r>
            <a:r>
              <a:rPr lang="nl-NL" sz="1400" strike="sngStrike" dirty="0" err="1"/>
              <a:t>f:effectiveTime</a:t>
            </a:r>
            <a:r>
              <a:rPr lang="nl-NL" sz="1400" strike="sngStrike" dirty="0"/>
              <a:t> ernaast zetten. Backward-compatible, potentieel verwarrend omdat je zelfs beide versies kunt communiceren. Hiervoor moet het </a:t>
            </a:r>
            <a:r>
              <a:rPr lang="nl-NL" sz="1400" strike="sngStrike" dirty="0" err="1"/>
              <a:t>xs:element</a:t>
            </a:r>
            <a:r>
              <a:rPr lang="nl-NL" sz="1400" strike="sngStrike" dirty="0"/>
              <a:t> </a:t>
            </a:r>
            <a:r>
              <a:rPr lang="nl-NL" sz="1400" strike="sngStrike" dirty="0" err="1"/>
              <a:t>effectiveTime</a:t>
            </a:r>
            <a:r>
              <a:rPr lang="nl-NL" sz="1400" strike="sngStrike" dirty="0"/>
              <a:t> in de FHIR XML </a:t>
            </a:r>
            <a:r>
              <a:rPr lang="nl-NL" sz="1400" strike="sngStrike" dirty="0" err="1"/>
              <a:t>Schemas</a:t>
            </a:r>
            <a:r>
              <a:rPr lang="nl-NL" sz="1400" strike="sngStrike" dirty="0"/>
              <a:t> worden toegevoegd.</a:t>
            </a:r>
            <a:br>
              <a:rPr lang="nl-NL" sz="1400" strike="sngStrike" dirty="0"/>
            </a:br>
            <a:br>
              <a:rPr lang="nl-NL" sz="1400" strike="sngStrike" dirty="0"/>
            </a:br>
            <a:r>
              <a:rPr lang="nl-NL" sz="1500" strike="sngStrike" dirty="0">
                <a:solidFill>
                  <a:schemeClr val="accent1"/>
                </a:solidFill>
              </a:rPr>
              <a:t>&lt;</a:t>
            </a:r>
            <a:r>
              <a:rPr lang="nl-NL" sz="1500" strike="sngStrike" dirty="0" err="1">
                <a:solidFill>
                  <a:schemeClr val="accent1"/>
                </a:solidFill>
              </a:rPr>
              <a:t>xs:element</a:t>
            </a:r>
            <a:r>
              <a:rPr lang="nl-NL" sz="1500" strike="sngStrike" dirty="0">
                <a:solidFill>
                  <a:schemeClr val="accent1"/>
                </a:solidFill>
              </a:rPr>
              <a:t> name="</a:t>
            </a:r>
            <a:r>
              <a:rPr lang="nl-NL" sz="1500" strike="sngStrike" dirty="0" err="1">
                <a:solidFill>
                  <a:schemeClr val="accent1"/>
                </a:solidFill>
              </a:rPr>
              <a:t>effectiveTime</a:t>
            </a:r>
            <a:r>
              <a:rPr lang="nl-NL" sz="1500" strike="sngStrike" dirty="0">
                <a:solidFill>
                  <a:schemeClr val="accent1"/>
                </a:solidFill>
              </a:rPr>
              <a:t>" type="SXCM_TS" </a:t>
            </a:r>
            <a:r>
              <a:rPr lang="nl-NL" sz="1500" strike="sngStrike" dirty="0" err="1">
                <a:solidFill>
                  <a:schemeClr val="accent1"/>
                </a:solidFill>
              </a:rPr>
              <a:t>minOccurs</a:t>
            </a:r>
            <a:r>
              <a:rPr lang="nl-NL" sz="1500" strike="sngStrike" dirty="0">
                <a:solidFill>
                  <a:schemeClr val="accent1"/>
                </a:solidFill>
              </a:rPr>
              <a:t>="0" </a:t>
            </a:r>
            <a:r>
              <a:rPr lang="nl-NL" sz="1500" strike="sngStrike" dirty="0" err="1">
                <a:solidFill>
                  <a:schemeClr val="accent1"/>
                </a:solidFill>
              </a:rPr>
              <a:t>maxOccurs</a:t>
            </a:r>
            <a:r>
              <a:rPr lang="nl-NL" sz="1500" strike="sngStrike" dirty="0">
                <a:solidFill>
                  <a:schemeClr val="accent1"/>
                </a:solidFill>
              </a:rPr>
              <a:t>="</a:t>
            </a:r>
            <a:r>
              <a:rPr lang="nl-NL" sz="1500" strike="sngStrike" dirty="0" err="1">
                <a:solidFill>
                  <a:schemeClr val="accent1"/>
                </a:solidFill>
              </a:rPr>
              <a:t>unbounded</a:t>
            </a:r>
            <a:r>
              <a:rPr lang="nl-NL" sz="1500" strike="sngStrike" dirty="0">
                <a:solidFill>
                  <a:schemeClr val="accent1"/>
                </a:solidFill>
              </a:rPr>
              <a:t>"/&gt;</a:t>
            </a:r>
            <a:br>
              <a:rPr lang="nl-NL" sz="1500" strike="sngStrike" dirty="0">
                <a:solidFill>
                  <a:schemeClr val="accent1"/>
                </a:solidFill>
              </a:rPr>
            </a:br>
            <a:r>
              <a:rPr lang="nl-NL" sz="1500" strike="sngStrike" dirty="0">
                <a:solidFill>
                  <a:schemeClr val="accent1"/>
                </a:solidFill>
              </a:rPr>
              <a:t>&lt;</a:t>
            </a:r>
            <a:r>
              <a:rPr lang="nl-NL" sz="1500" strike="sngStrike" dirty="0" err="1">
                <a:solidFill>
                  <a:schemeClr val="accent1"/>
                </a:solidFill>
              </a:rPr>
              <a:t>xs:element</a:t>
            </a:r>
            <a:r>
              <a:rPr lang="nl-NL" sz="1500" strike="sngStrike" dirty="0">
                <a:solidFill>
                  <a:schemeClr val="accent1"/>
                </a:solidFill>
              </a:rPr>
              <a:t> </a:t>
            </a:r>
            <a:r>
              <a:rPr lang="nl-NL" sz="1500" b="1" strike="sngStrike" dirty="0">
                <a:solidFill>
                  <a:schemeClr val="accent1"/>
                </a:solidFill>
              </a:rPr>
              <a:t>ref="</a:t>
            </a:r>
            <a:r>
              <a:rPr lang="nl-NL" sz="1500" b="1" strike="sngStrike" dirty="0" err="1">
                <a:solidFill>
                  <a:schemeClr val="accent1"/>
                </a:solidFill>
              </a:rPr>
              <a:t>f:effectiveTime</a:t>
            </a:r>
            <a:r>
              <a:rPr lang="nl-NL" sz="1500" b="1" strike="sngStrike" dirty="0">
                <a:solidFill>
                  <a:schemeClr val="accent1"/>
                </a:solidFill>
              </a:rPr>
              <a:t>"</a:t>
            </a:r>
            <a:r>
              <a:rPr lang="nl-NL" sz="1500" strike="sngStrike" dirty="0">
                <a:solidFill>
                  <a:schemeClr val="accent1"/>
                </a:solidFill>
              </a:rPr>
              <a:t> </a:t>
            </a:r>
            <a:r>
              <a:rPr lang="nl-NL" sz="1500" strike="sngStrike" dirty="0" err="1">
                <a:solidFill>
                  <a:schemeClr val="accent1"/>
                </a:solidFill>
              </a:rPr>
              <a:t>minOccurs</a:t>
            </a:r>
            <a:r>
              <a:rPr lang="nl-NL" sz="1500" strike="sngStrike" dirty="0">
                <a:solidFill>
                  <a:schemeClr val="accent1"/>
                </a:solidFill>
              </a:rPr>
              <a:t>="0" </a:t>
            </a:r>
            <a:r>
              <a:rPr lang="nl-NL" sz="1500" strike="sngStrike" dirty="0" err="1">
                <a:solidFill>
                  <a:schemeClr val="accent1"/>
                </a:solidFill>
              </a:rPr>
              <a:t>maxOccurs</a:t>
            </a:r>
            <a:r>
              <a:rPr lang="nl-NL" sz="1500" strike="sngStrike" dirty="0">
                <a:solidFill>
                  <a:schemeClr val="accent1"/>
                </a:solidFill>
              </a:rPr>
              <a:t>="1"/&gt;</a:t>
            </a:r>
            <a:br>
              <a:rPr lang="nl-NL" sz="1200" dirty="0"/>
            </a:br>
            <a:endParaRPr lang="nl-NL" sz="1200" dirty="0"/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Zelfde als hierboven maar dan als </a:t>
            </a:r>
            <a:r>
              <a:rPr lang="nl-NL" sz="1400" dirty="0" err="1"/>
              <a:t>choice</a:t>
            </a:r>
            <a:r>
              <a:rPr lang="nl-NL" sz="1400" dirty="0"/>
              <a:t>. Minder verwarring mogelijk omdat je ze niet in beide vormen mag sturen.</a:t>
            </a:r>
            <a:br>
              <a:rPr lang="nl-NL" sz="1400" dirty="0"/>
            </a:br>
            <a:br>
              <a:rPr lang="nl-NL" sz="1200" dirty="0"/>
            </a:br>
            <a:r>
              <a:rPr lang="nl-NL" sz="1500" dirty="0">
                <a:solidFill>
                  <a:schemeClr val="accent1"/>
                </a:solidFill>
              </a:rPr>
              <a:t>&lt;</a:t>
            </a:r>
            <a:r>
              <a:rPr lang="nl-NL" sz="1500" dirty="0" err="1">
                <a:solidFill>
                  <a:schemeClr val="accent1"/>
                </a:solidFill>
              </a:rPr>
              <a:t>xs:choice</a:t>
            </a:r>
            <a:r>
              <a:rPr lang="nl-NL" sz="1500" dirty="0">
                <a:solidFill>
                  <a:schemeClr val="accent1"/>
                </a:solidFill>
              </a:rPr>
              <a:t>&gt;</a:t>
            </a:r>
            <a:br>
              <a:rPr lang="nl-NL" sz="1500" dirty="0">
                <a:solidFill>
                  <a:schemeClr val="accent1"/>
                </a:solidFill>
              </a:rPr>
            </a:br>
            <a:r>
              <a:rPr lang="nl-NL" sz="1500" dirty="0">
                <a:solidFill>
                  <a:schemeClr val="accent1"/>
                </a:solidFill>
              </a:rPr>
              <a:t>    &lt;</a:t>
            </a:r>
            <a:r>
              <a:rPr lang="nl-NL" sz="1500" dirty="0" err="1">
                <a:solidFill>
                  <a:schemeClr val="accent1"/>
                </a:solidFill>
              </a:rPr>
              <a:t>xs:element</a:t>
            </a:r>
            <a:r>
              <a:rPr lang="nl-NL" sz="1500" dirty="0">
                <a:solidFill>
                  <a:schemeClr val="accent1"/>
                </a:solidFill>
              </a:rPr>
              <a:t> name="</a:t>
            </a:r>
            <a:r>
              <a:rPr lang="nl-NL" sz="1500" dirty="0" err="1">
                <a:solidFill>
                  <a:schemeClr val="accent1"/>
                </a:solidFill>
              </a:rPr>
              <a:t>effectiveTime</a:t>
            </a:r>
            <a:r>
              <a:rPr lang="nl-NL" sz="1500" dirty="0">
                <a:solidFill>
                  <a:schemeClr val="accent1"/>
                </a:solidFill>
              </a:rPr>
              <a:t>" type="SXCM_TS" </a:t>
            </a:r>
            <a:r>
              <a:rPr lang="nl-NL" sz="1500" dirty="0" err="1">
                <a:solidFill>
                  <a:schemeClr val="accent1"/>
                </a:solidFill>
              </a:rPr>
              <a:t>minOccurs</a:t>
            </a:r>
            <a:r>
              <a:rPr lang="nl-NL" sz="1500" dirty="0">
                <a:solidFill>
                  <a:schemeClr val="accent1"/>
                </a:solidFill>
              </a:rPr>
              <a:t>="0" </a:t>
            </a:r>
            <a:r>
              <a:rPr lang="nl-NL" sz="1500" dirty="0" err="1">
                <a:solidFill>
                  <a:schemeClr val="accent1"/>
                </a:solidFill>
              </a:rPr>
              <a:t>maxOccurs</a:t>
            </a:r>
            <a:r>
              <a:rPr lang="nl-NL" sz="1500" dirty="0">
                <a:solidFill>
                  <a:schemeClr val="accent1"/>
                </a:solidFill>
              </a:rPr>
              <a:t>="</a:t>
            </a:r>
            <a:r>
              <a:rPr lang="nl-NL" sz="1500" dirty="0" err="1">
                <a:solidFill>
                  <a:schemeClr val="accent1"/>
                </a:solidFill>
              </a:rPr>
              <a:t>unbounded</a:t>
            </a:r>
            <a:r>
              <a:rPr lang="nl-NL" sz="1500" dirty="0">
                <a:solidFill>
                  <a:schemeClr val="accent1"/>
                </a:solidFill>
              </a:rPr>
              <a:t>"/&gt;</a:t>
            </a:r>
            <a:br>
              <a:rPr lang="nl-NL" sz="1500" dirty="0">
                <a:solidFill>
                  <a:schemeClr val="accent1"/>
                </a:solidFill>
              </a:rPr>
            </a:br>
            <a:r>
              <a:rPr lang="nl-NL" sz="1500" dirty="0">
                <a:solidFill>
                  <a:schemeClr val="accent1"/>
                </a:solidFill>
              </a:rPr>
              <a:t>    &lt;</a:t>
            </a:r>
            <a:r>
              <a:rPr lang="nl-NL" sz="1500" dirty="0" err="1">
                <a:solidFill>
                  <a:schemeClr val="accent1"/>
                </a:solidFill>
              </a:rPr>
              <a:t>xs:element</a:t>
            </a:r>
            <a:r>
              <a:rPr lang="nl-NL" sz="1500" dirty="0">
                <a:solidFill>
                  <a:schemeClr val="accent1"/>
                </a:solidFill>
              </a:rPr>
              <a:t> </a:t>
            </a:r>
            <a:r>
              <a:rPr lang="nl-NL" sz="1500" b="1" dirty="0">
                <a:solidFill>
                  <a:schemeClr val="accent1"/>
                </a:solidFill>
              </a:rPr>
              <a:t>ref="</a:t>
            </a:r>
            <a:r>
              <a:rPr lang="nl-NL" sz="1500" b="1" dirty="0" err="1">
                <a:solidFill>
                  <a:schemeClr val="accent1"/>
                </a:solidFill>
              </a:rPr>
              <a:t>f:effectiveTime</a:t>
            </a:r>
            <a:r>
              <a:rPr lang="nl-NL" sz="1500" b="1" dirty="0">
                <a:solidFill>
                  <a:schemeClr val="accent1"/>
                </a:solidFill>
              </a:rPr>
              <a:t>"</a:t>
            </a:r>
            <a:r>
              <a:rPr lang="nl-NL" sz="1500" dirty="0">
                <a:solidFill>
                  <a:schemeClr val="accent1"/>
                </a:solidFill>
              </a:rPr>
              <a:t> </a:t>
            </a:r>
            <a:r>
              <a:rPr lang="nl-NL" sz="1500" dirty="0" err="1">
                <a:solidFill>
                  <a:schemeClr val="accent1"/>
                </a:solidFill>
              </a:rPr>
              <a:t>minOccurs</a:t>
            </a:r>
            <a:r>
              <a:rPr lang="nl-NL" sz="1500" dirty="0">
                <a:solidFill>
                  <a:schemeClr val="accent1"/>
                </a:solidFill>
              </a:rPr>
              <a:t>="0" </a:t>
            </a:r>
            <a:r>
              <a:rPr lang="nl-NL" sz="1500" dirty="0" err="1">
                <a:solidFill>
                  <a:schemeClr val="accent1"/>
                </a:solidFill>
              </a:rPr>
              <a:t>maxOccurs</a:t>
            </a:r>
            <a:r>
              <a:rPr lang="nl-NL" sz="1500" dirty="0">
                <a:solidFill>
                  <a:schemeClr val="accent1"/>
                </a:solidFill>
              </a:rPr>
              <a:t>="1"/&gt;</a:t>
            </a:r>
            <a:br>
              <a:rPr lang="nl-NL" sz="1500" dirty="0">
                <a:solidFill>
                  <a:schemeClr val="accent1"/>
                </a:solidFill>
              </a:rPr>
            </a:br>
            <a:r>
              <a:rPr lang="nl-NL" sz="1500" dirty="0">
                <a:solidFill>
                  <a:schemeClr val="accent1"/>
                </a:solidFill>
              </a:rPr>
              <a:t>&lt;/</a:t>
            </a:r>
            <a:r>
              <a:rPr lang="nl-NL" sz="1500" dirty="0" err="1">
                <a:solidFill>
                  <a:schemeClr val="accent1"/>
                </a:solidFill>
              </a:rPr>
              <a:t>xs:choice</a:t>
            </a:r>
            <a:r>
              <a:rPr lang="nl-NL" sz="1500" dirty="0">
                <a:solidFill>
                  <a:schemeClr val="accent1"/>
                </a:solidFill>
              </a:rPr>
              <a:t>&gt;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5F15327-B86C-764C-8B3F-A6FF1C04A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2751" y="1226654"/>
            <a:ext cx="2811049" cy="846702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E18F606B-72ED-5546-B9F6-E29DB9E67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291" y="1179706"/>
            <a:ext cx="1927424" cy="810928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B29E8061-5A98-5E42-9481-2046424FC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6291" y="240761"/>
            <a:ext cx="5477510" cy="861529"/>
          </a:xfrm>
          <a:prstGeom prst="rect">
            <a:avLst/>
          </a:prstGeom>
        </p:spPr>
      </p:pic>
      <p:sp>
        <p:nvSpPr>
          <p:cNvPr id="7" name="Ovaal 6">
            <a:extLst>
              <a:ext uri="{FF2B5EF4-FFF2-40B4-BE49-F238E27FC236}">
                <a16:creationId xmlns:a16="http://schemas.microsoft.com/office/drawing/2014/main" id="{4139FC5F-3651-474C-A934-F8D7A5B23C31}"/>
              </a:ext>
            </a:extLst>
          </p:cNvPr>
          <p:cNvSpPr/>
          <p:nvPr/>
        </p:nvSpPr>
        <p:spPr>
          <a:xfrm>
            <a:off x="5772561" y="510817"/>
            <a:ext cx="323439" cy="340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1</a:t>
            </a:r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1F0E2E6C-2406-174F-9C05-89DC9563FBBB}"/>
              </a:ext>
            </a:extLst>
          </p:cNvPr>
          <p:cNvSpPr/>
          <p:nvPr/>
        </p:nvSpPr>
        <p:spPr>
          <a:xfrm>
            <a:off x="5772561" y="1446477"/>
            <a:ext cx="323439" cy="340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2</a:t>
            </a:r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425FA7E9-6274-A146-882E-BC6879B52062}"/>
              </a:ext>
            </a:extLst>
          </p:cNvPr>
          <p:cNvSpPr/>
          <p:nvPr/>
        </p:nvSpPr>
        <p:spPr>
          <a:xfrm>
            <a:off x="8453326" y="1466404"/>
            <a:ext cx="323439" cy="340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8161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5D97FA-5175-744F-B497-8370CCFFD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Kardinaliteit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401F870-5489-9744-B64E-3B6CCE844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In FHIR zelf staat Timing bijvoorbeeld hier:</a:t>
            </a:r>
          </a:p>
          <a:p>
            <a:pPr marL="0" indent="0">
              <a:buNone/>
            </a:pPr>
            <a:r>
              <a:rPr lang="nl-NL" dirty="0" err="1"/>
              <a:t>MedicationRequest.dosageInstruction</a:t>
            </a:r>
            <a:r>
              <a:rPr lang="nl-NL" dirty="0"/>
              <a:t> 0..* </a:t>
            </a:r>
            <a:r>
              <a:rPr lang="nl-NL" dirty="0" err="1"/>
              <a:t>Dosage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err="1"/>
              <a:t>Dosage.timing</a:t>
            </a:r>
            <a:r>
              <a:rPr lang="nl-NL" dirty="0"/>
              <a:t> 0..1 Timing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CDA </a:t>
            </a:r>
            <a:r>
              <a:rPr lang="nl-NL" dirty="0" err="1"/>
              <a:t>substanceAdministration</a:t>
            </a:r>
            <a:r>
              <a:rPr lang="nl-NL" dirty="0"/>
              <a:t> lijkt gelijkwaardig aan </a:t>
            </a:r>
            <a:r>
              <a:rPr lang="nl-NL" dirty="0" err="1"/>
              <a:t>dosageInstruction</a:t>
            </a:r>
            <a:r>
              <a:rPr lang="nl-NL" dirty="0"/>
              <a:t>. </a:t>
            </a:r>
            <a:r>
              <a:rPr lang="nl-NL" dirty="0" err="1"/>
              <a:t>substanceAdministration.effectiveTime</a:t>
            </a:r>
            <a:r>
              <a:rPr lang="nl-NL" dirty="0"/>
              <a:t> is 0..* (dat is normaal voor GTS). Als je </a:t>
            </a:r>
            <a:r>
              <a:rPr lang="nl-NL" dirty="0" err="1"/>
              <a:t>effectiveTime</a:t>
            </a:r>
            <a:r>
              <a:rPr lang="nl-NL" dirty="0"/>
              <a:t> datatype </a:t>
            </a:r>
            <a:r>
              <a:rPr lang="nl-NL" dirty="0" err="1"/>
              <a:t>f:Timing</a:t>
            </a:r>
            <a:r>
              <a:rPr lang="nl-NL" dirty="0"/>
              <a:t> geeft, dan is </a:t>
            </a:r>
            <a:r>
              <a:rPr lang="nl-NL" dirty="0" err="1"/>
              <a:t>kardinaliteit</a:t>
            </a:r>
            <a:r>
              <a:rPr lang="nl-NL" dirty="0"/>
              <a:t> 0..1 genoeg (?)</a:t>
            </a:r>
          </a:p>
        </p:txBody>
      </p:sp>
    </p:spTree>
    <p:extLst>
      <p:ext uri="{BB962C8B-B14F-4D97-AF65-F5344CB8AC3E}">
        <p14:creationId xmlns:p14="http://schemas.microsoft.com/office/powerpoint/2010/main" val="2935511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E51CC5-7FD0-0748-841C-DC85AFF24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 1x per dag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09E9C80C-9048-134C-8F9D-689411DE77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2200" y="1848644"/>
            <a:ext cx="100076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5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D121C2-8A86-BB48-80EA-15053D772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 cyclisch (pilschema)</a:t>
            </a:r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832622D1-D562-7740-8E61-492C53037A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6163" y="1825625"/>
            <a:ext cx="79996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31771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509</Words>
  <Application>Microsoft Macintosh PowerPoint</Application>
  <PresentationFormat>Breedbeeld</PresentationFormat>
  <Paragraphs>34</Paragraphs>
  <Slides>7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Kantoorthema</vt:lpstr>
      <vt:lpstr>HL7 FHIR / effectiveTime </vt:lpstr>
      <vt:lpstr>Welke versie van FHIR?</vt:lpstr>
      <vt:lpstr>Waar invoeren</vt:lpstr>
      <vt:lpstr>Hoe invoeren?</vt:lpstr>
      <vt:lpstr>Kardinaliteit</vt:lpstr>
      <vt:lpstr>Voorbeeld 1x per dag</vt:lpstr>
      <vt:lpstr>Voorbeeld cyclisch (pilschema)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/ effectiveTime #hoedan</dc:title>
  <dc:creator>Alexander Henket</dc:creator>
  <cp:lastModifiedBy>Alexander Henket</cp:lastModifiedBy>
  <cp:revision>13</cp:revision>
  <dcterms:created xsi:type="dcterms:W3CDTF">2021-04-21T05:14:02Z</dcterms:created>
  <dcterms:modified xsi:type="dcterms:W3CDTF">2021-07-08T15:42:38Z</dcterms:modified>
</cp:coreProperties>
</file>