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BE76001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1C63E0-2514-E7EA-7615-35D425AE8C31}" name="Michael van der Zel" initials="MZ" userId="S::michaelvanderzel_yahoo.com#ext#@nictiznl.onmicrosoft.com::6a5fe4b5-3819-41f3-88ff-dbedfe7fbc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DE70C-9CC9-495C-89BE-61D99767FE9F}" v="655" dt="2022-09-28T14:43:49.586"/>
    <p1510:client id="{5B26C288-701B-7885-A9E6-215CB3041551}" v="874" dt="2023-03-01T14:23:42.508"/>
    <p1510:client id="{814A0FFF-3B70-8447-BF24-C23CB9D52FFB}" vWet="4" dt="2023-03-01T13:14:26.391"/>
    <p1510:client id="{DA40FD87-B015-AD8A-E49D-AE11A6094371}" v="2" dt="2023-03-15T14:49:55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omments/modernComment_101_BE7600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F60A26-72F8-4424-B8C1-0E9829B68C93}" authorId="{371C63E0-2514-E7EA-7615-35D425AE8C31}" created="2023-03-01T13:16:23.8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95404317" sldId="257"/>
      <ac:spMk id="3" creationId="{D3652E57-C0C9-94DB-62E0-FFC85F5BA6A6}"/>
    </ac:deMkLst>
    <p188:pos x="50234" y="3403393"/>
    <p188:replyLst>
      <p188:reply id="{950397D2-5828-43E7-87E3-C298D6CCD5EF}" authorId="{371C63E0-2514-E7EA-7615-35D425AE8C31}" created="2023-03-01T13:28:38.109">
        <p188:txBody>
          <a:bodyPr/>
          <a:lstStyle/>
          <a:p>
            <a:r>
              <a:rPr lang="en-US"/>
              <a:t>en xslt</a:t>
            </a:r>
          </a:p>
        </p188:txBody>
      </p188:reply>
    </p188:replyLst>
    <p188:txBody>
      <a:bodyPr/>
      <a:lstStyle/>
      <a:p>
        <a:r>
          <a:rPr lang="en-US"/>
          <a:t>Nog updaten naar Nictiz github!!!
En laatste script wijzigingen overzetten!!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tiz/ZiRA/blob/master/README.md" TargetMode="External"/><Relationship Id="rId2" Type="http://schemas.microsoft.com/office/2018/10/relationships/comments" Target="../comments/modernComment_101_BE76001D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ctiz.github.io/ZiRA/" TargetMode="External"/><Relationship Id="rId2" Type="http://schemas.openxmlformats.org/officeDocument/2006/relationships/hyperlink" Target="https://github.com/Nictiz/ZiRA/tree/master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ictiz.github.io/ZiRA/en/" TargetMode="External"/><Relationship Id="rId4" Type="http://schemas.openxmlformats.org/officeDocument/2006/relationships/hyperlink" Target="https://github.com/Nictiz/ZiRA/tree/master/docs/e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ZiRA</a:t>
            </a:r>
            <a:r>
              <a:rPr lang="en-US">
                <a:cs typeface="Calibri Light"/>
              </a:rPr>
              <a:t> Tooling 2023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2E57-C0C9-94DB-62E0-FFC85F5B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1" y="337484"/>
            <a:ext cx="11295529" cy="583947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err="1">
                <a:cs typeface="Calibri"/>
              </a:rPr>
              <a:t>Bestanden</a:t>
            </a:r>
            <a:endParaRPr lang="en-US" err="1"/>
          </a:p>
          <a:p>
            <a:pPr lvl="1"/>
            <a:r>
              <a:rPr lang="en-US" dirty="0">
                <a:cs typeface="Calibri"/>
              </a:rPr>
              <a:t>De master (</a:t>
            </a:r>
            <a:r>
              <a:rPr lang="en-US" dirty="0" err="1">
                <a:cs typeface="Calibri"/>
              </a:rPr>
              <a:t>nl+en+html</a:t>
            </a:r>
            <a:r>
              <a:rPr lang="en-US" dirty="0">
                <a:cs typeface="Calibri"/>
              </a:rPr>
              <a:t> templates) is de </a:t>
            </a:r>
            <a:r>
              <a:rPr lang="en-US" dirty="0" err="1">
                <a:cs typeface="Calibri"/>
              </a:rPr>
              <a:t>eap</a:t>
            </a:r>
            <a:r>
              <a:rPr lang="en-US" dirty="0">
                <a:cs typeface="Calibri"/>
              </a:rPr>
              <a:t> #1 &lt;- </a:t>
            </a:r>
            <a:r>
              <a:rPr lang="en-US" dirty="0" err="1">
                <a:cs typeface="Calibri"/>
              </a:rPr>
              <a:t>uitzoeken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waar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bron</a:t>
            </a:r>
            <a:r>
              <a:rPr lang="en-US" dirty="0">
                <a:cs typeface="Calibri"/>
              </a:rPr>
              <a:t> is (nu </a:t>
            </a:r>
            <a:r>
              <a:rPr lang="en-US" dirty="0" err="1">
                <a:cs typeface="Calibri"/>
              </a:rPr>
              <a:t>iig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bij</a:t>
            </a:r>
            <a:r>
              <a:rPr lang="en-US" dirty="0">
                <a:cs typeface="Calibri"/>
              </a:rPr>
              <a:t> MZ)</a:t>
            </a:r>
          </a:p>
          <a:p>
            <a:pPr lvl="1"/>
            <a:r>
              <a:rPr lang="en-US" err="1">
                <a:cs typeface="Calibri"/>
              </a:rPr>
              <a:t>Publicaties</a:t>
            </a:r>
            <a:endParaRPr lang="en-US">
              <a:cs typeface="Calibri"/>
            </a:endParaRPr>
          </a:p>
          <a:p>
            <a:pPr lvl="2"/>
            <a:r>
              <a:rPr lang="en-US" i="1" dirty="0">
                <a:cs typeface="Calibri"/>
              </a:rPr>
              <a:t>EAP = </a:t>
            </a:r>
            <a:r>
              <a:rPr lang="en-US" i="1" dirty="0" err="1">
                <a:cs typeface="Calibri"/>
              </a:rPr>
              <a:t>bron</a:t>
            </a:r>
            <a:endParaRPr lang="en-US" i="1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Spreadsheet (</a:t>
            </a:r>
            <a:r>
              <a:rPr lang="en-US" dirty="0" err="1">
                <a:cs typeface="Calibri"/>
              </a:rPr>
              <a:t>xls</a:t>
            </a:r>
            <a:r>
              <a:rPr lang="en-US" dirty="0">
                <a:cs typeface="Calibri"/>
              </a:rPr>
              <a:t>) NL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Engels</a:t>
            </a:r>
          </a:p>
          <a:p>
            <a:pPr lvl="2"/>
            <a:r>
              <a:rPr lang="en-US" dirty="0">
                <a:cs typeface="Calibri"/>
              </a:rPr>
              <a:t>HTML NL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Engels</a:t>
            </a:r>
          </a:p>
          <a:p>
            <a:pPr lvl="2"/>
            <a:r>
              <a:rPr lang="en-US" dirty="0" err="1">
                <a:cs typeface="Calibri"/>
              </a:rPr>
              <a:t>OpenGroup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Achimate</a:t>
            </a:r>
            <a:r>
              <a:rPr lang="en-US" dirty="0">
                <a:cs typeface="Calibri"/>
              </a:rPr>
              <a:t> NL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Engels (via export in EA)</a:t>
            </a:r>
          </a:p>
          <a:p>
            <a:pPr lvl="2"/>
            <a:r>
              <a:rPr lang="en-US" strike="sngStrike" dirty="0">
                <a:cs typeface="Calibri"/>
              </a:rPr>
              <a:t>XMI</a:t>
            </a:r>
          </a:p>
          <a:p>
            <a:pPr lvl="2"/>
            <a:r>
              <a:rPr lang="en-US" i="1" dirty="0" err="1"/>
              <a:t>Powerpoint</a:t>
            </a:r>
            <a:r>
              <a:rPr lang="en-US" i="1" dirty="0"/>
              <a:t> </a:t>
            </a:r>
            <a:r>
              <a:rPr lang="en-US" i="1" dirty="0" err="1"/>
              <a:t>allemaal</a:t>
            </a:r>
            <a:r>
              <a:rPr lang="en-US" i="1" dirty="0"/>
              <a:t> </a:t>
            </a:r>
            <a:r>
              <a:rPr lang="en-US" i="1" dirty="0" err="1"/>
              <a:t>manueel</a:t>
            </a:r>
            <a:endParaRPr lang="en-US" i="1" dirty="0" err="1">
              <a:cs typeface="Calibri"/>
            </a:endParaRPr>
          </a:p>
          <a:p>
            <a:pPr lvl="2"/>
            <a:r>
              <a:rPr lang="en-US" i="1" dirty="0" err="1"/>
              <a:t>Graphviz</a:t>
            </a:r>
            <a:r>
              <a:rPr lang="en-US" i="1" dirty="0"/>
              <a:t> </a:t>
            </a:r>
            <a:r>
              <a:rPr lang="en-US" i="1" dirty="0" err="1"/>
              <a:t>plaatjes</a:t>
            </a:r>
            <a:endParaRPr lang="en-US" i="1" dirty="0" err="1">
              <a:cs typeface="Calibri"/>
            </a:endParaRPr>
          </a:p>
          <a:p>
            <a:pPr lvl="2"/>
            <a:r>
              <a:rPr lang="en-US" i="1" dirty="0">
                <a:cs typeface="Calibri"/>
              </a:rPr>
              <a:t>Website</a:t>
            </a:r>
          </a:p>
          <a:p>
            <a:r>
              <a:rPr lang="en-US" dirty="0" err="1">
                <a:cs typeface="Calibri"/>
              </a:rPr>
              <a:t>Tussen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bestand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gebruikt</a:t>
            </a:r>
            <a:r>
              <a:rPr lang="en-US" dirty="0">
                <a:cs typeface="Calibri"/>
              </a:rPr>
              <a:t> door scripts)</a:t>
            </a:r>
          </a:p>
          <a:p>
            <a:pPr lvl="1"/>
            <a:r>
              <a:rPr lang="en-US" dirty="0">
                <a:cs typeface="Calibri"/>
              </a:rPr>
              <a:t>(A) Export </a:t>
            </a:r>
            <a:r>
              <a:rPr lang="en-US" dirty="0" err="1">
                <a:cs typeface="Calibri"/>
              </a:rPr>
              <a:t>middels</a:t>
            </a:r>
            <a:r>
              <a:rPr lang="en-US" dirty="0">
                <a:cs typeface="Calibri"/>
              </a:rPr>
              <a:t> MAX EA </a:t>
            </a:r>
            <a:r>
              <a:rPr lang="en-US" dirty="0" err="1">
                <a:cs typeface="Calibri"/>
              </a:rPr>
              <a:t>extensie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een</a:t>
            </a:r>
            <a:r>
              <a:rPr lang="en-US" dirty="0">
                <a:cs typeface="Calibri"/>
              </a:rPr>
              <a:t> MAX file (</a:t>
            </a:r>
            <a:r>
              <a:rPr lang="en-US" dirty="0" err="1">
                <a:cs typeface="Calibri"/>
              </a:rPr>
              <a:t>nl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Scripts (</a:t>
            </a:r>
            <a:r>
              <a:rPr lang="en-US" dirty="0" err="1">
                <a:cs typeface="Calibri"/>
              </a:rPr>
              <a:t>zie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hlinkClick r:id="rId3"/>
              </a:rPr>
              <a:t>README.md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Spreadsheet (</a:t>
            </a:r>
            <a:r>
              <a:rPr lang="en-US" dirty="0" err="1">
                <a:cs typeface="Calibri"/>
              </a:rPr>
              <a:t>nl+en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genereren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vanuit</a:t>
            </a:r>
            <a:r>
              <a:rPr lang="en-US" dirty="0">
                <a:cs typeface="Calibri"/>
              </a:rPr>
              <a:t> MAX file (A)</a:t>
            </a:r>
          </a:p>
          <a:p>
            <a:pPr lvl="2"/>
            <a:r>
              <a:rPr lang="en-US" dirty="0" err="1">
                <a:ea typeface="+mn-lt"/>
                <a:cs typeface="+mn-lt"/>
              </a:rPr>
              <a:t>xslt</a:t>
            </a:r>
            <a:r>
              <a:rPr lang="en-US" dirty="0">
                <a:ea typeface="+mn-lt"/>
                <a:cs typeface="+mn-lt"/>
              </a:rPr>
              <a:t>/zira2xls </a:t>
            </a:r>
            <a:r>
              <a:rPr lang="en-US" dirty="0" err="1">
                <a:ea typeface="+mn-lt"/>
                <a:cs typeface="+mn-lt"/>
              </a:rPr>
              <a:t>zet</a:t>
            </a:r>
            <a:r>
              <a:rPr lang="en-US" dirty="0">
                <a:ea typeface="+mn-lt"/>
                <a:cs typeface="+mn-lt"/>
              </a:rPr>
              <a:t> MAX file om </a:t>
            </a:r>
            <a:r>
              <a:rPr lang="en-US" dirty="0" err="1">
                <a:ea typeface="+mn-lt"/>
                <a:cs typeface="+mn-lt"/>
              </a:rPr>
              <a:t>naar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ZiRA</a:t>
            </a:r>
            <a:r>
              <a:rPr lang="en-US" dirty="0">
                <a:ea typeface="+mn-lt"/>
                <a:cs typeface="+mn-lt"/>
              </a:rPr>
              <a:t> XML</a:t>
            </a:r>
          </a:p>
          <a:p>
            <a:pPr lvl="2"/>
            <a:r>
              <a:rPr lang="en-US" dirty="0">
                <a:cs typeface="Calibri"/>
              </a:rPr>
              <a:t>LibreOffice XML source</a:t>
            </a:r>
          </a:p>
          <a:p>
            <a:pPr lvl="2"/>
            <a:r>
              <a:rPr lang="en-US" dirty="0" err="1">
                <a:cs typeface="Calibri"/>
              </a:rPr>
              <a:t>Ook</a:t>
            </a:r>
            <a:r>
              <a:rPr lang="en-US" dirty="0">
                <a:cs typeface="Calibri"/>
              </a:rPr>
              <a:t> BAxIO.csv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IOxZIB.csv </a:t>
            </a:r>
            <a:r>
              <a:rPr lang="en-US" dirty="0" err="1">
                <a:cs typeface="Calibri"/>
              </a:rPr>
              <a:t>beschrijven</a:t>
            </a:r>
            <a:r>
              <a:rPr lang="en-US" dirty="0">
                <a:cs typeface="Calibri"/>
              </a:rPr>
              <a:t>, export CSV van Matrix in EA</a:t>
            </a:r>
          </a:p>
          <a:p>
            <a:pPr lvl="1"/>
            <a:r>
              <a:rPr lang="en-US" dirty="0" err="1">
                <a:cs typeface="Calibri"/>
              </a:rPr>
              <a:t>Informatie</a:t>
            </a:r>
            <a:r>
              <a:rPr lang="en-US" dirty="0">
                <a:cs typeface="Calibri"/>
              </a:rPr>
              <a:t> model </a:t>
            </a:r>
            <a:r>
              <a:rPr lang="en-US" dirty="0" err="1">
                <a:cs typeface="Calibri"/>
              </a:rPr>
              <a:t>plaatjes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nl+en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GraphViz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XML Transformation </a:t>
            </a:r>
            <a:r>
              <a:rPr lang="en-US" dirty="0" err="1">
                <a:ea typeface="+mn-lt"/>
                <a:cs typeface="+mn-lt"/>
              </a:rPr>
              <a:t>xslt</a:t>
            </a:r>
            <a:r>
              <a:rPr lang="en-US" dirty="0">
                <a:ea typeface="+mn-lt"/>
                <a:cs typeface="+mn-lt"/>
              </a:rPr>
              <a:t>/ziraim2gv</a:t>
            </a:r>
          </a:p>
          <a:p>
            <a:pPr lvl="2"/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GraphViz</a:t>
            </a:r>
            <a:r>
              <a:rPr lang="en-US" dirty="0">
                <a:cs typeface="Calibri"/>
              </a:rPr>
              <a:t> dot</a:t>
            </a:r>
          </a:p>
          <a:p>
            <a:pPr lvl="1"/>
            <a:r>
              <a:rPr lang="en-US" dirty="0" err="1">
                <a:cs typeface="Calibri"/>
              </a:rPr>
              <a:t>FindNotTranslated</a:t>
            </a:r>
            <a:r>
              <a:rPr lang="en-US" dirty="0">
                <a:cs typeface="Calibri"/>
              </a:rPr>
              <a:t> EA Script – om </a:t>
            </a:r>
            <a:r>
              <a:rPr lang="en-US" dirty="0" err="1">
                <a:cs typeface="Calibri"/>
              </a:rPr>
              <a:t>lijstje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genereren</a:t>
            </a:r>
            <a:r>
              <a:rPr lang="en-US" dirty="0">
                <a:cs typeface="Calibri"/>
              </a:rPr>
              <a:t> van </a:t>
            </a:r>
            <a:r>
              <a:rPr lang="en-US" dirty="0" err="1">
                <a:cs typeface="Calibri"/>
              </a:rPr>
              <a:t>elementen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nog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vertaald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zijn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dus</a:t>
            </a:r>
            <a:r>
              <a:rPr lang="en-US" dirty="0">
                <a:cs typeface="Calibri"/>
              </a:rPr>
              <a:t> alias </a:t>
            </a:r>
            <a:r>
              <a:rPr lang="en-US" dirty="0" err="1">
                <a:cs typeface="Calibri"/>
              </a:rPr>
              <a:t>leeg</a:t>
            </a:r>
            <a:r>
              <a:rPr lang="en-US" dirty="0">
                <a:cs typeface="Calibri"/>
              </a:rPr>
              <a:t> of </a:t>
            </a:r>
            <a:r>
              <a:rPr lang="en-US" dirty="0" err="1">
                <a:cs typeface="Calibri"/>
              </a:rPr>
              <a:t>Engelse</a:t>
            </a:r>
            <a:r>
              <a:rPr lang="en-US" dirty="0">
                <a:cs typeface="Calibri"/>
              </a:rPr>
              <a:t> notes </a:t>
            </a:r>
            <a:r>
              <a:rPr lang="en-US" dirty="0" err="1">
                <a:cs typeface="Calibri"/>
              </a:rPr>
              <a:t>leeg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4043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7E10024-DB28-1BE0-58C1-FAB11964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1397635"/>
            <a:ext cx="9255760" cy="518033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2A4653D-3541-BA4B-BEE0-3D896A52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Hoe IOxZIB.csv...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26DD-0F25-7A96-CF99-7E336EF9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HTML </a:t>
            </a:r>
            <a:r>
              <a:rPr lang="en-US" err="1">
                <a:cs typeface="Calibri Light"/>
              </a:rPr>
              <a:t>publicatie</a:t>
            </a:r>
            <a:r>
              <a:rPr lang="en-US">
                <a:cs typeface="Calibri Light"/>
              </a:rPr>
              <a:t> (</a:t>
            </a:r>
            <a:r>
              <a:rPr lang="en-US" err="1">
                <a:cs typeface="Calibri Light"/>
              </a:rPr>
              <a:t>nl</a:t>
            </a:r>
            <a:r>
              <a:rPr lang="en-US">
                <a:cs typeface="Calibri Light"/>
              </a:rPr>
              <a:t>/</a:t>
            </a:r>
            <a:r>
              <a:rPr lang="en-US" err="1">
                <a:cs typeface="Calibri Light"/>
              </a:rPr>
              <a:t>en</a:t>
            </a:r>
            <a:r>
              <a:rPr lang="en-US">
                <a:cs typeface="Calibri Ligh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78C8-6ADF-2E4E-E5D2-F0FF18CB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>
                <a:ea typeface="+mn-lt"/>
                <a:cs typeface="+mn-lt"/>
              </a:rPr>
              <a:t>!! NB. Maak </a:t>
            </a:r>
            <a:r>
              <a:rPr lang="en-US" b="1" err="1">
                <a:ea typeface="+mn-lt"/>
                <a:cs typeface="+mn-lt"/>
              </a:rPr>
              <a:t>eerst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een</a:t>
            </a:r>
            <a:r>
              <a:rPr lang="en-US" b="1">
                <a:ea typeface="+mn-lt"/>
                <a:cs typeface="+mn-lt"/>
              </a:rPr>
              <a:t> copy van de master EAP (</a:t>
            </a:r>
            <a:r>
              <a:rPr lang="en-US" b="1" err="1">
                <a:ea typeface="+mn-lt"/>
                <a:cs typeface="+mn-lt"/>
              </a:rPr>
              <a:t>heeft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primair</a:t>
            </a:r>
            <a:r>
              <a:rPr lang="en-US" b="1">
                <a:ea typeface="+mn-lt"/>
                <a:cs typeface="+mn-lt"/>
              </a:rPr>
              <a:t> NL), want </a:t>
            </a:r>
            <a:r>
              <a:rPr lang="en-US" b="1" err="1">
                <a:ea typeface="+mn-lt"/>
                <a:cs typeface="+mn-lt"/>
              </a:rPr>
              <a:t>nl</a:t>
            </a:r>
            <a:r>
              <a:rPr lang="en-US" b="1">
                <a:ea typeface="+mn-lt"/>
                <a:cs typeface="+mn-lt"/>
              </a:rPr>
              <a:t> notes </a:t>
            </a:r>
            <a:r>
              <a:rPr lang="en-US" b="1" err="1">
                <a:ea typeface="+mn-lt"/>
                <a:cs typeface="+mn-lt"/>
              </a:rPr>
              <a:t>worden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weggegooid</a:t>
            </a:r>
            <a:r>
              <a:rPr lang="en-US" b="1">
                <a:ea typeface="+mn-lt"/>
                <a:cs typeface="+mn-lt"/>
              </a:rPr>
              <a:t>!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Scripts </a:t>
            </a:r>
            <a:r>
              <a:rPr lang="en-US" err="1">
                <a:ea typeface="+mn-lt"/>
                <a:cs typeface="+mn-lt"/>
              </a:rPr>
              <a:t>aanroepen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voor</a:t>
            </a:r>
            <a:r>
              <a:rPr lang="en-US">
                <a:ea typeface="+mn-lt"/>
                <a:cs typeface="+mn-lt"/>
              </a:rPr>
              <a:t> Engels HTML </a:t>
            </a:r>
            <a:r>
              <a:rPr lang="en-US" err="1">
                <a:ea typeface="+mn-lt"/>
                <a:cs typeface="+mn-lt"/>
              </a:rPr>
              <a:t>publicatie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lvl="1"/>
            <a:r>
              <a:rPr lang="en-US" err="1">
                <a:ea typeface="+mn-lt"/>
                <a:cs typeface="+mn-lt"/>
              </a:rPr>
              <a:t>SwapNameAndAlias</a:t>
            </a:r>
            <a:endParaRPr lang="en-US" err="1">
              <a:cs typeface="Calibri" panose="020F0502020204030204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SwapDiagramNameAndNotes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SelectEnglishNotes</a:t>
            </a:r>
            <a:endParaRPr lang="en-US" err="1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Introduction: </a:t>
            </a:r>
            <a:r>
              <a:rPr lang="en-US" err="1">
                <a:ea typeface="+mn-lt"/>
                <a:cs typeface="+mn-lt"/>
              </a:rPr>
              <a:t>verwijder</a:t>
            </a:r>
            <a:r>
              <a:rPr lang="en-US">
                <a:ea typeface="+mn-lt"/>
                <a:cs typeface="+mn-lt"/>
              </a:rPr>
              <a:t> NL </a:t>
            </a:r>
            <a:r>
              <a:rPr lang="en-US" err="1">
                <a:ea typeface="+mn-lt"/>
                <a:cs typeface="+mn-lt"/>
              </a:rPr>
              <a:t>tekst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Copy is nu EN only</a:t>
            </a:r>
          </a:p>
          <a:p>
            <a:r>
              <a:rPr lang="en-US">
                <a:ea typeface="+mn-lt"/>
                <a:cs typeface="+mn-lt"/>
              </a:rPr>
              <a:t>Scripts </a:t>
            </a:r>
            <a:r>
              <a:rPr lang="en-US" err="1">
                <a:ea typeface="+mn-lt"/>
                <a:cs typeface="+mn-lt"/>
              </a:rPr>
              <a:t>aanroepen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voor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Nederlandse</a:t>
            </a:r>
            <a:r>
              <a:rPr lang="en-US">
                <a:ea typeface="+mn-lt"/>
                <a:cs typeface="+mn-lt"/>
              </a:rPr>
              <a:t> HTML </a:t>
            </a:r>
            <a:r>
              <a:rPr lang="en-US" err="1">
                <a:ea typeface="+mn-lt"/>
                <a:cs typeface="+mn-lt"/>
              </a:rPr>
              <a:t>publicatie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lvl="1"/>
            <a:r>
              <a:rPr lang="en-US" err="1">
                <a:ea typeface="+mn-lt"/>
                <a:cs typeface="+mn-lt"/>
              </a:rPr>
              <a:t>SelectDutchNotes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Introduction: </a:t>
            </a:r>
            <a:r>
              <a:rPr lang="en-US" err="1">
                <a:ea typeface="+mn-lt"/>
                <a:cs typeface="+mn-lt"/>
              </a:rPr>
              <a:t>verwijder</a:t>
            </a:r>
            <a:r>
              <a:rPr lang="en-US">
                <a:ea typeface="+mn-lt"/>
                <a:cs typeface="+mn-lt"/>
              </a:rPr>
              <a:t> EN </a:t>
            </a:r>
            <a:r>
              <a:rPr lang="en-US" err="1">
                <a:ea typeface="+mn-lt"/>
                <a:cs typeface="+mn-lt"/>
              </a:rPr>
              <a:t>tekst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Copy is nu NL only</a:t>
            </a:r>
          </a:p>
          <a:p>
            <a:r>
              <a:rPr lang="en-US" err="1">
                <a:ea typeface="+mn-lt"/>
                <a:cs typeface="+mn-lt"/>
              </a:rPr>
              <a:t>Vergvolgens</a:t>
            </a:r>
            <a:r>
              <a:rPr lang="en-US">
                <a:ea typeface="+mn-lt"/>
                <a:cs typeface="+mn-lt"/>
              </a:rPr>
              <a:t> HTML report </a:t>
            </a:r>
            <a:r>
              <a:rPr lang="en-US" err="1">
                <a:ea typeface="+mn-lt"/>
                <a:cs typeface="+mn-lt"/>
              </a:rPr>
              <a:t>genereren</a:t>
            </a:r>
          </a:p>
          <a:p>
            <a:pPr lvl="1"/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ter</a:t>
            </a:r>
            <a:r>
              <a:rPr lang="en-US">
                <a:ea typeface="+mn-lt"/>
                <a:cs typeface="+mn-lt"/>
              </a:rPr>
              <a:t> info EA HTML templates </a:t>
            </a:r>
            <a:r>
              <a:rPr lang="en-US" err="1">
                <a:ea typeface="+mn-lt"/>
                <a:cs typeface="+mn-lt"/>
              </a:rPr>
              <a:t>zijn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opgeschoond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Output </a:t>
            </a:r>
            <a:r>
              <a:rPr lang="en-US" err="1">
                <a:ea typeface="+mn-lt"/>
                <a:cs typeface="+mn-lt"/>
              </a:rPr>
              <a:t>publiceren</a:t>
            </a:r>
            <a:r>
              <a:rPr lang="en-US">
                <a:ea typeface="+mn-lt"/>
                <a:cs typeface="+mn-lt"/>
              </a:rPr>
              <a:t> in de </a:t>
            </a:r>
            <a:r>
              <a:rPr lang="en-US" err="1">
                <a:ea typeface="+mn-lt"/>
                <a:cs typeface="+mn-lt"/>
              </a:rPr>
              <a:t>zira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 in docs folder die is </a:t>
            </a:r>
            <a:r>
              <a:rPr lang="en-US" err="1">
                <a:ea typeface="+mn-lt"/>
                <a:cs typeface="+mn-lt"/>
              </a:rPr>
              <a:t>als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gitpages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toegankelijk</a:t>
            </a:r>
          </a:p>
          <a:p>
            <a:pPr lvl="2"/>
            <a:r>
              <a:rPr lang="en-US" err="1">
                <a:ea typeface="+mn-lt"/>
                <a:cs typeface="+mn-lt"/>
              </a:rPr>
              <a:t>Nederlandse</a:t>
            </a:r>
            <a:r>
              <a:rPr lang="en-US">
                <a:ea typeface="+mn-lt"/>
                <a:cs typeface="+mn-lt"/>
              </a:rPr>
              <a:t> HTML </a:t>
            </a:r>
            <a:r>
              <a:rPr lang="en-US" err="1">
                <a:ea typeface="+mn-lt"/>
                <a:cs typeface="+mn-lt"/>
              </a:rPr>
              <a:t>publicatie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  <a:hlinkClick r:id="rId2"/>
              </a:rPr>
              <a:t>https://github.com/Nictiz/ZiRA/tree/master/docs/</a:t>
            </a:r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toegankelijk</a:t>
            </a:r>
            <a:r>
              <a:rPr lang="en-US">
                <a:ea typeface="+mn-lt"/>
                <a:cs typeface="+mn-lt"/>
              </a:rPr>
              <a:t> via </a:t>
            </a:r>
            <a:r>
              <a:rPr lang="en-US">
                <a:ea typeface="+mn-lt"/>
                <a:cs typeface="+mn-lt"/>
                <a:hlinkClick r:id="rId3"/>
              </a:rPr>
              <a:t>https://nictiz.github.io/ZiRA/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2"/>
            <a:r>
              <a:rPr lang="en-US" err="1">
                <a:ea typeface="+mn-lt"/>
                <a:cs typeface="+mn-lt"/>
              </a:rPr>
              <a:t>Engelse</a:t>
            </a:r>
            <a:r>
              <a:rPr lang="en-US">
                <a:ea typeface="+mn-lt"/>
                <a:cs typeface="+mn-lt"/>
              </a:rPr>
              <a:t> HTML </a:t>
            </a:r>
            <a:r>
              <a:rPr lang="en-US" err="1">
                <a:ea typeface="+mn-lt"/>
                <a:cs typeface="+mn-lt"/>
              </a:rPr>
              <a:t>publicatie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  <a:hlinkClick r:id="rId4"/>
              </a:rPr>
              <a:t>https://github.com/Nictiz/ZiRA/tree/master/docs/en/</a:t>
            </a:r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toegankelijk</a:t>
            </a:r>
            <a:r>
              <a:rPr lang="en-US">
                <a:ea typeface="+mn-lt"/>
                <a:cs typeface="+mn-lt"/>
              </a:rPr>
              <a:t> via </a:t>
            </a:r>
            <a:r>
              <a:rPr lang="en-US">
                <a:ea typeface="+mn-lt"/>
                <a:cs typeface="+mn-lt"/>
                <a:hlinkClick r:id="rId5"/>
              </a:rPr>
              <a:t>https://nictiz.github.io/ZiRA/en/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Copy </a:t>
            </a:r>
            <a:r>
              <a:rPr lang="en-US" err="1">
                <a:ea typeface="+mn-lt"/>
                <a:cs typeface="+mn-lt"/>
              </a:rPr>
              <a:t>tijdelijke</a:t>
            </a:r>
            <a:r>
              <a:rPr lang="en-US">
                <a:ea typeface="+mn-lt"/>
                <a:cs typeface="+mn-lt"/>
              </a:rPr>
              <a:t> EAP </a:t>
            </a:r>
            <a:r>
              <a:rPr lang="en-US" err="1">
                <a:ea typeface="+mn-lt"/>
                <a:cs typeface="+mn-lt"/>
              </a:rPr>
              <a:t>verwijderen</a:t>
            </a:r>
            <a:r>
              <a:rPr lang="en-US">
                <a:ea typeface="+mn-lt"/>
                <a:cs typeface="+mn-lt"/>
              </a:rPr>
              <a:t>, is </a:t>
            </a:r>
            <a:r>
              <a:rPr lang="en-US" err="1">
                <a:ea typeface="+mn-lt"/>
                <a:cs typeface="+mn-lt"/>
              </a:rPr>
              <a:t>niet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nodig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0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762B1D9-D5EE-8078-6714-339F5335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02" y="1052653"/>
            <a:ext cx="10294007" cy="57746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E4BC03-F749-3549-B8DE-5D25A35B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989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Code / Scripting / </a:t>
            </a:r>
            <a:r>
              <a:rPr lang="en-US" err="1">
                <a:cs typeface="Calibri Light"/>
              </a:rPr>
              <a:t>ZiRA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en</a:t>
            </a:r>
            <a:r>
              <a:rPr lang="en-US">
                <a:cs typeface="Calibri Light"/>
              </a:rPr>
              <a:t>/</a:t>
            </a:r>
            <a:r>
              <a:rPr lang="en-US" err="1">
                <a:cs typeface="Calibri Light"/>
              </a:rPr>
              <a:t>nl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AB81B-2749-9D23-E30F-78FAC2D758DA}"/>
              </a:ext>
            </a:extLst>
          </p:cNvPr>
          <p:cNvSpPr txBox="1"/>
          <p:nvPr/>
        </p:nvSpPr>
        <p:spPr>
          <a:xfrm>
            <a:off x="314325" y="4046934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highlight>
                  <a:srgbClr val="FFFF00"/>
                </a:highlight>
                <a:cs typeface="Calibri"/>
              </a:rPr>
              <a:t>Selecteer</a:t>
            </a:r>
            <a:r>
              <a:rPr lang="en-US">
                <a:highlight>
                  <a:srgbClr val="FFFF00"/>
                </a:highlight>
                <a:cs typeface="Calibri"/>
              </a:rPr>
              <a:t> "</a:t>
            </a:r>
            <a:r>
              <a:rPr lang="en-US" err="1">
                <a:highlight>
                  <a:srgbClr val="FFFF00"/>
                </a:highlight>
                <a:cs typeface="Calibri"/>
              </a:rPr>
              <a:t>ZiRA</a:t>
            </a:r>
            <a:r>
              <a:rPr lang="en-US">
                <a:highlight>
                  <a:srgbClr val="FFFF00"/>
                </a:highlight>
                <a:cs typeface="Calibri"/>
              </a:rPr>
              <a:t> v1.x" </a:t>
            </a:r>
            <a:r>
              <a:rPr lang="en-US" err="1">
                <a:highlight>
                  <a:srgbClr val="FFFF00"/>
                </a:highlight>
                <a:cs typeface="Calibri"/>
              </a:rPr>
              <a:t>Rechts</a:t>
            </a:r>
            <a:r>
              <a:rPr lang="en-US">
                <a:highlight>
                  <a:srgbClr val="FFFF00"/>
                </a:highlight>
                <a:cs typeface="Calibri"/>
              </a:rPr>
              <a:t> </a:t>
            </a:r>
            <a:r>
              <a:rPr lang="en-US" err="1">
                <a:highlight>
                  <a:srgbClr val="FFFF00"/>
                </a:highlight>
                <a:cs typeface="Calibri"/>
              </a:rPr>
              <a:t>klik</a:t>
            </a:r>
            <a:r>
              <a:rPr lang="en-US">
                <a:highlight>
                  <a:srgbClr val="FFFF00"/>
                </a:highlight>
                <a:cs typeface="Calibri"/>
              </a:rPr>
              <a:t> op Script </a:t>
            </a:r>
            <a:r>
              <a:rPr lang="en-US" err="1">
                <a:highlight>
                  <a:srgbClr val="FFFF00"/>
                </a:highlight>
                <a:cs typeface="Calibri"/>
              </a:rPr>
              <a:t>en</a:t>
            </a:r>
            <a:r>
              <a:rPr lang="en-US">
                <a:highlight>
                  <a:srgbClr val="FFFF00"/>
                </a:highlight>
                <a:cs typeface="Calibri"/>
              </a:rPr>
              <a:t> "Run Script"</a:t>
            </a:r>
          </a:p>
          <a:p>
            <a:r>
              <a:rPr lang="en-US" err="1">
                <a:highlight>
                  <a:srgbClr val="FFFF00"/>
                </a:highlight>
                <a:cs typeface="Calibri"/>
              </a:rPr>
              <a:t>Kijk</a:t>
            </a:r>
            <a:r>
              <a:rPr lang="en-US">
                <a:highlight>
                  <a:srgbClr val="FFFF00"/>
                </a:highlight>
                <a:cs typeface="Calibri"/>
              </a:rPr>
              <a:t> in "System Output" </a:t>
            </a:r>
            <a:r>
              <a:rPr lang="en-US" err="1">
                <a:highlight>
                  <a:srgbClr val="FFFF00"/>
                </a:highlight>
                <a:cs typeface="Calibri"/>
              </a:rPr>
              <a:t>tabje</a:t>
            </a:r>
            <a:r>
              <a:rPr lang="en-US">
                <a:highlight>
                  <a:srgbClr val="FFFF00"/>
                </a:highlight>
                <a:cs typeface="Calibri"/>
              </a:rPr>
              <a:t> </a:t>
            </a:r>
            <a:r>
              <a:rPr lang="en-US" err="1">
                <a:highlight>
                  <a:srgbClr val="FFFF00"/>
                </a:highlight>
                <a:cs typeface="Calibri"/>
              </a:rPr>
              <a:t>onder</a:t>
            </a:r>
            <a:r>
              <a:rPr lang="en-US">
                <a:highlight>
                  <a:srgbClr val="FFFF00"/>
                </a:highlight>
                <a:cs typeface="Calibri"/>
              </a:rPr>
              <a:t> </a:t>
            </a:r>
            <a:r>
              <a:rPr lang="en-US" err="1">
                <a:highlight>
                  <a:srgbClr val="FFFF00"/>
                </a:highlight>
                <a:cs typeface="Calibri"/>
              </a:rPr>
              <a:t>voor</a:t>
            </a:r>
            <a:r>
              <a:rPr lang="en-US">
                <a:highlight>
                  <a:srgbClr val="FFFF00"/>
                </a:highlight>
                <a:cs typeface="Calibri"/>
              </a:rPr>
              <a:t> </a:t>
            </a:r>
            <a:r>
              <a:rPr lang="en-US" err="1">
                <a:highlight>
                  <a:srgbClr val="FFFF00"/>
                </a:highlight>
                <a:cs typeface="Calibri"/>
              </a:rPr>
              <a:t>voortgang</a:t>
            </a:r>
            <a:r>
              <a:rPr lang="en-US">
                <a:highlight>
                  <a:srgbClr val="FFFF00"/>
                </a:highlight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45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1839-6B80-5123-0DA6-C92F24C5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druk</a:t>
            </a:r>
            <a:r>
              <a:rPr lang="en-US">
                <a:ea typeface="+mj-lt"/>
                <a:cs typeface="+mj-lt"/>
              </a:rPr>
              <a:t> op HTML Report (SHIFT-F8) in EA op "</a:t>
            </a:r>
            <a:r>
              <a:rPr lang="en-US" err="1">
                <a:ea typeface="+mj-lt"/>
                <a:cs typeface="+mj-lt"/>
              </a:rPr>
              <a:t>ZiRA</a:t>
            </a:r>
            <a:r>
              <a:rPr lang="en-US">
                <a:ea typeface="+mj-lt"/>
                <a:cs typeface="+mj-lt"/>
              </a:rPr>
              <a:t> v1.2" </a:t>
            </a:r>
            <a:r>
              <a:rPr lang="en-US" err="1">
                <a:ea typeface="+mj-lt"/>
                <a:cs typeface="+mj-lt"/>
              </a:rPr>
              <a:t>en</a:t>
            </a:r>
            <a:r>
              <a:rPr lang="en-US">
                <a:ea typeface="+mj-lt"/>
                <a:cs typeface="+mj-lt"/>
              </a:rPr>
              <a:t> "Generate"</a:t>
            </a:r>
            <a:endParaRPr lang="en-US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C71B557-A3D8-9984-C5DC-0C71D73B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02" y="1342241"/>
            <a:ext cx="9517693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2BE5-08ED-A0E6-003D-4C058EBE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8" y="10416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Generate </a:t>
            </a:r>
            <a:r>
              <a:rPr lang="en-US" err="1">
                <a:cs typeface="Calibri Light"/>
              </a:rPr>
              <a:t>Archimate</a:t>
            </a:r>
            <a:r>
              <a:rPr lang="en-US">
                <a:cs typeface="Calibri Light"/>
              </a:rPr>
              <a:t> 3.0 file (from NL/EN copy)</a:t>
            </a:r>
            <a:endParaRPr lang="en-US"/>
          </a:p>
        </p:txBody>
      </p:sp>
      <p:pic>
        <p:nvPicPr>
          <p:cNvPr id="3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36444A-F887-46BC-995E-9F875B80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4" y="1477687"/>
            <a:ext cx="9225418" cy="5154720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371455-DD41-CB50-8E29-0C2DC37B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45" y="3135670"/>
            <a:ext cx="2743200" cy="1818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00BCE-95D4-D382-5EB0-92C342F20A55}"/>
              </a:ext>
            </a:extLst>
          </p:cNvPr>
          <p:cNvSpPr txBox="1"/>
          <p:nvPr/>
        </p:nvSpPr>
        <p:spPr>
          <a:xfrm>
            <a:off x="9202879" y="853824"/>
            <a:ext cx="2335908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Archi </a:t>
            </a:r>
            <a:r>
              <a:rPr lang="en-US" err="1">
                <a:cs typeface="Calibri"/>
              </a:rPr>
              <a:t>doet</a:t>
            </a:r>
            <a:r>
              <a:rPr lang="en-US">
                <a:cs typeface="Calibri"/>
              </a:rPr>
              <a:t> et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:-(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a2ba10-2e78-4187-9cc6-30eea0e84f24">
      <Terms xmlns="http://schemas.microsoft.com/office/infopath/2007/PartnerControls"/>
    </lcf76f155ced4ddcb4097134ff3c332f>
    <TaxCatchAll xmlns="bcfe1f1c-e80d-4c16-9cec-3e3adebd227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248EC0EFC2FA468973EA01D8B2BFC6" ma:contentTypeVersion="16" ma:contentTypeDescription="Een nieuw document maken." ma:contentTypeScope="" ma:versionID="9f9154aa160c852f1025f74ee3fac25a">
  <xsd:schema xmlns:xsd="http://www.w3.org/2001/XMLSchema" xmlns:xs="http://www.w3.org/2001/XMLSchema" xmlns:p="http://schemas.microsoft.com/office/2006/metadata/properties" xmlns:ns2="92a2ba10-2e78-4187-9cc6-30eea0e84f24" xmlns:ns3="bcfe1f1c-e80d-4c16-9cec-3e3adebd2276" targetNamespace="http://schemas.microsoft.com/office/2006/metadata/properties" ma:root="true" ma:fieldsID="6dd8d70a5303d51e55d029e23cf4a21a" ns2:_="" ns3:_="">
    <xsd:import namespace="92a2ba10-2e78-4187-9cc6-30eea0e84f24"/>
    <xsd:import namespace="bcfe1f1c-e80d-4c16-9cec-3e3adebd22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2ba10-2e78-4187-9cc6-30eea0e8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f43266b8-366f-4d62-94a9-0cd8017ad0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e1f1c-e80d-4c16-9cec-3e3adebd227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9a98e26-539f-4244-a5ac-958a637ad7ef}" ma:internalName="TaxCatchAll" ma:showField="CatchAllData" ma:web="bcfe1f1c-e80d-4c16-9cec-3e3adebd22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DAAD6E-3A69-417B-A993-51A1A03B0B87}">
  <ds:schemaRefs>
    <ds:schemaRef ds:uri="92a2ba10-2e78-4187-9cc6-30eea0e84f24"/>
    <ds:schemaRef ds:uri="bcfe1f1c-e80d-4c16-9cec-3e3adebd227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B3A037-BC78-4FDA-A926-AB598A77D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2ba10-2e78-4187-9cc6-30eea0e84f24"/>
    <ds:schemaRef ds:uri="bcfe1f1c-e80d-4c16-9cec-3e3adebd22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804321-7758-4D72-B931-D1DB50EBEA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ZiRA Tooling 2023</vt:lpstr>
      <vt:lpstr>PowerPoint Presentation</vt:lpstr>
      <vt:lpstr>Hoe IOxZIB.csv...</vt:lpstr>
      <vt:lpstr>HTML publicatie (nl/en)</vt:lpstr>
      <vt:lpstr>Code / Scripting / ZiRA en/nl</vt:lpstr>
      <vt:lpstr>druk op HTML Report (SHIFT-F8) in EA op "ZiRA v1.2" en "Generate"</vt:lpstr>
      <vt:lpstr>Generate Archimate 3.0 file (from NL/EN copy)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2022-09-28T13:24:57Z</dcterms:created>
  <dcterms:modified xsi:type="dcterms:W3CDTF">2023-03-15T14:49:56Z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0x010100AC248EC0EFC2FA468973EA01D8B2BFC6</vt:lpwstr>
  </property>
  <property fmtid="{D5CDD505-2E9C-101B-9397-08002B2CF9AE}" pid="3" name="MediaServiceImageTags">
    <vt:lpwstr/>
  </property>
</Properties>
</file>