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0" r:id="rId6"/>
    <p:sldId id="258" r:id="rId7"/>
    <p:sldId id="297" r:id="rId8"/>
    <p:sldId id="295" r:id="rId9"/>
    <p:sldId id="311" r:id="rId10"/>
    <p:sldId id="312" r:id="rId11"/>
    <p:sldId id="313" r:id="rId12"/>
    <p:sldId id="298" r:id="rId13"/>
    <p:sldId id="276" r:id="rId14"/>
    <p:sldId id="269" r:id="rId15"/>
  </p:sldIdLst>
  <p:sldSz cx="9144000" cy="6858000" type="screen4x3"/>
  <p:notesSz cx="6858000" cy="9144000"/>
  <p:defaultTextStyle>
    <a:defPPr>
      <a:defRPr lang="en-GB"/>
    </a:defPPr>
    <a:lvl1pPr marL="0" lvl="0" indent="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1680" lvl="1" indent="-28448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1730" lvl="2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598930" lvl="3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6130" lvl="4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lvl="5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lvl="6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lvl="7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lvl="8" indent="-227330" algn="l" defTabSz="455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CCCC"/>
    <a:srgbClr val="005AA3"/>
    <a:srgbClr val="01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17"/>
    <p:restoredTop sz="94660"/>
  </p:normalViewPr>
  <p:slideViewPr>
    <p:cSldViewPr showGuides="1">
      <p:cViewPr varScale="1">
        <p:scale>
          <a:sx n="60" d="100"/>
          <a:sy n="60" d="100"/>
        </p:scale>
        <p:origin x="1022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ro-RO" dirty="0"/>
          </a:p>
        </p:txBody>
      </p:sp>
      <p:sp>
        <p:nvSpPr>
          <p:cNvPr id="2051" name="Rectangle 2"/>
          <p:cNvSpPr>
            <a:spLocks noGrp="1"/>
          </p:cNvSpPr>
          <p:nvPr>
            <p:ph type="sldImg"/>
          </p:nvPr>
        </p:nvSpPr>
        <p:spPr>
          <a:xfrm>
            <a:off x="-11798300" y="-11796712"/>
            <a:ext cx="11796713" cy="124904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593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593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1680" indent="-284480" algn="l" defTabSz="45593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1730" indent="-227330" algn="l" defTabSz="45593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598930" indent="-227330" algn="l" defTabSz="45593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6130" indent="-227330" algn="l" defTabSz="45593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1"/>
          <p:cNvSpPr>
            <a:spLocks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1"/>
          <p:cNvSpPr>
            <a:spLocks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1"/>
          <p:cNvSpPr>
            <a:spLocks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2088" y="365125"/>
            <a:ext cx="1970087" cy="5808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1038" cy="5808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5563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5625"/>
            <a:ext cx="3865562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593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2088" y="365125"/>
            <a:ext cx="1970087" cy="5808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1038" cy="5808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5563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5625"/>
            <a:ext cx="3865562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593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3525" cy="13223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3525" cy="4348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defTabSz="457200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98989"/>
                </a:solidFill>
                <a:latin typeface="PT Sans" charset="0"/>
                <a:cs typeface="PT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PT Sans" charset="0"/>
              </a:defRPr>
            </a:lvl1pPr>
          </a:lstStyle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2pPr>
      <a:lvl3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3pPr>
      <a:lvl4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4pPr>
      <a:lvl5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9pPr>
    </p:titleStyle>
    <p:bodyStyle>
      <a:lvl1pPr marL="341630" indent="-341630" algn="l" defTabSz="45593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1680" indent="-28448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17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5989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61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3525" cy="13223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3525" cy="4348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defTabSz="457200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98989"/>
                </a:solidFill>
                <a:latin typeface="PT Sans" charset="0"/>
                <a:cs typeface="PT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T Sans" charset="0"/>
              <a:ea typeface="+mn-ea"/>
              <a:cs typeface="PT Sans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PT Sans" charset="0"/>
              </a:defRPr>
            </a:lvl1pPr>
          </a:lstStyle>
          <a:p>
            <a:pPr lvl="0" defTabSz="457200" eaLnBrk="1" hangingPunct="1"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fld id="{9A0DB2DC-4C9A-4742-B13C-FB6460FD3503}" type="slidenum">
              <a:rPr lang="en-US" altLang="en-US" dirty="0">
                <a:cs typeface="PT Sans" charset="0"/>
              </a:rPr>
            </a:fld>
            <a:endParaRPr lang="en-US" altLang="en-US" dirty="0">
              <a:latin typeface="Arial" panose="020B0604020202020204" pitchFamily="34" charset="0"/>
              <a:cs typeface="PT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2pPr>
      <a:lvl3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3pPr>
      <a:lvl4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4pPr>
      <a:lvl5pPr algn="l" defTabSz="45593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9pPr>
    </p:titleStyle>
    <p:bodyStyle>
      <a:lvl1pPr marL="341630" indent="-341630" algn="l" defTabSz="45593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1680" indent="-28448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17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5989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6130" indent="-227330" algn="l" defTabSz="4559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457200" y="1905000"/>
            <a:ext cx="5707063" cy="341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ro-RO" altLang="en-US" sz="1600" dirty="0">
              <a:solidFill>
                <a:srgbClr val="404040"/>
              </a:solidFill>
              <a:latin typeface="PT Sans" charset="0"/>
              <a:ea typeface="PT Sans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30238" y="1828800"/>
            <a:ext cx="7883525" cy="3200400"/>
          </a:xfrm>
          <a:ln/>
        </p:spPr>
        <p:txBody>
          <a:bodyPr vert="horz" wrap="square" lIns="90000" tIns="46800" rIns="90000" bIns="46800" anchor="t" anchorCtr="0"/>
          <a:p>
            <a:endParaRPr lang="en-US" altLang="ro-RO" sz="3600" i="1" dirty="0"/>
          </a:p>
          <a:p>
            <a:pPr algn="ctr"/>
            <a:r>
              <a:rPr lang="" altLang="ro-RO" sz="3600" b="1" i="1" dirty="0">
                <a:solidFill>
                  <a:srgbClr val="005AA3"/>
                </a:solidFill>
              </a:rPr>
              <a:t>ANALIZA ȘI PREDICȚIA GRAVITĂȚII ACCIDENTELOR RUTIERE</a:t>
            </a:r>
            <a:endParaRPr lang="" altLang="ro-RO" sz="3600" b="1" i="1" dirty="0">
              <a:solidFill>
                <a:srgbClr val="005AA3"/>
              </a:solidFill>
            </a:endParaRPr>
          </a:p>
        </p:txBody>
      </p:sp>
      <p:sp>
        <p:nvSpPr>
          <p:cNvPr id="3076" name="Content Placeholder 2"/>
          <p:cNvSpPr txBox="1"/>
          <p:nvPr/>
        </p:nvSpPr>
        <p:spPr>
          <a:xfrm>
            <a:off x="466725" y="5105400"/>
            <a:ext cx="75152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1630" lvl="0" indent="-341630"/>
            <a:r>
              <a:rPr lang="en-US" altLang="ro-RO" sz="1800" dirty="0"/>
              <a:t>Student: </a:t>
            </a:r>
            <a:r>
              <a:rPr lang="" altLang="ro-RO" sz="1800" dirty="0"/>
              <a:t>Clichici Nicolae</a:t>
            </a:r>
            <a:endParaRPr lang="en-US" altLang="ro-RO" sz="1800" b="1" dirty="0"/>
          </a:p>
          <a:p>
            <a:pPr marL="341630" lvl="0" indent="-341630"/>
            <a:r>
              <a:rPr lang="en-US" altLang="ro-RO" sz="1800" dirty="0"/>
              <a:t>Grupa: </a:t>
            </a:r>
            <a:r>
              <a:rPr lang="en-US" altLang="ro-RO" sz="1800" b="1" dirty="0"/>
              <a:t>IA-</a:t>
            </a:r>
            <a:r>
              <a:rPr lang="ro-RO" altLang="ro-RO" sz="1800" b="1" dirty="0"/>
              <a:t>2</a:t>
            </a:r>
            <a:r>
              <a:rPr lang="en-US" altLang="ro-RO" sz="1800" b="1" dirty="0"/>
              <a:t>1</a:t>
            </a:r>
            <a:r>
              <a:rPr lang="" altLang="ro-RO" sz="1800" b="1" dirty="0"/>
              <a:t>2</a:t>
            </a:r>
            <a:endParaRPr lang="ro-RO" altLang="ro-RO" sz="1800" b="1" dirty="0"/>
          </a:p>
          <a:p>
            <a:pPr marL="341630" lvl="0" indent="-341630"/>
            <a:r>
              <a:rPr lang="ro-RO" altLang="ro-RO" sz="1800" dirty="0"/>
              <a:t>Coordonator științific: </a:t>
            </a:r>
            <a:r>
              <a:rPr lang="ro-RO" altLang="ro-RO" sz="1800" i="1" dirty="0"/>
              <a:t>Lect. Univ. Munteanu Viorel</a:t>
            </a:r>
            <a:endParaRPr lang="en-US" altLang="ro-RO" sz="1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Text Box 1"/>
          <p:cNvSpPr txBox="1"/>
          <p:nvPr/>
        </p:nvSpPr>
        <p:spPr>
          <a:xfrm>
            <a:off x="649288" y="2133600"/>
            <a:ext cx="8037512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algn="just" defTabSz="455930">
              <a:lnSpc>
                <a:spcPct val="150000"/>
              </a:lnSpc>
              <a:spcAft>
                <a:spcPts val="800"/>
              </a:spcAft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r>
              <a:rPr lang="ro-RO" altLang="x-none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Identificarea factorilor care contribuie la severitatea accidentelor rutiere este esențială pentru dezvoltarea de strategii de prevenire a acestora. Acest studiu propune un model de predicție a severității accidentelor rutiere pentru a ilustra factorii de risc esențiali, facilitând astfel clasificarea accidentelor, diagnosticul și strategiile de prevenție.</a:t>
            </a:r>
            <a:endParaRPr lang="en-US" altLang="x-none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/>
            <a:r>
              <a:rPr lang="ro-RO" altLang="ro-RO" sz="2800" dirty="0"/>
              <a:t>Concluzii</a:t>
            </a:r>
            <a:endParaRPr lang="en-US" altLang="ro-RO" sz="2800" dirty="0"/>
          </a:p>
        </p:txBody>
      </p:sp>
      <p:pic>
        <p:nvPicPr>
          <p:cNvPr id="25604" name="Picture 5" descr="Mark Ndoja: Mendime &quot;antishtetërore&quot; në shkrime - Observatori i Kujtesë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484688"/>
            <a:ext cx="3124200" cy="2008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457200" y="1905000"/>
            <a:ext cx="5707063" cy="341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ro-RO" altLang="en-US" sz="1600" dirty="0">
              <a:solidFill>
                <a:srgbClr val="404040"/>
              </a:solidFill>
              <a:latin typeface="PT Sans" charset="0"/>
              <a:ea typeface="PT Sans" charset="0"/>
            </a:endParaRPr>
          </a:p>
        </p:txBody>
      </p:sp>
      <p:pic>
        <p:nvPicPr>
          <p:cNvPr id="29699" name="Picture 5" descr="Muchas Gracias Foto de stock y más banco de imágenes de Thank You - Frase  corta en inglés - Thank You - Frase corta en inglés, Dibujo con palitos,  Tridimensional - iSt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676400"/>
            <a:ext cx="6115050" cy="3157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Content Placeholder 2"/>
          <p:cNvSpPr txBox="1"/>
          <p:nvPr/>
        </p:nvSpPr>
        <p:spPr>
          <a:xfrm>
            <a:off x="457200" y="5105400"/>
            <a:ext cx="75152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1630" lvl="0" indent="-341630"/>
            <a:r>
              <a:rPr lang="en-US" altLang="ro-RO" sz="1800" dirty="0"/>
              <a:t>Student: </a:t>
            </a:r>
            <a:r>
              <a:rPr lang="" altLang="ro-RO" sz="1800" dirty="0"/>
              <a:t>Clichici Nicolae</a:t>
            </a:r>
            <a:endParaRPr lang="en-US" altLang="ro-RO" sz="1800" b="1" dirty="0"/>
          </a:p>
          <a:p>
            <a:pPr marL="341630" lvl="0" indent="-341630"/>
            <a:r>
              <a:rPr lang="en-US" altLang="ro-RO" sz="1800" dirty="0"/>
              <a:t>Grupa: </a:t>
            </a:r>
            <a:r>
              <a:rPr lang="en-US" altLang="ro-RO" sz="1800" b="1" dirty="0"/>
              <a:t>IA-</a:t>
            </a:r>
            <a:r>
              <a:rPr lang="ro-RO" altLang="ro-RO" sz="1800" b="1" dirty="0"/>
              <a:t>2</a:t>
            </a:r>
            <a:r>
              <a:rPr lang="en-US" altLang="ro-RO" sz="1800" b="1" dirty="0"/>
              <a:t>1</a:t>
            </a:r>
            <a:r>
              <a:rPr lang="" altLang="ro-RO" sz="1800" b="1" dirty="0"/>
              <a:t>2</a:t>
            </a:r>
            <a:endParaRPr lang="ro-RO" altLang="ro-RO" sz="1800" b="1" dirty="0"/>
          </a:p>
          <a:p>
            <a:pPr marL="341630" lvl="0" indent="-341630"/>
            <a:r>
              <a:rPr lang="ro-RO" altLang="ro-RO" sz="1800" dirty="0"/>
              <a:t>Coordonator științific: </a:t>
            </a:r>
            <a:r>
              <a:rPr lang="ro-RO" altLang="ro-RO" sz="1800" i="1" dirty="0"/>
              <a:t>Lect. Univ. Munteanu Viorel</a:t>
            </a:r>
            <a:endParaRPr lang="en-US" altLang="ro-RO" sz="1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/>
            <a:r>
              <a:rPr lang="ro-RO" altLang="ro-RO" sz="4000" dirty="0"/>
              <a:t>Problema</a:t>
            </a:r>
            <a:endParaRPr lang="ro-RO" altLang="ro-RO" sz="40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162800" cy="1587500"/>
          </a:xfrm>
          <a:ln/>
        </p:spPr>
        <p:txBody>
          <a:bodyPr vert="horz" wrap="square" lIns="90000" tIns="46800" rIns="90000" bIns="46800" anchor="t" anchorCtr="0"/>
          <a:p>
            <a:pPr indent="626745">
              <a:lnSpc>
                <a:spcPct val="150000"/>
              </a:lnSpc>
            </a:pPr>
            <a:r>
              <a:rPr lang="" altLang="ro-RO" sz="2000" b="1" dirty="0"/>
              <a:t>Predicția severității accidentelor rutiere. </a:t>
            </a:r>
            <a:r>
              <a:rPr lang="" altLang="ro-RO" sz="2000" dirty="0"/>
              <a:t>Caracteristica țintă este Accident_severity, care este o variabilă cu mai multe clase.</a:t>
            </a:r>
            <a:endParaRPr lang="ro-RO" altLang="ro-RO" dirty="0"/>
          </a:p>
        </p:txBody>
      </p:sp>
      <p:pic>
        <p:nvPicPr>
          <p:cNvPr id="512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191000"/>
            <a:ext cx="1985963" cy="201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1"/>
          <p:cNvSpPr txBox="1"/>
          <p:nvPr/>
        </p:nvSpPr>
        <p:spPr>
          <a:xfrm>
            <a:off x="623888" y="2336800"/>
            <a:ext cx="7886700" cy="30845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 eaLnBrk="1" hangingPunct="1"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ro-RO" altLang="en-US" sz="2000" dirty="0">
              <a:latin typeface="PT Sans" charset="0"/>
              <a:cs typeface="PT Sans" charset="0"/>
            </a:endParaRPr>
          </a:p>
          <a:p>
            <a:pPr marL="0" lvl="0" indent="0" algn="just" defTabSz="455930" eaLnBrk="1" hangingPunct="1"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r>
              <a:rPr lang="" altLang="en-US" sz="2000" dirty="0">
                <a:latin typeface="PT Sans" charset="0"/>
                <a:cs typeface="PT Sans" charset="0"/>
              </a:rPr>
              <a:t>   </a:t>
            </a:r>
            <a:endParaRPr lang="" altLang="en-US" sz="2000" dirty="0">
              <a:latin typeface="PT Sans" charset="0"/>
              <a:ea typeface="PT Sans" charset="0"/>
            </a:endParaRPr>
          </a:p>
        </p:txBody>
      </p:sp>
      <p:sp>
        <p:nvSpPr>
          <p:cNvPr id="13315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316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/>
            <a:r>
              <a:rPr lang="ro-RO" altLang="ro-RO" sz="4000" dirty="0"/>
              <a:t>Obiectivele</a:t>
            </a:r>
            <a:endParaRPr lang="ro-RO" altLang="ro-RO" sz="4000" dirty="0"/>
          </a:p>
        </p:txBody>
      </p:sp>
      <p:sp>
        <p:nvSpPr>
          <p:cNvPr id="13317" name="Content Placeholder 2"/>
          <p:cNvSpPr txBox="1"/>
          <p:nvPr/>
        </p:nvSpPr>
        <p:spPr>
          <a:xfrm>
            <a:off x="592455" y="1981200"/>
            <a:ext cx="7883525" cy="27971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 factorilor care contribuie la accitente</a:t>
            </a:r>
            <a:endParaRPr lang="ro-RO" alt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 unui model de predicție</a:t>
            </a:r>
            <a:endParaRPr lang="ro-RO" alt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rezultatelor</a:t>
            </a:r>
            <a:endParaRPr lang="ro-RO" alt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</a:pPr>
            <a:endParaRPr lang="" altLang="ro-RO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318" name="Picture 11" descr="obiectiv - Contabilitate | Fiscalitate | Salariz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38" y="5029200"/>
            <a:ext cx="24669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>
              <a:buNone/>
            </a:pPr>
            <a:r>
              <a:rPr lang="ro-RO" altLang="ro-RO" sz="4000" dirty="0"/>
              <a:t>Rezultate</a:t>
            </a:r>
            <a:endParaRPr lang="ro-RO" altLang="ro-RO" sz="4000" dirty="0"/>
          </a:p>
        </p:txBody>
      </p:sp>
      <p:pic>
        <p:nvPicPr>
          <p:cNvPr id="2" name="Content Placeholder 1" descr="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70" y="2008505"/>
            <a:ext cx="6572250" cy="3981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/>
            <a:r>
              <a:rPr lang="ro-RO" altLang="ro-RO" sz="2800" dirty="0"/>
              <a:t>Reprezentarea grafică</a:t>
            </a:r>
            <a:endParaRPr lang="en-US" altLang="ro-RO" sz="2800" dirty="0"/>
          </a:p>
        </p:txBody>
      </p:sp>
      <p:sp>
        <p:nvSpPr>
          <p:cNvPr id="23558" name="TextBox 8"/>
          <p:cNvSpPr txBox="1"/>
          <p:nvPr/>
        </p:nvSpPr>
        <p:spPr>
          <a:xfrm>
            <a:off x="5203825" y="2193925"/>
            <a:ext cx="31242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" altLang="x-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 dintre accidente au dus la răni uşoare.Există o diferență mare între rănile ușoare și rănile grave.Doar 1,3% dintre oameni au murit în accidente. Decesele instantanee sunt mai puține, majoritatea oamenilor au supraviețuit cu răni ușoare și puțini au supraviețuit cu răni foarte grave</a:t>
            </a:r>
            <a:endParaRPr lang="" altLang="x-none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Content Placeholder 1" descr="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2438400"/>
            <a:ext cx="4639945" cy="28111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anchor="ctr" anchorCtr="0"/>
          <a:p>
            <a:pPr algn="r"/>
            <a:r>
              <a:rPr lang="ro-RO" altLang="ro-RO" sz="2800" dirty="0"/>
              <a:t>Reprezentarea grafică</a:t>
            </a:r>
            <a:endParaRPr lang="en-US" altLang="ro-RO" sz="2800" dirty="0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81200"/>
            <a:ext cx="6572250" cy="3981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anchor="ctr" anchorCtr="0"/>
          <a:p>
            <a:pPr algn="r"/>
            <a:r>
              <a:rPr lang="ro-RO" altLang="ro-RO" sz="2800" dirty="0"/>
              <a:t>Reprezentarea grafică</a:t>
            </a:r>
            <a:endParaRPr lang="en-US" altLang="ro-RO" sz="2800" dirty="0"/>
          </a:p>
        </p:txBody>
      </p:sp>
      <p:pic>
        <p:nvPicPr>
          <p:cNvPr id="3" name="Content Placeholder 2" descr="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70" y="2008505"/>
            <a:ext cx="6572250" cy="3981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anchor="ctr" anchorCtr="0"/>
          <a:p>
            <a:pPr algn="r"/>
            <a:r>
              <a:rPr lang="ro-RO" altLang="ro-RO" sz="2800" dirty="0"/>
              <a:t>Reprezentarea grafică</a:t>
            </a:r>
            <a:endParaRPr lang="en-US" altLang="ro-RO" sz="2800" dirty="0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70" y="2008505"/>
            <a:ext cx="6572250" cy="3981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2635250" y="1506538"/>
            <a:ext cx="4130675" cy="687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5930">
              <a:spcBef>
                <a:spcPct val="0"/>
              </a:spcBef>
              <a:buClrTx/>
              <a:buFontTx/>
              <a:buNone/>
              <a:tabLst>
                <a:tab pos="0" algn="l"/>
                <a:tab pos="455930" algn="l"/>
                <a:tab pos="913130" algn="l"/>
                <a:tab pos="1370330" algn="l"/>
                <a:tab pos="1827530" algn="l"/>
                <a:tab pos="2284730" algn="l"/>
                <a:tab pos="2741930" algn="l"/>
                <a:tab pos="3199130" algn="l"/>
                <a:tab pos="3656330" algn="l"/>
                <a:tab pos="4113530" algn="l"/>
                <a:tab pos="4570730" algn="l"/>
                <a:tab pos="5027930" algn="l"/>
                <a:tab pos="5485130" algn="l"/>
                <a:tab pos="5942330" algn="l"/>
                <a:tab pos="6399530" algn="l"/>
                <a:tab pos="6856730" algn="l"/>
                <a:tab pos="7313930" algn="l"/>
                <a:tab pos="7771130" algn="l"/>
                <a:tab pos="8228330" algn="l"/>
                <a:tab pos="8685530" algn="l"/>
                <a:tab pos="9142730" algn="l"/>
              </a:tabLst>
            </a:pPr>
            <a:endParaRPr lang="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ctr" anchorCtr="0"/>
          <a:p>
            <a:pPr algn="r"/>
            <a:r>
              <a:rPr lang="ro-RO" altLang="ro-RO" sz="4000" dirty="0"/>
              <a:t>Ipoteze</a:t>
            </a:r>
            <a:endParaRPr lang="ro-RO" altLang="ro-RO" sz="4000" dirty="0"/>
          </a:p>
        </p:txBody>
      </p:sp>
      <p:sp>
        <p:nvSpPr>
          <p:cNvPr id="17412" name="Content Placeholder 2"/>
          <p:cNvSpPr txBox="1"/>
          <p:nvPr/>
        </p:nvSpPr>
        <p:spPr>
          <a:xfrm>
            <a:off x="592138" y="1914525"/>
            <a:ext cx="7883525" cy="22764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1630" indent="-341630" algn="l" defTabSz="45593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680" indent="-28448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45593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Majoritatea accidentelor sunt cu participarea bărbaților</a:t>
            </a:r>
            <a:endParaRPr lang="ro-RO" altLang="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Majoritatea accidentelor se petrec cu persoane cu serviciu</a:t>
            </a:r>
            <a:endParaRPr lang="ro-RO" altLang="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altLang="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Majoritatea accidentelor se petrect din cauza neatenției șoferului</a:t>
            </a:r>
            <a:endParaRPr lang="ro-RO" altLang="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987800"/>
            <a:ext cx="3425825" cy="2505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/>
  <Paragraphs>45</Paragraphs>
  <Slides>11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Noto Sans CJK SC</vt:lpstr>
      <vt:lpstr>Segoe Print</vt:lpstr>
      <vt:lpstr>Times New Roman</vt:lpstr>
      <vt:lpstr>Calibri</vt:lpstr>
      <vt:lpstr>PT Sans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Reprezentarea grafică</vt:lpstr>
      <vt:lpstr>Reprezentarea grafică</vt:lpstr>
      <vt:lpstr>Reprezentarea grafică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Nicolae Clichici</cp:lastModifiedBy>
  <cp:revision>182</cp:revision>
  <dcterms:created xsi:type="dcterms:W3CDTF">2016-11-09T12:50:21Z</dcterms:created>
  <dcterms:modified xsi:type="dcterms:W3CDTF">2023-12-18T22:06:32Z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AE603C8654674EF28256CC0F9B54DD06_13</vt:lpwstr>
  </property>
  <property fmtid="{D5CDD505-2E9C-101B-9397-08002B2CF9AE}" pid="3" name="KSOProductBuildVer">
    <vt:lpwstr>1033-12.2.0.13359</vt:lpwstr>
  </property>
</Properties>
</file>