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4/25/2018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4/25/2018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4/25/2018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1706" y="2204457"/>
            <a:ext cx="9448800" cy="1825096"/>
          </a:xfrm>
        </p:spPr>
        <p:txBody>
          <a:bodyPr>
            <a:noAutofit/>
          </a:bodyPr>
          <a:lstStyle/>
          <a:p>
            <a:pPr algn="ctr"/>
            <a:r>
              <a:rPr lang="en-US" sz="3200" dirty="0"/>
              <a:t>An approach to behavioral scanning malware using a sequential classification intelligent algorithm</a:t>
            </a:r>
            <a:br>
              <a:rPr lang="en-US" sz="3200" dirty="0"/>
            </a:br>
            <a:endParaRPr lang="en-US" sz="3200" dirty="0"/>
          </a:p>
        </p:txBody>
      </p:sp>
    </p:spTree>
    <p:extLst>
      <p:ext uri="{BB962C8B-B14F-4D97-AF65-F5344CB8AC3E}">
        <p14:creationId xmlns:p14="http://schemas.microsoft.com/office/powerpoint/2010/main" val="268914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lstStyle/>
          <a:p>
            <a:r>
              <a:rPr lang="en-US" dirty="0" smtClean="0"/>
              <a:t>False negatives still exist, even if there are not much, so the algorithm is clearly not perfect</a:t>
            </a:r>
          </a:p>
          <a:p>
            <a:r>
              <a:rPr lang="en-US" dirty="0" smtClean="0"/>
              <a:t>Users want 0 false positives as much as possible, but if overfitting, there will be very many false negatives</a:t>
            </a:r>
          </a:p>
          <a:p>
            <a:r>
              <a:rPr lang="en-US" dirty="0" smtClean="0"/>
              <a:t>The software can easily be deactivated if one wants to, by unhooking the system calls</a:t>
            </a:r>
            <a:endParaRPr lang="en-US" dirty="0"/>
          </a:p>
        </p:txBody>
      </p:sp>
    </p:spTree>
    <p:extLst>
      <p:ext uri="{BB962C8B-B14F-4D97-AF65-F5344CB8AC3E}">
        <p14:creationId xmlns:p14="http://schemas.microsoft.com/office/powerpoint/2010/main" val="144892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Even if there are drawbacks, some of the solutions can be solved, by, for example, having a bigger data set.</a:t>
            </a:r>
          </a:p>
          <a:p>
            <a:r>
              <a:rPr lang="en-US" dirty="0" smtClean="0"/>
              <a:t>The proposed solution is not perfect, but can be improved, by giving the user the chance to tell than alert is a false positive.</a:t>
            </a:r>
          </a:p>
          <a:p>
            <a:r>
              <a:rPr lang="en-US" dirty="0" smtClean="0"/>
              <a:t>False positives reported by users can be used to back-propagate errors in the neural network, and the network could be more effective.</a:t>
            </a:r>
          </a:p>
          <a:p>
            <a:r>
              <a:rPr lang="en-US" dirty="0"/>
              <a:t>An intelligent algorithm solution is imminent, because there are many polymorphic malware, which cannot be detected with older techniques</a:t>
            </a:r>
            <a:r>
              <a:rPr lang="en-US" dirty="0" smtClean="0"/>
              <a:t>.</a:t>
            </a:r>
            <a:endParaRPr lang="en-US" dirty="0"/>
          </a:p>
        </p:txBody>
      </p:sp>
    </p:spTree>
    <p:extLst>
      <p:ext uri="{BB962C8B-B14F-4D97-AF65-F5344CB8AC3E}">
        <p14:creationId xmlns:p14="http://schemas.microsoft.com/office/powerpoint/2010/main" val="313980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smtClean="0"/>
              <a:t>Thank you for your attention!</a:t>
            </a:r>
            <a:endParaRPr lang="en-US" sz="4800" dirty="0"/>
          </a:p>
        </p:txBody>
      </p:sp>
    </p:spTree>
    <p:extLst>
      <p:ext uri="{BB962C8B-B14F-4D97-AF65-F5344CB8AC3E}">
        <p14:creationId xmlns:p14="http://schemas.microsoft.com/office/powerpoint/2010/main" val="49263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Day after day, newer and more intelligent malware is developed</a:t>
            </a:r>
          </a:p>
          <a:p>
            <a:r>
              <a:rPr lang="en-US" dirty="0" smtClean="0"/>
              <a:t>The malicious techniques nowadays are much more complex than even 5 years before</a:t>
            </a:r>
          </a:p>
          <a:p>
            <a:r>
              <a:rPr lang="en-US" dirty="0" smtClean="0"/>
              <a:t>Signature-based anti-malware techniques are effective and performant, but only on known malware</a:t>
            </a:r>
          </a:p>
          <a:p>
            <a:r>
              <a:rPr lang="en-US" dirty="0" smtClean="0"/>
              <a:t>Intelligent algorithms can be much more effective to scan the behavior of a possible malicious software</a:t>
            </a:r>
          </a:p>
          <a:p>
            <a:r>
              <a:rPr lang="en-US" dirty="0" smtClean="0"/>
              <a:t>Behavioral scanning of processes can successfully block zero-day exploits, such as the well-known Eternal Blue exploit</a:t>
            </a:r>
            <a:endParaRPr lang="en-US" dirty="0"/>
          </a:p>
        </p:txBody>
      </p:sp>
    </p:spTree>
    <p:extLst>
      <p:ext uri="{BB962C8B-B14F-4D97-AF65-F5344CB8AC3E}">
        <p14:creationId xmlns:p14="http://schemas.microsoft.com/office/powerpoint/2010/main" val="202250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Trace all the system API functions that a process called</a:t>
            </a:r>
          </a:p>
          <a:p>
            <a:r>
              <a:rPr lang="en-US" dirty="0" smtClean="0"/>
              <a:t>Apply a neural network sequence classification problem on a sequence of called functions to detect if it is malicious or benign</a:t>
            </a:r>
          </a:p>
          <a:p>
            <a:r>
              <a:rPr lang="en-US" dirty="0" smtClean="0"/>
              <a:t>If the sequence is malicious, the software should kill the process, in order to not execute anymore malicious code</a:t>
            </a:r>
          </a:p>
          <a:p>
            <a:r>
              <a:rPr lang="en-US" dirty="0" smtClean="0"/>
              <a:t>The alerts are logged to the user, which may want to uninstall some applications if they are vulnerable or have a malicious behavior</a:t>
            </a:r>
            <a:endParaRPr lang="en-US" dirty="0"/>
          </a:p>
        </p:txBody>
      </p:sp>
    </p:spTree>
    <p:extLst>
      <p:ext uri="{BB962C8B-B14F-4D97-AF65-F5344CB8AC3E}">
        <p14:creationId xmlns:p14="http://schemas.microsoft.com/office/powerpoint/2010/main" val="68691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SYSTEM CALLS</a:t>
            </a:r>
            <a:endParaRPr lang="en-US" dirty="0"/>
          </a:p>
        </p:txBody>
      </p:sp>
      <p:sp>
        <p:nvSpPr>
          <p:cNvPr id="3" name="Content Placeholder 2"/>
          <p:cNvSpPr>
            <a:spLocks noGrp="1"/>
          </p:cNvSpPr>
          <p:nvPr>
            <p:ph idx="1"/>
          </p:nvPr>
        </p:nvSpPr>
        <p:spPr/>
        <p:txBody>
          <a:bodyPr/>
          <a:lstStyle/>
          <a:p>
            <a:r>
              <a:rPr lang="en-US" dirty="0" smtClean="0"/>
              <a:t>Tracing system calls is done by a library, called “</a:t>
            </a:r>
            <a:r>
              <a:rPr lang="en-US" dirty="0" err="1" smtClean="0"/>
              <a:t>Avxdll</a:t>
            </a:r>
            <a:r>
              <a:rPr lang="en-US" dirty="0" smtClean="0"/>
              <a:t>”, which is loaded in every protected process</a:t>
            </a:r>
          </a:p>
          <a:p>
            <a:r>
              <a:rPr lang="en-US" dirty="0" smtClean="0"/>
              <a:t>The user decides which processes are protected from the interface of the software</a:t>
            </a:r>
          </a:p>
          <a:p>
            <a:r>
              <a:rPr lang="en-US" dirty="0" smtClean="0"/>
              <a:t>Tracing system calls is done by a method called “detouring”, which changes the first instruction from the function code to jump to the library handling code</a:t>
            </a:r>
          </a:p>
          <a:p>
            <a:r>
              <a:rPr lang="en-US" dirty="0" smtClean="0"/>
              <a:t>The library knows which function was called and inserts it into a buffer</a:t>
            </a:r>
          </a:p>
          <a:p>
            <a:r>
              <a:rPr lang="en-US" dirty="0" smtClean="0"/>
              <a:t>When the buffer has enough elements, the neural network is called to decide if the sequence of calls is malicious or not </a:t>
            </a:r>
            <a:endParaRPr lang="en-US" dirty="0"/>
          </a:p>
        </p:txBody>
      </p:sp>
    </p:spTree>
    <p:extLst>
      <p:ext uri="{BB962C8B-B14F-4D97-AF65-F5344CB8AC3E}">
        <p14:creationId xmlns:p14="http://schemas.microsoft.com/office/powerpoint/2010/main" val="259643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 STRUCTURE</a:t>
            </a:r>
            <a:endParaRPr lang="en-US" dirty="0"/>
          </a:p>
        </p:txBody>
      </p:sp>
      <p:sp>
        <p:nvSpPr>
          <p:cNvPr id="3" name="Content Placeholder 2"/>
          <p:cNvSpPr>
            <a:spLocks noGrp="1"/>
          </p:cNvSpPr>
          <p:nvPr>
            <p:ph idx="1"/>
          </p:nvPr>
        </p:nvSpPr>
        <p:spPr/>
        <p:txBody>
          <a:bodyPr/>
          <a:lstStyle/>
          <a:p>
            <a:r>
              <a:rPr lang="en-US" dirty="0" smtClean="0"/>
              <a:t>Neural network developed in </a:t>
            </a:r>
            <a:r>
              <a:rPr lang="en-US" dirty="0" err="1" smtClean="0"/>
              <a:t>Keras</a:t>
            </a:r>
            <a:r>
              <a:rPr lang="en-US" dirty="0" smtClean="0"/>
              <a:t>, using the Sequential model, a linear stack of layers</a:t>
            </a:r>
          </a:p>
          <a:p>
            <a:r>
              <a:rPr lang="en-US" dirty="0" smtClean="0"/>
              <a:t>The first layer is an embedding layer, having maximum 500 inputs (each sequence is padded up to 500) and 32 outputs in the embedding vector, thus making the inputs more dense</a:t>
            </a:r>
          </a:p>
          <a:p>
            <a:r>
              <a:rPr lang="en-US" dirty="0" smtClean="0"/>
              <a:t>The second layer is a Long-Short Term Memory (LSTM) layer, having 200 smart-neuron outputs.</a:t>
            </a:r>
          </a:p>
          <a:p>
            <a:r>
              <a:rPr lang="en-US" dirty="0" smtClean="0"/>
              <a:t>The third layer, which gives the final output, is a Dense layer, with a sigmoid activation function, which is best-suited for binary classification</a:t>
            </a:r>
          </a:p>
          <a:p>
            <a:endParaRPr lang="en-US" dirty="0"/>
          </a:p>
        </p:txBody>
      </p:sp>
    </p:spTree>
    <p:extLst>
      <p:ext uri="{BB962C8B-B14F-4D97-AF65-F5344CB8AC3E}">
        <p14:creationId xmlns:p14="http://schemas.microsoft.com/office/powerpoint/2010/main" val="379361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253" y="764373"/>
            <a:ext cx="10647947" cy="1293028"/>
          </a:xfrm>
        </p:spPr>
        <p:txBody>
          <a:bodyPr/>
          <a:lstStyle/>
          <a:p>
            <a:r>
              <a:rPr lang="en-US" dirty="0" smtClean="0"/>
              <a:t>NEURAL NETWORK - CLASSIFICATION</a:t>
            </a:r>
            <a:endParaRPr lang="en-US" dirty="0"/>
          </a:p>
        </p:txBody>
      </p:sp>
      <p:sp>
        <p:nvSpPr>
          <p:cNvPr id="3" name="Content Placeholder 2"/>
          <p:cNvSpPr>
            <a:spLocks noGrp="1"/>
          </p:cNvSpPr>
          <p:nvPr>
            <p:ph idx="1"/>
          </p:nvPr>
        </p:nvSpPr>
        <p:spPr/>
        <p:txBody>
          <a:bodyPr/>
          <a:lstStyle/>
          <a:p>
            <a:r>
              <a:rPr lang="en-US" dirty="0" smtClean="0"/>
              <a:t>Long-Short Term Memory (LSTM) layers are very well suited for malware classification because they keep the information deep into memory, and will keep the classification of a malicious sequence for a long time, even if it appeared very rarely.</a:t>
            </a:r>
          </a:p>
          <a:p>
            <a:r>
              <a:rPr lang="en-US" dirty="0" smtClean="0"/>
              <a:t>Poisson loss function for the model. Why not binary cross-entropy?</a:t>
            </a:r>
          </a:p>
          <a:p>
            <a:r>
              <a:rPr lang="en-US" dirty="0" smtClean="0"/>
              <a:t>Binary cross-entropy is good for binary classification, but when dealing in practice with a low part of “true positives” (effective malicious code), it will give too much false positives.</a:t>
            </a:r>
            <a:endParaRPr lang="en-US" dirty="0"/>
          </a:p>
        </p:txBody>
      </p:sp>
    </p:spTree>
    <p:extLst>
      <p:ext uri="{BB962C8B-B14F-4D97-AF65-F5344CB8AC3E}">
        <p14:creationId xmlns:p14="http://schemas.microsoft.com/office/powerpoint/2010/main" val="240553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1" y="764373"/>
            <a:ext cx="9901989" cy="1293028"/>
          </a:xfrm>
        </p:spPr>
        <p:txBody>
          <a:bodyPr/>
          <a:lstStyle/>
          <a:p>
            <a:r>
              <a:rPr lang="en-US" dirty="0" smtClean="0"/>
              <a:t>NEURAL NETWORK – DATA SET</a:t>
            </a:r>
            <a:endParaRPr lang="en-US" dirty="0"/>
          </a:p>
        </p:txBody>
      </p:sp>
      <p:sp>
        <p:nvSpPr>
          <p:cNvPr id="3" name="Content Placeholder 2"/>
          <p:cNvSpPr>
            <a:spLocks noGrp="1"/>
          </p:cNvSpPr>
          <p:nvPr>
            <p:ph idx="1"/>
          </p:nvPr>
        </p:nvSpPr>
        <p:spPr/>
        <p:txBody>
          <a:bodyPr/>
          <a:lstStyle/>
          <a:p>
            <a:r>
              <a:rPr lang="en-US" dirty="0" smtClean="0"/>
              <a:t>CSDMC_API, 387 training sequences, 376 testing sequences</a:t>
            </a:r>
          </a:p>
          <a:p>
            <a:r>
              <a:rPr lang="en-US" dirty="0" smtClean="0"/>
              <a:t>Data set must be normalized because of the ratio between positives and negatives between the training set and testing set</a:t>
            </a:r>
          </a:p>
          <a:p>
            <a:r>
              <a:rPr lang="en-US" dirty="0" smtClean="0"/>
              <a:t>Five-fold cross-validation used to select the training/testing set</a:t>
            </a:r>
          </a:p>
          <a:p>
            <a:r>
              <a:rPr lang="en-US" dirty="0" smtClean="0"/>
              <a:t>The sequences have very different lengths, ranging from 600 to 18000</a:t>
            </a:r>
          </a:p>
          <a:p>
            <a:r>
              <a:rPr lang="en-US" dirty="0" smtClean="0"/>
              <a:t>Solution: split the sequences into subsequences of length 500, which have the same outcome as the bigger sequence (e.g. malicious or benign)</a:t>
            </a:r>
            <a:endParaRPr lang="en-US" dirty="0"/>
          </a:p>
        </p:txBody>
      </p:sp>
    </p:spTree>
    <p:extLst>
      <p:ext uri="{BB962C8B-B14F-4D97-AF65-F5344CB8AC3E}">
        <p14:creationId xmlns:p14="http://schemas.microsoft.com/office/powerpoint/2010/main" val="304778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 TRAINING</a:t>
            </a:r>
            <a:endParaRPr lang="en-US" dirty="0"/>
          </a:p>
        </p:txBody>
      </p:sp>
      <p:sp>
        <p:nvSpPr>
          <p:cNvPr id="3" name="Content Placeholder 2"/>
          <p:cNvSpPr>
            <a:spLocks noGrp="1"/>
          </p:cNvSpPr>
          <p:nvPr>
            <p:ph idx="1"/>
          </p:nvPr>
        </p:nvSpPr>
        <p:spPr/>
        <p:txBody>
          <a:bodyPr/>
          <a:lstStyle/>
          <a:p>
            <a:r>
              <a:rPr lang="en-US" dirty="0" smtClean="0"/>
              <a:t>Training was done in 10 epochs on a selected training-set which consists of about 75% data in the original data-set</a:t>
            </a:r>
          </a:p>
          <a:p>
            <a:r>
              <a:rPr lang="en-US" dirty="0" smtClean="0"/>
              <a:t>Adam (adaptive moment estimation) optimizer was used in order to decrease the time of training, having the same accuracy in the end</a:t>
            </a:r>
          </a:p>
          <a:p>
            <a:r>
              <a:rPr lang="en-US" dirty="0" smtClean="0"/>
              <a:t>Fitted model serialized in a JSON file</a:t>
            </a:r>
          </a:p>
          <a:p>
            <a:r>
              <a:rPr lang="en-US" dirty="0" smtClean="0"/>
              <a:t>Weights saved in a H5-format file</a:t>
            </a:r>
          </a:p>
          <a:p>
            <a:r>
              <a:rPr lang="en-US" dirty="0" smtClean="0"/>
              <a:t>After training, the model can be reloaded in seconds and classify a sequence</a:t>
            </a:r>
            <a:endParaRPr lang="en-US" dirty="0"/>
          </a:p>
        </p:txBody>
      </p:sp>
    </p:spTree>
    <p:extLst>
      <p:ext uri="{BB962C8B-B14F-4D97-AF65-F5344CB8AC3E}">
        <p14:creationId xmlns:p14="http://schemas.microsoft.com/office/powerpoint/2010/main" val="178850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5800" y="1881267"/>
            <a:ext cx="10820400" cy="4024125"/>
          </a:xfrm>
        </p:spPr>
        <p:txBody>
          <a:bodyPr/>
          <a:lstStyle/>
          <a:p>
            <a:r>
              <a:rPr lang="en-US" dirty="0" smtClean="0"/>
              <a:t>For accuracy, precision and recall methods were used, combined with confusion matrix</a:t>
            </a:r>
          </a:p>
          <a:p>
            <a:r>
              <a:rPr lang="en-US" dirty="0" smtClean="0"/>
              <a:t>Recall accuracy measuring is better, because in cyber-security systems, the relevant samples matter more than the overall</a:t>
            </a:r>
          </a:p>
          <a:p>
            <a:r>
              <a:rPr lang="en-US" dirty="0" smtClean="0"/>
              <a:t>Some real applications were tested, such as Mozilla Firefox, Chrome and Notepad</a:t>
            </a:r>
          </a:p>
          <a:p>
            <a:r>
              <a:rPr lang="en-US" dirty="0" smtClean="0"/>
              <a:t>Mozilla encountered performance issues, and Chrome encountered some false positives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00140167"/>
              </p:ext>
            </p:extLst>
          </p:nvPr>
        </p:nvGraphicFramePr>
        <p:xfrm>
          <a:off x="685800" y="4752621"/>
          <a:ext cx="6743031" cy="919762"/>
        </p:xfrm>
        <a:graphic>
          <a:graphicData uri="http://schemas.openxmlformats.org/drawingml/2006/table">
            <a:tbl>
              <a:tblPr firstRow="1" bandRow="1">
                <a:tableStyleId>{5C22544A-7EE6-4342-B048-85BDC9FD1C3A}</a:tableStyleId>
              </a:tblPr>
              <a:tblGrid>
                <a:gridCol w="2247677"/>
                <a:gridCol w="2247677"/>
                <a:gridCol w="2247677"/>
              </a:tblGrid>
              <a:tr h="104364">
                <a:tc>
                  <a:txBody>
                    <a:bodyPr/>
                    <a:lstStyle/>
                    <a:p>
                      <a:endParaRPr lang="en-US" sz="1500" dirty="0"/>
                    </a:p>
                  </a:txBody>
                  <a:tcPr marL="75859" marR="75859" marT="37930" marB="37930"/>
                </a:tc>
                <a:tc>
                  <a:txBody>
                    <a:bodyPr/>
                    <a:lstStyle/>
                    <a:p>
                      <a:r>
                        <a:rPr lang="en-US" sz="1500" dirty="0" smtClean="0"/>
                        <a:t>Precision</a:t>
                      </a:r>
                      <a:endParaRPr lang="en-US" sz="1500" dirty="0"/>
                    </a:p>
                  </a:txBody>
                  <a:tcPr marL="75859" marR="75859" marT="37930" marB="37930"/>
                </a:tc>
                <a:tc>
                  <a:txBody>
                    <a:bodyPr/>
                    <a:lstStyle/>
                    <a:p>
                      <a:r>
                        <a:rPr lang="en-US" sz="1500" dirty="0" smtClean="0"/>
                        <a:t>Recall</a:t>
                      </a:r>
                      <a:endParaRPr lang="en-US" sz="1500" dirty="0"/>
                    </a:p>
                  </a:txBody>
                  <a:tcPr marL="75859" marR="75859" marT="37930" marB="37930"/>
                </a:tc>
              </a:tr>
              <a:tr h="307651">
                <a:tc>
                  <a:txBody>
                    <a:bodyPr/>
                    <a:lstStyle/>
                    <a:p>
                      <a:r>
                        <a:rPr lang="en-US" sz="1500" dirty="0" smtClean="0"/>
                        <a:t>Training</a:t>
                      </a:r>
                      <a:r>
                        <a:rPr lang="en-US" sz="1500" baseline="0" dirty="0" smtClean="0"/>
                        <a:t> Data</a:t>
                      </a:r>
                      <a:endParaRPr lang="en-US" sz="1500" dirty="0"/>
                    </a:p>
                  </a:txBody>
                  <a:tcPr marL="75859" marR="75859" marT="37930" marB="3793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92.5%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894" marR="56894" marT="0" marB="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89.5%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894" marR="56894" marT="0" marB="0"/>
                </a:tc>
              </a:tr>
              <a:tr h="307651">
                <a:tc>
                  <a:txBody>
                    <a:bodyPr/>
                    <a:lstStyle/>
                    <a:p>
                      <a:r>
                        <a:rPr lang="en-US" sz="1500" dirty="0" smtClean="0"/>
                        <a:t>Testing Data</a:t>
                      </a:r>
                      <a:endParaRPr lang="en-US" sz="1500" dirty="0"/>
                    </a:p>
                  </a:txBody>
                  <a:tcPr marL="75859" marR="75859" marT="37930" marB="3793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88.2%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894" marR="56894"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74.5%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894" marR="56894"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11175070"/>
              </p:ext>
            </p:extLst>
          </p:nvPr>
        </p:nvGraphicFramePr>
        <p:xfrm>
          <a:off x="5093370" y="5768636"/>
          <a:ext cx="6775113" cy="927345"/>
        </p:xfrm>
        <a:graphic>
          <a:graphicData uri="http://schemas.openxmlformats.org/drawingml/2006/table">
            <a:tbl>
              <a:tblPr firstRow="1" bandRow="1">
                <a:tableStyleId>{5C22544A-7EE6-4342-B048-85BDC9FD1C3A}</a:tableStyleId>
              </a:tblPr>
              <a:tblGrid>
                <a:gridCol w="2258371"/>
                <a:gridCol w="2258371"/>
                <a:gridCol w="2258371"/>
              </a:tblGrid>
              <a:tr h="309115">
                <a:tc>
                  <a:txBody>
                    <a:bodyPr/>
                    <a:lstStyle/>
                    <a:p>
                      <a:endParaRPr lang="en-US" sz="1500" dirty="0"/>
                    </a:p>
                  </a:txBody>
                  <a:tcPr marL="76220" marR="76220" marT="38110" marB="38110"/>
                </a:tc>
                <a:tc>
                  <a:txBody>
                    <a:bodyPr/>
                    <a:lstStyle/>
                    <a:p>
                      <a:r>
                        <a:rPr lang="en-US" sz="1500" dirty="0" smtClean="0"/>
                        <a:t>False positives</a:t>
                      </a:r>
                      <a:endParaRPr lang="en-US" sz="1500" dirty="0"/>
                    </a:p>
                  </a:txBody>
                  <a:tcPr marL="76220" marR="76220" marT="38110" marB="38110"/>
                </a:tc>
                <a:tc>
                  <a:txBody>
                    <a:bodyPr/>
                    <a:lstStyle/>
                    <a:p>
                      <a:r>
                        <a:rPr lang="en-US" sz="1500" dirty="0" smtClean="0"/>
                        <a:t>False negatives</a:t>
                      </a:r>
                      <a:endParaRPr lang="en-US" sz="1500" dirty="0"/>
                    </a:p>
                  </a:txBody>
                  <a:tcPr marL="76220" marR="76220" marT="38110" marB="38110"/>
                </a:tc>
              </a:tr>
              <a:tr h="309115">
                <a:tc>
                  <a:txBody>
                    <a:bodyPr/>
                    <a:lstStyle/>
                    <a:p>
                      <a:r>
                        <a:rPr lang="en-US" sz="1500" dirty="0" smtClean="0"/>
                        <a:t>Training Data</a:t>
                      </a:r>
                      <a:endParaRPr lang="en-US" sz="1500" dirty="0"/>
                    </a:p>
                  </a:txBody>
                  <a:tcPr marL="76220" marR="76220" marT="38110" marB="3811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121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165" marR="57165"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233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165" marR="57165" marT="0" marB="0"/>
                </a:tc>
              </a:tr>
              <a:tr h="309115">
                <a:tc>
                  <a:txBody>
                    <a:bodyPr/>
                    <a:lstStyle/>
                    <a:p>
                      <a:r>
                        <a:rPr lang="en-US" sz="1500" dirty="0" smtClean="0"/>
                        <a:t>Testing Data</a:t>
                      </a:r>
                      <a:endParaRPr lang="en-US" sz="1500" dirty="0"/>
                    </a:p>
                  </a:txBody>
                  <a:tcPr marL="76220" marR="76220" marT="38110" marB="3811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165" marR="57165"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14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165" marR="57165" marT="0" marB="0"/>
                </a:tc>
              </a:tr>
            </a:tbl>
          </a:graphicData>
        </a:graphic>
      </p:graphicFrame>
    </p:spTree>
    <p:extLst>
      <p:ext uri="{BB962C8B-B14F-4D97-AF65-F5344CB8AC3E}">
        <p14:creationId xmlns:p14="http://schemas.microsoft.com/office/powerpoint/2010/main" val="38060908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107</TotalTime>
  <Words>861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Times New Roman</vt:lpstr>
      <vt:lpstr>Vapor Trail</vt:lpstr>
      <vt:lpstr>An approach to behavioral scanning malware using a sequential classification intelligent algorithm </vt:lpstr>
      <vt:lpstr>MOTIVATION</vt:lpstr>
      <vt:lpstr>PROPOSED SOLUTION</vt:lpstr>
      <vt:lpstr>TRACING SYSTEM CALLS</vt:lpstr>
      <vt:lpstr>NEURAL NETWORK - STRUCTURE</vt:lpstr>
      <vt:lpstr>NEURAL NETWORK - CLASSIFICATION</vt:lpstr>
      <vt:lpstr>NEURAL NETWORK – DATA SET</vt:lpstr>
      <vt:lpstr>NEURAL NETWORK – TRAINING</vt:lpstr>
      <vt:lpstr>RESULTS</vt:lpstr>
      <vt:lpstr>DRAWBACKS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approach to behavioral scanning malware using a sequential classification intelligent algorithm</dc:title>
  <dc:creator>Nicolae BODEA</dc:creator>
  <cp:lastModifiedBy>Nicolae BODEA</cp:lastModifiedBy>
  <cp:revision>8</cp:revision>
  <dcterms:created xsi:type="dcterms:W3CDTF">2018-04-25T18:10:43Z</dcterms:created>
  <dcterms:modified xsi:type="dcterms:W3CDTF">2018-04-25T19:58:42Z</dcterms:modified>
</cp:coreProperties>
</file>