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notesMasterIdLst>
    <p:notesMasterId r:id="rId10"/>
  </p:notesMasterIdLst>
  <p:handoutMasterIdLst>
    <p:handoutMasterId r:id="rId11"/>
  </p:handoutMasterIdLst>
  <p:sldIdLst>
    <p:sldId id="554" r:id="rId2"/>
    <p:sldId id="555" r:id="rId3"/>
    <p:sldId id="556" r:id="rId4"/>
    <p:sldId id="563" r:id="rId5"/>
    <p:sldId id="560" r:id="rId6"/>
    <p:sldId id="564" r:id="rId7"/>
    <p:sldId id="561" r:id="rId8"/>
    <p:sldId id="562" r:id="rId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1A36"/>
    <a:srgbClr val="C0504D"/>
    <a:srgbClr val="FF8200"/>
    <a:srgbClr val="BF5700"/>
    <a:srgbClr val="1E4B87"/>
    <a:srgbClr val="262626"/>
    <a:srgbClr val="1B306B"/>
    <a:srgbClr val="FFCC00"/>
    <a:srgbClr val="F8F8F8"/>
    <a:srgbClr val="EEEC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76" autoAdjust="0"/>
    <p:restoredTop sz="86420" autoAdjust="0"/>
  </p:normalViewPr>
  <p:slideViewPr>
    <p:cSldViewPr>
      <p:cViewPr varScale="1">
        <p:scale>
          <a:sx n="54" d="100"/>
          <a:sy n="54" d="100"/>
        </p:scale>
        <p:origin x="642"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8" d="100"/>
          <a:sy n="88" d="100"/>
        </p:scale>
        <p:origin x="296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numCol="1" rtlCol="0"/>
          <a:lstStyle>
            <a:lvl1pPr algn="r">
              <a:defRPr sz="1300"/>
            </a:lvl1pPr>
          </a:lstStyle>
          <a:p>
            <a:fld id="{51A969EA-8566-418D-AC96-BC5F6E9FAB6C}" type="datetimeFigureOut">
              <a:rPr lang="en-US" smtClean="0"/>
              <a:t>3/9/2019</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numCol="1" rtlCol="0"/>
          <a:lstStyle>
            <a:lvl1pPr algn="r">
              <a:defRPr sz="1300"/>
            </a:lvl1pPr>
          </a:lstStyle>
          <a:p>
            <a:fld id="{33B07B4B-74D8-4C42-A719-1F93879497F8}" type="datetimeFigureOut">
              <a:rPr lang="en-US" smtClean="0"/>
              <a:t>3/9/2019</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numCol="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numCol="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2.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ags" Target="../tags/tag3.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ags" Target="../tags/tag4.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5.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6.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1438557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a:t>
            </a:fld>
            <a:endParaRPr lang="en-US"/>
          </a:p>
        </p:txBody>
      </p:sp>
    </p:spTree>
    <p:extLst>
      <p:ext uri="{BB962C8B-B14F-4D97-AF65-F5344CB8AC3E}">
        <p14:creationId xmlns:p14="http://schemas.microsoft.com/office/powerpoint/2010/main" val="3650801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a:t>
            </a:fld>
            <a:endParaRPr lang="en-US"/>
          </a:p>
        </p:txBody>
      </p:sp>
    </p:spTree>
    <p:extLst>
      <p:ext uri="{BB962C8B-B14F-4D97-AF65-F5344CB8AC3E}">
        <p14:creationId xmlns:p14="http://schemas.microsoft.com/office/powerpoint/2010/main" val="2207132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5</a:t>
            </a:fld>
            <a:endParaRPr lang="en-US"/>
          </a:p>
        </p:txBody>
      </p:sp>
    </p:spTree>
    <p:extLst>
      <p:ext uri="{BB962C8B-B14F-4D97-AF65-F5344CB8AC3E}">
        <p14:creationId xmlns:p14="http://schemas.microsoft.com/office/powerpoint/2010/main" val="3066177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2156620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7</a:t>
            </a:fld>
            <a:endParaRPr lang="en-US"/>
          </a:p>
        </p:txBody>
      </p:sp>
    </p:spTree>
    <p:extLst>
      <p:ext uri="{BB962C8B-B14F-4D97-AF65-F5344CB8AC3E}">
        <p14:creationId xmlns:p14="http://schemas.microsoft.com/office/powerpoint/2010/main" val="12411636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8</a:t>
            </a:fld>
            <a:endParaRPr lang="en-US"/>
          </a:p>
        </p:txBody>
      </p:sp>
    </p:spTree>
    <p:extLst>
      <p:ext uri="{BB962C8B-B14F-4D97-AF65-F5344CB8AC3E}">
        <p14:creationId xmlns:p14="http://schemas.microsoft.com/office/powerpoint/2010/main" val="1869132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p:cNvSpPr/>
          <p:nvPr userDrawn="1"/>
        </p:nvSpPr>
        <p:spPr>
          <a:xfrm>
            <a:off x="0" y="0"/>
            <a:ext cx="9164595"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Data Boot Camp</a:t>
            </a:r>
          </a:p>
        </p:txBody>
      </p:sp>
      <p:sp>
        <p:nvSpPr>
          <p:cNvPr id="19" name="Title 15"/>
          <p:cNvSpPr>
            <a:spLocks noGrp="1"/>
          </p:cNvSpPr>
          <p:nvPr>
            <p:ph type="title" hasCustomPrompt="1"/>
          </p:nvPr>
        </p:nvSpPr>
        <p:spPr>
          <a:xfrm>
            <a:off x="390606" y="2953542"/>
            <a:ext cx="8229600" cy="871860"/>
          </a:xfrm>
        </p:spPr>
        <p:txBody>
          <a:bodyPr numCol="1">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1" name="Text Placeholder 19"/>
          <p:cNvSpPr>
            <a:spLocks noGrp="1"/>
          </p:cNvSpPr>
          <p:nvPr>
            <p:ph type="body" sz="quarter" idx="10" hasCustomPrompt="1"/>
          </p:nvPr>
        </p:nvSpPr>
        <p:spPr>
          <a:xfrm>
            <a:off x="396991" y="2504043"/>
            <a:ext cx="2700337" cy="381000"/>
          </a:xfrm>
        </p:spPr>
        <p:txBody>
          <a:bodyPr numCol="1">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
        <p:nvSpPr>
          <p:cNvPr id="10" name="Text Placeholder 19"/>
          <p:cNvSpPr>
            <a:spLocks noGrp="1"/>
          </p:cNvSpPr>
          <p:nvPr>
            <p:ph type="body" sz="quarter" idx="11" hasCustomPrompt="1"/>
          </p:nvPr>
        </p:nvSpPr>
        <p:spPr>
          <a:xfrm>
            <a:off x="423863" y="3962400"/>
            <a:ext cx="2243137" cy="381000"/>
          </a:xfrm>
        </p:spPr>
        <p:txBody>
          <a:bodyPr numCol="1">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Data Bootcamp | </a:t>
            </a:r>
          </a:p>
        </p:txBody>
      </p:sp>
      <p:sp>
        <p:nvSpPr>
          <p:cNvPr id="11" name="Text Placeholder 19"/>
          <p:cNvSpPr>
            <a:spLocks noGrp="1"/>
          </p:cNvSpPr>
          <p:nvPr>
            <p:ph type="body" sz="quarter" idx="12" hasCustomPrompt="1"/>
          </p:nvPr>
        </p:nvSpPr>
        <p:spPr>
          <a:xfrm>
            <a:off x="2667000" y="3962400"/>
            <a:ext cx="2700337" cy="381000"/>
          </a:xfrm>
        </p:spPr>
        <p:txBody>
          <a:bodyPr numCol="1">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Tree>
    <p:extLst>
      <p:ext uri="{BB962C8B-B14F-4D97-AF65-F5344CB8AC3E}">
        <p14:creationId xmlns:p14="http://schemas.microsoft.com/office/powerpoint/2010/main" val="12249837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numCol="1"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Data Boot Camp</a:t>
            </a:r>
          </a:p>
        </p:txBody>
      </p:sp>
      <p:sp>
        <p:nvSpPr>
          <p:cNvPr id="9" name="Title 15"/>
          <p:cNvSpPr>
            <a:spLocks noGrp="1"/>
          </p:cNvSpPr>
          <p:nvPr>
            <p:ph type="title" hasCustomPrompt="1"/>
          </p:nvPr>
        </p:nvSpPr>
        <p:spPr>
          <a:xfrm>
            <a:off x="390606" y="2953542"/>
            <a:ext cx="8229600" cy="871860"/>
          </a:xfrm>
        </p:spPr>
        <p:txBody>
          <a:bodyPr numCol="1">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1093906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numCol="1">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Data Boot Camp</a:t>
            </a: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2834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numCol="1">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2018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Data Boot Camp</a:t>
            </a: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a:xfrm>
            <a:off x="304800" y="688975"/>
            <a:ext cx="8610600" cy="54832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801462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numCol="1"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numCol="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numCol="1" rtlCol="0" anchor="ctr"/>
          <a:lstStyle>
            <a:lvl1pPr algn="l">
              <a:defRPr sz="1200">
                <a:solidFill>
                  <a:schemeClr val="tx1">
                    <a:tint val="75000"/>
                  </a:schemeClr>
                </a:solidFill>
              </a:defRPr>
            </a:lvl1pPr>
          </a:lstStyle>
          <a:p>
            <a:fld id="{B65C9255-9F07-4181-9AD2-897FFC0A3B7E}" type="datetimeFigureOut">
              <a:rPr lang="en-US" smtClean="0"/>
              <a:t>3/9/2019</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numCol="1"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numCol="1"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1234816427"/>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70" r:id="rId4"/>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91" y="2885043"/>
            <a:ext cx="8229600" cy="871860"/>
          </a:xfrm>
        </p:spPr>
        <p:txBody>
          <a:bodyPr/>
          <a:lstStyle/>
          <a:p>
            <a:r>
              <a:rPr lang="en-US" dirty="0"/>
              <a:t>ETL: Extract, Transform, Load</a:t>
            </a:r>
          </a:p>
        </p:txBody>
      </p:sp>
      <p:sp>
        <p:nvSpPr>
          <p:cNvPr id="5" name="Title 1"/>
          <p:cNvSpPr txBox="1">
            <a:spLocks/>
          </p:cNvSpPr>
          <p:nvPr/>
        </p:nvSpPr>
        <p:spPr>
          <a:xfrm>
            <a:off x="426892" y="3962400"/>
            <a:ext cx="2670436" cy="453389"/>
          </a:xfrm>
          <a:prstGeom prst="rect">
            <a:avLst/>
          </a:prstGeom>
        </p:spPr>
        <p:txBody>
          <a:bodyPr vert="horz" lIns="68580" tIns="34290" rIns="68580" bIns="34290" numCol="1"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dirty="0">
                <a:solidFill>
                  <a:schemeClr val="bg1"/>
                </a:solidFill>
                <a:latin typeface="Arial" panose="020B0604020202020204" pitchFamily="34" charset="0"/>
                <a:ea typeface="Roboto" panose="02000000000000000000" pitchFamily="2" charset="0"/>
                <a:cs typeface="Arial" panose="020B0604020202020204" pitchFamily="34" charset="0"/>
              </a:rPr>
              <a:t>ETL Project: Nicole Young 03/08/2019 </a:t>
            </a:r>
          </a:p>
        </p:txBody>
      </p:sp>
    </p:spTree>
    <p:extLst>
      <p:ext uri="{BB962C8B-B14F-4D97-AF65-F5344CB8AC3E}">
        <p14:creationId xmlns:p14="http://schemas.microsoft.com/office/powerpoint/2010/main" val="127187996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620000" cy="653854"/>
          </a:xfrm>
        </p:spPr>
        <p:txBody>
          <a:bodyPr>
            <a:normAutofit fontScale="90000"/>
          </a:bodyPr>
          <a:lstStyle/>
          <a:p>
            <a:r>
              <a:rPr lang="en-US" dirty="0"/>
              <a:t>Work Application – Hotel Pricing &amp; Transactional Data Analysis </a:t>
            </a:r>
          </a:p>
        </p:txBody>
      </p:sp>
      <p:sp>
        <p:nvSpPr>
          <p:cNvPr id="6" name="TextBox 5">
            <a:extLst>
              <a:ext uri="{FF2B5EF4-FFF2-40B4-BE49-F238E27FC236}">
                <a16:creationId xmlns:a16="http://schemas.microsoft.com/office/drawing/2014/main" id="{CFC730E1-0A21-3946-A756-A9FFBEFA5871}"/>
              </a:ext>
            </a:extLst>
          </p:cNvPr>
          <p:cNvSpPr txBox="1"/>
          <p:nvPr/>
        </p:nvSpPr>
        <p:spPr>
          <a:xfrm>
            <a:off x="285564" y="838200"/>
            <a:ext cx="8629835" cy="5078313"/>
          </a:xfrm>
          <a:prstGeom prst="rect">
            <a:avLst/>
          </a:prstGeom>
          <a:noFill/>
        </p:spPr>
        <p:txBody>
          <a:bodyPr wrap="square" rtlCol="0">
            <a:spAutoFit/>
          </a:bodyPr>
          <a:lstStyle/>
          <a:p>
            <a:r>
              <a:rPr lang="en-US" sz="2000" dirty="0"/>
              <a:t>What is the basis for this work is to Extract, Transform &amp; Load two separate data perspectives of Hotel Pricing Data.   </a:t>
            </a:r>
          </a:p>
          <a:p>
            <a:endParaRPr lang="en-US" sz="2000" dirty="0"/>
          </a:p>
          <a:p>
            <a:r>
              <a:rPr lang="en-US" sz="2000" dirty="0"/>
              <a:t>The first data to be examined are two sources of Competitive Pricing data including specific elements of stay date, room product, price and length of stay. This data is the product of the commercial strategies team.  </a:t>
            </a:r>
          </a:p>
          <a:p>
            <a:endParaRPr lang="en-US" sz="2000" dirty="0"/>
          </a:p>
          <a:p>
            <a:r>
              <a:rPr lang="en-US" sz="2000" dirty="0"/>
              <a:t>The second data to be examined is transactional data which results from the purchase of hotel stays. This data is the result of customer behavior. </a:t>
            </a:r>
          </a:p>
          <a:p>
            <a:endParaRPr lang="en-US" sz="2000" dirty="0"/>
          </a:p>
          <a:p>
            <a:r>
              <a:rPr lang="en-US" sz="2000" dirty="0"/>
              <a:t>No less than 5 common data elements exist by which these data sources relate to one another.  </a:t>
            </a:r>
          </a:p>
          <a:p>
            <a:endParaRPr lang="en-US" sz="2400" dirty="0"/>
          </a:p>
          <a:p>
            <a:r>
              <a:rPr lang="en-US" sz="2000" dirty="0"/>
              <a:t>A main goal is to identify the success of specific strategies, price positions by comparing and contrasting what is being sold to what is actually bought with specific parameters applied. </a:t>
            </a:r>
          </a:p>
        </p:txBody>
      </p:sp>
    </p:spTree>
    <p:extLst>
      <p:ext uri="{BB962C8B-B14F-4D97-AF65-F5344CB8AC3E}">
        <p14:creationId xmlns:p14="http://schemas.microsoft.com/office/powerpoint/2010/main" val="357525453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620000" cy="653854"/>
          </a:xfrm>
        </p:spPr>
        <p:txBody>
          <a:bodyPr>
            <a:normAutofit/>
          </a:bodyPr>
          <a:lstStyle/>
          <a:p>
            <a:r>
              <a:rPr lang="en-US" dirty="0"/>
              <a:t>Extract</a:t>
            </a:r>
          </a:p>
        </p:txBody>
      </p:sp>
      <p:pic>
        <p:nvPicPr>
          <p:cNvPr id="3" name="Picture 2">
            <a:extLst>
              <a:ext uri="{FF2B5EF4-FFF2-40B4-BE49-F238E27FC236}">
                <a16:creationId xmlns:a16="http://schemas.microsoft.com/office/drawing/2014/main" id="{D35B754D-E6ED-4F43-944A-9EFBFCC1C71E}"/>
              </a:ext>
            </a:extLst>
          </p:cNvPr>
          <p:cNvPicPr>
            <a:picLocks noChangeAspect="1"/>
          </p:cNvPicPr>
          <p:nvPr/>
        </p:nvPicPr>
        <p:blipFill>
          <a:blip r:embed="rId3"/>
          <a:stretch>
            <a:fillRect/>
          </a:stretch>
        </p:blipFill>
        <p:spPr>
          <a:xfrm>
            <a:off x="37750" y="662243"/>
            <a:ext cx="6553200" cy="2533743"/>
          </a:xfrm>
          <a:prstGeom prst="rect">
            <a:avLst/>
          </a:prstGeom>
        </p:spPr>
      </p:pic>
      <p:pic>
        <p:nvPicPr>
          <p:cNvPr id="7" name="Picture 6">
            <a:extLst>
              <a:ext uri="{FF2B5EF4-FFF2-40B4-BE49-F238E27FC236}">
                <a16:creationId xmlns:a16="http://schemas.microsoft.com/office/drawing/2014/main" id="{F8F55749-40DE-405A-99F3-3E361A9DE457}"/>
              </a:ext>
            </a:extLst>
          </p:cNvPr>
          <p:cNvPicPr>
            <a:picLocks noChangeAspect="1"/>
          </p:cNvPicPr>
          <p:nvPr/>
        </p:nvPicPr>
        <p:blipFill>
          <a:blip r:embed="rId4"/>
          <a:stretch>
            <a:fillRect/>
          </a:stretch>
        </p:blipFill>
        <p:spPr>
          <a:xfrm>
            <a:off x="2927510" y="3215560"/>
            <a:ext cx="2428875" cy="1409666"/>
          </a:xfrm>
          <a:prstGeom prst="rect">
            <a:avLst/>
          </a:prstGeom>
        </p:spPr>
      </p:pic>
      <p:pic>
        <p:nvPicPr>
          <p:cNvPr id="9" name="Picture 8">
            <a:extLst>
              <a:ext uri="{FF2B5EF4-FFF2-40B4-BE49-F238E27FC236}">
                <a16:creationId xmlns:a16="http://schemas.microsoft.com/office/drawing/2014/main" id="{EF404234-07D5-4C2F-BF31-471C7011F1A0}"/>
              </a:ext>
            </a:extLst>
          </p:cNvPr>
          <p:cNvPicPr>
            <a:picLocks noChangeAspect="1"/>
          </p:cNvPicPr>
          <p:nvPr/>
        </p:nvPicPr>
        <p:blipFill>
          <a:blip r:embed="rId5"/>
          <a:stretch>
            <a:fillRect/>
          </a:stretch>
        </p:blipFill>
        <p:spPr>
          <a:xfrm>
            <a:off x="152400" y="3429000"/>
            <a:ext cx="2728971" cy="2161532"/>
          </a:xfrm>
          <a:prstGeom prst="rect">
            <a:avLst/>
          </a:prstGeom>
        </p:spPr>
      </p:pic>
      <p:sp>
        <p:nvSpPr>
          <p:cNvPr id="10" name="TextBox 9">
            <a:extLst>
              <a:ext uri="{FF2B5EF4-FFF2-40B4-BE49-F238E27FC236}">
                <a16:creationId xmlns:a16="http://schemas.microsoft.com/office/drawing/2014/main" id="{9F766372-58D5-4270-B46B-6386185689F2}"/>
              </a:ext>
            </a:extLst>
          </p:cNvPr>
          <p:cNvSpPr txBox="1"/>
          <p:nvPr/>
        </p:nvSpPr>
        <p:spPr>
          <a:xfrm>
            <a:off x="3048000" y="4800600"/>
            <a:ext cx="5791200" cy="1323439"/>
          </a:xfrm>
          <a:prstGeom prst="rect">
            <a:avLst/>
          </a:prstGeom>
          <a:noFill/>
        </p:spPr>
        <p:txBody>
          <a:bodyPr wrap="square" rtlCol="0">
            <a:spAutoFit/>
          </a:bodyPr>
          <a:lstStyle/>
          <a:p>
            <a:r>
              <a:rPr lang="en-US" sz="2000" dirty="0"/>
              <a:t>Data was rendered from a commercial hotel web scraping application into CSV for a range of dates and data parameters, encompassing 2900+ rows of pricing data</a:t>
            </a:r>
          </a:p>
        </p:txBody>
      </p:sp>
    </p:spTree>
    <p:extLst>
      <p:ext uri="{BB962C8B-B14F-4D97-AF65-F5344CB8AC3E}">
        <p14:creationId xmlns:p14="http://schemas.microsoft.com/office/powerpoint/2010/main" val="348368446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620000" cy="653854"/>
          </a:xfrm>
        </p:spPr>
        <p:txBody>
          <a:bodyPr>
            <a:normAutofit/>
          </a:bodyPr>
          <a:lstStyle/>
          <a:p>
            <a:r>
              <a:rPr lang="en-US" dirty="0"/>
              <a:t>Extract</a:t>
            </a:r>
          </a:p>
        </p:txBody>
      </p:sp>
      <p:pic>
        <p:nvPicPr>
          <p:cNvPr id="4" name="Picture 3">
            <a:extLst>
              <a:ext uri="{FF2B5EF4-FFF2-40B4-BE49-F238E27FC236}">
                <a16:creationId xmlns:a16="http://schemas.microsoft.com/office/drawing/2014/main" id="{5EE988FF-16C9-41FE-B0C4-78C3A842DC60}"/>
              </a:ext>
            </a:extLst>
          </p:cNvPr>
          <p:cNvPicPr>
            <a:picLocks noChangeAspect="1"/>
          </p:cNvPicPr>
          <p:nvPr/>
        </p:nvPicPr>
        <p:blipFill>
          <a:blip r:embed="rId3"/>
          <a:stretch>
            <a:fillRect/>
          </a:stretch>
        </p:blipFill>
        <p:spPr>
          <a:xfrm>
            <a:off x="64179" y="653854"/>
            <a:ext cx="4953000" cy="2416501"/>
          </a:xfrm>
          <a:prstGeom prst="rect">
            <a:avLst/>
          </a:prstGeom>
        </p:spPr>
      </p:pic>
      <p:pic>
        <p:nvPicPr>
          <p:cNvPr id="5" name="Picture 4">
            <a:extLst>
              <a:ext uri="{FF2B5EF4-FFF2-40B4-BE49-F238E27FC236}">
                <a16:creationId xmlns:a16="http://schemas.microsoft.com/office/drawing/2014/main" id="{673314E4-6A8B-4633-A1E3-8A5F578B0C9E}"/>
              </a:ext>
            </a:extLst>
          </p:cNvPr>
          <p:cNvPicPr>
            <a:picLocks noChangeAspect="1"/>
          </p:cNvPicPr>
          <p:nvPr/>
        </p:nvPicPr>
        <p:blipFill>
          <a:blip r:embed="rId4"/>
          <a:stretch>
            <a:fillRect/>
          </a:stretch>
        </p:blipFill>
        <p:spPr>
          <a:xfrm>
            <a:off x="3453641" y="1066800"/>
            <a:ext cx="5690359" cy="4191000"/>
          </a:xfrm>
          <a:prstGeom prst="rect">
            <a:avLst/>
          </a:prstGeom>
        </p:spPr>
      </p:pic>
      <p:sp>
        <p:nvSpPr>
          <p:cNvPr id="6" name="TextBox 5">
            <a:extLst>
              <a:ext uri="{FF2B5EF4-FFF2-40B4-BE49-F238E27FC236}">
                <a16:creationId xmlns:a16="http://schemas.microsoft.com/office/drawing/2014/main" id="{122D2FA9-9D97-4588-9FE0-E09C67D9D6C1}"/>
              </a:ext>
            </a:extLst>
          </p:cNvPr>
          <p:cNvSpPr txBox="1"/>
          <p:nvPr/>
        </p:nvSpPr>
        <p:spPr>
          <a:xfrm>
            <a:off x="64179" y="3070355"/>
            <a:ext cx="3364821" cy="3416320"/>
          </a:xfrm>
          <a:prstGeom prst="rect">
            <a:avLst/>
          </a:prstGeom>
          <a:noFill/>
        </p:spPr>
        <p:txBody>
          <a:bodyPr wrap="square" rtlCol="0">
            <a:spAutoFit/>
          </a:bodyPr>
          <a:lstStyle/>
          <a:p>
            <a:r>
              <a:rPr lang="en-US" dirty="0"/>
              <a:t>Data is rendered from an industry specific application which organizes transactional data in an Oracle Database. Queries are defined through a GUI &amp; delivered via .txt exports. Two views of this transactional data are used, one with the primary parameter being a customers date of purchase &amp; date of consumption.  </a:t>
            </a:r>
          </a:p>
        </p:txBody>
      </p:sp>
    </p:spTree>
    <p:extLst>
      <p:ext uri="{BB962C8B-B14F-4D97-AF65-F5344CB8AC3E}">
        <p14:creationId xmlns:p14="http://schemas.microsoft.com/office/powerpoint/2010/main" val="106037599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620000" cy="653854"/>
          </a:xfrm>
        </p:spPr>
        <p:txBody>
          <a:bodyPr>
            <a:normAutofit/>
          </a:bodyPr>
          <a:lstStyle/>
          <a:p>
            <a:r>
              <a:rPr lang="en-US" dirty="0"/>
              <a:t>Transform</a:t>
            </a:r>
          </a:p>
        </p:txBody>
      </p:sp>
      <p:pic>
        <p:nvPicPr>
          <p:cNvPr id="9" name="Picture 8" descr="A screenshot of a computer&#10;&#10;Description automatically generated">
            <a:extLst>
              <a:ext uri="{FF2B5EF4-FFF2-40B4-BE49-F238E27FC236}">
                <a16:creationId xmlns:a16="http://schemas.microsoft.com/office/drawing/2014/main" id="{D6EF80F7-5843-4EC8-BA2B-76E8FB3458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3854"/>
            <a:ext cx="9144000" cy="4385680"/>
          </a:xfrm>
          <a:prstGeom prst="rect">
            <a:avLst/>
          </a:prstGeom>
        </p:spPr>
      </p:pic>
      <p:sp>
        <p:nvSpPr>
          <p:cNvPr id="10" name="TextBox 9">
            <a:extLst>
              <a:ext uri="{FF2B5EF4-FFF2-40B4-BE49-F238E27FC236}">
                <a16:creationId xmlns:a16="http://schemas.microsoft.com/office/drawing/2014/main" id="{9004A1E1-9C6A-4491-A7BF-5DE8AE017BE7}"/>
              </a:ext>
            </a:extLst>
          </p:cNvPr>
          <p:cNvSpPr txBox="1"/>
          <p:nvPr/>
        </p:nvSpPr>
        <p:spPr>
          <a:xfrm>
            <a:off x="152400" y="5045826"/>
            <a:ext cx="8763000" cy="1323439"/>
          </a:xfrm>
          <a:prstGeom prst="rect">
            <a:avLst/>
          </a:prstGeom>
          <a:noFill/>
        </p:spPr>
        <p:txBody>
          <a:bodyPr wrap="square" rtlCol="0">
            <a:spAutoFit/>
          </a:bodyPr>
          <a:lstStyle/>
          <a:p>
            <a:r>
              <a:rPr lang="en-US" sz="2000" dirty="0"/>
              <a:t>A DB called </a:t>
            </a:r>
            <a:r>
              <a:rPr lang="en-US" sz="2000" dirty="0" err="1"/>
              <a:t>hoteprice</a:t>
            </a:r>
            <a:r>
              <a:rPr lang="en-US" sz="2000" dirty="0"/>
              <a:t> was created and loaded with unique tables related to the four data files extracted for analysis. Adjustments to data types were necessary as were the elimination of several header rows in the originating files to ensure clean uploads</a:t>
            </a:r>
          </a:p>
        </p:txBody>
      </p:sp>
    </p:spTree>
    <p:extLst>
      <p:ext uri="{BB962C8B-B14F-4D97-AF65-F5344CB8AC3E}">
        <p14:creationId xmlns:p14="http://schemas.microsoft.com/office/powerpoint/2010/main" val="257885324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620000" cy="653854"/>
          </a:xfrm>
        </p:spPr>
        <p:txBody>
          <a:bodyPr>
            <a:normAutofit/>
          </a:bodyPr>
          <a:lstStyle/>
          <a:p>
            <a:r>
              <a:rPr lang="en-US" dirty="0"/>
              <a:t>Transform</a:t>
            </a:r>
          </a:p>
        </p:txBody>
      </p:sp>
      <p:sp>
        <p:nvSpPr>
          <p:cNvPr id="3" name="TextBox 2">
            <a:extLst>
              <a:ext uri="{FF2B5EF4-FFF2-40B4-BE49-F238E27FC236}">
                <a16:creationId xmlns:a16="http://schemas.microsoft.com/office/drawing/2014/main" id="{2FF2B6AC-4931-43BC-9F68-D4E7331C16C0}"/>
              </a:ext>
            </a:extLst>
          </p:cNvPr>
          <p:cNvSpPr txBox="1"/>
          <p:nvPr/>
        </p:nvSpPr>
        <p:spPr>
          <a:xfrm>
            <a:off x="152400" y="914400"/>
            <a:ext cx="8686800" cy="1754326"/>
          </a:xfrm>
          <a:prstGeom prst="rect">
            <a:avLst/>
          </a:prstGeom>
          <a:noFill/>
        </p:spPr>
        <p:txBody>
          <a:bodyPr wrap="square" rtlCol="0">
            <a:spAutoFit/>
          </a:bodyPr>
          <a:lstStyle/>
          <a:p>
            <a:r>
              <a:rPr lang="en-US" dirty="0"/>
              <a:t>Operations performed on data sets in Workbench: </a:t>
            </a:r>
          </a:p>
          <a:p>
            <a:r>
              <a:rPr lang="en-US" dirty="0"/>
              <a:t>	Drop irrelevant or dirty data elements</a:t>
            </a:r>
          </a:p>
          <a:p>
            <a:r>
              <a:rPr lang="en-US" dirty="0"/>
              <a:t>	Renaming of files &amp; tables for easy handling </a:t>
            </a:r>
          </a:p>
          <a:p>
            <a:r>
              <a:rPr lang="en-US" dirty="0"/>
              <a:t>	Joins for pricing data file consolidation </a:t>
            </a:r>
          </a:p>
          <a:p>
            <a:r>
              <a:rPr lang="en-US" dirty="0"/>
              <a:t>	Data formatting </a:t>
            </a:r>
          </a:p>
          <a:p>
            <a:r>
              <a:rPr lang="en-US" dirty="0"/>
              <a:t>	Query views of select data exported to easily handled CSV’s </a:t>
            </a:r>
          </a:p>
        </p:txBody>
      </p:sp>
      <p:pic>
        <p:nvPicPr>
          <p:cNvPr id="4" name="Picture 3">
            <a:extLst>
              <a:ext uri="{FF2B5EF4-FFF2-40B4-BE49-F238E27FC236}">
                <a16:creationId xmlns:a16="http://schemas.microsoft.com/office/drawing/2014/main" id="{5390B278-6A7B-497E-9722-1B9DA8AF7C06}"/>
              </a:ext>
            </a:extLst>
          </p:cNvPr>
          <p:cNvPicPr>
            <a:picLocks noChangeAspect="1"/>
          </p:cNvPicPr>
          <p:nvPr/>
        </p:nvPicPr>
        <p:blipFill>
          <a:blip r:embed="rId3"/>
          <a:stretch>
            <a:fillRect/>
          </a:stretch>
        </p:blipFill>
        <p:spPr>
          <a:xfrm>
            <a:off x="173115" y="2590800"/>
            <a:ext cx="3636885" cy="3581400"/>
          </a:xfrm>
          <a:prstGeom prst="rect">
            <a:avLst/>
          </a:prstGeom>
        </p:spPr>
      </p:pic>
    </p:spTree>
    <p:extLst>
      <p:ext uri="{BB962C8B-B14F-4D97-AF65-F5344CB8AC3E}">
        <p14:creationId xmlns:p14="http://schemas.microsoft.com/office/powerpoint/2010/main" val="113877009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620000" cy="653854"/>
          </a:xfrm>
        </p:spPr>
        <p:txBody>
          <a:bodyPr>
            <a:normAutofit/>
          </a:bodyPr>
          <a:lstStyle/>
          <a:p>
            <a:r>
              <a:rPr lang="en-US" dirty="0"/>
              <a:t>Load</a:t>
            </a:r>
          </a:p>
        </p:txBody>
      </p:sp>
      <p:sp>
        <p:nvSpPr>
          <p:cNvPr id="3" name="TextBox 2">
            <a:extLst>
              <a:ext uri="{FF2B5EF4-FFF2-40B4-BE49-F238E27FC236}">
                <a16:creationId xmlns:a16="http://schemas.microsoft.com/office/drawing/2014/main" id="{FB3876B8-FFBE-4AC2-842A-6A9BCEE2FB39}"/>
              </a:ext>
            </a:extLst>
          </p:cNvPr>
          <p:cNvSpPr txBox="1"/>
          <p:nvPr/>
        </p:nvSpPr>
        <p:spPr>
          <a:xfrm>
            <a:off x="152400" y="838200"/>
            <a:ext cx="8305800" cy="1477328"/>
          </a:xfrm>
          <a:prstGeom prst="rect">
            <a:avLst/>
          </a:prstGeom>
          <a:noFill/>
        </p:spPr>
        <p:txBody>
          <a:bodyPr wrap="square" rtlCol="0">
            <a:spAutoFit/>
          </a:bodyPr>
          <a:lstStyle/>
          <a:p>
            <a:r>
              <a:rPr lang="en-US" dirty="0"/>
              <a:t>Cleaned csv’s are loaded into Tableau for presentation &amp; analysis </a:t>
            </a:r>
          </a:p>
          <a:p>
            <a:r>
              <a:rPr lang="en-US" dirty="0"/>
              <a:t>	*because I was working between a personal and professional environment where I would automatically connect MySQL database directly to Tableau this was not possible. An extra step of exporting my query results to csv was taken they are the basis of the data loads. </a:t>
            </a:r>
          </a:p>
        </p:txBody>
      </p:sp>
      <p:pic>
        <p:nvPicPr>
          <p:cNvPr id="4" name="Picture 3">
            <a:extLst>
              <a:ext uri="{FF2B5EF4-FFF2-40B4-BE49-F238E27FC236}">
                <a16:creationId xmlns:a16="http://schemas.microsoft.com/office/drawing/2014/main" id="{8603F4D1-4425-44A4-9A93-47B6E975ABAC}"/>
              </a:ext>
            </a:extLst>
          </p:cNvPr>
          <p:cNvPicPr>
            <a:picLocks noChangeAspect="1"/>
          </p:cNvPicPr>
          <p:nvPr/>
        </p:nvPicPr>
        <p:blipFill>
          <a:blip r:embed="rId3"/>
          <a:stretch>
            <a:fillRect/>
          </a:stretch>
        </p:blipFill>
        <p:spPr>
          <a:xfrm>
            <a:off x="0" y="2499874"/>
            <a:ext cx="9144000" cy="3073573"/>
          </a:xfrm>
          <a:prstGeom prst="rect">
            <a:avLst/>
          </a:prstGeom>
        </p:spPr>
      </p:pic>
    </p:spTree>
    <p:extLst>
      <p:ext uri="{BB962C8B-B14F-4D97-AF65-F5344CB8AC3E}">
        <p14:creationId xmlns:p14="http://schemas.microsoft.com/office/powerpoint/2010/main" val="325076025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620000" cy="653854"/>
          </a:xfrm>
        </p:spPr>
        <p:txBody>
          <a:bodyPr>
            <a:normAutofit/>
          </a:bodyPr>
          <a:lstStyle/>
          <a:p>
            <a:r>
              <a:rPr lang="en-US" dirty="0"/>
              <a:t>Resulting Data Handling &amp; Analysis </a:t>
            </a:r>
          </a:p>
        </p:txBody>
      </p:sp>
      <p:sp>
        <p:nvSpPr>
          <p:cNvPr id="3" name="TextBox 2">
            <a:extLst>
              <a:ext uri="{FF2B5EF4-FFF2-40B4-BE49-F238E27FC236}">
                <a16:creationId xmlns:a16="http://schemas.microsoft.com/office/drawing/2014/main" id="{09A14C2E-2F1B-4D07-8343-0C9928818736}"/>
              </a:ext>
            </a:extLst>
          </p:cNvPr>
          <p:cNvSpPr txBox="1"/>
          <p:nvPr/>
        </p:nvSpPr>
        <p:spPr>
          <a:xfrm>
            <a:off x="152400" y="990600"/>
            <a:ext cx="8839200" cy="3139321"/>
          </a:xfrm>
          <a:prstGeom prst="rect">
            <a:avLst/>
          </a:prstGeom>
          <a:noFill/>
        </p:spPr>
        <p:txBody>
          <a:bodyPr wrap="square" rtlCol="0">
            <a:spAutoFit/>
          </a:bodyPr>
          <a:lstStyle/>
          <a:p>
            <a:r>
              <a:rPr lang="en-US" dirty="0"/>
              <a:t>With the data cleaned and loaded I plan to perform and present the following analysis: </a:t>
            </a:r>
          </a:p>
          <a:p>
            <a:endParaRPr lang="en-US" dirty="0"/>
          </a:p>
          <a:p>
            <a:r>
              <a:rPr lang="en-US" dirty="0"/>
              <a:t>Aggregation of Pricing vs. Value of purchased transactions </a:t>
            </a:r>
          </a:p>
          <a:p>
            <a:endParaRPr lang="en-US" dirty="0"/>
          </a:p>
          <a:p>
            <a:r>
              <a:rPr lang="en-US" dirty="0"/>
              <a:t>Regression analysis to predict what volume and value of transactions will result from current available pricing </a:t>
            </a:r>
          </a:p>
          <a:p>
            <a:endParaRPr lang="en-US" dirty="0"/>
          </a:p>
          <a:p>
            <a:r>
              <a:rPr lang="en-US" dirty="0"/>
              <a:t>Benchmarking form Competitor pricing to our own transactions by date </a:t>
            </a:r>
          </a:p>
          <a:p>
            <a:endParaRPr lang="en-US" dirty="0"/>
          </a:p>
          <a:p>
            <a:r>
              <a:rPr lang="en-US" dirty="0"/>
              <a:t>Trend is price/purchase efficiency by time period (date, month, day of week) </a:t>
            </a:r>
          </a:p>
        </p:txBody>
      </p:sp>
    </p:spTree>
    <p:extLst>
      <p:ext uri="{BB962C8B-B14F-4D97-AF65-F5344CB8AC3E}">
        <p14:creationId xmlns:p14="http://schemas.microsoft.com/office/powerpoint/2010/main" val="78876831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1_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16470</TotalTime>
  <Words>392</Words>
  <Application>Microsoft Office PowerPoint</Application>
  <PresentationFormat>On-screen Show (4:3)</PresentationFormat>
  <Paragraphs>45</Paragraphs>
  <Slides>8</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1_Unbranded</vt:lpstr>
      <vt:lpstr>ETL: Extract, Transform, Load</vt:lpstr>
      <vt:lpstr>Work Application – Hotel Pricing &amp; Transactional Data Analysis </vt:lpstr>
      <vt:lpstr>Extract</vt:lpstr>
      <vt:lpstr>Extract</vt:lpstr>
      <vt:lpstr>Transform</vt:lpstr>
      <vt:lpstr>Transform</vt:lpstr>
      <vt:lpstr>Load</vt:lpstr>
      <vt:lpstr>Resulting Data Handling &amp; Analysis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Damon young</cp:lastModifiedBy>
  <cp:revision>1703</cp:revision>
  <cp:lastPrinted>2016-01-30T16:23:56Z</cp:lastPrinted>
  <dcterms:created xsi:type="dcterms:W3CDTF">2015-01-20T17:19:00Z</dcterms:created>
  <dcterms:modified xsi:type="dcterms:W3CDTF">2019-03-09T17:54:42Z</dcterms:modified>
</cp:coreProperties>
</file>