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83" r:id="rId8"/>
    <p:sldId id="264" r:id="rId9"/>
    <p:sldId id="284" r:id="rId10"/>
    <p:sldId id="271" r:id="rId11"/>
    <p:sldId id="276" r:id="rId12"/>
    <p:sldId id="275" r:id="rId13"/>
    <p:sldId id="272" r:id="rId14"/>
    <p:sldId id="274" r:id="rId15"/>
    <p:sldId id="277" r:id="rId16"/>
    <p:sldId id="273" r:id="rId17"/>
    <p:sldId id="278" r:id="rId18"/>
    <p:sldId id="279" r:id="rId19"/>
    <p:sldId id="266" r:id="rId20"/>
    <p:sldId id="281" r:id="rId21"/>
    <p:sldId id="282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69616-8960-4021-965A-F79CB2723C5E}" v="337" dt="2021-08-10T19:26:41.129"/>
    <p1510:client id="{11B50C49-D462-410D-847B-F12A4F2D0264}" v="646" dt="2021-08-10T17:37:27.388"/>
    <p1510:client id="{63964196-2CF5-495C-BEA3-818A7F07DF30}" v="34" dt="2021-08-11T06:00:06.453"/>
    <p1510:client id="{86392D97-C4C4-45C4-8F7B-691EA8216033}" v="27" dt="2021-08-11T06:19:29.649"/>
    <p1510:client id="{8EDA79E5-93C5-4797-A7BD-2D499DF26137}" v="3" dt="2021-08-11T06:17:36.360"/>
    <p1510:client id="{A556F28C-519C-4BD7-BC72-E096E342128A}" v="2669" dt="2021-08-10T18:50:25.445"/>
    <p1510:client id="{A8BDEE7C-C699-F34F-BB2A-40674ECE38DA}" v="1" dt="2021-08-11T06:19:19.198"/>
    <p1510:client id="{BA05EE7D-D87D-4B77-915C-7DA179D4CBC3}" v="112" dt="2021-08-11T03:10:49.789"/>
    <p1510:client id="{BA0DC7BE-38E7-4E10-B10D-E81581EE1B3D}" v="787" dt="2021-08-10T19:12:21.605"/>
    <p1510:client id="{CD70A78D-8DEE-4E82-9722-4D7DF363C1B0}" v="112" dt="2021-08-11T06:14:40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8C7CCB-F337-4F33-A65A-4AFB35769D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889F9-23E8-4ED7-A7C7-863326412F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8DA6A36-6759-441E-9853-267165049983}" type="datetimeFigureOut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8789005-62C8-4F45-8281-BB1544F529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129F91C-106B-4E75-A594-9577DD31E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FC69-EC07-4E90-8E87-A4595ABC4F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69A7F-5F11-4D7B-B1E3-16F7A0170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2CDD1B-F4FC-4DB3-A12B-A5DC03369A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97B909-81A0-4909-BBCD-CC3FD190B03C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3E4E0C-B771-4B4E-91B1-5BFAA8158FD1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71CACA1-F553-4B99-8CEF-8BFFD6CC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9D8093-5764-4965-8A0A-8554E8AC6A40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81C8E221-8C97-441A-ABCD-68457185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C92A8908-934D-4D99-A0A8-5CE5BA71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D5592-9F96-4D8B-B7BE-C77183D404BB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9" name="Picture 8" descr="RNSLOGO-COlor">
            <a:extLst>
              <a:ext uri="{FF2B5EF4-FFF2-40B4-BE49-F238E27FC236}">
                <a16:creationId xmlns:a16="http://schemas.microsoft.com/office/drawing/2014/main" id="{B99C3D11-51FD-4E9D-B3EB-35D21B449A01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597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EB0E2DDF-7F21-4FAA-8D0B-18C39C61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301D3-B89A-4819-B740-A7A9ED17FBBF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771A901D-FEAB-4A89-B5D9-3DFB884A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94425C33-6EFF-4E1A-97B8-D4905528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1AD68-D9CA-496E-96A6-EFE3199B72BD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7" name="Picture 6" descr="RNSLOGO-COlor">
            <a:extLst>
              <a:ext uri="{FF2B5EF4-FFF2-40B4-BE49-F238E27FC236}">
                <a16:creationId xmlns:a16="http://schemas.microsoft.com/office/drawing/2014/main" id="{2D8BA818-5F1D-44D7-8DC0-88A20C840EE2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78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3622CDC-6DEF-44AA-8947-F586E393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1E749-5159-4413-BDA7-60C83DC323C6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A19AAAE-1D81-499B-89D8-1D64D1AB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6F462DDA-69EE-4AA9-96C6-1BA9BCD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C0A44-C6A7-4D63-A46C-88FCEF016321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7" name="Picture 6" descr="RNSLOGO-COlor">
            <a:extLst>
              <a:ext uri="{FF2B5EF4-FFF2-40B4-BE49-F238E27FC236}">
                <a16:creationId xmlns:a16="http://schemas.microsoft.com/office/drawing/2014/main" id="{913990A2-7EA3-4FE8-A69D-57B9CB64E87F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482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356C8BE-9938-463D-8A1D-6F69F0A2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073C3-AD5B-46C1-878F-549DFA22DDFD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E99E815-6C97-4DDD-9AA2-2E409274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C233BBE5-F674-4F42-9C51-C09DDC2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C5075-EB7D-4881-AE6B-BA3BA2578793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8" name="Picture 7" descr="RNSLOGO-COlor">
            <a:extLst>
              <a:ext uri="{FF2B5EF4-FFF2-40B4-BE49-F238E27FC236}">
                <a16:creationId xmlns:a16="http://schemas.microsoft.com/office/drawing/2014/main" id="{B17D532F-8EEC-4D89-90A0-4BDA8408CA0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69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37131C-4676-45F8-8D46-AE449B3EDF22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2BE84-21B0-4D28-9A0F-23BCCEDDBCBE}"/>
              </a:ext>
            </a:extLst>
          </p:cNvPr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B0F025-4540-4DFA-A729-20F24A76A506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14C4D1-23F8-40A5-9738-96C505DA9D7B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456CA0E-FB84-4E0C-9988-E1F683AC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AAA17C-AAA5-484B-A115-9F4848B8CE93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837333C-BB31-4DCB-B7EB-D78489AB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107E7D0-078D-42DC-9683-CE276A60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DF8E8-F235-40C6-A970-35C840B23A02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11" name="Picture 10" descr="RNSLOGO-COlor">
            <a:extLst>
              <a:ext uri="{FF2B5EF4-FFF2-40B4-BE49-F238E27FC236}">
                <a16:creationId xmlns:a16="http://schemas.microsoft.com/office/drawing/2014/main" id="{B60B887C-89B7-4DEE-8EF6-ED23D0696034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518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6DE3CF47-0890-47F7-AF71-DF3CDC03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76E2A-58BC-42D4-BBE5-ADE2458DA256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E8179F02-440C-4707-BBAF-63DF0A3F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79488181-7BB1-49A5-9137-A40A387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19706-0867-4599-A590-B9724A603B3F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8" name="Picture 7" descr="RNSLOGO-COlor">
            <a:extLst>
              <a:ext uri="{FF2B5EF4-FFF2-40B4-BE49-F238E27FC236}">
                <a16:creationId xmlns:a16="http://schemas.microsoft.com/office/drawing/2014/main" id="{39E602F0-63D7-4874-95F0-4F6C26782FC5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20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8FA9E-7429-48A4-9851-9AC316D6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95229A-CB32-4E66-8CBA-A9A91409AD6D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CB3A4-ABC3-42C8-AD4C-EE05073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86F77-700E-449A-A2FF-4D7CA8F6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3D5DF-4017-47A9-96F9-480668880314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10" name="Picture 9" descr="RNSLOGO-COlor">
            <a:extLst>
              <a:ext uri="{FF2B5EF4-FFF2-40B4-BE49-F238E27FC236}">
                <a16:creationId xmlns:a16="http://schemas.microsoft.com/office/drawing/2014/main" id="{91FBFD42-15E5-4F15-8061-2F39D22EB0C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609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96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164CAA67-6D8A-4707-819B-C0032E70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08C15-EDD0-4256-A8E4-7CA9E2573708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4E4DF462-8FD2-412F-A4C6-F72360DD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37D194A1-327F-419C-A502-9311959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A7888-4774-434E-94A3-D509141055DF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6" name="Picture 5" descr="RNSLOGO-COlor">
            <a:extLst>
              <a:ext uri="{FF2B5EF4-FFF2-40B4-BE49-F238E27FC236}">
                <a16:creationId xmlns:a16="http://schemas.microsoft.com/office/drawing/2014/main" id="{F5B26ECD-1071-4659-A661-BEADA9A3A605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4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F995F2-719C-4E3B-B762-EB210A9C0289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92F4E0-0560-4761-8C34-8173793E0B3F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9FF31F0-3202-4108-8B48-B8138D9C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7E8008-9160-48FD-B748-871EFC12506C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75094EB-2051-4CAF-B50D-19945F16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D19C230-688F-4060-93CC-19A8A11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AA04A-0345-42BC-B2BF-1D133F2174E6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7" name="Picture 6" descr="RNSLOGO-COlor">
            <a:extLst>
              <a:ext uri="{FF2B5EF4-FFF2-40B4-BE49-F238E27FC236}">
                <a16:creationId xmlns:a16="http://schemas.microsoft.com/office/drawing/2014/main" id="{4128CC95-068F-4062-A84B-FA8AE8D33BF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30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E725-4806-4E01-AABF-EB6880F2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D4D0DC-0C6E-4019-9B79-D0AA1B879DA8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D11ED-9D2F-4648-B608-2D3C4BD5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15FCA-1A58-46BC-9691-2E1E513E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760B9-C8F9-4F37-B396-441192D3C1BF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8" name="Picture 7" descr="RNSLOGO-COlor">
            <a:extLst>
              <a:ext uri="{FF2B5EF4-FFF2-40B4-BE49-F238E27FC236}">
                <a16:creationId xmlns:a16="http://schemas.microsoft.com/office/drawing/2014/main" id="{360A1D4E-1A79-446E-A2F7-DE724BBD4B42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000" y="0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137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C829E4-8D85-43F8-B915-C20831D18536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D00918F-EB6D-435B-A7C2-9451DB43D7B6}"/>
              </a:ext>
            </a:extLst>
          </p:cNvPr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19D880A-6F36-4556-A2BD-8D97E9D706DD}"/>
              </a:ext>
            </a:extLst>
          </p:cNvPr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B72D3A1-748B-4B55-AAAC-FF2FE00E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F34150-6106-4D14-B4E7-3629D3B130D3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E2F1438-E4E8-4A57-929C-C4428013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1697339-D0B5-4BC1-BEDE-50B399A5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0B5FC-B7C4-4CBD-A122-99180FDE3ED8}" type="slidenum">
              <a:rPr lang="en-IN" altLang="en-US"/>
              <a:pPr/>
              <a:t>‹#›</a:t>
            </a:fld>
            <a:endParaRPr lang="en-IN" altLang="en-US"/>
          </a:p>
        </p:txBody>
      </p:sp>
      <p:pic>
        <p:nvPicPr>
          <p:cNvPr id="11" name="Picture 10" descr="RNSLOGO-COlor">
            <a:extLst>
              <a:ext uri="{FF2B5EF4-FFF2-40B4-BE49-F238E27FC236}">
                <a16:creationId xmlns:a16="http://schemas.microsoft.com/office/drawing/2014/main" id="{8697DCB5-7995-421E-9F3D-D61B90A54D04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37"/>
            <a:ext cx="1008000" cy="95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26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FF1825CB-E022-4D64-B762-1397BD1476A1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F3B679-B497-42E1-A137-08C6BAF795E7}"/>
              </a:ext>
            </a:extLst>
          </p:cNvPr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2371BCFA-046F-462E-9D3D-3FEAC6E5B013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73749-4748-40CB-B36A-CEEE7B53780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72E097D6-785C-423B-BCE7-17429142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8BE0BB26-6A02-4C6D-899A-9852531E48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2896F4FF-636A-4E70-AE37-36D5F755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75D155F4-A827-4F30-8346-58883DDBDA1B}" type="datetimeFigureOut">
              <a:rPr lang="en-US"/>
              <a:pPr>
                <a:defRPr/>
              </a:pPr>
              <a:t>8/10/2021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F301AA4-E4CC-497C-8BF8-DBFF7483E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1BFACF-1843-4312-B496-745485956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</a:defRPr>
            </a:lvl1pPr>
          </a:lstStyle>
          <a:p>
            <a:fld id="{05547C91-9BA5-468D-8E9A-FA12291E8DFE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814ED-9454-450E-BEB5-7C66788D7BA3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69" r:id="rId2"/>
    <p:sldLayoutId id="2147483875" r:id="rId3"/>
    <p:sldLayoutId id="2147483870" r:id="rId4"/>
    <p:sldLayoutId id="2147483876" r:id="rId5"/>
    <p:sldLayoutId id="2147483871" r:id="rId6"/>
    <p:sldLayoutId id="2147483877" r:id="rId7"/>
    <p:sldLayoutId id="2147483878" r:id="rId8"/>
    <p:sldLayoutId id="2147483879" r:id="rId9"/>
    <p:sldLayoutId id="2147483872" r:id="rId10"/>
    <p:sldLayoutId id="21474838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jkstras-shortest-path-algorithm-greedy-algo-7/" TargetMode="External"/><Relationship Id="rId2" Type="http://schemas.openxmlformats.org/officeDocument/2006/relationships/hyperlink" Target="https://en.wikipedia.org/wiki/Dijkstra%27s_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tu.ac.in" TargetMode="External"/><Relationship Id="rId4" Type="http://schemas.openxmlformats.org/officeDocument/2006/relationships/hyperlink" Target="https://github.co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8BFB-211F-40AE-AED6-1C0359B7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1472104"/>
            <a:ext cx="7443787" cy="10795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  <a:br>
              <a:rPr lang="en-IN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  <a:endParaRPr lang="en-IN" sz="400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7E2236E0-5D7D-42B0-96DC-B69247E0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714" y="4679986"/>
            <a:ext cx="7848600" cy="2020888"/>
          </a:xfrm>
        </p:spPr>
        <p:txBody>
          <a:bodyPr>
            <a:normAutofit/>
          </a:bodyPr>
          <a:lstStyle/>
          <a:p>
            <a:pPr marL="2730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600" b="1">
                <a:solidFill>
                  <a:srgbClr val="002060"/>
                </a:solidFill>
                <a:latin typeface="Times New Roman"/>
                <a:cs typeface="Times New Roman"/>
              </a:rPr>
              <a:t>Staff in Charge:</a:t>
            </a:r>
            <a:r>
              <a:rPr lang="en-US" sz="1600" b="1">
                <a:solidFill>
                  <a:srgbClr val="C00000"/>
                </a:solidFill>
                <a:latin typeface="Times New Roman"/>
                <a:cs typeface="Times New Roman"/>
              </a:rPr>
              <a:t> Mrs. Kusuma S                                                         </a:t>
            </a:r>
            <a:r>
              <a:rPr lang="en-US" sz="1600" b="1">
                <a:solidFill>
                  <a:srgbClr val="002060"/>
                </a:solidFill>
                <a:latin typeface="Times New Roman"/>
                <a:cs typeface="Times New Roman"/>
              </a:rPr>
              <a:t>Carried out by</a:t>
            </a:r>
            <a:endParaRPr lang="en-US">
              <a:latin typeface="Times New Roman"/>
              <a:cs typeface="Times New Roman"/>
            </a:endParaRPr>
          </a:p>
          <a:p>
            <a:pPr marL="27305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1600" b="1">
                <a:solidFill>
                  <a:srgbClr val="002060"/>
                </a:solidFill>
                <a:latin typeface="Times New Roman"/>
                <a:cs typeface="Times New Roman"/>
              </a:rPr>
              <a:t>Designation</a:t>
            </a:r>
            <a:r>
              <a:rPr lang="en-US" sz="1600">
                <a:solidFill>
                  <a:srgbClr val="002060"/>
                </a:solidFill>
                <a:latin typeface="Times New Roman"/>
                <a:cs typeface="Times New Roman"/>
              </a:rPr>
              <a:t>: </a:t>
            </a:r>
            <a:r>
              <a:rPr lang="en-US" sz="1600">
                <a:solidFill>
                  <a:srgbClr val="FF0000"/>
                </a:solidFill>
                <a:latin typeface="Times New Roman"/>
                <a:cs typeface="Times New Roman"/>
              </a:rPr>
              <a:t>Assistant Professor</a:t>
            </a:r>
            <a:endParaRPr lang="en-US" sz="1600">
              <a:latin typeface="Times New Roman"/>
              <a:cs typeface="Times New Roman"/>
            </a:endParaRPr>
          </a:p>
          <a:p>
            <a:pPr marL="27305" algn="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b="1" err="1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Phanish</a:t>
            </a:r>
            <a:r>
              <a:rPr lang="en-US" sz="2000" b="1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 SN(1RN19IS100)</a:t>
            </a:r>
          </a:p>
          <a:p>
            <a:pPr marL="27305" algn="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b="1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Nidish G (1RN19IS094)</a:t>
            </a:r>
          </a:p>
          <a:p>
            <a:pPr marL="27305" algn="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b="1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   Neeraj Skanda BR (1RN19IS092)</a:t>
            </a:r>
            <a:endParaRPr lang="en-IN" sz="1800" b="1">
              <a:solidFill>
                <a:schemeClr val="accent3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739766-2849-46D5-9544-4728494D1824}"/>
              </a:ext>
            </a:extLst>
          </p:cNvPr>
          <p:cNvSpPr txBox="1">
            <a:spLocks/>
          </p:cNvSpPr>
          <p:nvPr/>
        </p:nvSpPr>
        <p:spPr bwMode="auto">
          <a:xfrm>
            <a:off x="1043608" y="3637950"/>
            <a:ext cx="784485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b="1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b="1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Bus Route system</a:t>
            </a:r>
            <a:endParaRPr lang="en-IN" sz="3200" b="1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38A7BA-017F-43C8-A3FC-BD2C55BB49E9}"/>
              </a:ext>
            </a:extLst>
          </p:cNvPr>
          <p:cNvSpPr txBox="1">
            <a:spLocks/>
          </p:cNvSpPr>
          <p:nvPr/>
        </p:nvSpPr>
        <p:spPr bwMode="auto">
          <a:xfrm>
            <a:off x="1049257" y="2825437"/>
            <a:ext cx="79563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br>
              <a:rPr lang="en-IN" sz="2400" b="1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</a:br>
            <a:r>
              <a:rPr lang="en-US" sz="2400" b="1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lang="en-US" sz="2200" b="1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DESIGN AND ANALYSIS OF ALGORITHMS LABORATORY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200" b="1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(18CSL47) </a:t>
            </a:r>
            <a:r>
              <a:rPr lang="en-IN" sz="2200" b="1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E6A-63BC-B147-A162-1F69EC1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900" y="-3658"/>
            <a:ext cx="7499350" cy="11430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/>
              <a:t>Implementaion modules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F7DDC22-AB24-4907-B118-9FC804D2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894" y="1298715"/>
            <a:ext cx="5178695" cy="352839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B4B5E-A538-481D-BE6F-2B7D12B444FB}"/>
              </a:ext>
            </a:extLst>
          </p:cNvPr>
          <p:cNvSpPr txBox="1"/>
          <p:nvPr/>
        </p:nvSpPr>
        <p:spPr>
          <a:xfrm>
            <a:off x="1520687" y="4789536"/>
            <a:ext cx="77723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Basic implement of stack data structure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Class Stack does basic Push-Pop operation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Maximum Stack array Value is 8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161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E6A-63BC-B147-A162-1F69EC1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657" y="-63293"/>
            <a:ext cx="7499350" cy="11430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/>
              <a:t>Implementaion modules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CAA913E-4167-4333-8500-4374FD4B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35" y="1253521"/>
            <a:ext cx="5774634" cy="3158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672F9-E634-4111-9B5E-A1CFD5605416}"/>
              </a:ext>
            </a:extLst>
          </p:cNvPr>
          <p:cNvSpPr txBox="1"/>
          <p:nvPr/>
        </p:nvSpPr>
        <p:spPr>
          <a:xfrm>
            <a:off x="1272210" y="4740965"/>
            <a:ext cx="775252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Saves the data of a bus station in the class as object of this class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Has members </a:t>
            </a:r>
            <a:r>
              <a:rPr lang="en-US" sz="2400" err="1">
                <a:latin typeface="Arial"/>
                <a:cs typeface="Arial"/>
              </a:rPr>
              <a:t>Busname</a:t>
            </a:r>
            <a:r>
              <a:rPr lang="en-US" sz="2400">
                <a:latin typeface="Arial"/>
                <a:cs typeface="Arial"/>
              </a:rPr>
              <a:t> and </a:t>
            </a:r>
            <a:r>
              <a:rPr lang="en-US" sz="2400" err="1">
                <a:latin typeface="Arial"/>
                <a:cs typeface="Arial"/>
              </a:rPr>
              <a:t>BusNumber</a:t>
            </a:r>
            <a:r>
              <a:rPr lang="en-US" sz="2400">
                <a:latin typeface="Arial"/>
                <a:cs typeface="Arial"/>
              </a:rPr>
              <a:t> and a constructor</a:t>
            </a:r>
          </a:p>
        </p:txBody>
      </p:sp>
    </p:spTree>
    <p:extLst>
      <p:ext uri="{BB962C8B-B14F-4D97-AF65-F5344CB8AC3E}">
        <p14:creationId xmlns:p14="http://schemas.microsoft.com/office/powerpoint/2010/main" val="143615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E6A-63BC-B147-A162-1F69EC1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08" y="-33474"/>
            <a:ext cx="7499350" cy="11430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/>
              <a:t>Implementaion modules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7AC7FA0-D6FF-4CF6-AB87-F57DA1F92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045" y="1075208"/>
            <a:ext cx="4927323" cy="30579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915FF-9B6C-4F00-89CA-F785295951F7}"/>
              </a:ext>
            </a:extLst>
          </p:cNvPr>
          <p:cNvSpPr txBox="1"/>
          <p:nvPr/>
        </p:nvSpPr>
        <p:spPr>
          <a:xfrm>
            <a:off x="1439679" y="4527608"/>
            <a:ext cx="750658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Class has </a:t>
            </a:r>
            <a:r>
              <a:rPr lang="en-US" sz="2400" err="1">
                <a:latin typeface="Arial"/>
                <a:cs typeface="Arial"/>
              </a:rPr>
              <a:t>VertexNames</a:t>
            </a:r>
            <a:r>
              <a:rPr lang="en-US" sz="2400">
                <a:latin typeface="Arial"/>
                <a:cs typeface="Arial"/>
              </a:rPr>
              <a:t> I.e. station names stored in "3 character" easily identifiable codes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Has constructor and member functions 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err="1">
                <a:latin typeface="Arial"/>
                <a:cs typeface="Arial"/>
              </a:rPr>
              <a:t>getBusDepoasIndex</a:t>
            </a:r>
            <a:r>
              <a:rPr lang="en-US" sz="2400">
                <a:latin typeface="Arial"/>
                <a:cs typeface="Arial"/>
              </a:rPr>
              <a:t>()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err="1">
                <a:latin typeface="Arial"/>
                <a:cs typeface="Arial"/>
              </a:rPr>
              <a:t>getBusDepoName</a:t>
            </a:r>
            <a:r>
              <a:rPr lang="en-US" sz="2400">
                <a:latin typeface="Arial"/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800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E6A-63BC-B147-A162-1F69EC1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143" y="-152745"/>
            <a:ext cx="7499350" cy="11430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/>
              <a:t>Implementaion modules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AEAD43D-1B4B-4BEC-A33E-A65D42A2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25" y="1221393"/>
            <a:ext cx="7504045" cy="3838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01C37-BD1A-4D34-B7AE-6DA7C8DCB46C}"/>
              </a:ext>
            </a:extLst>
          </p:cNvPr>
          <p:cNvSpPr txBox="1"/>
          <p:nvPr/>
        </p:nvSpPr>
        <p:spPr>
          <a:xfrm>
            <a:off x="1182758" y="5466522"/>
            <a:ext cx="78817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Takes input as string "3 character code" and converts it into int key value stored in the above array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4155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E6A-63BC-B147-A162-1F69EC1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195" y="-73231"/>
            <a:ext cx="7499350" cy="11430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/>
              <a:t>Implementaion modules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96181DC-5E8A-4353-82DC-F9334D23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94" y="1033670"/>
            <a:ext cx="4162838" cy="4532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1CB350-1D12-4FEA-B60F-5425AEA53209}"/>
              </a:ext>
            </a:extLst>
          </p:cNvPr>
          <p:cNvSpPr txBox="1"/>
          <p:nvPr/>
        </p:nvSpPr>
        <p:spPr>
          <a:xfrm>
            <a:off x="1242391" y="5734879"/>
            <a:ext cx="78121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It takes input as string of and then returns the full name of the specific bus station.</a:t>
            </a: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45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E6A-63BC-B147-A162-1F69EC1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30" y="-83171"/>
            <a:ext cx="7499350" cy="11430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/>
              <a:t>Implementaion modules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00A6933B-1EA5-4630-B8BF-99F2C93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64" y="1202061"/>
            <a:ext cx="3432736" cy="222803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F455F54-9585-48F5-9496-7B00C76FA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78" y="1202147"/>
            <a:ext cx="4378822" cy="3817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86754-3137-495D-B597-2D7E2BFD5A84}"/>
              </a:ext>
            </a:extLst>
          </p:cNvPr>
          <p:cNvSpPr txBox="1"/>
          <p:nvPr/>
        </p:nvSpPr>
        <p:spPr>
          <a:xfrm>
            <a:off x="1076641" y="3424966"/>
            <a:ext cx="322857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It is the main class of the program that consists of the main function and all the other code.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84823-645D-45F5-8E52-C16D9A66E300}"/>
              </a:ext>
            </a:extLst>
          </p:cNvPr>
          <p:cNvSpPr txBox="1"/>
          <p:nvPr/>
        </p:nvSpPr>
        <p:spPr>
          <a:xfrm>
            <a:off x="1077153" y="5639214"/>
            <a:ext cx="805069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It has the printing of the display input, calling of the main Dijkstra algorithm and also calling of the display function</a:t>
            </a:r>
          </a:p>
          <a:p>
            <a:endParaRPr lang="en-US" sz="2400">
              <a:latin typeface="Arial"/>
              <a:cs typeface="Arial"/>
            </a:endParaRPr>
          </a:p>
          <a:p>
            <a:pPr algn="l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6230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E6A-63BC-B147-A162-1F69EC1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535" y="-122927"/>
            <a:ext cx="7499350" cy="11430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/>
              <a:t>Implementation modules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DD4B47-0429-40B1-A2E8-9B0D2B31A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765" y="1215762"/>
            <a:ext cx="5380080" cy="4800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D51F6-C347-4CCE-89BE-C4D8E7D7B997}"/>
              </a:ext>
            </a:extLst>
          </p:cNvPr>
          <p:cNvSpPr txBox="1"/>
          <p:nvPr/>
        </p:nvSpPr>
        <p:spPr>
          <a:xfrm>
            <a:off x="1284464" y="1354262"/>
            <a:ext cx="239084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Create the cost matrix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It also creates the data for the the Bus Locations telling which bus company is present at which specific location.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The bus data is mainly just for decoration/ visual purposes.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In real world this will be based on real time data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2D588-6B2C-42F5-84E3-993D85DCC6D8}"/>
              </a:ext>
            </a:extLst>
          </p:cNvPr>
          <p:cNvSpPr txBox="1"/>
          <p:nvPr/>
        </p:nvSpPr>
        <p:spPr>
          <a:xfrm>
            <a:off x="1344098" y="6105166"/>
            <a:ext cx="71862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rial"/>
                <a:cs typeface="Arial"/>
              </a:rPr>
              <a:t>Actual creation of object above is done here and assigned to Schedule.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E6A-63BC-B147-A162-1F69EC1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378" y="-132867"/>
            <a:ext cx="7499350" cy="11430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/>
              <a:t>Implementaion modules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F13279D-CC7F-42BA-9463-AD36AD44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635" y="1007432"/>
            <a:ext cx="4224129" cy="5668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AB2F4-2819-4446-A396-C398039C7B51}"/>
              </a:ext>
            </a:extLst>
          </p:cNvPr>
          <p:cNvSpPr txBox="1"/>
          <p:nvPr/>
        </p:nvSpPr>
        <p:spPr>
          <a:xfrm>
            <a:off x="1086279" y="1163625"/>
            <a:ext cx="3447906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This is the main runner code of this program.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Here the algorithm of Dijkstra algorithm is done.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Initially put distance(time) from source to I.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initialize minimum distance to max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if(</a:t>
            </a:r>
            <a:r>
              <a:rPr lang="en-US" sz="2000" err="1">
                <a:latin typeface="Arial"/>
                <a:cs typeface="Arial"/>
              </a:rPr>
              <a:t>src</a:t>
            </a:r>
            <a:r>
              <a:rPr lang="en-US" sz="2000">
                <a:latin typeface="Arial"/>
                <a:cs typeface="Arial"/>
              </a:rPr>
              <a:t>[j]==0)//unvisited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Arial"/>
                <a:cs typeface="Arial"/>
              </a:rPr>
              <a:t>dist</a:t>
            </a:r>
            <a:r>
              <a:rPr lang="en-US" sz="2000">
                <a:latin typeface="Arial"/>
                <a:cs typeface="Arial"/>
              </a:rPr>
              <a:t>[v2]=</a:t>
            </a:r>
            <a:r>
              <a:rPr lang="en-US" sz="2000" err="1">
                <a:latin typeface="Arial"/>
                <a:cs typeface="Arial"/>
              </a:rPr>
              <a:t>dist</a:t>
            </a:r>
            <a:r>
              <a:rPr lang="en-US" sz="2000">
                <a:latin typeface="Arial"/>
                <a:cs typeface="Arial"/>
              </a:rPr>
              <a:t>[v1]+cost[v1][v2];//path is from source to v1 to v2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path[v2]=v1;//path is via v1</a:t>
            </a:r>
          </a:p>
        </p:txBody>
      </p:sp>
    </p:spTree>
    <p:extLst>
      <p:ext uri="{BB962C8B-B14F-4D97-AF65-F5344CB8AC3E}">
        <p14:creationId xmlns:p14="http://schemas.microsoft.com/office/powerpoint/2010/main" val="129294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E6A-63BC-B147-A162-1F69EC1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65" y="-83171"/>
            <a:ext cx="7499350" cy="11430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/>
              <a:t>Implementaion modules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CCA2830C-D3D4-4012-BD9F-BB1F01A8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05" y="1245089"/>
            <a:ext cx="5925963" cy="5370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1B78F-9B58-46A7-8878-0D042AA760BC}"/>
              </a:ext>
            </a:extLst>
          </p:cNvPr>
          <p:cNvSpPr txBox="1"/>
          <p:nvPr/>
        </p:nvSpPr>
        <p:spPr>
          <a:xfrm>
            <a:off x="1098385" y="1119310"/>
            <a:ext cx="2072868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It is the main Display function which calls the show data function.</a:t>
            </a:r>
            <a:endParaRPr lang="en-US" sz="2000"/>
          </a:p>
          <a:p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The show data function shows the buses stationed in that specific station and then shows the destination that it goes to.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7621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7BC-AE8B-0144-A860-439B2847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683" y="-3658"/>
            <a:ext cx="7499350" cy="114300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18B21A0-717F-41F0-9DE0-B0A0533EB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 t="4023" r="15502"/>
          <a:stretch/>
        </p:blipFill>
        <p:spPr>
          <a:xfrm>
            <a:off x="1180814" y="1296154"/>
            <a:ext cx="7715322" cy="3312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28750E-53DA-4B73-8F37-B03C4154A696}"/>
              </a:ext>
            </a:extLst>
          </p:cNvPr>
          <p:cNvSpPr txBox="1"/>
          <p:nvPr/>
        </p:nvSpPr>
        <p:spPr>
          <a:xfrm>
            <a:off x="1429441" y="5133895"/>
            <a:ext cx="72034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Displays the short 3 character codes for each of the destinations and a small ascii art of the buses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6378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0B46-234D-4ED4-B3FD-09A3AFA9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6"/>
            <a:ext cx="7467600" cy="725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72A7-FDEF-45FF-9B52-C2E2DB5D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844347"/>
            <a:ext cx="7956550" cy="6013653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Abstract</a:t>
            </a:r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 </a:t>
            </a:r>
            <a:endParaRPr lang="en-US">
              <a:solidFill>
                <a:schemeClr val="accent4">
                  <a:lumMod val="60000"/>
                  <a:lumOff val="40000"/>
                </a:schemeClr>
              </a:solidFill>
              <a:latin typeface="Gill Sans MT"/>
              <a:cs typeface="Times New Roman"/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Introduction </a:t>
            </a:r>
            <a:endParaRPr lang="en-US" sz="2000" b="1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Objective of the project</a:t>
            </a:r>
            <a:r>
              <a:rPr lang="en-US" sz="2000" b="1">
                <a:latin typeface="Times New Roman"/>
                <a:cs typeface="Times New Roman"/>
              </a:rPr>
              <a:t> </a:t>
            </a:r>
            <a:endParaRPr lang="en-US" sz="2000" b="1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Algorithm Design Technique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endParaRPr lang="en-US" sz="2000" b="1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Project Architecture</a:t>
            </a:r>
            <a:endParaRPr lang="en-US" sz="2000" b="1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000" b="1">
                <a:solidFill>
                  <a:srgbClr val="0070C0"/>
                </a:solidFill>
                <a:latin typeface="Times New Roman"/>
                <a:cs typeface="Times New Roman"/>
              </a:rPr>
              <a:t>  </a:t>
            </a:r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 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Implementation modules </a:t>
            </a:r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 </a:t>
            </a:r>
          </a:p>
          <a:p>
            <a:pPr marL="360045" lvl="1" indent="-27305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600" b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     </a:t>
            </a:r>
          </a:p>
          <a:p>
            <a:pPr marL="360045" lvl="1" indent="-273050">
              <a:spcAft>
                <a:spcPts val="0"/>
              </a:spcAft>
              <a:buNone/>
              <a:defRPr/>
            </a:pPr>
            <a:endParaRPr lang="en-US" sz="1600" b="1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Results</a:t>
            </a:r>
            <a:r>
              <a:rPr lang="en-US" sz="2000" b="1">
                <a:solidFill>
                  <a:srgbClr val="0070C0"/>
                </a:solidFill>
                <a:latin typeface="Times New Roman"/>
                <a:cs typeface="Times New Roman"/>
              </a:rPr>
              <a:t> </a:t>
            </a:r>
            <a:endParaRPr lang="en-US" sz="2000" b="1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Applications</a:t>
            </a:r>
            <a:r>
              <a:rPr lang="en-US" sz="2000" b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Conclusion &amp; Future Enhancements</a:t>
            </a:r>
            <a:endParaRPr lang="en-US" sz="2000" b="1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References</a:t>
            </a:r>
            <a:r>
              <a:rPr lang="en-US" sz="2000" b="1">
                <a:latin typeface="Times New Roman"/>
                <a:cs typeface="Times New Roman"/>
              </a:rPr>
              <a:t> </a:t>
            </a:r>
            <a:endParaRPr lang="en-US" sz="2000" b="1">
              <a:solidFill>
                <a:schemeClr val="accent4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886460" lvl="2" indent="-24638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886460" lvl="2" indent="-24638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8CA12-C797-4C2F-A2B7-93A43F13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48A2DB-3BF7-468B-B214-69CD4CA06860}" type="slidenum">
              <a:rPr lang="en-IN" altLang="en-US" dirty="0">
                <a:solidFill>
                  <a:srgbClr val="B5A788"/>
                </a:solidFill>
              </a:rPr>
              <a:pPr eaLnBrk="1" hangingPunct="1"/>
              <a:t>2</a:t>
            </a:fld>
            <a:endParaRPr lang="en-IN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7BC-AE8B-0144-A860-439B2847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9ABF1F-BD6E-43B4-BB34-6110F003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01" y="1306572"/>
            <a:ext cx="4281524" cy="5009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68820E-9744-468F-B56E-1E042E1C4648}"/>
              </a:ext>
            </a:extLst>
          </p:cNvPr>
          <p:cNvSpPr txBox="1"/>
          <p:nvPr/>
        </p:nvSpPr>
        <p:spPr>
          <a:xfrm>
            <a:off x="1157179" y="1526720"/>
            <a:ext cx="276038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Shows the route that the bus takes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It also highlights the bus terminal from and the bus terminal to and also the cost and destination name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This is the output for a multiple routes with stops in between as seen.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It goes from 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BLR-&gt; DVG-&gt; RAI -&gt; GUL</a:t>
            </a:r>
          </a:p>
        </p:txBody>
      </p:sp>
    </p:spTree>
    <p:extLst>
      <p:ext uri="{BB962C8B-B14F-4D97-AF65-F5344CB8AC3E}">
        <p14:creationId xmlns:p14="http://schemas.microsoft.com/office/powerpoint/2010/main" val="55195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7BC-AE8B-0144-A860-439B2847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8820E-9744-468F-B56E-1E042E1C4648}"/>
              </a:ext>
            </a:extLst>
          </p:cNvPr>
          <p:cNvSpPr txBox="1"/>
          <p:nvPr/>
        </p:nvSpPr>
        <p:spPr>
          <a:xfrm>
            <a:off x="1147240" y="2103190"/>
            <a:ext cx="276038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This is the output for a Single route with no stops in between as seen.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It goes from </a:t>
            </a:r>
          </a:p>
          <a:p>
            <a:r>
              <a:rPr lang="en-US" sz="2400">
                <a:latin typeface="Arial"/>
                <a:cs typeface="Arial"/>
              </a:rPr>
              <a:t>   BLR-&gt; MYS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Arial"/>
              <a:cs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F553417-C6F4-4F4B-9352-2C9BD77F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01" y="1294641"/>
            <a:ext cx="4779974" cy="501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4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3155-6A09-F840-A8ED-CA1534DE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604" y="274638"/>
            <a:ext cx="7499350" cy="1143000"/>
          </a:xfrm>
        </p:spPr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405B-5BB8-344F-A919-17DC402F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770" y="1845365"/>
            <a:ext cx="7499350" cy="4800600"/>
          </a:xfrm>
        </p:spPr>
        <p:txBody>
          <a:bodyPr/>
          <a:lstStyle/>
          <a:p>
            <a:r>
              <a:rPr lang="en-US"/>
              <a:t>This project can be further developed into a full-fledged full stack web app with a some more effort and some code rebasing and translation into more web friendly languages.</a:t>
            </a:r>
          </a:p>
          <a:p>
            <a:r>
              <a:rPr lang="en-US"/>
              <a:t>We hope to learn more about the algorithm by looking at one of its real world example</a:t>
            </a:r>
          </a:p>
        </p:txBody>
      </p:sp>
    </p:spTree>
    <p:extLst>
      <p:ext uri="{BB962C8B-B14F-4D97-AF65-F5344CB8AC3E}">
        <p14:creationId xmlns:p14="http://schemas.microsoft.com/office/powerpoint/2010/main" val="2196943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06C-7977-D546-A7EA-E5DFAC18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26" y="304455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/>
              <a:t>Conclusion and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B108-1239-8E44-A0BB-94775699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895061"/>
            <a:ext cx="7499350" cy="4800600"/>
          </a:xfrm>
        </p:spPr>
        <p:txBody>
          <a:bodyPr/>
          <a:lstStyle/>
          <a:p>
            <a:pPr indent="-255270">
              <a:spcBef>
                <a:spcPts val="400"/>
              </a:spcBef>
              <a:spcAft>
                <a:spcPts val="1000"/>
              </a:spcAft>
            </a:pPr>
            <a:r>
              <a:rPr lang="en-US" sz="2800">
                <a:ea typeface="+mn-lt"/>
                <a:cs typeface="+mn-lt"/>
              </a:rPr>
              <a:t>In our upcoming days, as we learn more about data structures, we plan to implement them and enhance this project further more.</a:t>
            </a:r>
          </a:p>
          <a:p>
            <a:pPr indent="-255270">
              <a:spcBef>
                <a:spcPts val="400"/>
              </a:spcBef>
              <a:spcAft>
                <a:spcPts val="1000"/>
              </a:spcAft>
            </a:pPr>
            <a:r>
              <a:rPr lang="en-US" sz="2800">
                <a:ea typeface="+mn-lt"/>
                <a:cs typeface="+mn-lt"/>
              </a:rPr>
              <a:t>We are also open to any type of suggestions/advises .</a:t>
            </a:r>
          </a:p>
          <a:p>
            <a:pPr indent="-255270">
              <a:spcBef>
                <a:spcPts val="400"/>
              </a:spcBef>
              <a:spcAft>
                <a:spcPts val="1000"/>
              </a:spcAft>
            </a:pPr>
            <a:r>
              <a:rPr lang="en-US" sz="2800">
                <a:ea typeface="+mn-lt"/>
                <a:cs typeface="+mn-lt"/>
              </a:rPr>
              <a:t>Permanent data storage and also add more limits to data inputs.</a:t>
            </a:r>
          </a:p>
          <a:p>
            <a:pPr indent="-255270">
              <a:spcBef>
                <a:spcPts val="400"/>
              </a:spcBef>
              <a:spcAft>
                <a:spcPts val="1000"/>
              </a:spcAft>
            </a:pPr>
            <a:r>
              <a:rPr lang="en-US" sz="2800">
                <a:ea typeface="+mn-lt"/>
                <a:cs typeface="+mn-lt"/>
              </a:rPr>
              <a:t>Adding a web interface for ease of use.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01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7EB8-2F16-BF43-BFAF-A7437DE0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483" y="254760"/>
            <a:ext cx="7499350" cy="114300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4772-780B-6E41-BC51-CEED1937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552" y="2054087"/>
            <a:ext cx="7499350" cy="4800600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https://en.wikipedia.org/wiki/Dijkstra%27s_algorithm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00B0F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https://www.geeksforgeeks.org/dijkstras-shortest-path-algorithm-greedy-algo-7/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https://vtu.ac.in</a:t>
            </a:r>
            <a:r>
              <a:rPr lang="en-US">
                <a:solidFill>
                  <a:srgbClr val="00B0F0"/>
                </a:solidFill>
              </a:rPr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B494-73CA-7F42-9DB2-1D716FCE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125" y="2860619"/>
            <a:ext cx="5292864" cy="11430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54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4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13E1-E715-BF49-B401-28854402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D1C0-24F1-9B43-AC4B-C4D58CF0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13" y="1924878"/>
            <a:ext cx="7499350" cy="4800600"/>
          </a:xfrm>
        </p:spPr>
        <p:txBody>
          <a:bodyPr/>
          <a:lstStyle/>
          <a:p>
            <a:pPr marL="982980" lvl="2" indent="-342900">
              <a:spcBef>
                <a:spcPts val="350"/>
              </a:spcBef>
              <a:spcAft>
                <a:spcPts val="1000"/>
              </a:spcAft>
              <a:buClr>
                <a:srgbClr val="FEB80A"/>
              </a:buClr>
            </a:pPr>
            <a:r>
              <a:rPr lang="en-US" b="1">
                <a:latin typeface="Arial"/>
                <a:cs typeface="Lucida Sans Unicode"/>
              </a:rPr>
              <a:t>It represents simulation of real time Bus travel system with multiple routes and analyzing their results in different aspects.</a:t>
            </a:r>
            <a:endParaRPr lang="en-US" b="1">
              <a:latin typeface="Arial"/>
              <a:ea typeface="+mn-lt"/>
              <a:cs typeface="+mn-lt"/>
            </a:endParaRPr>
          </a:p>
          <a:p>
            <a:pPr marL="982980" lvl="2" indent="-342900">
              <a:spcBef>
                <a:spcPts val="350"/>
              </a:spcBef>
              <a:spcAft>
                <a:spcPts val="1000"/>
              </a:spcAft>
              <a:buClr>
                <a:srgbClr val="FEB80A"/>
              </a:buClr>
            </a:pPr>
            <a:r>
              <a:rPr lang="en-US" b="1">
                <a:latin typeface="Arial"/>
                <a:cs typeface="Lucida Sans Unicode"/>
              </a:rPr>
              <a:t>Our project uses basic functions to simulate real life Bus travel system by calculating the cost by using </a:t>
            </a:r>
            <a:r>
              <a:rPr lang="en-US" b="1">
                <a:latin typeface="Arial"/>
                <a:ea typeface="+mn-lt"/>
                <a:cs typeface="+mn-lt"/>
              </a:rPr>
              <a:t>Dijkstra’s shortest path algorithm and then does the processing based on appropriate conditions and then it presents the results</a:t>
            </a:r>
            <a:r>
              <a:rPr lang="en-US" b="1">
                <a:latin typeface="Arial"/>
                <a:ea typeface="+mn-lt"/>
                <a:cs typeface="Lucida Sans Unicode"/>
              </a:rPr>
              <a:t> out in a neat and understandable manner.</a:t>
            </a:r>
          </a:p>
          <a:p>
            <a:pPr lvl="2">
              <a:spcBef>
                <a:spcPts val="350"/>
              </a:spcBef>
              <a:spcAft>
                <a:spcPts val="1000"/>
              </a:spcAft>
              <a:buClr>
                <a:srgbClr val="FEB80A"/>
              </a:buClr>
            </a:pPr>
            <a:endParaRPr lang="en-US">
              <a:latin typeface="Arial"/>
              <a:ea typeface="+mn-lt"/>
              <a:cs typeface="+mn-lt"/>
            </a:endParaRPr>
          </a:p>
          <a:p>
            <a:pPr lvl="2">
              <a:spcBef>
                <a:spcPts val="350"/>
              </a:spcBef>
              <a:spcAft>
                <a:spcPts val="1000"/>
              </a:spcAft>
              <a:buClr>
                <a:srgbClr val="FEB80A"/>
              </a:buClr>
            </a:pPr>
            <a:endParaRPr lang="en-US">
              <a:latin typeface="Arial"/>
              <a:ea typeface="+mn-lt"/>
              <a:cs typeface="+mn-lt"/>
            </a:endParaRPr>
          </a:p>
          <a:p>
            <a:pPr>
              <a:buClr>
                <a:srgbClr val="3891A7"/>
              </a:buClr>
            </a:pPr>
            <a:endParaRPr lang="en-US" sz="240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5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B00E-E8BD-FF40-B71E-FD75A4D5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2DBA-2DAA-6449-B126-CE65BB1E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5270">
              <a:spcBef>
                <a:spcPts val="400"/>
              </a:spcBef>
              <a:spcAft>
                <a:spcPts val="1000"/>
              </a:spcAft>
            </a:pPr>
            <a:r>
              <a:rPr lang="en-IN" b="1">
                <a:latin typeface="Times New Roman"/>
                <a:cs typeface="Times New Roman"/>
              </a:rPr>
              <a:t>Our project gives user a real time feel of the bus travel system.</a:t>
            </a:r>
            <a:endParaRPr lang="en-IN" b="1">
              <a:latin typeface="Times New Roman"/>
              <a:ea typeface="+mn-lt"/>
              <a:cs typeface="Times New Roman"/>
            </a:endParaRPr>
          </a:p>
          <a:p>
            <a:pPr indent="-255270">
              <a:spcBef>
                <a:spcPts val="400"/>
              </a:spcBef>
              <a:spcAft>
                <a:spcPts val="1000"/>
              </a:spcAft>
            </a:pPr>
            <a:r>
              <a:rPr lang="en-US" b="1">
                <a:latin typeface="Times New Roman"/>
                <a:cs typeface="Times New Roman"/>
              </a:rPr>
              <a:t>It allows user to choose between multiple locations and then receives a route based on the best possible scenario.</a:t>
            </a:r>
          </a:p>
          <a:p>
            <a:pPr indent="-255270">
              <a:spcBef>
                <a:spcPts val="400"/>
              </a:spcBef>
              <a:spcAft>
                <a:spcPts val="1000"/>
              </a:spcAft>
            </a:pPr>
            <a:r>
              <a:rPr lang="en-US" b="1">
                <a:latin typeface="Times New Roman"/>
                <a:cs typeface="Times New Roman"/>
              </a:rPr>
              <a:t>Our project showcases the real world application of Dijkstra's Algorithm.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4610-36DB-CC40-97AF-3A04D8C8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5444-E16C-E344-B6E7-471EB653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The main objective of our project is to show how </a:t>
            </a:r>
            <a:r>
              <a:rPr lang="en-US" b="1">
                <a:latin typeface="Times New Roman"/>
                <a:ea typeface="+mn-lt"/>
                <a:cs typeface="Times New Roman"/>
              </a:rPr>
              <a:t>Dijkstra's </a:t>
            </a:r>
            <a:r>
              <a:rPr lang="en-US">
                <a:ea typeface="+mn-lt"/>
                <a:cs typeface="+mn-lt"/>
              </a:rPr>
              <a:t>works in a real world application use case.</a:t>
            </a:r>
          </a:p>
          <a:p>
            <a:pPr>
              <a:spcBef>
                <a:spcPts val="400"/>
              </a:spcBef>
              <a:spcAft>
                <a:spcPts val="1000"/>
              </a:spcAft>
            </a:pPr>
            <a:r>
              <a:rPr lang="en-US">
                <a:ea typeface="+mn-lt"/>
                <a:cs typeface="+mn-lt"/>
              </a:rPr>
              <a:t>The main specifications of our project are:</a:t>
            </a:r>
          </a:p>
          <a:p>
            <a:pPr marL="639445" lvl="1" indent="-236220"/>
            <a:r>
              <a:rPr lang="en-US"/>
              <a:t>To find the route based on least cost</a:t>
            </a:r>
          </a:p>
          <a:p>
            <a:pPr marL="639445" lvl="1" indent="-236220"/>
            <a:r>
              <a:rPr lang="en-US"/>
              <a:t>To get real world usage of theory concepts</a:t>
            </a:r>
          </a:p>
          <a:p>
            <a:pPr marL="639445" lvl="1" indent="-236220"/>
            <a:r>
              <a:rPr lang="en-US"/>
              <a:t>To use stack concept to check the bus in that region.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8E9D-A114-F54F-ADE5-96086C2A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CDF1-A12A-E840-B320-184F4870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>
                <a:ea typeface="+mn-lt"/>
                <a:cs typeface="+mn-lt"/>
              </a:rPr>
              <a:t>Mark all nodes unvisited. Create a set of all the unvisited nodes called the </a:t>
            </a:r>
            <a:r>
              <a:rPr lang="en-US" sz="1500" i="1">
                <a:ea typeface="+mn-lt"/>
                <a:cs typeface="+mn-lt"/>
              </a:rPr>
              <a:t>unvisited set</a:t>
            </a:r>
            <a:r>
              <a:rPr lang="en-US" sz="1500">
                <a:ea typeface="+mn-lt"/>
                <a:cs typeface="+mn-lt"/>
              </a:rPr>
              <a:t>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Assign to every node a tentative distance value: set it to zero for our initial node and to infinity for all other nodes. Set the initial node as current.</a:t>
            </a:r>
            <a:endParaRPr lang="en-US" sz="1500" baseline="30000"/>
          </a:p>
          <a:p>
            <a:r>
              <a:rPr lang="en-US" sz="1500">
                <a:ea typeface="+mn-lt"/>
                <a:cs typeface="+mn-lt"/>
              </a:rPr>
              <a:t>For the current node, consider all of its unvisited Neighbours and calculate their </a:t>
            </a:r>
            <a:r>
              <a:rPr lang="en-US" sz="1500" i="1">
                <a:ea typeface="+mn-lt"/>
                <a:cs typeface="+mn-lt"/>
              </a:rPr>
              <a:t>tentative</a:t>
            </a:r>
            <a:r>
              <a:rPr lang="en-US" sz="1500">
                <a:ea typeface="+mn-lt"/>
                <a:cs typeface="+mn-lt"/>
              </a:rPr>
              <a:t> distances through the current node. Compare the newly calculated </a:t>
            </a:r>
            <a:r>
              <a:rPr lang="en-US" sz="1500" i="1">
                <a:ea typeface="+mn-lt"/>
                <a:cs typeface="+mn-lt"/>
              </a:rPr>
              <a:t>tentative</a:t>
            </a:r>
            <a:r>
              <a:rPr lang="en-US" sz="1500">
                <a:ea typeface="+mn-lt"/>
                <a:cs typeface="+mn-lt"/>
              </a:rPr>
              <a:t> distance to the current assigned value and assign the smaller one. For example, if the current node </a:t>
            </a:r>
            <a:r>
              <a:rPr lang="en-US" sz="1500" i="1">
                <a:ea typeface="+mn-lt"/>
                <a:cs typeface="+mn-lt"/>
              </a:rPr>
              <a:t>A</a:t>
            </a:r>
            <a:r>
              <a:rPr lang="en-US" sz="1500">
                <a:ea typeface="+mn-lt"/>
                <a:cs typeface="+mn-lt"/>
              </a:rPr>
              <a:t> is marked with a distance of 6, and the edge connecting it with a </a:t>
            </a:r>
            <a:r>
              <a:rPr lang="en-US" sz="1500" err="1">
                <a:ea typeface="+mn-lt"/>
                <a:cs typeface="+mn-lt"/>
              </a:rPr>
              <a:t>neighbour</a:t>
            </a:r>
            <a:r>
              <a:rPr lang="en-US" sz="1500">
                <a:ea typeface="+mn-lt"/>
                <a:cs typeface="+mn-lt"/>
              </a:rPr>
              <a:t> </a:t>
            </a:r>
            <a:r>
              <a:rPr lang="en-US" sz="1500" i="1">
                <a:ea typeface="+mn-lt"/>
                <a:cs typeface="+mn-lt"/>
              </a:rPr>
              <a:t>B</a:t>
            </a:r>
            <a:r>
              <a:rPr lang="en-US" sz="1500">
                <a:ea typeface="+mn-lt"/>
                <a:cs typeface="+mn-lt"/>
              </a:rPr>
              <a:t> has length 2, then the distance to </a:t>
            </a:r>
            <a:r>
              <a:rPr lang="en-US" sz="1500" i="1">
                <a:ea typeface="+mn-lt"/>
                <a:cs typeface="+mn-lt"/>
              </a:rPr>
              <a:t>B</a:t>
            </a:r>
            <a:r>
              <a:rPr lang="en-US" sz="1500">
                <a:ea typeface="+mn-lt"/>
                <a:cs typeface="+mn-lt"/>
              </a:rPr>
              <a:t> through </a:t>
            </a:r>
            <a:r>
              <a:rPr lang="en-US" sz="1500" i="1">
                <a:ea typeface="+mn-lt"/>
                <a:cs typeface="+mn-lt"/>
              </a:rPr>
              <a:t>A</a:t>
            </a:r>
            <a:r>
              <a:rPr lang="en-US" sz="1500">
                <a:ea typeface="+mn-lt"/>
                <a:cs typeface="+mn-lt"/>
              </a:rPr>
              <a:t> will be 6 + 2 = 8. If B was previously marked with a distance greater than 8 then change it to 8. Otherwise, the current value will be kept.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When we are done considering all of the unvisited neighbors of the current node, mark the current node as visited and remove it from the </a:t>
            </a:r>
            <a:r>
              <a:rPr lang="en-US" sz="1500" i="1">
                <a:ea typeface="+mn-lt"/>
                <a:cs typeface="+mn-lt"/>
              </a:rPr>
              <a:t>unvisited set</a:t>
            </a:r>
            <a:r>
              <a:rPr lang="en-US" sz="1500">
                <a:ea typeface="+mn-lt"/>
                <a:cs typeface="+mn-lt"/>
              </a:rPr>
              <a:t>. A visited node will never be checked again.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If the destination node has been marked visited (when planning a route between two specific nodes) or if the smallest tentative distance among the nodes in the </a:t>
            </a:r>
            <a:r>
              <a:rPr lang="en-US" sz="1500" i="1">
                <a:ea typeface="+mn-lt"/>
                <a:cs typeface="+mn-lt"/>
              </a:rPr>
              <a:t>unvisited set</a:t>
            </a:r>
            <a:r>
              <a:rPr lang="en-US" sz="1500">
                <a:ea typeface="+mn-lt"/>
                <a:cs typeface="+mn-lt"/>
              </a:rPr>
              <a:t> is infinity (when planning a complete traversal; occurs when there is no connection between the initial node and remaining unvisited nodes), then stop. The algorithm has finished.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Otherwise, select the unvisited node that is marked with the smallest tentative distance, set it as the new "current node", and go back to step 3.</a:t>
            </a:r>
            <a:endParaRPr lang="en-US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2059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384-EC77-194E-B919-C3DD25B9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7A7CDADF-202B-4DCE-9CF5-6BF314B90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83" y="1462948"/>
            <a:ext cx="3827139" cy="49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9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384-EC77-194E-B919-C3DD25B9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1907689-F901-4195-8337-422857C4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64" y="1407277"/>
            <a:ext cx="5999355" cy="51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384-EC77-194E-B919-C3DD25B9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17436B3-EF01-4047-ACB1-4868D604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71" y="1463137"/>
            <a:ext cx="5553307" cy="49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2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Application>Microsoft Office PowerPoint</Application>
  <PresentationFormat>On-screen Show (4:3)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RNS Institute of Technology Department of Information Science and Engineering</vt:lpstr>
      <vt:lpstr>CONTENTS</vt:lpstr>
      <vt:lpstr>Abstract</vt:lpstr>
      <vt:lpstr>Introduction</vt:lpstr>
      <vt:lpstr>Objective of the project</vt:lpstr>
      <vt:lpstr>Algorithm design technique</vt:lpstr>
      <vt:lpstr>Project architecture</vt:lpstr>
      <vt:lpstr>Project architecture</vt:lpstr>
      <vt:lpstr>Project architecture</vt:lpstr>
      <vt:lpstr>Implementaion modules</vt:lpstr>
      <vt:lpstr>Implementaion modules</vt:lpstr>
      <vt:lpstr>Implementaion modules</vt:lpstr>
      <vt:lpstr>Implementaion modules</vt:lpstr>
      <vt:lpstr>Implementaion modules</vt:lpstr>
      <vt:lpstr>Implementaion modules</vt:lpstr>
      <vt:lpstr>Implementation modules</vt:lpstr>
      <vt:lpstr>Implementaion modules</vt:lpstr>
      <vt:lpstr>Implementaion modules</vt:lpstr>
      <vt:lpstr>Results</vt:lpstr>
      <vt:lpstr>Results</vt:lpstr>
      <vt:lpstr>Results</vt:lpstr>
      <vt:lpstr>Applications</vt:lpstr>
      <vt:lpstr>Conclusion and future enhancements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 PRACTICAL OUTSOURCING OF LINEAR PROGRAMMING IN CLOUD COMPUTING</dc:title>
  <dc:creator>SHAMANTH</dc:creator>
  <cp:revision>2</cp:revision>
  <dcterms:created xsi:type="dcterms:W3CDTF">2012-03-25T06:30:36Z</dcterms:created>
  <dcterms:modified xsi:type="dcterms:W3CDTF">2021-08-11T06:39:02Z</dcterms:modified>
</cp:coreProperties>
</file>