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2" r:id="rId3"/>
    <p:sldId id="267" r:id="rId4"/>
    <p:sldId id="282" r:id="rId5"/>
    <p:sldId id="277" r:id="rId6"/>
    <p:sldId id="257" r:id="rId7"/>
    <p:sldId id="269" r:id="rId8"/>
    <p:sldId id="268" r:id="rId9"/>
    <p:sldId id="273" r:id="rId10"/>
    <p:sldId id="274" r:id="rId11"/>
    <p:sldId id="275" r:id="rId12"/>
    <p:sldId id="276" r:id="rId13"/>
    <p:sldId id="278" r:id="rId14"/>
    <p:sldId id="279" r:id="rId15"/>
    <p:sldId id="280"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000" autoAdjust="0"/>
    <p:restoredTop sz="97285" autoAdjust="0"/>
  </p:normalViewPr>
  <p:slideViewPr>
    <p:cSldViewPr snapToGrid="0">
      <p:cViewPr varScale="1">
        <p:scale>
          <a:sx n="56" d="100"/>
          <a:sy n="56" d="100"/>
        </p:scale>
        <p:origin x="-96" y="-7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9C9A26-A1D4-4531-81E1-526BEC00F5B0}" type="datetimeFigureOut">
              <a:rPr lang="en-US" smtClean="0"/>
              <a:t>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CA4D3F-0F69-4C18-AD35-F10BC3379E40}" type="slidenum">
              <a:rPr lang="en-US" smtClean="0"/>
              <a:t>‹#›</a:t>
            </a:fld>
            <a:endParaRPr lang="en-US"/>
          </a:p>
        </p:txBody>
      </p:sp>
    </p:spTree>
    <p:extLst>
      <p:ext uri="{BB962C8B-B14F-4D97-AF65-F5344CB8AC3E}">
        <p14:creationId xmlns:p14="http://schemas.microsoft.com/office/powerpoint/2010/main" val="1575911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Lossy Compression</a:t>
            </a:r>
            <a:r>
              <a:rPr lang="en-US" dirty="0"/>
              <a:t> is a data compression technique where some amount of the original data is lost during the compression process to reduce the file size significantly</a:t>
            </a:r>
          </a:p>
          <a:p>
            <a:r>
              <a:rPr lang="en-US" dirty="0"/>
              <a:t>The size of the latent space determines the extent of compression. A smaller latent space forces the network to discard more information, leading to a lossy reconstruction but achieving better compression.</a:t>
            </a:r>
          </a:p>
        </p:txBody>
      </p:sp>
      <p:sp>
        <p:nvSpPr>
          <p:cNvPr id="4" name="Slide Number Placeholder 3"/>
          <p:cNvSpPr>
            <a:spLocks noGrp="1"/>
          </p:cNvSpPr>
          <p:nvPr>
            <p:ph type="sldNum" sz="quarter" idx="5"/>
          </p:nvPr>
        </p:nvSpPr>
        <p:spPr/>
        <p:txBody>
          <a:bodyPr/>
          <a:lstStyle/>
          <a:p>
            <a:fld id="{50CA4D3F-0F69-4C18-AD35-F10BC3379E40}" type="slidenum">
              <a:rPr lang="en-US" smtClean="0"/>
              <a:t>3</a:t>
            </a:fld>
            <a:endParaRPr lang="en-US"/>
          </a:p>
        </p:txBody>
      </p:sp>
    </p:spTree>
    <p:extLst>
      <p:ext uri="{BB962C8B-B14F-4D97-AF65-F5344CB8AC3E}">
        <p14:creationId xmlns:p14="http://schemas.microsoft.com/office/powerpoint/2010/main" val="2860603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Overfitting occurs when the model is too complex, memorizing the training data instead of generalizing to unseen data.</a:t>
            </a:r>
          </a:p>
          <a:p>
            <a:r>
              <a:rPr lang="en-US" b="1" dirty="0"/>
              <a:t>Training and Validation Loss Curves:</a:t>
            </a:r>
          </a:p>
          <a:p>
            <a:pPr>
              <a:buFont typeface="Arial" panose="020B0604020202020204" pitchFamily="34" charset="0"/>
              <a:buChar char="•"/>
            </a:pPr>
            <a:r>
              <a:rPr lang="en-US" b="1" dirty="0"/>
              <a:t>Low Training Loss:</a:t>
            </a:r>
            <a:r>
              <a:rPr lang="en-US" dirty="0"/>
              <a:t> The model fits the training data perfectly.</a:t>
            </a:r>
          </a:p>
          <a:p>
            <a:pPr>
              <a:buFont typeface="Arial" panose="020B0604020202020204" pitchFamily="34" charset="0"/>
              <a:buChar char="•"/>
            </a:pPr>
            <a:r>
              <a:rPr lang="en-US" b="1" dirty="0"/>
              <a:t>High Validation Loss:</a:t>
            </a:r>
            <a:r>
              <a:rPr lang="en-US" dirty="0"/>
              <a:t> The model performs poorly on unseen data.</a:t>
            </a:r>
          </a:p>
          <a:p>
            <a:endParaRPr lang="en-US" dirty="0"/>
          </a:p>
        </p:txBody>
      </p:sp>
      <p:sp>
        <p:nvSpPr>
          <p:cNvPr id="4" name="Slide Number Placeholder 3"/>
          <p:cNvSpPr>
            <a:spLocks noGrp="1"/>
          </p:cNvSpPr>
          <p:nvPr>
            <p:ph type="sldNum" sz="quarter" idx="5"/>
          </p:nvPr>
        </p:nvSpPr>
        <p:spPr/>
        <p:txBody>
          <a:bodyPr/>
          <a:lstStyle/>
          <a:p>
            <a:fld id="{50CA4D3F-0F69-4C18-AD35-F10BC3379E40}" type="slidenum">
              <a:rPr lang="en-US" smtClean="0"/>
              <a:t>9</a:t>
            </a:fld>
            <a:endParaRPr lang="en-US"/>
          </a:p>
        </p:txBody>
      </p:sp>
    </p:spTree>
    <p:extLst>
      <p:ext uri="{BB962C8B-B14F-4D97-AF65-F5344CB8AC3E}">
        <p14:creationId xmlns:p14="http://schemas.microsoft.com/office/powerpoint/2010/main" val="990485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KL Divergence (</a:t>
            </a:r>
            <a:r>
              <a:rPr lang="en-US" b="1" dirty="0" err="1"/>
              <a:t>Kullback-Leibler</a:t>
            </a:r>
            <a:r>
              <a:rPr lang="en-US" b="1" dirty="0"/>
              <a:t> Divergence)</a:t>
            </a:r>
            <a:r>
              <a:rPr lang="en-US" dirty="0"/>
              <a:t> is a measure of how one probability distribution Q (e.g., the learned latent distribution in a VAE) differs from a reference probability distribution P (e.g., a standard normal distribution N(0,I)</a:t>
            </a:r>
          </a:p>
        </p:txBody>
      </p:sp>
      <p:sp>
        <p:nvSpPr>
          <p:cNvPr id="4" name="Slide Number Placeholder 3"/>
          <p:cNvSpPr>
            <a:spLocks noGrp="1"/>
          </p:cNvSpPr>
          <p:nvPr>
            <p:ph type="sldNum" sz="quarter" idx="5"/>
          </p:nvPr>
        </p:nvSpPr>
        <p:spPr/>
        <p:txBody>
          <a:bodyPr/>
          <a:lstStyle/>
          <a:p>
            <a:fld id="{50CA4D3F-0F69-4C18-AD35-F10BC3379E40}" type="slidenum">
              <a:rPr lang="en-US" smtClean="0"/>
              <a:t>13</a:t>
            </a:fld>
            <a:endParaRPr lang="en-US"/>
          </a:p>
        </p:txBody>
      </p:sp>
    </p:spTree>
    <p:extLst>
      <p:ext uri="{BB962C8B-B14F-4D97-AF65-F5344CB8AC3E}">
        <p14:creationId xmlns:p14="http://schemas.microsoft.com/office/powerpoint/2010/main" val="2717111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75A10580-AD31-4B8F-8448-55A666AC1725}"/>
              </a:ext>
            </a:extLst>
          </p:cNvPr>
          <p:cNvSpPr>
            <a:spLocks noGrp="1"/>
          </p:cNvSpPr>
          <p:nvPr>
            <p:ph type="dt" sz="half" idx="10"/>
          </p:nvPr>
        </p:nvSpPr>
        <p:spPr/>
        <p:txBody>
          <a:bodyPr/>
          <a:lstStyle/>
          <a:p>
            <a:fld id="{79C5A860-F335-4252-AA00-24FB67ED2982}" type="datetime1">
              <a:rPr lang="en-US" smtClean="0"/>
              <a:t>1/1/2025</a:t>
            </a:fld>
            <a:endParaRPr lang="en-US"/>
          </a:p>
        </p:txBody>
      </p:sp>
      <p:sp>
        <p:nvSpPr>
          <p:cNvPr id="5" name="Footer Placeholder 4">
            <a:extLst>
              <a:ext uri="{FF2B5EF4-FFF2-40B4-BE49-F238E27FC236}">
                <a16:creationId xmlns:a16="http://schemas.microsoft.com/office/drawing/2014/main" xmlns=""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21356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780919F-FDDD-42FB-8422-A0665D558D00}"/>
              </a:ext>
            </a:extLst>
          </p:cNvPr>
          <p:cNvSpPr>
            <a:spLocks noGrp="1"/>
          </p:cNvSpPr>
          <p:nvPr>
            <p:ph type="dt" sz="half" idx="10"/>
          </p:nvPr>
        </p:nvSpPr>
        <p:spPr/>
        <p:txBody>
          <a:bodyPr/>
          <a:lstStyle/>
          <a:p>
            <a:fld id="{46AB1048-0047-48CA-88BA-D69B470942CF}" type="datetime1">
              <a:rPr lang="en-US" smtClean="0"/>
              <a:t>1/1/2025</a:t>
            </a:fld>
            <a:endParaRPr lang="en-US"/>
          </a:p>
        </p:txBody>
      </p:sp>
      <p:sp>
        <p:nvSpPr>
          <p:cNvPr id="5" name="Footer Placeholder 4">
            <a:extLst>
              <a:ext uri="{FF2B5EF4-FFF2-40B4-BE49-F238E27FC236}">
                <a16:creationId xmlns:a16="http://schemas.microsoft.com/office/drawing/2014/main" xmlns=""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5818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56846397-BBD2-4426-B1F5-FD6EA3CDC866}"/>
              </a:ext>
            </a:extLst>
          </p:cNvPr>
          <p:cNvSpPr>
            <a:spLocks noGrp="1"/>
          </p:cNvSpPr>
          <p:nvPr>
            <p:ph type="dt" sz="half" idx="10"/>
          </p:nvPr>
        </p:nvSpPr>
        <p:spPr/>
        <p:txBody>
          <a:bodyPr/>
          <a:lstStyle/>
          <a:p>
            <a:fld id="{5BD83879-648C-49A9-81A2-0EF5946532D0}" type="datetime1">
              <a:rPr lang="en-US" smtClean="0"/>
              <a:t>1/1/2025</a:t>
            </a:fld>
            <a:endParaRPr lang="en-US"/>
          </a:p>
        </p:txBody>
      </p:sp>
      <p:sp>
        <p:nvSpPr>
          <p:cNvPr id="5" name="Footer Placeholder 4">
            <a:extLst>
              <a:ext uri="{FF2B5EF4-FFF2-40B4-BE49-F238E27FC236}">
                <a16:creationId xmlns:a16="http://schemas.microsoft.com/office/drawing/2014/main" xmlns=""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7164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A4A3A50-B922-45BE-945D-7ED3EBD83F7C}"/>
              </a:ext>
            </a:extLst>
          </p:cNvPr>
          <p:cNvSpPr>
            <a:spLocks noGrp="1"/>
          </p:cNvSpPr>
          <p:nvPr>
            <p:ph type="dt" sz="half" idx="10"/>
          </p:nvPr>
        </p:nvSpPr>
        <p:spPr/>
        <p:txBody>
          <a:bodyPr/>
          <a:lstStyle/>
          <a:p>
            <a:fld id="{D04BC802-30E3-4658-9CCA-F873646FEC67}" type="datetime1">
              <a:rPr lang="en-US" smtClean="0"/>
              <a:t>1/1/2025</a:t>
            </a:fld>
            <a:endParaRPr lang="en-US"/>
          </a:p>
        </p:txBody>
      </p:sp>
      <p:sp>
        <p:nvSpPr>
          <p:cNvPr id="5" name="Footer Placeholder 4">
            <a:extLst>
              <a:ext uri="{FF2B5EF4-FFF2-40B4-BE49-F238E27FC236}">
                <a16:creationId xmlns:a16="http://schemas.microsoft.com/office/drawing/2014/main" xmlns=""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8751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2FCA372-3F42-4113-A73B-5FDCF93CB5BC}"/>
              </a:ext>
            </a:extLst>
          </p:cNvPr>
          <p:cNvSpPr>
            <a:spLocks noGrp="1"/>
          </p:cNvSpPr>
          <p:nvPr>
            <p:ph type="dt" sz="half" idx="10"/>
          </p:nvPr>
        </p:nvSpPr>
        <p:spPr/>
        <p:txBody>
          <a:bodyPr/>
          <a:lstStyle/>
          <a:p>
            <a:fld id="{0AB227A3-19CE-4153-81CE-64EB7AB094B3}" type="datetime1">
              <a:rPr lang="en-US" smtClean="0"/>
              <a:t>1/1/2025</a:t>
            </a:fld>
            <a:endParaRPr lang="en-US"/>
          </a:p>
        </p:txBody>
      </p:sp>
      <p:sp>
        <p:nvSpPr>
          <p:cNvPr id="5" name="Footer Placeholder 4">
            <a:extLst>
              <a:ext uri="{FF2B5EF4-FFF2-40B4-BE49-F238E27FC236}">
                <a16:creationId xmlns:a16="http://schemas.microsoft.com/office/drawing/2014/main" xmlns=""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85223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FC074146-2374-4321-AEBB-3E9B09D7796D}"/>
              </a:ext>
            </a:extLst>
          </p:cNvPr>
          <p:cNvSpPr>
            <a:spLocks noGrp="1"/>
          </p:cNvSpPr>
          <p:nvPr>
            <p:ph type="dt" sz="half" idx="10"/>
          </p:nvPr>
        </p:nvSpPr>
        <p:spPr/>
        <p:txBody>
          <a:bodyPr/>
          <a:lstStyle/>
          <a:p>
            <a:fld id="{B819A100-10F6-477E-8847-29D479EF1C92}" type="datetime1">
              <a:rPr lang="en-US" smtClean="0"/>
              <a:t>1/1/2025</a:t>
            </a:fld>
            <a:endParaRPr lang="en-US"/>
          </a:p>
        </p:txBody>
      </p:sp>
      <p:sp>
        <p:nvSpPr>
          <p:cNvPr id="6" name="Footer Placeholder 5">
            <a:extLst>
              <a:ext uri="{FF2B5EF4-FFF2-40B4-BE49-F238E27FC236}">
                <a16:creationId xmlns:a16="http://schemas.microsoft.com/office/drawing/2014/main" xmlns=""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35683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82A6EB-0285-4FA4-A00C-A7F716084FD3}"/>
              </a:ext>
            </a:extLst>
          </p:cNvPr>
          <p:cNvSpPr>
            <a:spLocks noGrp="1"/>
          </p:cNvSpPr>
          <p:nvPr>
            <p:ph type="dt" sz="half" idx="10"/>
          </p:nvPr>
        </p:nvSpPr>
        <p:spPr/>
        <p:txBody>
          <a:bodyPr/>
          <a:lstStyle/>
          <a:p>
            <a:fld id="{5DF128AB-198A-495F-8475-FDB360C9873F}" type="datetime1">
              <a:rPr lang="en-US" smtClean="0"/>
              <a:t>1/1/2025</a:t>
            </a:fld>
            <a:endParaRPr lang="en-US"/>
          </a:p>
        </p:txBody>
      </p:sp>
      <p:sp>
        <p:nvSpPr>
          <p:cNvPr id="8" name="Footer Placeholder 7">
            <a:extLst>
              <a:ext uri="{FF2B5EF4-FFF2-40B4-BE49-F238E27FC236}">
                <a16:creationId xmlns:a16="http://schemas.microsoft.com/office/drawing/2014/main" xmlns=""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49335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572C8E6-49D6-46A5-8DC3-B0D8E683C9CB}"/>
              </a:ext>
            </a:extLst>
          </p:cNvPr>
          <p:cNvSpPr>
            <a:spLocks noGrp="1"/>
          </p:cNvSpPr>
          <p:nvPr>
            <p:ph type="dt" sz="half" idx="10"/>
          </p:nvPr>
        </p:nvSpPr>
        <p:spPr/>
        <p:txBody>
          <a:bodyPr/>
          <a:lstStyle/>
          <a:p>
            <a:fld id="{021A235E-F8FD-479F-9FC7-18BE84110877}" type="datetime1">
              <a:rPr lang="en-US" smtClean="0"/>
              <a:t>1/1/2025</a:t>
            </a:fld>
            <a:endParaRPr lang="en-US"/>
          </a:p>
        </p:txBody>
      </p:sp>
      <p:sp>
        <p:nvSpPr>
          <p:cNvPr id="4" name="Footer Placeholder 3">
            <a:extLst>
              <a:ext uri="{FF2B5EF4-FFF2-40B4-BE49-F238E27FC236}">
                <a16:creationId xmlns:a16="http://schemas.microsoft.com/office/drawing/2014/main" xmlns=""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5201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FBDCB94-13E9-41CB-88F0-D30A1791DCBA}"/>
              </a:ext>
            </a:extLst>
          </p:cNvPr>
          <p:cNvSpPr>
            <a:spLocks noGrp="1"/>
          </p:cNvSpPr>
          <p:nvPr>
            <p:ph type="dt" sz="half" idx="10"/>
          </p:nvPr>
        </p:nvSpPr>
        <p:spPr/>
        <p:txBody>
          <a:bodyPr/>
          <a:lstStyle/>
          <a:p>
            <a:fld id="{E890F09B-68DA-462E-9DB4-4C9ADAB8CBCC}" type="datetime1">
              <a:rPr lang="en-US" smtClean="0"/>
              <a:t>1/1/2025</a:t>
            </a:fld>
            <a:endParaRPr lang="en-US"/>
          </a:p>
        </p:txBody>
      </p:sp>
      <p:sp>
        <p:nvSpPr>
          <p:cNvPr id="3" name="Footer Placeholder 2">
            <a:extLst>
              <a:ext uri="{FF2B5EF4-FFF2-40B4-BE49-F238E27FC236}">
                <a16:creationId xmlns:a16="http://schemas.microsoft.com/office/drawing/2014/main" xmlns=""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8996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9EED06C-E016-489C-8863-EA1BE998BC48}"/>
              </a:ext>
            </a:extLst>
          </p:cNvPr>
          <p:cNvSpPr>
            <a:spLocks noGrp="1"/>
          </p:cNvSpPr>
          <p:nvPr>
            <p:ph type="dt" sz="half" idx="10"/>
          </p:nvPr>
        </p:nvSpPr>
        <p:spPr/>
        <p:txBody>
          <a:bodyPr/>
          <a:lstStyle/>
          <a:p>
            <a:fld id="{17AC4E36-FABE-47EB-AA7F-C19A93824617}" type="datetime1">
              <a:rPr lang="en-US" smtClean="0"/>
              <a:t>1/1/2025</a:t>
            </a:fld>
            <a:endParaRPr lang="en-US"/>
          </a:p>
        </p:txBody>
      </p:sp>
      <p:sp>
        <p:nvSpPr>
          <p:cNvPr id="6" name="Footer Placeholder 5">
            <a:extLst>
              <a:ext uri="{FF2B5EF4-FFF2-40B4-BE49-F238E27FC236}">
                <a16:creationId xmlns:a16="http://schemas.microsoft.com/office/drawing/2014/main" xmlns=""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76391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A5C400-0D13-495F-8C4E-EC3CDF5F22AF}"/>
              </a:ext>
            </a:extLst>
          </p:cNvPr>
          <p:cNvSpPr>
            <a:spLocks noGrp="1"/>
          </p:cNvSpPr>
          <p:nvPr>
            <p:ph type="dt" sz="half" idx="10"/>
          </p:nvPr>
        </p:nvSpPr>
        <p:spPr/>
        <p:txBody>
          <a:bodyPr/>
          <a:lstStyle/>
          <a:p>
            <a:fld id="{F199CE6B-5DE6-4A2D-B72E-5E8969F9F56F}" type="datetime1">
              <a:rPr lang="en-US" smtClean="0"/>
              <a:t>1/1/2025</a:t>
            </a:fld>
            <a:endParaRPr lang="en-US"/>
          </a:p>
        </p:txBody>
      </p:sp>
      <p:sp>
        <p:nvSpPr>
          <p:cNvPr id="6" name="Footer Placeholder 5">
            <a:extLst>
              <a:ext uri="{FF2B5EF4-FFF2-40B4-BE49-F238E27FC236}">
                <a16:creationId xmlns:a16="http://schemas.microsoft.com/office/drawing/2014/main" xmlns=""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0129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xmlns="" id="{4D39700F-2B10-4402-A7DD-06EE2245880D}"/>
              </a:ext>
              <a:ext uri="{C183D7F6-B498-43B3-948B-1728B52AA6E4}">
                <adec:decorative xmlns:adec="http://schemas.microsoft.com/office/drawing/2017/decorative" xmlns=""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xmlns=""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1/1/2025</a:t>
            </a:fld>
            <a:endParaRPr lang="en-US" dirty="0"/>
          </a:p>
        </p:txBody>
      </p:sp>
      <p:sp>
        <p:nvSpPr>
          <p:cNvPr id="5" name="Footer Placeholder 4">
            <a:extLst>
              <a:ext uri="{FF2B5EF4-FFF2-40B4-BE49-F238E27FC236}">
                <a16:creationId xmlns:a16="http://schemas.microsoft.com/office/drawing/2014/main" xmlns=""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xmlns=""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29062580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piconsulting.dev/Projects/ONNX/hom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06E15305-164C-44CD-9E0F-420C2DC1B3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pic>
        <p:nvPicPr>
          <p:cNvPr id="4" name="Picture 3" descr="Colored pencils inside a pencil holder which is on top of a wood table">
            <a:extLst>
              <a:ext uri="{FF2B5EF4-FFF2-40B4-BE49-F238E27FC236}">
                <a16:creationId xmlns:a16="http://schemas.microsoft.com/office/drawing/2014/main" xmlns="" id="{2E28814C-6724-EDA4-E687-3714DAF867E0}"/>
              </a:ext>
            </a:extLst>
          </p:cNvPr>
          <p:cNvPicPr>
            <a:picLocks noChangeAspect="1"/>
          </p:cNvPicPr>
          <p:nvPr/>
        </p:nvPicPr>
        <p:blipFill>
          <a:blip r:embed="rId2">
            <a:alphaModFix amt="50000"/>
          </a:blip>
          <a:srcRect t="3217"/>
          <a:stretch/>
        </p:blipFill>
        <p:spPr>
          <a:xfrm>
            <a:off x="837986" y="10"/>
            <a:ext cx="10615629" cy="6857990"/>
          </a:xfrm>
          <a:custGeom>
            <a:avLst/>
            <a:gdLst/>
            <a:ahLst/>
            <a:cxnLst/>
            <a:rect l="l" t="t" r="r" b="b"/>
            <a:pathLst>
              <a:path w="10615629" h="6858000">
                <a:moveTo>
                  <a:pt x="7169276" y="5665107"/>
                </a:moveTo>
                <a:cubicBezTo>
                  <a:pt x="7360157" y="5665107"/>
                  <a:pt x="7514897" y="5819847"/>
                  <a:pt x="7514897" y="6010728"/>
                </a:cubicBezTo>
                <a:cubicBezTo>
                  <a:pt x="7514897" y="6201609"/>
                  <a:pt x="7360157" y="6356349"/>
                  <a:pt x="7169276" y="6356349"/>
                </a:cubicBezTo>
                <a:cubicBezTo>
                  <a:pt x="6978395" y="6356349"/>
                  <a:pt x="6823655" y="6201609"/>
                  <a:pt x="6823655" y="6010728"/>
                </a:cubicBezTo>
                <a:cubicBezTo>
                  <a:pt x="6823655" y="5819847"/>
                  <a:pt x="6978395" y="5665107"/>
                  <a:pt x="7169276" y="5665107"/>
                </a:cubicBezTo>
                <a:close/>
                <a:moveTo>
                  <a:pt x="10010446" y="2285546"/>
                </a:moveTo>
                <a:cubicBezTo>
                  <a:pt x="10256938" y="2285546"/>
                  <a:pt x="10456760" y="2485368"/>
                  <a:pt x="10456760" y="2731860"/>
                </a:cubicBezTo>
                <a:cubicBezTo>
                  <a:pt x="10456760" y="2978352"/>
                  <a:pt x="10256938" y="3178174"/>
                  <a:pt x="10010446" y="3178174"/>
                </a:cubicBezTo>
                <a:cubicBezTo>
                  <a:pt x="9763954" y="3178174"/>
                  <a:pt x="9564132" y="2978352"/>
                  <a:pt x="9564132" y="2731860"/>
                </a:cubicBezTo>
                <a:cubicBezTo>
                  <a:pt x="9564132" y="2485368"/>
                  <a:pt x="9763954" y="2285546"/>
                  <a:pt x="10010446" y="2285546"/>
                </a:cubicBezTo>
                <a:close/>
                <a:moveTo>
                  <a:pt x="10354145" y="1626054"/>
                </a:moveTo>
                <a:cubicBezTo>
                  <a:pt x="10498559" y="1626054"/>
                  <a:pt x="10615629" y="1743124"/>
                  <a:pt x="10615629" y="1887538"/>
                </a:cubicBezTo>
                <a:cubicBezTo>
                  <a:pt x="10615629" y="2031953"/>
                  <a:pt x="10498559" y="2149022"/>
                  <a:pt x="10354145" y="2149022"/>
                </a:cubicBezTo>
                <a:cubicBezTo>
                  <a:pt x="10209731" y="2149022"/>
                  <a:pt x="10092661" y="2031953"/>
                  <a:pt x="10092661" y="1887538"/>
                </a:cubicBezTo>
                <a:cubicBezTo>
                  <a:pt x="10092661" y="1743124"/>
                  <a:pt x="10209731" y="1626054"/>
                  <a:pt x="10354145" y="1626054"/>
                </a:cubicBezTo>
                <a:close/>
                <a:moveTo>
                  <a:pt x="1458900" y="620485"/>
                </a:moveTo>
                <a:cubicBezTo>
                  <a:pt x="1705392" y="620485"/>
                  <a:pt x="1905214" y="820307"/>
                  <a:pt x="1905214" y="1066799"/>
                </a:cubicBezTo>
                <a:cubicBezTo>
                  <a:pt x="1905214" y="1313291"/>
                  <a:pt x="1705392" y="1513113"/>
                  <a:pt x="1458900" y="1513113"/>
                </a:cubicBezTo>
                <a:cubicBezTo>
                  <a:pt x="1212408" y="1513113"/>
                  <a:pt x="1012586" y="1313291"/>
                  <a:pt x="1012586" y="1066799"/>
                </a:cubicBezTo>
                <a:cubicBezTo>
                  <a:pt x="1012586" y="820307"/>
                  <a:pt x="1212408" y="620485"/>
                  <a:pt x="1458900" y="620485"/>
                </a:cubicBezTo>
                <a:close/>
                <a:moveTo>
                  <a:pt x="6634576" y="0"/>
                </a:moveTo>
                <a:lnTo>
                  <a:pt x="10141834" y="0"/>
                </a:lnTo>
                <a:lnTo>
                  <a:pt x="10200260" y="112226"/>
                </a:lnTo>
                <a:cubicBezTo>
                  <a:pt x="10410239" y="575266"/>
                  <a:pt x="10394872" y="1153565"/>
                  <a:pt x="9914575" y="1675662"/>
                </a:cubicBezTo>
                <a:cubicBezTo>
                  <a:pt x="9716856" y="1890645"/>
                  <a:pt x="9539638" y="2125049"/>
                  <a:pt x="9361609" y="2357294"/>
                </a:cubicBezTo>
                <a:cubicBezTo>
                  <a:pt x="9193292" y="2576998"/>
                  <a:pt x="9188572" y="2830553"/>
                  <a:pt x="9334635" y="3068327"/>
                </a:cubicBezTo>
                <a:cubicBezTo>
                  <a:pt x="9495670" y="3329571"/>
                  <a:pt x="9683004" y="3577866"/>
                  <a:pt x="9815042" y="3852732"/>
                </a:cubicBezTo>
                <a:cubicBezTo>
                  <a:pt x="10050525" y="4342848"/>
                  <a:pt x="9955575" y="4825682"/>
                  <a:pt x="9376176" y="5163127"/>
                </a:cubicBezTo>
                <a:cubicBezTo>
                  <a:pt x="8901029" y="5439880"/>
                  <a:pt x="8396077" y="5450670"/>
                  <a:pt x="7869813" y="5397801"/>
                </a:cubicBezTo>
                <a:cubicBezTo>
                  <a:pt x="7414763" y="5352214"/>
                  <a:pt x="6924916" y="5316879"/>
                  <a:pt x="6545392" y="5591203"/>
                </a:cubicBezTo>
                <a:cubicBezTo>
                  <a:pt x="6238293" y="5813469"/>
                  <a:pt x="6024794" y="6166019"/>
                  <a:pt x="5772723" y="6463272"/>
                </a:cubicBezTo>
                <a:cubicBezTo>
                  <a:pt x="5693284" y="6557074"/>
                  <a:pt x="5618532" y="6655326"/>
                  <a:pt x="5542128" y="6751893"/>
                </a:cubicBezTo>
                <a:lnTo>
                  <a:pt x="5455473" y="6858000"/>
                </a:lnTo>
                <a:lnTo>
                  <a:pt x="3884322" y="6858000"/>
                </a:lnTo>
                <a:lnTo>
                  <a:pt x="3874161" y="6844414"/>
                </a:lnTo>
                <a:cubicBezTo>
                  <a:pt x="3769502" y="6682570"/>
                  <a:pt x="3725804" y="6471499"/>
                  <a:pt x="3692625" y="6276207"/>
                </a:cubicBezTo>
                <a:cubicBezTo>
                  <a:pt x="3594979" y="5704764"/>
                  <a:pt x="2996562" y="5529973"/>
                  <a:pt x="2561203" y="5655806"/>
                </a:cubicBezTo>
                <a:cubicBezTo>
                  <a:pt x="1295584" y="6024675"/>
                  <a:pt x="405173" y="5378783"/>
                  <a:pt x="69617" y="4277706"/>
                </a:cubicBezTo>
                <a:cubicBezTo>
                  <a:pt x="12163" y="4089022"/>
                  <a:pt x="22818" y="3880245"/>
                  <a:pt x="1643" y="3679828"/>
                </a:cubicBezTo>
                <a:cubicBezTo>
                  <a:pt x="-11845" y="3246491"/>
                  <a:pt x="53163" y="2840533"/>
                  <a:pt x="368893" y="2516306"/>
                </a:cubicBezTo>
                <a:cubicBezTo>
                  <a:pt x="570254" y="2309550"/>
                  <a:pt x="826642" y="2227145"/>
                  <a:pt x="1113509" y="2192618"/>
                </a:cubicBezTo>
                <a:cubicBezTo>
                  <a:pt x="1425464" y="2154854"/>
                  <a:pt x="1739171" y="2099963"/>
                  <a:pt x="2037232" y="2005555"/>
                </a:cubicBezTo>
                <a:cubicBezTo>
                  <a:pt x="2313447" y="1917888"/>
                  <a:pt x="2430109" y="1649902"/>
                  <a:pt x="2547311" y="1405114"/>
                </a:cubicBezTo>
                <a:cubicBezTo>
                  <a:pt x="2839303" y="794962"/>
                  <a:pt x="3300289" y="490426"/>
                  <a:pt x="3900864" y="578766"/>
                </a:cubicBezTo>
                <a:cubicBezTo>
                  <a:pt x="4133785" y="613023"/>
                  <a:pt x="4362119" y="739800"/>
                  <a:pt x="4571571" y="860778"/>
                </a:cubicBezTo>
                <a:cubicBezTo>
                  <a:pt x="5133169" y="1185276"/>
                  <a:pt x="5641898" y="1029501"/>
                  <a:pt x="6039226" y="631499"/>
                </a:cubicBezTo>
                <a:cubicBezTo>
                  <a:pt x="6180165" y="489886"/>
                  <a:pt x="6313484" y="339979"/>
                  <a:pt x="6449433" y="193257"/>
                </a:cubicBezTo>
                <a:close/>
              </a:path>
            </a:pathLst>
          </a:custGeom>
        </p:spPr>
      </p:pic>
      <p:sp>
        <p:nvSpPr>
          <p:cNvPr id="2" name="Title 1">
            <a:extLst>
              <a:ext uri="{FF2B5EF4-FFF2-40B4-BE49-F238E27FC236}">
                <a16:creationId xmlns:a16="http://schemas.microsoft.com/office/drawing/2014/main" xmlns="" id="{1D1BA06B-9E6B-8155-74B1-8E94F9C99108}"/>
              </a:ext>
            </a:extLst>
          </p:cNvPr>
          <p:cNvSpPr>
            <a:spLocks noGrp="1"/>
          </p:cNvSpPr>
          <p:nvPr>
            <p:ph type="ctrTitle"/>
          </p:nvPr>
        </p:nvSpPr>
        <p:spPr>
          <a:xfrm>
            <a:off x="2891743" y="1344594"/>
            <a:ext cx="6458556" cy="2674955"/>
          </a:xfrm>
        </p:spPr>
        <p:txBody>
          <a:bodyPr>
            <a:normAutofit/>
          </a:bodyPr>
          <a:lstStyle/>
          <a:p>
            <a:pPr algn="ctr"/>
            <a:r>
              <a:rPr lang="en-US" dirty="0">
                <a:solidFill>
                  <a:srgbClr val="FFFFFF"/>
                </a:solidFill>
              </a:rPr>
              <a:t>Autoencoders!!!</a:t>
            </a:r>
          </a:p>
        </p:txBody>
      </p:sp>
      <p:sp>
        <p:nvSpPr>
          <p:cNvPr id="3" name="Subtitle 2">
            <a:extLst>
              <a:ext uri="{FF2B5EF4-FFF2-40B4-BE49-F238E27FC236}">
                <a16:creationId xmlns:a16="http://schemas.microsoft.com/office/drawing/2014/main" xmlns="" id="{FEE2F621-4C0A-9BC4-30F9-4D1BA6B466DF}"/>
              </a:ext>
            </a:extLst>
          </p:cNvPr>
          <p:cNvSpPr>
            <a:spLocks noGrp="1"/>
          </p:cNvSpPr>
          <p:nvPr>
            <p:ph type="subTitle" idx="1"/>
          </p:nvPr>
        </p:nvSpPr>
        <p:spPr>
          <a:xfrm>
            <a:off x="2891743" y="4229100"/>
            <a:ext cx="6458556" cy="1028700"/>
          </a:xfrm>
        </p:spPr>
        <p:txBody>
          <a:bodyPr>
            <a:normAutofit/>
          </a:bodyPr>
          <a:lstStyle/>
          <a:p>
            <a:pPr algn="ctr"/>
            <a:r>
              <a:rPr lang="en-US" dirty="0">
                <a:solidFill>
                  <a:srgbClr val="FFFFFF"/>
                </a:solidFill>
              </a:rPr>
              <a:t>Hina Ali</a:t>
            </a:r>
          </a:p>
        </p:txBody>
      </p:sp>
    </p:spTree>
    <p:extLst>
      <p:ext uri="{BB962C8B-B14F-4D97-AF65-F5344CB8AC3E}">
        <p14:creationId xmlns:p14="http://schemas.microsoft.com/office/powerpoint/2010/main" val="386502615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CF754D-9CFA-BD9B-AB83-440B38C5AA02}"/>
              </a:ext>
            </a:extLst>
          </p:cNvPr>
          <p:cNvSpPr>
            <a:spLocks noGrp="1"/>
          </p:cNvSpPr>
          <p:nvPr>
            <p:ph type="title"/>
          </p:nvPr>
        </p:nvSpPr>
        <p:spPr/>
        <p:txBody>
          <a:bodyPr>
            <a:normAutofit fontScale="90000"/>
          </a:bodyPr>
          <a:lstStyle/>
          <a:p>
            <a:r>
              <a:rPr lang="en-US" b="1" i="0" dirty="0">
                <a:solidFill>
                  <a:srgbClr val="05192D"/>
                </a:solidFill>
                <a:effectLst/>
                <a:latin typeface="Studio-Feixen-Sans"/>
              </a:rPr>
              <a:t>Types of Autoencoders</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a16="http://schemas.microsoft.com/office/drawing/2014/main" xmlns="" id="{81ABBAD2-CE5F-C313-0A48-A309E0D9E2D7}"/>
              </a:ext>
            </a:extLst>
          </p:cNvPr>
          <p:cNvSpPr>
            <a:spLocks noGrp="1"/>
          </p:cNvSpPr>
          <p:nvPr>
            <p:ph idx="1"/>
          </p:nvPr>
        </p:nvSpPr>
        <p:spPr>
          <a:xfrm>
            <a:off x="623248" y="2106204"/>
            <a:ext cx="10972800" cy="4036534"/>
          </a:xfrm>
        </p:spPr>
        <p:txBody>
          <a:bodyPr/>
          <a:lstStyle/>
          <a:p>
            <a:pPr algn="l" rtl="0"/>
            <a:r>
              <a:rPr lang="en-US" b="0" i="0" dirty="0">
                <a:solidFill>
                  <a:srgbClr val="05192D"/>
                </a:solidFill>
                <a:effectLst/>
                <a:latin typeface="Studio-Feixen-Sans"/>
              </a:rPr>
              <a:t>Over the years, different types of Autoencoders have been developed:</a:t>
            </a:r>
          </a:p>
          <a:p>
            <a:pPr marL="342900" indent="-342900" algn="l">
              <a:buFont typeface="Arial" panose="020B0604020202020204" pitchFamily="34" charset="0"/>
              <a:buChar char="•"/>
            </a:pPr>
            <a:r>
              <a:rPr lang="en-US" b="0" i="0" dirty="0">
                <a:solidFill>
                  <a:srgbClr val="05192D"/>
                </a:solidFill>
                <a:effectLst/>
                <a:latin typeface="Studio-Feixen-Sans"/>
              </a:rPr>
              <a:t>Undercomplete Autoencoder</a:t>
            </a:r>
          </a:p>
          <a:p>
            <a:pPr marL="342900" indent="-342900" algn="l">
              <a:buFont typeface="Arial" panose="020B0604020202020204" pitchFamily="34" charset="0"/>
              <a:buChar char="•"/>
            </a:pPr>
            <a:r>
              <a:rPr lang="en-US" b="0" i="0" dirty="0">
                <a:solidFill>
                  <a:srgbClr val="05192D"/>
                </a:solidFill>
                <a:effectLst/>
                <a:latin typeface="Studio-Feixen-Sans"/>
              </a:rPr>
              <a:t>Sparse Autoencoder</a:t>
            </a:r>
          </a:p>
          <a:p>
            <a:pPr marL="342900" indent="-342900" algn="l">
              <a:buFont typeface="Arial" panose="020B0604020202020204" pitchFamily="34" charset="0"/>
              <a:buChar char="•"/>
            </a:pPr>
            <a:r>
              <a:rPr lang="en-US" b="0" i="0" dirty="0">
                <a:solidFill>
                  <a:srgbClr val="05192D"/>
                </a:solidFill>
                <a:effectLst/>
                <a:latin typeface="Studio-Feixen-Sans"/>
              </a:rPr>
              <a:t>Contractive Autoencoder</a:t>
            </a:r>
          </a:p>
          <a:p>
            <a:pPr marL="342900" indent="-342900" algn="l">
              <a:buFont typeface="Arial" panose="020B0604020202020204" pitchFamily="34" charset="0"/>
              <a:buChar char="•"/>
            </a:pPr>
            <a:r>
              <a:rPr lang="en-US" b="0" i="0" dirty="0">
                <a:solidFill>
                  <a:srgbClr val="05192D"/>
                </a:solidFill>
                <a:effectLst/>
                <a:latin typeface="Studio-Feixen-Sans"/>
              </a:rPr>
              <a:t>Denoising Autoencoder</a:t>
            </a:r>
          </a:p>
          <a:p>
            <a:pPr marL="342900" indent="-342900" algn="l">
              <a:buFont typeface="Arial" panose="020B0604020202020204" pitchFamily="34" charset="0"/>
              <a:buChar char="•"/>
            </a:pPr>
            <a:r>
              <a:rPr lang="en-US" b="0" i="0" dirty="0">
                <a:solidFill>
                  <a:srgbClr val="05192D"/>
                </a:solidFill>
                <a:effectLst/>
                <a:latin typeface="Studio-Feixen-Sans"/>
              </a:rPr>
              <a:t>Convolutional Autoencoder</a:t>
            </a:r>
          </a:p>
          <a:p>
            <a:pPr marL="342900" indent="-342900" algn="l">
              <a:buFont typeface="Arial" panose="020B0604020202020204" pitchFamily="34" charset="0"/>
              <a:buChar char="•"/>
            </a:pPr>
            <a:r>
              <a:rPr lang="en-US" b="0" i="0" dirty="0">
                <a:solidFill>
                  <a:srgbClr val="05192D"/>
                </a:solidFill>
                <a:effectLst/>
                <a:latin typeface="Studio-Feixen-Sans"/>
              </a:rPr>
              <a:t>Variational Autoencoder</a:t>
            </a:r>
          </a:p>
          <a:p>
            <a:endParaRPr lang="en-US" dirty="0"/>
          </a:p>
        </p:txBody>
      </p:sp>
    </p:spTree>
    <p:extLst>
      <p:ext uri="{BB962C8B-B14F-4D97-AF65-F5344CB8AC3E}">
        <p14:creationId xmlns:p14="http://schemas.microsoft.com/office/powerpoint/2010/main" val="749837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xmlns="" id="{34558F7C-E8B7-86A0-67DA-7AA1B9E983EC}"/>
              </a:ext>
            </a:extLst>
          </p:cNvPr>
          <p:cNvSpPr>
            <a:spLocks noGrp="1" noChangeArrowheads="1"/>
          </p:cNvSpPr>
          <p:nvPr>
            <p:ph idx="1"/>
          </p:nvPr>
        </p:nvSpPr>
        <p:spPr bwMode="auto">
          <a:xfrm>
            <a:off x="129209" y="1055788"/>
            <a:ext cx="11453191" cy="5217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Standard Autoencoders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514350" lvl="1" indent="-285750" eaLnBrk="0" fontAlgn="base" hangingPunct="0">
              <a:lnSpc>
                <a:spcPct val="100000"/>
              </a:lnSpc>
              <a:spcBef>
                <a:spcPct val="0"/>
              </a:spcBef>
              <a:spcAft>
                <a:spcPct val="0"/>
              </a:spcAft>
              <a:buClrTx/>
              <a:buFont typeface="Arial" panose="020B0604020202020204" pitchFamily="34" charset="0"/>
              <a:buChar char="•"/>
            </a:pPr>
            <a:r>
              <a:rPr lang="en-US" sz="1600" b="0" i="0" dirty="0">
                <a:solidFill>
                  <a:srgbClr val="05192D"/>
                </a:solidFill>
                <a:effectLst/>
                <a:latin typeface="Studio-Feixen-Sans"/>
              </a:rPr>
              <a:t>Autoencoders are a type of neural network designed to learn efficient data representations, </a:t>
            </a:r>
          </a:p>
          <a:p>
            <a:pPr marL="514350" lvl="1" indent="-285750" eaLnBrk="0" fontAlgn="base" hangingPunct="0">
              <a:lnSpc>
                <a:spcPct val="100000"/>
              </a:lnSpc>
              <a:spcBef>
                <a:spcPct val="0"/>
              </a:spcBef>
              <a:spcAft>
                <a:spcPct val="0"/>
              </a:spcAft>
              <a:buClrTx/>
              <a:buFont typeface="Arial" panose="020B0604020202020204" pitchFamily="34" charset="0"/>
              <a:buChar char="•"/>
            </a:pPr>
            <a:r>
              <a:rPr lang="en-US" sz="1600" b="0" i="0" dirty="0">
                <a:solidFill>
                  <a:srgbClr val="05192D"/>
                </a:solidFill>
                <a:effectLst/>
                <a:latin typeface="Studio-Feixen-Sans"/>
              </a:rPr>
              <a:t>primarily for the purpose of </a:t>
            </a:r>
            <a:r>
              <a:rPr lang="en-US" sz="1600" b="1" dirty="0">
                <a:solidFill>
                  <a:srgbClr val="0065D1"/>
                </a:solidFill>
                <a:latin typeface="Studio-Feixen-Sans"/>
              </a:rPr>
              <a:t>dimensionality reduction</a:t>
            </a:r>
            <a:r>
              <a:rPr lang="en-US" sz="1600" b="0" i="0" dirty="0">
                <a:solidFill>
                  <a:srgbClr val="05192D"/>
                </a:solidFill>
                <a:effectLst/>
                <a:latin typeface="Studio-Feixen-Sans"/>
              </a:rPr>
              <a:t> or </a:t>
            </a:r>
            <a:r>
              <a:rPr lang="en-US" sz="1600" b="1" dirty="0">
                <a:solidFill>
                  <a:srgbClr val="0065D1"/>
                </a:solidFill>
                <a:latin typeface="Studio-Feixen-Sans"/>
              </a:rPr>
              <a:t>feature learning</a:t>
            </a:r>
            <a:r>
              <a:rPr lang="en-US" sz="1600" b="0" i="0" dirty="0">
                <a:solidFill>
                  <a:srgbClr val="05192D"/>
                </a:solidFill>
                <a:effectLst/>
                <a:latin typeface="Studio-Feixen-Sans"/>
              </a:rPr>
              <a:t>. </a:t>
            </a:r>
          </a:p>
          <a:p>
            <a:pPr marL="514350" lvl="1" indent="-285750" eaLnBrk="0" fontAlgn="base" hangingPunct="0">
              <a:lnSpc>
                <a:spcPct val="100000"/>
              </a:lnSpc>
              <a:spcBef>
                <a:spcPct val="0"/>
              </a:spcBef>
              <a:spcAft>
                <a:spcPct val="0"/>
              </a:spcAft>
              <a:buClr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Encoder outputs a single value for each dimension.</a:t>
            </a:r>
          </a:p>
          <a:p>
            <a:pPr marL="514350" lvl="1" indent="-285750" eaLnBrk="0" fontAlgn="base" hangingPunct="0">
              <a:lnSpc>
                <a:spcPct val="100000"/>
              </a:lnSpc>
              <a:spcBef>
                <a:spcPct val="0"/>
              </a:spcBef>
              <a:spcAft>
                <a:spcPct val="0"/>
              </a:spcAft>
              <a:buClrTx/>
              <a:buFont typeface="Arial" panose="020B0604020202020204" pitchFamily="34" charset="0"/>
              <a:buChar char="•"/>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Variational Autoencoders (VAE)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514350" lvl="1" indent="-285750" eaLnBrk="0" fontAlgn="base" hangingPunct="0">
              <a:lnSpc>
                <a:spcPct val="100000"/>
              </a:lnSpc>
              <a:spcBef>
                <a:spcPct val="0"/>
              </a:spcBef>
              <a:spcAft>
                <a:spcPct val="0"/>
              </a:spcAft>
              <a:buClr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An extension of traditional autoencoders with </a:t>
            </a:r>
            <a:r>
              <a:rPr kumimoji="0" lang="en-US" altLang="en-US" sz="1600" b="1" i="0" u="none" strike="noStrike" cap="none" normalizeH="0" baseline="0" dirty="0">
                <a:ln>
                  <a:noFill/>
                </a:ln>
                <a:solidFill>
                  <a:schemeClr val="tx1"/>
                </a:solidFill>
                <a:effectLst/>
                <a:latin typeface="Arial" panose="020B0604020202020204" pitchFamily="34" charset="0"/>
              </a:rPr>
              <a:t>a probabilistic encoding process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514350" lvl="1" indent="-285750" eaLnBrk="0" fontAlgn="base" hangingPunct="0">
              <a:lnSpc>
                <a:spcPct val="100000"/>
              </a:lnSpc>
              <a:spcBef>
                <a:spcPct val="0"/>
              </a:spcBef>
              <a:spcAft>
                <a:spcPct val="0"/>
              </a:spcAft>
              <a:buClr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Introduce uncertainty in latent representations by modeling them as distributions (typically multivariate Gaussian).</a:t>
            </a:r>
          </a:p>
          <a:p>
            <a:r>
              <a:rPr lang="en-US" sz="1600" b="1" dirty="0"/>
              <a:t>Key Difference from Standard Autoencoders</a:t>
            </a:r>
            <a:r>
              <a:rPr lang="en-US" sz="1600" dirty="0"/>
              <a:t>:</a:t>
            </a:r>
          </a:p>
          <a:p>
            <a:pPr marL="571500" lvl="1" indent="-342900">
              <a:buClrTx/>
              <a:buFont typeface="+mj-lt"/>
              <a:buAutoNum type="arabicPeriod"/>
            </a:pPr>
            <a:r>
              <a:rPr lang="en-US" sz="1400" b="1" dirty="0"/>
              <a:t>Standard Autoencoders</a:t>
            </a:r>
            <a:r>
              <a:rPr lang="en-US" sz="1400" dirty="0"/>
              <a:t>: Map inputs to fixed latent representations.</a:t>
            </a:r>
          </a:p>
          <a:p>
            <a:pPr marL="571500" lvl="1" indent="-342900">
              <a:buClrTx/>
              <a:buFont typeface="+mj-lt"/>
              <a:buAutoNum type="arabicPeriod"/>
            </a:pPr>
            <a:r>
              <a:rPr lang="en-US" sz="1400" b="1" dirty="0"/>
              <a:t> VAEs</a:t>
            </a:r>
            <a:r>
              <a:rPr lang="en-US" sz="1400" dirty="0"/>
              <a:t>: Encode inputs into </a:t>
            </a:r>
            <a:r>
              <a:rPr lang="en-US" sz="1400" b="1" dirty="0"/>
              <a:t>probability distributions</a:t>
            </a:r>
            <a:r>
              <a:rPr lang="en-US" sz="1400" dirty="0"/>
              <a:t> over the latent space.</a:t>
            </a:r>
          </a:p>
          <a:p>
            <a:pPr lvl="1" eaLnBrk="0" fontAlgn="base" hangingPunct="0">
              <a:lnSpc>
                <a:spcPct val="100000"/>
              </a:lnSpc>
              <a:spcBef>
                <a:spcPct val="0"/>
              </a:spcBef>
              <a:spcAft>
                <a:spcPct val="0"/>
              </a:spcAft>
              <a:buClrTx/>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Application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514350" lvl="1" indent="-285750" eaLnBrk="0" fontAlgn="base" hangingPunct="0">
              <a:lnSpc>
                <a:spcPct val="100000"/>
              </a:lnSpc>
              <a:spcBef>
                <a:spcPct val="0"/>
              </a:spcBef>
              <a:spcAft>
                <a:spcPct val="0"/>
              </a:spcAft>
              <a:buClr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VAEs are widely used for </a:t>
            </a:r>
            <a:r>
              <a:rPr kumimoji="0" lang="en-US" altLang="en-US" sz="1600" b="1" i="0" u="none" strike="noStrike" cap="none" normalizeH="0" baseline="0" dirty="0">
                <a:ln>
                  <a:noFill/>
                </a:ln>
                <a:solidFill>
                  <a:schemeClr val="tx1"/>
                </a:solidFill>
                <a:effectLst/>
                <a:latin typeface="Arial" panose="020B0604020202020204" pitchFamily="34" charset="0"/>
              </a:rPr>
              <a:t>generative tasks</a:t>
            </a:r>
            <a:r>
              <a:rPr kumimoji="0" lang="en-US" altLang="en-US" sz="1600" b="0" i="0" u="none" strike="noStrike" cap="none" normalizeH="0" baseline="0" dirty="0">
                <a:ln>
                  <a:noFill/>
                </a:ln>
                <a:solidFill>
                  <a:schemeClr val="tx1"/>
                </a:solidFill>
                <a:effectLst/>
                <a:latin typeface="Arial" panose="020B0604020202020204" pitchFamily="34" charset="0"/>
              </a:rPr>
              <a:t>.</a:t>
            </a:r>
          </a:p>
          <a:p>
            <a:pPr lvl="1" eaLnBrk="0" fontAlgn="base" hangingPunct="0">
              <a:lnSpc>
                <a:spcPct val="100000"/>
              </a:lnSpc>
              <a:spcBef>
                <a:spcPct val="0"/>
              </a:spcBef>
              <a:spcAft>
                <a:spcPct val="0"/>
              </a:spcAft>
              <a:buClrTx/>
            </a:pPr>
            <a:r>
              <a:rPr kumimoji="0" lang="en-US" altLang="en-US" sz="1600" b="0" i="0" u="none" strike="noStrike" cap="none" normalizeH="0" baseline="0" dirty="0">
                <a:ln>
                  <a:noFill/>
                </a:ln>
                <a:solidFill>
                  <a:schemeClr val="tx1"/>
                </a:solidFill>
                <a:effectLst/>
                <a:latin typeface="Arial" panose="020B0604020202020204" pitchFamily="34" charset="0"/>
              </a:rPr>
              <a:t>Sampling from distributions enables the decoder to generate </a:t>
            </a:r>
            <a:r>
              <a:rPr kumimoji="0" lang="en-US" altLang="en-US" sz="1600" b="1" i="0" u="none" strike="noStrike" cap="none" normalizeH="0" baseline="0" dirty="0">
                <a:ln>
                  <a:noFill/>
                </a:ln>
                <a:solidFill>
                  <a:schemeClr val="tx1"/>
                </a:solidFill>
                <a:effectLst/>
                <a:latin typeface="Arial" panose="020B0604020202020204" pitchFamily="34" charset="0"/>
              </a:rPr>
              <a:t>new outputs</a:t>
            </a:r>
            <a:r>
              <a:rPr kumimoji="0" lang="en-US" altLang="en-US" sz="1600" b="0" i="0" u="none" strike="noStrike" cap="none" normalizeH="0" baseline="0" dirty="0">
                <a:ln>
                  <a:noFill/>
                </a:ln>
                <a:solidFill>
                  <a:schemeClr val="tx1"/>
                </a:solidFill>
                <a:effectLst/>
                <a:latin typeface="Arial" panose="020B0604020202020204" pitchFamily="34" charset="0"/>
              </a:rPr>
              <a:t> beyond the deterministic approach.</a:t>
            </a:r>
          </a:p>
          <a:p>
            <a:pPr lvl="1" eaLnBrk="0" fontAlgn="base" hangingPunct="0">
              <a:lnSpc>
                <a:spcPct val="100000"/>
              </a:lnSpc>
              <a:spcBef>
                <a:spcPct val="0"/>
              </a:spcBef>
              <a:spcAft>
                <a:spcPct val="0"/>
              </a:spcAft>
              <a:buClrTx/>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Test a live </a:t>
            </a:r>
            <a:r>
              <a:rPr kumimoji="0" lang="en-US" altLang="en-US" sz="1800" b="1" i="0" u="none" strike="noStrike" cap="none" normalizeH="0" baseline="0" dirty="0">
                <a:ln>
                  <a:noFill/>
                </a:ln>
                <a:solidFill>
                  <a:schemeClr val="tx1"/>
                </a:solidFill>
                <a:effectLst/>
                <a:latin typeface="Arial" panose="020B0604020202020204" pitchFamily="34" charset="0"/>
              </a:rPr>
              <a:t>Variational Autoencoder</a:t>
            </a:r>
            <a:r>
              <a:rPr kumimoji="0" lang="en-US" altLang="en-US" sz="1800" b="0" i="0" u="none" strike="noStrike" cap="none" normalizeH="0" baseline="0" dirty="0">
                <a:ln>
                  <a:noFill/>
                </a:ln>
                <a:solidFill>
                  <a:schemeClr val="tx1"/>
                </a:solidFill>
                <a:effectLst/>
                <a:latin typeface="Arial" panose="020B0604020202020204" pitchFamily="34" charset="0"/>
              </a:rPr>
              <a:t> trained on the </a:t>
            </a:r>
            <a:r>
              <a:rPr kumimoji="0" lang="en-US" altLang="en-US" sz="1800" b="1" i="0" u="none" strike="noStrike" cap="none" normalizeH="0" baseline="0" dirty="0">
                <a:ln>
                  <a:noFill/>
                </a:ln>
                <a:solidFill>
                  <a:schemeClr val="tx1"/>
                </a:solidFill>
                <a:effectLst/>
                <a:latin typeface="Arial" panose="020B0604020202020204" pitchFamily="34" charset="0"/>
              </a:rPr>
              <a:t>MNIST dataset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online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0559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3F54F3-6B86-1A52-96C5-8EC578CFE8A1}"/>
              </a:ext>
            </a:extLst>
          </p:cNvPr>
          <p:cNvSpPr>
            <a:spLocks noGrp="1"/>
          </p:cNvSpPr>
          <p:nvPr>
            <p:ph type="title"/>
          </p:nvPr>
        </p:nvSpPr>
        <p:spPr/>
        <p:txBody>
          <a:bodyPr>
            <a:normAutofit fontScale="90000"/>
          </a:bodyPr>
          <a:lstStyle/>
          <a:p>
            <a:r>
              <a:rPr lang="en-US" b="1" i="0" dirty="0">
                <a:solidFill>
                  <a:srgbClr val="05192D"/>
                </a:solidFill>
                <a:effectLst/>
                <a:latin typeface="Studio-Feixen-Sans"/>
              </a:rPr>
              <a:t>Real-life Applications of Autoencoders</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a16="http://schemas.microsoft.com/office/drawing/2014/main" xmlns="" id="{50C7785F-B1BC-5718-7681-92FBF7EED309}"/>
              </a:ext>
            </a:extLst>
          </p:cNvPr>
          <p:cNvSpPr>
            <a:spLocks noGrp="1"/>
          </p:cNvSpPr>
          <p:nvPr>
            <p:ph idx="1"/>
          </p:nvPr>
        </p:nvSpPr>
        <p:spPr>
          <a:xfrm>
            <a:off x="609600" y="1688760"/>
            <a:ext cx="10972800" cy="4036534"/>
          </a:xfrm>
        </p:spPr>
        <p:txBody>
          <a:bodyPr>
            <a:normAutofit fontScale="77500" lnSpcReduction="20000"/>
          </a:bodyPr>
          <a:lstStyle/>
          <a:p>
            <a:pPr algn="l" rtl="0"/>
            <a:r>
              <a:rPr lang="en-US" b="1" i="0" dirty="0">
                <a:solidFill>
                  <a:srgbClr val="05192D"/>
                </a:solidFill>
                <a:effectLst/>
                <a:latin typeface="Studio-Feixen-Sans"/>
              </a:rPr>
              <a:t>Image Compression/Denoising</a:t>
            </a:r>
          </a:p>
          <a:p>
            <a:pPr algn="l" rtl="0"/>
            <a:r>
              <a:rPr lang="en-US" b="0" i="0" dirty="0">
                <a:solidFill>
                  <a:srgbClr val="05192D"/>
                </a:solidFill>
                <a:effectLst/>
                <a:latin typeface="Studio-Feixen-Sans"/>
              </a:rPr>
              <a:t>One of the main applications of Autoencoders is to compress images to reduce their overall file size while trying to keep as much of the valuable information as possible or restore images that have been degraded over time.</a:t>
            </a:r>
          </a:p>
          <a:p>
            <a:pPr algn="l" rtl="0"/>
            <a:r>
              <a:rPr lang="en-US" b="1" i="0" dirty="0">
                <a:solidFill>
                  <a:srgbClr val="05192D"/>
                </a:solidFill>
                <a:effectLst/>
                <a:latin typeface="Studio-Feixen-Sans"/>
              </a:rPr>
              <a:t>Anomaly Detection</a:t>
            </a:r>
          </a:p>
          <a:p>
            <a:pPr algn="l" rtl="0"/>
            <a:r>
              <a:rPr lang="en-US" b="0" i="0" dirty="0">
                <a:solidFill>
                  <a:srgbClr val="05192D"/>
                </a:solidFill>
                <a:effectLst/>
                <a:latin typeface="Studio-Feixen-Sans"/>
              </a:rPr>
              <a:t>Since Autoencoders are good at distinguishing essential characteristics of data from noise, they can be used in order to detect anomalies (e.g., if an image has been photoshopped, if there are unusual activities in a network, etc.)</a:t>
            </a:r>
          </a:p>
          <a:p>
            <a:pPr algn="l" rtl="0"/>
            <a:r>
              <a:rPr lang="en-US" b="1" i="0" dirty="0">
                <a:solidFill>
                  <a:srgbClr val="05192D"/>
                </a:solidFill>
                <a:effectLst/>
                <a:latin typeface="Studio-Feixen-Sans"/>
              </a:rPr>
              <a:t>Data Generation</a:t>
            </a:r>
          </a:p>
          <a:p>
            <a:pPr algn="l" rtl="0"/>
            <a:r>
              <a:rPr lang="en-US" b="0" i="0" dirty="0">
                <a:solidFill>
                  <a:srgbClr val="05192D"/>
                </a:solidFill>
                <a:effectLst/>
                <a:latin typeface="Studio-Feixen-Sans"/>
              </a:rPr>
              <a:t>Variational Autoencoders and Generative Adversarial Networks (GAN) are frequently used in order to generate synthetic data (e.g., realistic images of people).</a:t>
            </a:r>
          </a:p>
          <a:p>
            <a:pPr algn="l" rtl="0"/>
            <a:r>
              <a:rPr lang="en-US" b="1" i="0" dirty="0">
                <a:solidFill>
                  <a:srgbClr val="05192D"/>
                </a:solidFill>
                <a:effectLst/>
                <a:latin typeface="Studio-Feixen-Sans"/>
              </a:rPr>
              <a:t>Conclusion</a:t>
            </a:r>
          </a:p>
          <a:p>
            <a:pPr algn="l" rtl="0"/>
            <a:r>
              <a:rPr lang="en-US" b="0" i="0" dirty="0">
                <a:solidFill>
                  <a:srgbClr val="05192D"/>
                </a:solidFill>
                <a:effectLst/>
                <a:latin typeface="Studio-Feixen-Sans"/>
              </a:rPr>
              <a:t>In conclusion, Autoencoders can be a really flexible tool to power different forms of use cases. In particular, Variational Autoencoders and the creation of GANs opened the door to the development of Generative AI, offering us the first glimpses of how AI can be used to generate new forms of content never seen before.</a:t>
            </a:r>
          </a:p>
          <a:p>
            <a:endParaRPr lang="en-US" dirty="0"/>
          </a:p>
        </p:txBody>
      </p:sp>
    </p:spTree>
    <p:extLst>
      <p:ext uri="{BB962C8B-B14F-4D97-AF65-F5344CB8AC3E}">
        <p14:creationId xmlns:p14="http://schemas.microsoft.com/office/powerpoint/2010/main" val="1226731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C6A97B-7078-CF99-008D-2AF13C261FBA}"/>
              </a:ext>
            </a:extLst>
          </p:cNvPr>
          <p:cNvSpPr>
            <a:spLocks noGrp="1"/>
          </p:cNvSpPr>
          <p:nvPr>
            <p:ph type="title"/>
          </p:nvPr>
        </p:nvSpPr>
        <p:spPr/>
        <p:txBody>
          <a:bodyPr>
            <a:normAutofit fontScale="90000"/>
          </a:bodyPr>
          <a:lstStyle/>
          <a:p>
            <a:r>
              <a:rPr lang="en-US" b="1" i="0" dirty="0">
                <a:solidFill>
                  <a:srgbClr val="05192D"/>
                </a:solidFill>
                <a:effectLst/>
                <a:latin typeface="Studio-Feixen-Sans"/>
              </a:rPr>
              <a:t>Variational Autoencoders Theoretical Background</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a16="http://schemas.microsoft.com/office/drawing/2014/main" xmlns="" id="{6E6FFB31-3431-3273-2C75-093EC0D9314F}"/>
              </a:ext>
            </a:extLst>
          </p:cNvPr>
          <p:cNvSpPr>
            <a:spLocks noGrp="1"/>
          </p:cNvSpPr>
          <p:nvPr>
            <p:ph idx="1"/>
          </p:nvPr>
        </p:nvSpPr>
        <p:spPr/>
        <p:txBody>
          <a:bodyPr/>
          <a:lstStyle/>
          <a:p>
            <a:endParaRPr lang="en-US" dirty="0">
              <a:solidFill>
                <a:srgbClr val="05192D"/>
              </a:solidFill>
              <a:latin typeface="Studio-Feixen-Sans"/>
            </a:endParaRPr>
          </a:p>
          <a:p>
            <a:r>
              <a:rPr lang="en-US" dirty="0">
                <a:solidFill>
                  <a:srgbClr val="05192D"/>
                </a:solidFill>
                <a:latin typeface="Studio-Feixen-Sans"/>
              </a:rPr>
              <a:t>T</a:t>
            </a:r>
            <a:r>
              <a:rPr lang="en-US" b="0" i="0" dirty="0">
                <a:solidFill>
                  <a:srgbClr val="05192D"/>
                </a:solidFill>
                <a:effectLst/>
                <a:latin typeface="Studio-Feixen-Sans"/>
              </a:rPr>
              <a:t>he encoder in a VAE outputs parameters of a probability distribution—typically the mean and variance of a Gaussian distribution. This allows the VAE to model data uncertainty and variability effectively.</a:t>
            </a:r>
          </a:p>
          <a:p>
            <a:pPr algn="l" rtl="0"/>
            <a:r>
              <a:rPr lang="en-US" b="0" i="0" u="none" strike="noStrike" dirty="0">
                <a:solidFill>
                  <a:srgbClr val="05192D"/>
                </a:solidFill>
                <a:effectLst/>
                <a:latin typeface="Studio-Feixen-Sans"/>
              </a:rPr>
              <a:t>Another neural network called a decoder is used to reconstruct the original data from the latent space representation. Given a sample from the latent space distribution, the decoder aims to generate an output that closely resembles the original input data. This process allows the VAE to create new data instances by sampling from the learned distribution.</a:t>
            </a:r>
            <a:endParaRPr lang="en-US" b="0" i="0" dirty="0">
              <a:solidFill>
                <a:srgbClr val="05192D"/>
              </a:solidFill>
              <a:effectLst/>
              <a:latin typeface="Studio-Feixen-Sans"/>
            </a:endParaRPr>
          </a:p>
          <a:p>
            <a:pPr algn="l" rtl="0"/>
            <a:r>
              <a:rPr lang="en-US" b="0" i="0" u="none" strike="noStrike" dirty="0">
                <a:solidFill>
                  <a:srgbClr val="05192D"/>
                </a:solidFill>
                <a:effectLst/>
                <a:latin typeface="Studio-Feixen-Sans"/>
              </a:rPr>
              <a:t>The latent space is a lower-dimensional, continuous space where the input data is encoded.</a:t>
            </a:r>
            <a:endParaRPr lang="en-US" b="0" i="0" dirty="0">
              <a:solidFill>
                <a:srgbClr val="05192D"/>
              </a:solidFill>
              <a:effectLst/>
              <a:latin typeface="Studio-Feixen-Sans"/>
            </a:endParaRPr>
          </a:p>
          <a:p>
            <a:endParaRPr lang="en-US" dirty="0"/>
          </a:p>
        </p:txBody>
      </p:sp>
    </p:spTree>
    <p:extLst>
      <p:ext uri="{BB962C8B-B14F-4D97-AF65-F5344CB8AC3E}">
        <p14:creationId xmlns:p14="http://schemas.microsoft.com/office/powerpoint/2010/main" val="2879065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9965E0-9DF5-C155-4200-8D3CDE7692C2}"/>
              </a:ext>
            </a:extLst>
          </p:cNvPr>
          <p:cNvSpPr>
            <a:spLocks noGrp="1"/>
          </p:cNvSpPr>
          <p:nvPr>
            <p:ph type="title"/>
          </p:nvPr>
        </p:nvSpPr>
        <p:spPr/>
        <p:txBody>
          <a:bodyPr>
            <a:normAutofit fontScale="90000"/>
          </a:bodyPr>
          <a:lstStyle/>
          <a:p>
            <a:r>
              <a:rPr lang="en-US" b="1" i="0" dirty="0">
                <a:solidFill>
                  <a:srgbClr val="05192D"/>
                </a:solidFill>
                <a:effectLst/>
                <a:latin typeface="Studio-Feixen-Sans"/>
              </a:rPr>
              <a:t>Architecture comparison</a:t>
            </a:r>
            <a:br>
              <a:rPr lang="en-US" b="1" i="0" dirty="0">
                <a:solidFill>
                  <a:srgbClr val="05192D"/>
                </a:solidFill>
                <a:effectLst/>
                <a:latin typeface="Studio-Feixen-Sans"/>
              </a:rPr>
            </a:br>
            <a:endParaRPr lang="en-US" dirty="0"/>
          </a:p>
        </p:txBody>
      </p:sp>
      <p:pic>
        <p:nvPicPr>
          <p:cNvPr id="5" name="Content Placeholder 4">
            <a:extLst>
              <a:ext uri="{FF2B5EF4-FFF2-40B4-BE49-F238E27FC236}">
                <a16:creationId xmlns:a16="http://schemas.microsoft.com/office/drawing/2014/main" xmlns="" id="{3BD122F8-9DD4-4898-6823-A3B0CFC15FB0}"/>
              </a:ext>
            </a:extLst>
          </p:cNvPr>
          <p:cNvPicPr>
            <a:picLocks noGrp="1" noChangeAspect="1"/>
          </p:cNvPicPr>
          <p:nvPr>
            <p:ph idx="1"/>
          </p:nvPr>
        </p:nvPicPr>
        <p:blipFill>
          <a:blip r:embed="rId2"/>
          <a:stretch>
            <a:fillRect/>
          </a:stretch>
        </p:blipFill>
        <p:spPr>
          <a:xfrm>
            <a:off x="1720658" y="2106613"/>
            <a:ext cx="8750683" cy="4035425"/>
          </a:xfrm>
        </p:spPr>
      </p:pic>
    </p:spTree>
    <p:extLst>
      <p:ext uri="{BB962C8B-B14F-4D97-AF65-F5344CB8AC3E}">
        <p14:creationId xmlns:p14="http://schemas.microsoft.com/office/powerpoint/2010/main" val="404516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9DA765-C408-FF9F-4BEE-962F7501021E}"/>
              </a:ext>
            </a:extLst>
          </p:cNvPr>
          <p:cNvSpPr>
            <a:spLocks noGrp="1"/>
          </p:cNvSpPr>
          <p:nvPr>
            <p:ph type="title"/>
          </p:nvPr>
        </p:nvSpPr>
        <p:spPr/>
        <p:txBody>
          <a:bodyPr/>
          <a:lstStyle/>
          <a:p>
            <a:r>
              <a:rPr lang="en-US" dirty="0"/>
              <a:t>Architecture VAE</a:t>
            </a:r>
          </a:p>
        </p:txBody>
      </p:sp>
      <p:pic>
        <p:nvPicPr>
          <p:cNvPr id="5" name="Content Placeholder 4">
            <a:extLst>
              <a:ext uri="{FF2B5EF4-FFF2-40B4-BE49-F238E27FC236}">
                <a16:creationId xmlns:a16="http://schemas.microsoft.com/office/drawing/2014/main" xmlns="" id="{6542D849-A8F8-8278-CEF1-A2C5F0E28D36}"/>
              </a:ext>
            </a:extLst>
          </p:cNvPr>
          <p:cNvPicPr>
            <a:picLocks noGrp="1" noChangeAspect="1"/>
          </p:cNvPicPr>
          <p:nvPr>
            <p:ph idx="1"/>
          </p:nvPr>
        </p:nvPicPr>
        <p:blipFill>
          <a:blip r:embed="rId2"/>
          <a:stretch>
            <a:fillRect/>
          </a:stretch>
        </p:blipFill>
        <p:spPr>
          <a:xfrm>
            <a:off x="1470967" y="2314323"/>
            <a:ext cx="9250066" cy="3620005"/>
          </a:xfrm>
        </p:spPr>
      </p:pic>
    </p:spTree>
    <p:extLst>
      <p:ext uri="{BB962C8B-B14F-4D97-AF65-F5344CB8AC3E}">
        <p14:creationId xmlns:p14="http://schemas.microsoft.com/office/powerpoint/2010/main" val="119125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526E3-F840-892F-29C7-B2C74A8163E9}"/>
              </a:ext>
            </a:extLst>
          </p:cNvPr>
          <p:cNvSpPr>
            <a:spLocks noGrp="1"/>
          </p:cNvSpPr>
          <p:nvPr>
            <p:ph type="title"/>
          </p:nvPr>
        </p:nvSpPr>
        <p:spPr/>
        <p:txBody>
          <a:bodyPr/>
          <a:lstStyle/>
          <a:p>
            <a:r>
              <a:rPr lang="en-US" dirty="0"/>
              <a:t>Types of VAE</a:t>
            </a:r>
          </a:p>
        </p:txBody>
      </p:sp>
      <p:sp>
        <p:nvSpPr>
          <p:cNvPr id="3" name="Content Placeholder 2">
            <a:extLst>
              <a:ext uri="{FF2B5EF4-FFF2-40B4-BE49-F238E27FC236}">
                <a16:creationId xmlns:a16="http://schemas.microsoft.com/office/drawing/2014/main" xmlns="" id="{A8AB4523-41B8-4EB0-020A-98890BEA44AA}"/>
              </a:ext>
            </a:extLst>
          </p:cNvPr>
          <p:cNvSpPr>
            <a:spLocks noGrp="1"/>
          </p:cNvSpPr>
          <p:nvPr>
            <p:ph idx="1"/>
          </p:nvPr>
        </p:nvSpPr>
        <p:spPr>
          <a:xfrm>
            <a:off x="568656" y="2106204"/>
            <a:ext cx="10972800" cy="4036534"/>
          </a:xfrm>
        </p:spPr>
        <p:txBody>
          <a:bodyPr/>
          <a:lstStyle/>
          <a:p>
            <a:r>
              <a:rPr lang="en-US" b="1" i="0" dirty="0">
                <a:solidFill>
                  <a:srgbClr val="05192D"/>
                </a:solidFill>
                <a:effectLst/>
                <a:latin typeface="Studio-Feixen-Sans"/>
              </a:rPr>
              <a:t>Conditional variational autoencoder</a:t>
            </a:r>
          </a:p>
          <a:p>
            <a:r>
              <a:rPr lang="en-US" b="1" i="0" dirty="0">
                <a:solidFill>
                  <a:srgbClr val="05192D"/>
                </a:solidFill>
                <a:effectLst/>
                <a:latin typeface="Studio-Feixen-Sans"/>
              </a:rPr>
              <a:t>Disentangled Variational Autoencoders</a:t>
            </a:r>
            <a:endParaRPr lang="en-US" b="1" dirty="0">
              <a:solidFill>
                <a:srgbClr val="05192D"/>
              </a:solidFill>
              <a:latin typeface="Studio-Feixen-Sans"/>
            </a:endParaRPr>
          </a:p>
          <a:p>
            <a:r>
              <a:rPr lang="en-US" b="1" i="0" u="none" strike="noStrike" dirty="0">
                <a:solidFill>
                  <a:srgbClr val="05192D"/>
                </a:solidFill>
                <a:effectLst/>
                <a:latin typeface="Studio-Feixen-Sans"/>
              </a:rPr>
              <a:t>Adversarial Autoencoders</a:t>
            </a:r>
            <a:r>
              <a:rPr lang="en-US" b="0" i="0" u="none" strike="noStrike" dirty="0">
                <a:solidFill>
                  <a:srgbClr val="05192D"/>
                </a:solidFill>
                <a:effectLst/>
                <a:latin typeface="Studio-Feixen-Sans"/>
              </a:rPr>
              <a:t> </a:t>
            </a:r>
            <a:r>
              <a:rPr lang="en-US" b="1" i="0" u="none" strike="noStrike" dirty="0">
                <a:solidFill>
                  <a:srgbClr val="05192D"/>
                </a:solidFill>
                <a:effectLst/>
                <a:latin typeface="Studio-Feixen-Sans"/>
              </a:rPr>
              <a:t>(AAEs)</a:t>
            </a:r>
          </a:p>
          <a:p>
            <a:r>
              <a:rPr lang="en-US" b="1" i="0" u="none" strike="noStrike" dirty="0">
                <a:solidFill>
                  <a:srgbClr val="05192D"/>
                </a:solidFill>
                <a:effectLst/>
                <a:latin typeface="Studio-Feixen-Sans"/>
              </a:rPr>
              <a:t>Variational Recurrent Autoencoders (VRAEs)</a:t>
            </a:r>
            <a:r>
              <a:rPr lang="en-US" b="0" i="0" u="none" strike="noStrike" dirty="0">
                <a:solidFill>
                  <a:srgbClr val="05192D"/>
                </a:solidFill>
                <a:effectLst/>
                <a:latin typeface="Studio-Feixen-Sans"/>
              </a:rPr>
              <a:t>.</a:t>
            </a:r>
            <a:endParaRPr lang="en-US" b="1" i="0" dirty="0">
              <a:solidFill>
                <a:srgbClr val="05192D"/>
              </a:solidFill>
              <a:effectLst/>
              <a:latin typeface="Studio-Feixen-Sans"/>
            </a:endParaRPr>
          </a:p>
          <a:p>
            <a:r>
              <a:rPr lang="en-US" b="1" i="0" u="none" strike="noStrike" dirty="0">
                <a:solidFill>
                  <a:srgbClr val="05192D"/>
                </a:solidFill>
                <a:effectLst/>
                <a:latin typeface="Studio-Feixen-Sans"/>
              </a:rPr>
              <a:t>Hierarchical Variational</a:t>
            </a:r>
            <a:r>
              <a:rPr lang="en-US" b="0" i="0" u="none" strike="noStrike" dirty="0">
                <a:solidFill>
                  <a:srgbClr val="05192D"/>
                </a:solidFill>
                <a:effectLst/>
                <a:latin typeface="Studio-Feixen-Sans"/>
              </a:rPr>
              <a:t> </a:t>
            </a:r>
            <a:r>
              <a:rPr lang="en-US" b="1" i="0" u="none" strike="noStrike" dirty="0">
                <a:solidFill>
                  <a:srgbClr val="05192D"/>
                </a:solidFill>
                <a:effectLst/>
                <a:latin typeface="Studio-Feixen-Sans"/>
              </a:rPr>
              <a:t>Autoencoders (HVAEs)</a:t>
            </a:r>
            <a:endParaRPr lang="en-US" dirty="0"/>
          </a:p>
        </p:txBody>
      </p:sp>
    </p:spTree>
    <p:extLst>
      <p:ext uri="{BB962C8B-B14F-4D97-AF65-F5344CB8AC3E}">
        <p14:creationId xmlns:p14="http://schemas.microsoft.com/office/powerpoint/2010/main" val="2922333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716C066-9177-FB2E-1904-769774863001}"/>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xmlns="" id="{342CC55E-850C-44FC-0046-586CDA5E82D9}"/>
              </a:ext>
            </a:extLst>
          </p:cNvPr>
          <p:cNvPicPr>
            <a:picLocks noChangeAspect="1"/>
          </p:cNvPicPr>
          <p:nvPr/>
        </p:nvPicPr>
        <p:blipFill>
          <a:blip r:embed="rId2"/>
          <a:stretch>
            <a:fillRect/>
          </a:stretch>
        </p:blipFill>
        <p:spPr>
          <a:xfrm>
            <a:off x="1597306" y="494023"/>
            <a:ext cx="9305725" cy="5924752"/>
          </a:xfrm>
          <a:prstGeom prst="rect">
            <a:avLst/>
          </a:prstGeom>
        </p:spPr>
      </p:pic>
    </p:spTree>
    <p:extLst>
      <p:ext uri="{BB962C8B-B14F-4D97-AF65-F5344CB8AC3E}">
        <p14:creationId xmlns:p14="http://schemas.microsoft.com/office/powerpoint/2010/main" val="106230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F229EF6-1A25-9FD6-89E3-0BA50F14B844}"/>
              </a:ext>
            </a:extLst>
          </p:cNvPr>
          <p:cNvSpPr>
            <a:spLocks noGrp="1"/>
          </p:cNvSpPr>
          <p:nvPr>
            <p:ph idx="1"/>
          </p:nvPr>
        </p:nvSpPr>
        <p:spPr>
          <a:xfrm>
            <a:off x="217715" y="237067"/>
            <a:ext cx="11364686" cy="6424990"/>
          </a:xfrm>
        </p:spPr>
        <p:txBody>
          <a:bodyPr>
            <a:normAutofit/>
          </a:bodyPr>
          <a:lstStyle/>
          <a:p>
            <a:pPr marL="342900" indent="-342900" algn="l" rtl="0">
              <a:buFont typeface="Arial" panose="020B0604020202020204" pitchFamily="34" charset="0"/>
              <a:buChar char="•"/>
            </a:pPr>
            <a:r>
              <a:rPr lang="en-US" sz="1600" b="0" i="0" dirty="0">
                <a:solidFill>
                  <a:srgbClr val="05192D"/>
                </a:solidFill>
                <a:effectLst/>
                <a:latin typeface="Studio-Feixen-Sans"/>
              </a:rPr>
              <a:t>Autoencoders are a special type of unsupervised feedforward neural network (no labels needed!). </a:t>
            </a:r>
          </a:p>
          <a:p>
            <a:pPr marL="342900" indent="-342900" algn="l" rtl="0">
              <a:buFont typeface="Arial" panose="020B0604020202020204" pitchFamily="34" charset="0"/>
              <a:buChar char="•"/>
            </a:pPr>
            <a:r>
              <a:rPr lang="en-US" sz="1600" b="0" i="0" dirty="0">
                <a:solidFill>
                  <a:srgbClr val="05192D"/>
                </a:solidFill>
                <a:effectLst/>
                <a:latin typeface="Studio-Feixen-Sans"/>
              </a:rPr>
              <a:t>The main application of Autoencoders is to accurately capture the key aspects of the provided data to provide a </a:t>
            </a:r>
            <a:r>
              <a:rPr lang="en-US" sz="1600" b="1" i="0" dirty="0">
                <a:solidFill>
                  <a:srgbClr val="05192D"/>
                </a:solidFill>
                <a:effectLst/>
                <a:latin typeface="Studio-Feixen-Sans"/>
              </a:rPr>
              <a:t>compressed version </a:t>
            </a:r>
            <a:r>
              <a:rPr lang="en-US" sz="1600" b="0" i="0" dirty="0">
                <a:solidFill>
                  <a:srgbClr val="05192D"/>
                </a:solidFill>
                <a:effectLst/>
                <a:latin typeface="Studio-Feixen-Sans"/>
              </a:rPr>
              <a:t>of the input data, generate realistic </a:t>
            </a:r>
            <a:r>
              <a:rPr lang="en-US" sz="1600" b="1" i="0" dirty="0">
                <a:solidFill>
                  <a:srgbClr val="05192D"/>
                </a:solidFill>
                <a:effectLst/>
                <a:latin typeface="Studio-Feixen-Sans"/>
              </a:rPr>
              <a:t>synthetic data, or flag anomalies</a:t>
            </a:r>
            <a:r>
              <a:rPr lang="en-US" sz="1600" b="0" i="0" dirty="0">
                <a:solidFill>
                  <a:srgbClr val="05192D"/>
                </a:solidFill>
                <a:effectLst/>
                <a:latin typeface="Studio-Feixen-Sans"/>
              </a:rPr>
              <a:t>.</a:t>
            </a:r>
          </a:p>
          <a:p>
            <a:pPr marL="342900" indent="-342900" algn="l" rtl="0">
              <a:buFont typeface="Arial" panose="020B0604020202020204" pitchFamily="34" charset="0"/>
              <a:buChar char="•"/>
            </a:pPr>
            <a:r>
              <a:rPr lang="en-US" sz="1600" b="0" i="0" dirty="0">
                <a:solidFill>
                  <a:srgbClr val="05192D"/>
                </a:solidFill>
                <a:effectLst/>
                <a:latin typeface="Studio-Feixen-Sans"/>
              </a:rPr>
              <a:t>Autoencoders are composed of 2 key fully connected feedforward neural networks :</a:t>
            </a:r>
          </a:p>
          <a:p>
            <a:pPr marL="571500" lvl="1" indent="-342900">
              <a:buFont typeface="Arial" panose="020B0604020202020204" pitchFamily="34" charset="0"/>
              <a:buChar char="•"/>
            </a:pPr>
            <a:r>
              <a:rPr lang="en-US" sz="1600" b="1" i="0" dirty="0">
                <a:solidFill>
                  <a:srgbClr val="05192D"/>
                </a:solidFill>
                <a:effectLst/>
                <a:latin typeface="Studio-Feixen-Sans"/>
              </a:rPr>
              <a:t>Encoder</a:t>
            </a:r>
            <a:r>
              <a:rPr lang="en-US" sz="1600" b="0" i="0" dirty="0">
                <a:solidFill>
                  <a:srgbClr val="05192D"/>
                </a:solidFill>
                <a:effectLst/>
                <a:latin typeface="Studio-Feixen-Sans"/>
              </a:rPr>
              <a:t>: (</a:t>
            </a:r>
            <a:r>
              <a:rPr lang="en-US" sz="1600" b="1" i="0" dirty="0">
                <a:solidFill>
                  <a:srgbClr val="05192D"/>
                </a:solidFill>
                <a:effectLst/>
                <a:latin typeface="Studio-Feixen-Sans"/>
              </a:rPr>
              <a:t>Compresses the input data into a lower-dimensional latent space</a:t>
            </a:r>
            <a:r>
              <a:rPr lang="en-US" sz="1600" b="0" i="0" dirty="0">
                <a:solidFill>
                  <a:srgbClr val="05192D"/>
                </a:solidFill>
                <a:effectLst/>
                <a:latin typeface="Studio-Feixen-Sans"/>
              </a:rPr>
              <a:t>.)</a:t>
            </a:r>
          </a:p>
          <a:p>
            <a:pPr marL="800100" lvl="2" indent="-342900">
              <a:buFont typeface="Arial" panose="020B0604020202020204" pitchFamily="34" charset="0"/>
              <a:buChar char="•"/>
            </a:pPr>
            <a:r>
              <a:rPr lang="en-US" b="0" i="0" dirty="0">
                <a:solidFill>
                  <a:srgbClr val="05192D"/>
                </a:solidFill>
                <a:effectLst/>
                <a:latin typeface="Studio-Feixen-Sans"/>
              </a:rPr>
              <a:t>compresses the input data to remove any form of noise and generates a latent space/bottleneck </a:t>
            </a:r>
            <a:endParaRPr lang="en-US" dirty="0">
              <a:solidFill>
                <a:srgbClr val="05192D"/>
              </a:solidFill>
              <a:latin typeface="Studio-Feixen-Sans"/>
            </a:endParaRPr>
          </a:p>
          <a:p>
            <a:pPr marL="800100" lvl="2" indent="-342900">
              <a:buFont typeface="Arial" panose="020B0604020202020204" pitchFamily="34" charset="0"/>
              <a:buChar char="•"/>
            </a:pPr>
            <a:r>
              <a:rPr lang="en-US" dirty="0">
                <a:solidFill>
                  <a:srgbClr val="05192D"/>
                </a:solidFill>
                <a:latin typeface="Studio-Feixen-Sans"/>
              </a:rPr>
              <a:t>T</a:t>
            </a:r>
            <a:r>
              <a:rPr lang="en-US" b="0" i="0" dirty="0">
                <a:solidFill>
                  <a:srgbClr val="05192D"/>
                </a:solidFill>
                <a:effectLst/>
                <a:latin typeface="Studio-Feixen-Sans"/>
              </a:rPr>
              <a:t>he output neural network dimensions are smaller than the input and can be adjusted as a hyperparameter to decide how much lossy our compression should be. </a:t>
            </a:r>
          </a:p>
          <a:p>
            <a:pPr marL="571500" lvl="1" indent="-342900">
              <a:buFont typeface="Arial" panose="020B0604020202020204" pitchFamily="34" charset="0"/>
              <a:buChar char="•"/>
            </a:pPr>
            <a:r>
              <a:rPr lang="en-US" sz="1600" b="1" i="0" dirty="0">
                <a:solidFill>
                  <a:srgbClr val="05192D"/>
                </a:solidFill>
                <a:effectLst/>
                <a:latin typeface="Studio-Feixen-Sans"/>
              </a:rPr>
              <a:t>Decoder</a:t>
            </a:r>
            <a:r>
              <a:rPr lang="en-US" sz="1600" b="0" i="0" dirty="0">
                <a:solidFill>
                  <a:srgbClr val="05192D"/>
                </a:solidFill>
                <a:effectLst/>
                <a:latin typeface="Studio-Feixen-Sans"/>
              </a:rPr>
              <a:t>:(</a:t>
            </a:r>
            <a:r>
              <a:rPr lang="en-US" sz="1600" b="1" i="0" dirty="0">
                <a:solidFill>
                  <a:srgbClr val="05192D"/>
                </a:solidFill>
                <a:effectLst/>
                <a:latin typeface="Studio-Feixen-Sans"/>
              </a:rPr>
              <a:t>Reconstructs the original data from this compressed representation</a:t>
            </a:r>
            <a:r>
              <a:rPr lang="en-US" sz="1600" b="0" i="0" dirty="0">
                <a:solidFill>
                  <a:srgbClr val="05192D"/>
                </a:solidFill>
                <a:effectLst/>
                <a:latin typeface="Studio-Feixen-Sans"/>
              </a:rPr>
              <a:t>. )</a:t>
            </a:r>
          </a:p>
          <a:p>
            <a:pPr marL="571500" lvl="1" indent="-342900">
              <a:buFont typeface="Arial" panose="020B0604020202020204" pitchFamily="34" charset="0"/>
              <a:buChar char="•"/>
            </a:pPr>
            <a:r>
              <a:rPr lang="en-US" sz="1600" b="0" i="0" dirty="0">
                <a:solidFill>
                  <a:srgbClr val="05192D"/>
                </a:solidFill>
                <a:effectLst/>
                <a:latin typeface="Studio-Feixen-Sans"/>
              </a:rPr>
              <a:t> making use of only the compressed data representation from the latent space, tries to reconstruct with as much fidelity as possible the original input data (the architecture of this neural network is, therefore, generally a mirror image of the encoder).</a:t>
            </a:r>
          </a:p>
          <a:p>
            <a:pPr marL="571500" lvl="1" indent="-342900">
              <a:buFont typeface="Arial" panose="020B0604020202020204" pitchFamily="34" charset="0"/>
              <a:buChar char="•"/>
            </a:pPr>
            <a:r>
              <a:rPr lang="en-US" sz="1600" b="0" i="0" dirty="0">
                <a:solidFill>
                  <a:srgbClr val="05192D"/>
                </a:solidFill>
                <a:effectLst/>
                <a:latin typeface="Studio-Feixen-Sans"/>
              </a:rPr>
              <a:t>The “goodness” of the prediction can then be measured by calculating the reconstruction error between the input and output data using a loss function. </a:t>
            </a:r>
            <a:r>
              <a:rPr lang="en-US" sz="1600" b="1" dirty="0"/>
              <a:t>By iteratively passing data through the encoder and decoder, measuring reconstruction error, and tuning parameters via backpropagation, the autoencoder gradually learns to handle complex data effectively.</a:t>
            </a:r>
          </a:p>
          <a:p>
            <a:pPr lvl="1"/>
            <a:r>
              <a:rPr lang="en-US" sz="1600" b="0" i="0" dirty="0">
                <a:solidFill>
                  <a:srgbClr val="05192D"/>
                </a:solidFill>
                <a:effectLst/>
                <a:latin typeface="Studio-Feixen-Sans"/>
              </a:rPr>
              <a:t>The primary objective of autoencoders is to minimize the difference between the input and the reconstructed output, thus learning a compact representation of the data.</a:t>
            </a:r>
            <a:endParaRPr lang="en-US" sz="1600" b="1" i="0" dirty="0">
              <a:solidFill>
                <a:srgbClr val="05192D"/>
              </a:solidFill>
              <a:effectLst/>
              <a:latin typeface="Studio-Feixen-Sans"/>
            </a:endParaRPr>
          </a:p>
          <a:p>
            <a:endParaRPr lang="en-US" sz="1600" dirty="0"/>
          </a:p>
        </p:txBody>
      </p:sp>
    </p:spTree>
    <p:extLst>
      <p:ext uri="{BB962C8B-B14F-4D97-AF65-F5344CB8AC3E}">
        <p14:creationId xmlns:p14="http://schemas.microsoft.com/office/powerpoint/2010/main" val="167304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3D747C-2553-751F-3705-0014FF179B15}"/>
              </a:ext>
            </a:extLst>
          </p:cNvPr>
          <p:cNvSpPr>
            <a:spLocks noGrp="1"/>
          </p:cNvSpPr>
          <p:nvPr>
            <p:ph type="title"/>
          </p:nvPr>
        </p:nvSpPr>
        <p:spPr/>
        <p:txBody>
          <a:bodyPr/>
          <a:lstStyle/>
          <a:p>
            <a:r>
              <a:rPr lang="en-US" dirty="0"/>
              <a:t>Reconstruction Error</a:t>
            </a:r>
          </a:p>
        </p:txBody>
      </p:sp>
      <p:sp>
        <p:nvSpPr>
          <p:cNvPr id="3" name="Content Placeholder 2">
            <a:extLst>
              <a:ext uri="{FF2B5EF4-FFF2-40B4-BE49-F238E27FC236}">
                <a16:creationId xmlns:a16="http://schemas.microsoft.com/office/drawing/2014/main" xmlns="" id="{6940BB05-9C5D-9F0E-9F8D-01000E28CB77}"/>
              </a:ext>
            </a:extLst>
          </p:cNvPr>
          <p:cNvSpPr>
            <a:spLocks noGrp="1"/>
          </p:cNvSpPr>
          <p:nvPr>
            <p:ph idx="1"/>
          </p:nvPr>
        </p:nvSpPr>
        <p:spPr/>
        <p:txBody>
          <a:bodyPr>
            <a:normAutofit fontScale="70000" lnSpcReduction="20000"/>
          </a:bodyPr>
          <a:lstStyle/>
          <a:p>
            <a:r>
              <a:rPr lang="en-US" dirty="0"/>
              <a:t>An autoencoder aims to learn a compressed latent representation of input data using an encoder and decoder.</a:t>
            </a:r>
          </a:p>
          <a:p>
            <a:r>
              <a:rPr lang="en-US" dirty="0"/>
              <a:t>During training, the autoencoder minimizes the reconstruction error to ensure the output is as close as possible to the original input.</a:t>
            </a:r>
          </a:p>
          <a:p>
            <a:r>
              <a:rPr lang="en-US" b="1" dirty="0"/>
              <a:t>Mathematically</a:t>
            </a:r>
            <a:r>
              <a:rPr lang="en-US" dirty="0"/>
              <a:t>, it can be represented as: </a:t>
            </a:r>
          </a:p>
          <a:p>
            <a:r>
              <a:rPr lang="en-US" b="1" dirty="0"/>
              <a:t>	Reconstruction Error=Loss(Input, Reconstructed Output)</a:t>
            </a:r>
          </a:p>
          <a:p>
            <a:r>
              <a:rPr lang="en-US" b="1" dirty="0"/>
              <a:t>Common loss functions </a:t>
            </a:r>
            <a:r>
              <a:rPr lang="en-US" dirty="0"/>
              <a:t>include:</a:t>
            </a:r>
          </a:p>
          <a:p>
            <a:r>
              <a:rPr lang="en-US" dirty="0"/>
              <a:t>Mean Squared Error (MSE) for continuous data. is the reconstructed output.</a:t>
            </a:r>
          </a:p>
          <a:p>
            <a:r>
              <a:rPr lang="en-US" b="1" dirty="0"/>
              <a:t>Where xi is original image and          is reconstructed image</a:t>
            </a:r>
          </a:p>
          <a:p>
            <a:r>
              <a:rPr lang="en-US" b="1" dirty="0"/>
              <a:t>Cross-Entropy</a:t>
            </a:r>
            <a:r>
              <a:rPr lang="en-US" dirty="0"/>
              <a:t> Loss for binary or categorical data.</a:t>
            </a:r>
          </a:p>
          <a:p>
            <a:r>
              <a:rPr lang="en-US" b="1" dirty="0"/>
              <a:t>Role of Reconstruction Error</a:t>
            </a:r>
          </a:p>
          <a:p>
            <a:r>
              <a:rPr lang="en-US" dirty="0"/>
              <a:t>Learning Representation: A lower reconstruction error indicates the autoencoder has learned an efficient latent representation.</a:t>
            </a:r>
          </a:p>
          <a:p>
            <a:r>
              <a:rPr lang="en-US" dirty="0"/>
              <a:t>Anomaly Detection: In anomaly detection, the model is trained on "normal" data. If reconstruction error is high, it indicates the input might be an outlier or anomaly.</a:t>
            </a:r>
          </a:p>
          <a:p>
            <a:r>
              <a:rPr lang="en-US" dirty="0"/>
              <a:t>Training Feedback: The reconstruction error acts as the feedback signal to optimize the autoencoder using backpropagation.</a:t>
            </a:r>
          </a:p>
        </p:txBody>
      </p:sp>
      <p:pic>
        <p:nvPicPr>
          <p:cNvPr id="5" name="Picture 4">
            <a:extLst>
              <a:ext uri="{FF2B5EF4-FFF2-40B4-BE49-F238E27FC236}">
                <a16:creationId xmlns:a16="http://schemas.microsoft.com/office/drawing/2014/main" xmlns="" id="{ED53E28A-8ACA-BFD0-DD14-FF928C940F0C}"/>
              </a:ext>
            </a:extLst>
          </p:cNvPr>
          <p:cNvPicPr>
            <a:picLocks noChangeAspect="1"/>
          </p:cNvPicPr>
          <p:nvPr/>
        </p:nvPicPr>
        <p:blipFill>
          <a:blip r:embed="rId2"/>
          <a:stretch>
            <a:fillRect/>
          </a:stretch>
        </p:blipFill>
        <p:spPr>
          <a:xfrm>
            <a:off x="7089049" y="3429000"/>
            <a:ext cx="2557783" cy="798905"/>
          </a:xfrm>
          <a:prstGeom prst="rect">
            <a:avLst/>
          </a:prstGeom>
        </p:spPr>
      </p:pic>
      <p:pic>
        <p:nvPicPr>
          <p:cNvPr id="7" name="Picture 6">
            <a:extLst>
              <a:ext uri="{FF2B5EF4-FFF2-40B4-BE49-F238E27FC236}">
                <a16:creationId xmlns:a16="http://schemas.microsoft.com/office/drawing/2014/main" xmlns="" id="{3BE96EF6-34AE-D19D-0913-E69D1930AA27}"/>
              </a:ext>
            </a:extLst>
          </p:cNvPr>
          <p:cNvPicPr>
            <a:picLocks noChangeAspect="1"/>
          </p:cNvPicPr>
          <p:nvPr/>
        </p:nvPicPr>
        <p:blipFill>
          <a:blip r:embed="rId3"/>
          <a:stretch>
            <a:fillRect/>
          </a:stretch>
        </p:blipFill>
        <p:spPr>
          <a:xfrm>
            <a:off x="3335544" y="3945389"/>
            <a:ext cx="333422" cy="438211"/>
          </a:xfrm>
          <a:prstGeom prst="rect">
            <a:avLst/>
          </a:prstGeom>
        </p:spPr>
      </p:pic>
    </p:spTree>
    <p:extLst>
      <p:ext uri="{BB962C8B-B14F-4D97-AF65-F5344CB8AC3E}">
        <p14:creationId xmlns:p14="http://schemas.microsoft.com/office/powerpoint/2010/main" val="3933160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4F0E0C-E984-1639-16B7-3838E18466EF}"/>
              </a:ext>
            </a:extLst>
          </p:cNvPr>
          <p:cNvSpPr>
            <a:spLocks noGrp="1"/>
          </p:cNvSpPr>
          <p:nvPr>
            <p:ph type="title"/>
          </p:nvPr>
        </p:nvSpPr>
        <p:spPr/>
        <p:txBody>
          <a:bodyPr>
            <a:normAutofit/>
          </a:bodyPr>
          <a:lstStyle/>
          <a:p>
            <a:r>
              <a:rPr lang="en-US" b="1" dirty="0"/>
              <a:t>Role of Representation Learning</a:t>
            </a:r>
            <a:endParaRPr lang="en-US" dirty="0"/>
          </a:p>
        </p:txBody>
      </p:sp>
      <p:sp>
        <p:nvSpPr>
          <p:cNvPr id="3" name="Content Placeholder 2">
            <a:extLst>
              <a:ext uri="{FF2B5EF4-FFF2-40B4-BE49-F238E27FC236}">
                <a16:creationId xmlns:a16="http://schemas.microsoft.com/office/drawing/2014/main" xmlns="" id="{FD4137E5-DBEE-DEBC-220D-BA2CD3ABE1D7}"/>
              </a:ext>
            </a:extLst>
          </p:cNvPr>
          <p:cNvSpPr>
            <a:spLocks noGrp="1"/>
          </p:cNvSpPr>
          <p:nvPr>
            <p:ph idx="1"/>
          </p:nvPr>
        </p:nvSpPr>
        <p:spPr/>
        <p:txBody>
          <a:bodyPr>
            <a:normAutofit/>
          </a:bodyPr>
          <a:lstStyle/>
          <a:p>
            <a:r>
              <a:rPr lang="en-US" dirty="0" smtClean="0"/>
              <a:t>Representation learning helps </a:t>
            </a:r>
            <a:r>
              <a:rPr lang="en-US" dirty="0" err="1" smtClean="0"/>
              <a:t>autoencoders</a:t>
            </a:r>
            <a:r>
              <a:rPr lang="en-US" dirty="0" smtClean="0"/>
              <a:t> efficiently compress data by:</a:t>
            </a:r>
          </a:p>
          <a:p>
            <a:pPr marL="342900" indent="-342900">
              <a:buFont typeface="Arial" panose="020B0604020202020204" pitchFamily="34" charset="0"/>
              <a:buChar char="•"/>
            </a:pPr>
            <a:r>
              <a:rPr lang="en-US" dirty="0" smtClean="0"/>
              <a:t>Discovering a compact representation of the input.</a:t>
            </a:r>
          </a:p>
          <a:p>
            <a:pPr marL="342900" indent="-342900">
              <a:buFont typeface="Arial" panose="020B0604020202020204" pitchFamily="34" charset="0"/>
              <a:buChar char="•"/>
            </a:pPr>
            <a:r>
              <a:rPr lang="en-US" dirty="0" smtClean="0"/>
              <a:t>Learning the intrinsic structure of the data.</a:t>
            </a:r>
          </a:p>
          <a:p>
            <a:pPr marL="342900" indent="-342900">
              <a:buFont typeface="Arial" panose="020B0604020202020204" pitchFamily="34" charset="0"/>
              <a:buChar char="•"/>
            </a:pPr>
            <a:r>
              <a:rPr lang="en-US" dirty="0" smtClean="0"/>
              <a:t>Encoding only the most relevant features into the latent space.</a:t>
            </a:r>
          </a:p>
          <a:p>
            <a:r>
              <a:rPr lang="en-US" dirty="0" smtClean="0"/>
              <a:t>For instance:</a:t>
            </a:r>
          </a:p>
          <a:p>
            <a:pPr marL="342900" indent="-342900">
              <a:buFont typeface="Arial" panose="020B0604020202020204" pitchFamily="34" charset="0"/>
              <a:buChar char="•"/>
            </a:pPr>
            <a:r>
              <a:rPr lang="en-US" b="1" dirty="0" smtClean="0"/>
              <a:t>Image Compression</a:t>
            </a:r>
            <a:r>
              <a:rPr lang="en-US" dirty="0" smtClean="0"/>
              <a:t>: </a:t>
            </a:r>
            <a:r>
              <a:rPr lang="en-US" dirty="0" err="1" smtClean="0"/>
              <a:t>Autoencoders</a:t>
            </a:r>
            <a:r>
              <a:rPr lang="en-US" dirty="0" smtClean="0"/>
              <a:t> learn to retain important visual features like edges, textures, and object structures, while removing noise or less noticeable information.</a:t>
            </a:r>
          </a:p>
          <a:p>
            <a:pPr marL="342900" indent="-342900">
              <a:buFont typeface="Arial" panose="020B0604020202020204" pitchFamily="34" charset="0"/>
              <a:buChar char="•"/>
            </a:pPr>
            <a:r>
              <a:rPr lang="en-US" b="1" dirty="0" smtClean="0"/>
              <a:t>Audio Compression</a:t>
            </a:r>
            <a:r>
              <a:rPr lang="en-US" dirty="0" smtClean="0"/>
              <a:t>: </a:t>
            </a:r>
            <a:r>
              <a:rPr lang="en-US" dirty="0" err="1" smtClean="0"/>
              <a:t>Autoencoders</a:t>
            </a:r>
            <a:r>
              <a:rPr lang="en-US" dirty="0" smtClean="0"/>
              <a:t> focus on critical sound frequencies and patterns while discarding inaudible data.</a:t>
            </a:r>
          </a:p>
          <a:p>
            <a:pPr lvl="1"/>
            <a:endParaRPr lang="en-US" b="0" i="0" dirty="0" smtClean="0">
              <a:solidFill>
                <a:srgbClr val="05192D"/>
              </a:solidFill>
              <a:effectLst/>
              <a:latin typeface="Studio-Feixen-Sans"/>
            </a:endParaRPr>
          </a:p>
          <a:p>
            <a:endParaRPr lang="en-US" dirty="0"/>
          </a:p>
        </p:txBody>
      </p:sp>
    </p:spTree>
    <p:extLst>
      <p:ext uri="{BB962C8B-B14F-4D97-AF65-F5344CB8AC3E}">
        <p14:creationId xmlns:p14="http://schemas.microsoft.com/office/powerpoint/2010/main" val="1193526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B05832-26FA-1E0E-E2B3-FEAF57832D8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84C8D6BE-8E74-6722-84E7-4E45469DAB4F}"/>
              </a:ext>
            </a:extLst>
          </p:cNvPr>
          <p:cNvPicPr>
            <a:picLocks noGrp="1" noChangeAspect="1"/>
          </p:cNvPicPr>
          <p:nvPr>
            <p:ph idx="1"/>
          </p:nvPr>
        </p:nvPicPr>
        <p:blipFill>
          <a:blip r:embed="rId2"/>
          <a:stretch>
            <a:fillRect/>
          </a:stretch>
        </p:blipFill>
        <p:spPr>
          <a:xfrm>
            <a:off x="2164659" y="2106613"/>
            <a:ext cx="7862682" cy="4035425"/>
          </a:xfrm>
        </p:spPr>
      </p:pic>
    </p:spTree>
    <p:extLst>
      <p:ext uri="{BB962C8B-B14F-4D97-AF65-F5344CB8AC3E}">
        <p14:creationId xmlns:p14="http://schemas.microsoft.com/office/powerpoint/2010/main" val="3015901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FAF554-9642-F06A-0E92-4E2F5AE379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2CE982E-C989-7957-FC0A-98619C87B92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6CD093CC-4DDD-A241-8201-111076B25DA0}"/>
              </a:ext>
            </a:extLst>
          </p:cNvPr>
          <p:cNvPicPr>
            <a:picLocks noChangeAspect="1"/>
          </p:cNvPicPr>
          <p:nvPr/>
        </p:nvPicPr>
        <p:blipFill>
          <a:blip r:embed="rId2"/>
          <a:stretch>
            <a:fillRect/>
          </a:stretch>
        </p:blipFill>
        <p:spPr>
          <a:xfrm>
            <a:off x="266049" y="33867"/>
            <a:ext cx="9242587" cy="6858000"/>
          </a:xfrm>
          <a:prstGeom prst="rect">
            <a:avLst/>
          </a:prstGeom>
        </p:spPr>
      </p:pic>
    </p:spTree>
    <p:extLst>
      <p:ext uri="{BB962C8B-B14F-4D97-AF65-F5344CB8AC3E}">
        <p14:creationId xmlns:p14="http://schemas.microsoft.com/office/powerpoint/2010/main" val="3604325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xmlns="" id="{DDD239D3-90F6-289F-5FA1-E152452FAFD6}"/>
              </a:ext>
            </a:extLst>
          </p:cNvPr>
          <p:cNvSpPr>
            <a:spLocks noGrp="1" noChangeArrowheads="1"/>
          </p:cNvSpPr>
          <p:nvPr>
            <p:ph idx="1"/>
          </p:nvPr>
        </p:nvSpPr>
        <p:spPr bwMode="auto">
          <a:xfrm>
            <a:off x="43543" y="500354"/>
            <a:ext cx="1153885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Independent Input Features Challenge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571500" lvl="1" indent="-342900" eaLnBrk="0" fontAlgn="base" hangingPunct="0">
              <a:lnSpc>
                <a:spcPct val="100000"/>
              </a:lnSpc>
              <a:spcBef>
                <a:spcPct val="0"/>
              </a:spcBef>
              <a:spcAft>
                <a:spcPct val="0"/>
              </a:spcAft>
              <a:buClrTx/>
              <a:buFont typeface="Arial" panose="020B0604020202020204" pitchFamily="34" charset="0"/>
              <a:buChar char="•"/>
            </a:pPr>
            <a:r>
              <a:rPr kumimoji="0" lang="en-US" altLang="en-US" sz="2200" b="0" i="0" u="none" strike="noStrike" cap="none" normalizeH="0" baseline="0" dirty="0">
                <a:ln>
                  <a:noFill/>
                </a:ln>
                <a:solidFill>
                  <a:schemeClr val="tx1"/>
                </a:solidFill>
                <a:effectLst/>
                <a:latin typeface="Arial" panose="020B0604020202020204" pitchFamily="34" charset="0"/>
              </a:rPr>
              <a:t>If input features are completely independent, autoencoders struggle to find an effective lower-dimensional representation.</a:t>
            </a:r>
          </a:p>
          <a:p>
            <a:pPr marL="571500" lvl="1" indent="-342900" eaLnBrk="0" fontAlgn="base" hangingPunct="0">
              <a:lnSpc>
                <a:spcPct val="100000"/>
              </a:lnSpc>
              <a:spcBef>
                <a:spcPct val="0"/>
              </a:spcBef>
              <a:spcAft>
                <a:spcPct val="0"/>
              </a:spcAft>
              <a:buClrTx/>
              <a:buFont typeface="Arial" panose="020B0604020202020204" pitchFamily="34" charset="0"/>
              <a:buChar char="•"/>
            </a:pPr>
            <a:r>
              <a:rPr kumimoji="0" lang="en-US" altLang="en-US" sz="2200" b="0" i="0" u="none" strike="noStrike" cap="none" normalizeH="0" baseline="0" dirty="0">
                <a:ln>
                  <a:noFill/>
                </a:ln>
                <a:solidFill>
                  <a:schemeClr val="tx1"/>
                </a:solidFill>
                <a:effectLst/>
                <a:latin typeface="Arial" panose="020B0604020202020204" pitchFamily="34" charset="0"/>
              </a:rPr>
              <a:t>Results in significant information loss (lossy compression).</a:t>
            </a:r>
          </a:p>
          <a:p>
            <a:pPr marL="571500" lvl="1" indent="-342900" eaLnBrk="0" fontAlgn="base" hangingPunct="0">
              <a:lnSpc>
                <a:spcPct val="100000"/>
              </a:lnSpc>
              <a:spcBef>
                <a:spcPct val="0"/>
              </a:spcBef>
              <a:spcAft>
                <a:spcPct val="0"/>
              </a:spcAft>
              <a:buClrTx/>
              <a:buFont typeface="Arial" panose="020B0604020202020204" pitchFamily="34" charset="0"/>
              <a:buChar char="•"/>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Autoencoders as Dimensionality Reduction</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571500" lvl="1" indent="-342900" eaLnBrk="0" fontAlgn="base" hangingPunct="0">
              <a:lnSpc>
                <a:spcPct val="100000"/>
              </a:lnSpc>
              <a:spcBef>
                <a:spcPct val="0"/>
              </a:spcBef>
              <a:spcAft>
                <a:spcPct val="0"/>
              </a:spcAft>
              <a:buClrTx/>
              <a:buFont typeface="Arial" panose="020B0604020202020204" pitchFamily="34" charset="0"/>
              <a:buChar char="•"/>
            </a:pPr>
            <a:r>
              <a:rPr kumimoji="0" lang="en-US" altLang="en-US" sz="2200" b="0" i="0" u="none" strike="noStrike" cap="none" normalizeH="0" baseline="0" dirty="0">
                <a:ln>
                  <a:noFill/>
                </a:ln>
                <a:solidFill>
                  <a:schemeClr val="tx1"/>
                </a:solidFill>
                <a:effectLst/>
                <a:latin typeface="Arial" panose="020B0604020202020204" pitchFamily="34" charset="0"/>
              </a:rPr>
              <a:t>Autoencoders can perform </a:t>
            </a:r>
            <a:r>
              <a:rPr kumimoji="0" lang="en-US" altLang="en-US" sz="2200" b="1" i="0" u="none" strike="noStrike" cap="none" normalizeH="0" baseline="0" dirty="0">
                <a:ln>
                  <a:noFill/>
                </a:ln>
                <a:solidFill>
                  <a:schemeClr val="tx1"/>
                </a:solidFill>
                <a:effectLst/>
                <a:latin typeface="Arial" panose="020B0604020202020204" pitchFamily="34" charset="0"/>
              </a:rPr>
              <a:t>non-linear transformations</a:t>
            </a:r>
            <a:r>
              <a:rPr kumimoji="0" lang="en-US" altLang="en-US" sz="2200" b="0" i="0" u="none" strike="noStrike" cap="none" normalizeH="0" baseline="0" dirty="0">
                <a:ln>
                  <a:noFill/>
                </a:ln>
                <a:solidFill>
                  <a:schemeClr val="tx1"/>
                </a:solidFill>
                <a:effectLst/>
                <a:latin typeface="Arial" panose="020B0604020202020204" pitchFamily="34" charset="0"/>
              </a:rPr>
              <a:t> to reduce dimensionality.</a:t>
            </a:r>
          </a:p>
          <a:p>
            <a:pPr marL="571500" lvl="1" indent="-342900" eaLnBrk="0" fontAlgn="base" hangingPunct="0">
              <a:lnSpc>
                <a:spcPct val="100000"/>
              </a:lnSpc>
              <a:spcBef>
                <a:spcPct val="0"/>
              </a:spcBef>
              <a:spcAft>
                <a:spcPct val="0"/>
              </a:spcAft>
              <a:buClrTx/>
              <a:buFont typeface="Arial" panose="020B0604020202020204" pitchFamily="34" charset="0"/>
              <a:buChar char="•"/>
            </a:pPr>
            <a:r>
              <a:rPr kumimoji="0" lang="en-US" altLang="en-US" sz="2200" b="0" i="0" u="none" strike="noStrike" cap="none" normalizeH="0" baseline="0" dirty="0">
                <a:ln>
                  <a:noFill/>
                </a:ln>
                <a:solidFill>
                  <a:schemeClr val="tx1"/>
                </a:solidFill>
                <a:effectLst/>
                <a:latin typeface="Arial" panose="020B0604020202020204" pitchFamily="34" charset="0"/>
              </a:rPr>
              <a:t>Offers advantages over traditional techniques like </a:t>
            </a:r>
            <a:r>
              <a:rPr kumimoji="0" lang="en-US" altLang="en-US" sz="2200" b="1" i="0" u="none" strike="noStrike" cap="none" normalizeH="0" baseline="0" dirty="0">
                <a:ln>
                  <a:noFill/>
                </a:ln>
                <a:solidFill>
                  <a:schemeClr val="tx1"/>
                </a:solidFill>
                <a:effectLst/>
                <a:latin typeface="Arial" panose="020B0604020202020204" pitchFamily="34" charset="0"/>
              </a:rPr>
              <a:t>Principal Component Analysis (PCA)</a:t>
            </a:r>
            <a:r>
              <a:rPr kumimoji="0" lang="en-US" altLang="en-US" sz="2200" b="0" i="0" u="none" strike="noStrike" cap="none" normalizeH="0" baseline="0" dirty="0">
                <a:ln>
                  <a:noFill/>
                </a:ln>
                <a:solidFill>
                  <a:schemeClr val="tx1"/>
                </a:solidFill>
                <a:effectLst/>
                <a:latin typeface="Arial" panose="020B0604020202020204" pitchFamily="34" charset="0"/>
              </a:rPr>
              <a:t>, which are limited to linear projections.</a:t>
            </a:r>
          </a:p>
          <a:p>
            <a:pPr lvl="1" eaLnBrk="0" fontAlgn="base" hangingPunct="0">
              <a:lnSpc>
                <a:spcPct val="100000"/>
              </a:lnSpc>
              <a:spcBef>
                <a:spcPct val="0"/>
              </a:spcBef>
              <a:spcAft>
                <a:spcPct val="0"/>
              </a:spcAft>
              <a:buClrTx/>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Comparison to Standard Compression Algorithms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571500" lvl="1" indent="-342900" eaLnBrk="0" fontAlgn="base" hangingPunct="0">
              <a:lnSpc>
                <a:spcPct val="100000"/>
              </a:lnSpc>
              <a:spcBef>
                <a:spcPct val="0"/>
              </a:spcBef>
              <a:spcAft>
                <a:spcPct val="0"/>
              </a:spcAft>
              <a:buClrTx/>
              <a:buFont typeface="Arial" panose="020B0604020202020204" pitchFamily="34" charset="0"/>
              <a:buChar char="•"/>
            </a:pPr>
            <a:r>
              <a:rPr kumimoji="0" lang="en-US" altLang="en-US" sz="2200" b="0" i="0" u="none" strike="noStrike" cap="none" normalizeH="0" baseline="0" dirty="0">
                <a:ln>
                  <a:noFill/>
                </a:ln>
                <a:solidFill>
                  <a:schemeClr val="tx1"/>
                </a:solidFill>
                <a:effectLst/>
                <a:latin typeface="Arial" panose="020B0604020202020204" pitchFamily="34" charset="0"/>
              </a:rPr>
              <a:t>They are specifically designed and optimized for data like what they were trained 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587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0396E1-91FC-65D8-362F-E4C1B54E461D}"/>
              </a:ext>
            </a:extLst>
          </p:cNvPr>
          <p:cNvSpPr>
            <a:spLocks noGrp="1"/>
          </p:cNvSpPr>
          <p:nvPr>
            <p:ph type="title"/>
          </p:nvPr>
        </p:nvSpPr>
        <p:spPr>
          <a:xfrm>
            <a:off x="570895" y="0"/>
            <a:ext cx="10972800" cy="1325563"/>
          </a:xfrm>
        </p:spPr>
        <p:txBody>
          <a:bodyPr/>
          <a:lstStyle/>
          <a:p>
            <a:r>
              <a:rPr lang="en-US" dirty="0"/>
              <a:t>Hyperparameter Tunning</a:t>
            </a:r>
          </a:p>
        </p:txBody>
      </p:sp>
      <p:sp>
        <p:nvSpPr>
          <p:cNvPr id="3" name="Content Placeholder 2">
            <a:extLst>
              <a:ext uri="{FF2B5EF4-FFF2-40B4-BE49-F238E27FC236}">
                <a16:creationId xmlns:a16="http://schemas.microsoft.com/office/drawing/2014/main" xmlns="" id="{F521D728-B108-B5F6-C943-401FE2FE6134}"/>
              </a:ext>
            </a:extLst>
          </p:cNvPr>
          <p:cNvSpPr>
            <a:spLocks noGrp="1"/>
          </p:cNvSpPr>
          <p:nvPr>
            <p:ph idx="1"/>
          </p:nvPr>
        </p:nvSpPr>
        <p:spPr>
          <a:xfrm>
            <a:off x="314476" y="1369181"/>
            <a:ext cx="11267924" cy="4773557"/>
          </a:xfrm>
        </p:spPr>
        <p:txBody>
          <a:bodyPr>
            <a:normAutofit lnSpcReduction="10000"/>
          </a:bodyPr>
          <a:lstStyle/>
          <a:p>
            <a:pPr algn="l" rtl="0"/>
            <a:r>
              <a:rPr lang="en-US" b="0" i="0" dirty="0">
                <a:solidFill>
                  <a:srgbClr val="05192D"/>
                </a:solidFill>
                <a:effectLst/>
                <a:latin typeface="Studio-Feixen-Sans"/>
              </a:rPr>
              <a:t>Some of the most common hyperparameters that can be tuned when optimizing your Autoencoder are:</a:t>
            </a:r>
          </a:p>
          <a:p>
            <a:pPr algn="l">
              <a:buFont typeface="Arial" panose="020B0604020202020204" pitchFamily="34" charset="0"/>
              <a:buChar char="•"/>
            </a:pPr>
            <a:r>
              <a:rPr lang="en-US" b="0" i="0" dirty="0">
                <a:solidFill>
                  <a:srgbClr val="05192D"/>
                </a:solidFill>
                <a:effectLst/>
                <a:latin typeface="Studio-Feixen-Sans"/>
              </a:rPr>
              <a:t>The number of layers for the Encoder and Decoder neural networks</a:t>
            </a:r>
          </a:p>
          <a:p>
            <a:pPr algn="l">
              <a:buFont typeface="Arial" panose="020B0604020202020204" pitchFamily="34" charset="0"/>
              <a:buChar char="•"/>
            </a:pPr>
            <a:r>
              <a:rPr lang="en-US" b="0" i="0" dirty="0">
                <a:solidFill>
                  <a:srgbClr val="05192D"/>
                </a:solidFill>
                <a:effectLst/>
                <a:latin typeface="Studio-Feixen-Sans"/>
              </a:rPr>
              <a:t>The number of nodes for each of these layers</a:t>
            </a:r>
          </a:p>
          <a:p>
            <a:pPr algn="l">
              <a:buFont typeface="Arial" panose="020B0604020202020204" pitchFamily="34" charset="0"/>
              <a:buChar char="•"/>
            </a:pPr>
            <a:r>
              <a:rPr lang="en-US" b="0" i="0" dirty="0">
                <a:solidFill>
                  <a:srgbClr val="05192D"/>
                </a:solidFill>
                <a:effectLst/>
                <a:latin typeface="Studio-Feixen-Sans"/>
              </a:rPr>
              <a:t>The loss function to use for the optimization process (e.g., binary cross-entropy or mean squared error)</a:t>
            </a:r>
          </a:p>
          <a:p>
            <a:pPr algn="l">
              <a:buFont typeface="Arial" panose="020B0604020202020204" pitchFamily="34" charset="0"/>
              <a:buChar char="•"/>
            </a:pPr>
            <a:r>
              <a:rPr lang="en-US" b="0" i="0" dirty="0">
                <a:solidFill>
                  <a:srgbClr val="05192D"/>
                </a:solidFill>
                <a:effectLst/>
                <a:latin typeface="Studio-Feixen-Sans"/>
              </a:rPr>
              <a:t>The size of the latent space (the smaller, the higher the compression, acting, therefore as a regularization mechanism)</a:t>
            </a:r>
          </a:p>
          <a:p>
            <a:pPr algn="l">
              <a:buFont typeface="Arial" panose="020B0604020202020204" pitchFamily="34" charset="0"/>
              <a:buChar char="•"/>
            </a:pPr>
            <a:r>
              <a:rPr lang="en-US" dirty="0"/>
              <a:t>Regularization in autoencoders is used to </a:t>
            </a:r>
            <a:r>
              <a:rPr lang="en-US" b="1" dirty="0"/>
              <a:t>improve generalization</a:t>
            </a:r>
            <a:r>
              <a:rPr lang="en-US" dirty="0"/>
              <a:t> and </a:t>
            </a:r>
            <a:r>
              <a:rPr lang="en-US" b="1" dirty="0"/>
              <a:t>prevent overfitting</a:t>
            </a:r>
            <a:endParaRPr lang="en-US" b="0" i="0" dirty="0">
              <a:solidFill>
                <a:srgbClr val="05192D"/>
              </a:solidFill>
              <a:effectLst/>
              <a:latin typeface="Studio-Feixen-Sans"/>
            </a:endParaRPr>
          </a:p>
          <a:p>
            <a:pPr algn="l"/>
            <a:r>
              <a:rPr lang="en-US" b="0" i="0" dirty="0">
                <a:solidFill>
                  <a:srgbClr val="05192D"/>
                </a:solidFill>
                <a:effectLst/>
                <a:latin typeface="Studio-Feixen-Sans"/>
              </a:rPr>
              <a:t>Finally, Autoencoders can be designed to work with different types of data, such as tabular, time-series, or image data, and can, therefore, be designed to use a variety of layers, such as </a:t>
            </a:r>
            <a:r>
              <a:rPr lang="en-US" b="1" dirty="0">
                <a:latin typeface="Studio-Feixen-Sans"/>
              </a:rPr>
              <a:t>convolutional layers</a:t>
            </a:r>
            <a:r>
              <a:rPr lang="en-US" b="0" i="0" dirty="0">
                <a:solidFill>
                  <a:srgbClr val="05192D"/>
                </a:solidFill>
                <a:effectLst/>
                <a:latin typeface="Studio-Feixen-Sans"/>
              </a:rPr>
              <a:t>, for image analysis.</a:t>
            </a:r>
          </a:p>
          <a:p>
            <a:endParaRPr lang="en-US" dirty="0"/>
          </a:p>
        </p:txBody>
      </p:sp>
    </p:spTree>
    <p:extLst>
      <p:ext uri="{BB962C8B-B14F-4D97-AF65-F5344CB8AC3E}">
        <p14:creationId xmlns:p14="http://schemas.microsoft.com/office/powerpoint/2010/main" val="645626935"/>
      </p:ext>
    </p:extLst>
  </p:cSld>
  <p:clrMapOvr>
    <a:masterClrMapping/>
  </p:clrMapOvr>
</p:sld>
</file>

<file path=ppt/theme/theme1.xml><?xml version="1.0" encoding="utf-8"?>
<a:theme xmlns:a="http://schemas.openxmlformats.org/drawingml/2006/main" name="Splash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391</TotalTime>
  <Words>1008</Words>
  <Application>Microsoft Office PowerPoint</Application>
  <PresentationFormat>Custom</PresentationFormat>
  <Paragraphs>111</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SplashVTI</vt:lpstr>
      <vt:lpstr>Autoencoders!!!</vt:lpstr>
      <vt:lpstr>PowerPoint Presentation</vt:lpstr>
      <vt:lpstr>PowerPoint Presentation</vt:lpstr>
      <vt:lpstr>Reconstruction Error</vt:lpstr>
      <vt:lpstr>Role of Representation Learning</vt:lpstr>
      <vt:lpstr>PowerPoint Presentation</vt:lpstr>
      <vt:lpstr>PowerPoint Presentation</vt:lpstr>
      <vt:lpstr>PowerPoint Presentation</vt:lpstr>
      <vt:lpstr>Hyperparameter Tunning</vt:lpstr>
      <vt:lpstr>Types of Autoencoders </vt:lpstr>
      <vt:lpstr>PowerPoint Presentation</vt:lpstr>
      <vt:lpstr>Real-life Applications of Autoencoders </vt:lpstr>
      <vt:lpstr>Variational Autoencoders Theoretical Background </vt:lpstr>
      <vt:lpstr>Architecture comparison </vt:lpstr>
      <vt:lpstr>Architecture VAE</vt:lpstr>
      <vt:lpstr>Types of VAE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Autoencoders!!!</dc:title>
  <dc:creator>Hina Ali</dc:creator>
  <cp:lastModifiedBy>Nida</cp:lastModifiedBy>
  <cp:revision>66</cp:revision>
  <dcterms:created xsi:type="dcterms:W3CDTF">2024-12-17T07:23:01Z</dcterms:created>
  <dcterms:modified xsi:type="dcterms:W3CDTF">2025-01-01T18:11:02Z</dcterms:modified>
</cp:coreProperties>
</file>