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1423" r:id="rId2"/>
    <p:sldId id="1424" r:id="rId3"/>
    <p:sldId id="1425" r:id="rId4"/>
    <p:sldId id="1426" r:id="rId5"/>
    <p:sldId id="1371" r:id="rId6"/>
    <p:sldId id="1372" r:id="rId7"/>
    <p:sldId id="1409" r:id="rId8"/>
    <p:sldId id="1374" r:id="rId9"/>
    <p:sldId id="1375" r:id="rId10"/>
    <p:sldId id="1376" r:id="rId11"/>
    <p:sldId id="1427" r:id="rId12"/>
    <p:sldId id="1377" r:id="rId13"/>
    <p:sldId id="1378" r:id="rId14"/>
    <p:sldId id="1410" r:id="rId15"/>
    <p:sldId id="1381" r:id="rId16"/>
    <p:sldId id="1428" r:id="rId17"/>
    <p:sldId id="1412" r:id="rId18"/>
    <p:sldId id="1385" r:id="rId19"/>
    <p:sldId id="1386" r:id="rId20"/>
    <p:sldId id="1387" r:id="rId21"/>
    <p:sldId id="1388" r:id="rId22"/>
    <p:sldId id="1389" r:id="rId23"/>
    <p:sldId id="1392" r:id="rId24"/>
    <p:sldId id="1413" r:id="rId25"/>
    <p:sldId id="1394" r:id="rId26"/>
    <p:sldId id="1395" r:id="rId27"/>
    <p:sldId id="1414" r:id="rId28"/>
    <p:sldId id="1397" r:id="rId29"/>
    <p:sldId id="1416" r:id="rId30"/>
    <p:sldId id="1400" r:id="rId31"/>
    <p:sldId id="1401" r:id="rId32"/>
    <p:sldId id="1419" r:id="rId33"/>
    <p:sldId id="1420" r:id="rId34"/>
    <p:sldId id="1405" r:id="rId35"/>
  </p:sldIdLst>
  <p:sldSz cx="12192000" cy="6858000"/>
  <p:notesSz cx="7010400" cy="92964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qing Liu" initials="XL" lastIdx="3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DBC"/>
    <a:srgbClr val="008080"/>
    <a:srgbClr val="0033CC"/>
    <a:srgbClr val="0000CC"/>
    <a:srgbClr val="BD582C"/>
    <a:srgbClr val="E48312"/>
    <a:srgbClr val="7F7F7F"/>
    <a:srgbClr val="94A088"/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3157" autoAdjust="0"/>
  </p:normalViewPr>
  <p:slideViewPr>
    <p:cSldViewPr snapToGrid="0">
      <p:cViewPr varScale="1">
        <p:scale>
          <a:sx n="61" d="100"/>
          <a:sy n="61" d="100"/>
        </p:scale>
        <p:origin x="984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5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F87AF23C-6CAB-4A6A-B3BC-A88F610E0570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A6F8110F-5CB8-4B7A-89C2-96B671E6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fld id="{2CCD3D59-F566-4362-8FDD-98BF3650E11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3BDC65-43C6-4651-A2A4-CF525365E777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DEEE1C-B773-4436-9A45-5F4060FAD9CD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331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350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916701D-9C15-4ED5-A13E-9D32E58B1147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80028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39BBC70-1B01-4F9F-BFE5-62507F3706D6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2563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BE47E6-A684-41E8-A8D2-AEB21EE26F6A}" type="slidenum">
              <a:rPr lang="en-US" altLang="en-US" sz="1200">
                <a:solidFill>
                  <a:prstClr val="black"/>
                </a:solidFill>
              </a:rPr>
              <a:pPr eaLnBrk="1" hangingPunct="1"/>
              <a:t>14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2441988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8C73BE5-1BA7-4089-8785-399CE1DAC7DE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8268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BE47E6-A684-41E8-A8D2-AEB21EE26F6A}" type="slidenum">
              <a:rPr lang="en-US" altLang="en-US" sz="1200">
                <a:solidFill>
                  <a:prstClr val="black"/>
                </a:solidFill>
              </a:rPr>
              <a:pPr eaLnBrk="1" hangingPunct="1"/>
              <a:t>17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446643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FC057C-AF1A-4F7A-A0A5-2AF4A7517F0A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8805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59C54B-666E-4D5A-A8B4-A3041C8566A3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50558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FFD99C-DDEE-4B5A-8CD6-61A839F9CCBA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3469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0E5CC8-4B4D-43D2-A076-4228DBE574B7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82723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302E7B5-A053-4E86-8336-78E4DA609877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8799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fld id="{9AAFFE2F-ACFE-48A7-AB71-A9286E1FA202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74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</p:spPr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132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AF883FF-2F58-4107-BEA6-5C2298E1F95A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8759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BE47E6-A684-41E8-A8D2-AEB21EE26F6A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1506529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4D377C-1700-4A4E-905A-4A8C020F95F9}" type="slidenum">
              <a:rPr lang="en-US" altLang="en-US" sz="1200"/>
              <a:pPr eaLnBrk="1" hangingPunct="1"/>
              <a:t>25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73969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037545-7FB3-4A1F-AEEC-458772C76451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Add a definition/description of “traditional data analysis”.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16381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BE47E6-A684-41E8-A8D2-AEB21EE26F6A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27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1769931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EADABB-4320-482A-B7AD-73BCD29C70DB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2696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BE47E6-A684-41E8-A8D2-AEB21EE26F6A}" type="slidenum">
              <a:rPr lang="en-US" altLang="en-US" sz="1200">
                <a:solidFill>
                  <a:prstClr val="black"/>
                </a:solidFill>
              </a:rPr>
              <a:pPr eaLnBrk="1" hangingPunct="1"/>
              <a:t>29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3507583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B0185FD-F15E-4F37-B0B7-2D28DD8303C3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06435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3DE9560-D9ED-4D02-A94B-09AFAA82DE50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63408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BE47E6-A684-41E8-A8D2-AEB21EE26F6A}" type="slidenum">
              <a:rPr lang="en-US" altLang="en-US" sz="1200">
                <a:solidFill>
                  <a:prstClr val="black"/>
                </a:solidFill>
              </a:rPr>
              <a:pPr eaLnBrk="1" hangingPunct="1"/>
              <a:t>32</a:t>
            </a:fld>
            <a:endParaRPr lang="en-US" altLang="en-US" sz="1200">
              <a:solidFill>
                <a:prstClr val="black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2958750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43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fld id="{7F81636A-2786-4A8B-8814-B45A58C36E87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50E5B68-F5A7-4887-B63E-FE9D70D73C7A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1349EE2-0171-4231-8099-7A7EB032F57D}" type="slidenum"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altLang="en-US" sz="120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29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2AE2494-E246-464F-AA19-05B4B0487F8D}" type="slidenum">
              <a:rPr lang="en-US" altLang="en-US" sz="1200"/>
              <a:pPr eaLnBrk="1" hangingPunct="1"/>
              <a:t>33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1288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C07DEFD-27DB-4628-A1E7-F881F6A27B2D}" type="slidenum">
              <a:rPr lang="en-US" altLang="en-US" sz="1200"/>
              <a:pPr eaLnBrk="1" hangingPunct="1"/>
              <a:t>34</a:t>
            </a:fld>
            <a:endParaRPr lang="en-US" altLang="en-US" sz="12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4488" y="696913"/>
            <a:ext cx="6196012" cy="3486150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9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BE47E6-A684-41E8-A8D2-AEB21EE26F6A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95583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AD32829-D2BA-444B-B42E-B3758B849273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3731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BE47E6-A684-41E8-A8D2-AEB21EE26F6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 smtClean="0"/>
          </a:p>
        </p:txBody>
      </p:sp>
    </p:spTree>
    <p:extLst>
      <p:ext uri="{BB962C8B-B14F-4D97-AF65-F5344CB8AC3E}">
        <p14:creationId xmlns:p14="http://schemas.microsoft.com/office/powerpoint/2010/main" val="378457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9AD48F-6A84-425B-91DC-38359CC00E39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85308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38062EB-448A-4608-AE9F-6495E07216CC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66361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FDB77E0-0643-4731-BF9E-5D4CE6D72A36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298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343945"/>
            <a:ext cx="11303000" cy="10342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00" spc="-5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5871" y="3529775"/>
            <a:ext cx="10058400" cy="782070"/>
          </a:xfrm>
        </p:spPr>
        <p:txBody>
          <a:bodyPr lIns="91436" rIns="91436">
            <a:normAutofit/>
          </a:bodyPr>
          <a:lstStyle>
            <a:lvl1pPr marL="0" indent="0" algn="ctr">
              <a:buNone/>
              <a:defRPr sz="2400" b="1" cap="none" spc="200" baseline="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0"/>
            <a:ext cx="12244106" cy="228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4463419"/>
            <a:ext cx="12192000" cy="239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738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3" y="1219200"/>
            <a:ext cx="11406908" cy="5384800"/>
          </a:xfrm>
        </p:spPr>
        <p:txBody>
          <a:bodyPr/>
          <a:lstStyle>
            <a:lvl1pPr marL="461951" indent="-461951">
              <a:defRPr sz="2800"/>
            </a:lvl1pPr>
            <a:lvl2pPr marL="738170" indent="-538149">
              <a:defRPr sz="2800"/>
            </a:lvl2pPr>
            <a:lvl3pPr marL="858817" indent="-474651">
              <a:defRPr sz="2800"/>
            </a:lvl3pPr>
            <a:lvl4pPr marL="1144559" indent="-522275">
              <a:defRPr sz="2800"/>
            </a:lvl4pPr>
            <a:lvl5pPr marL="1376328" indent="-507987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827A61-4FCD-46BF-BFC8-0C88CBA01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24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5" y="286607"/>
            <a:ext cx="11369963" cy="673979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3" y="1219203"/>
            <a:ext cx="11406908" cy="5209309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1131" y="1100537"/>
            <a:ext cx="10972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6565686"/>
            <a:ext cx="1066800" cy="273844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4F2234-F0AC-4578-99CD-21C2B01FA7D4}" type="slidenum">
              <a:rPr lang="en-US" sz="1600" b="0" smtClean="0"/>
              <a:pPr/>
              <a:t>‹#›</a:t>
            </a:fld>
            <a:endParaRPr lang="en-US" sz="16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54" rtl="0" eaLnBrk="1" latinLnBrk="0" hangingPunct="1">
        <a:lnSpc>
          <a:spcPct val="85000"/>
        </a:lnSpc>
        <a:spcBef>
          <a:spcPct val="0"/>
        </a:spcBef>
        <a:buNone/>
        <a:defRPr sz="4400" kern="1200" spc="-51" baseline="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341305" indent="-341305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C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74" indent="-37305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BD582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79" indent="-30002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808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791" indent="-290506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74632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7030A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port_vector_machine#Motivatio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ata-Mining-Analysis-Fundamental-Algorithms/dp/0521766338/ref=sr_1_1?s=books&amp;ie=UTF8&amp;qid=1471664060&amp;sr=1-1&amp;keywords=Zaki+data+mining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8" y="2597014"/>
            <a:ext cx="11369963" cy="738909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22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Example: A Web Mining Framework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671" y="1295399"/>
            <a:ext cx="10847294" cy="5293659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/>
              <a:t>Web mining usually involves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 smtClean="0"/>
              <a:t>Data cleaning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 smtClean="0"/>
              <a:t>Data integration from multiple sources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 smtClean="0"/>
              <a:t>Warehousing the data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 smtClean="0"/>
              <a:t>Data cube construction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 smtClean="0"/>
              <a:t>Data selection for data mining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 smtClean="0"/>
              <a:t>Data mining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 smtClean="0"/>
              <a:t>Presentation of the mining results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dirty="0" smtClean="0"/>
              <a:t>Patterns and knowledge to be used or stored into knowledge-base</a:t>
            </a:r>
          </a:p>
        </p:txBody>
      </p:sp>
    </p:spTree>
    <p:extLst>
      <p:ext uri="{BB962C8B-B14F-4D97-AF65-F5344CB8AC3E}">
        <p14:creationId xmlns:p14="http://schemas.microsoft.com/office/powerpoint/2010/main" val="174712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1858686"/>
            <a:ext cx="55816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2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510987" y="381000"/>
            <a:ext cx="10936941" cy="5334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dirty="0"/>
              <a:t>Data Mining in Business Intelligence </a:t>
            </a:r>
          </a:p>
        </p:txBody>
      </p:sp>
      <p:sp>
        <p:nvSpPr>
          <p:cNvPr id="22532" name="AutoShape 3"/>
          <p:cNvSpPr>
            <a:spLocks noChangeArrowheads="1"/>
          </p:cNvSpPr>
          <p:nvPr/>
        </p:nvSpPr>
        <p:spPr bwMode="auto">
          <a:xfrm>
            <a:off x="2286000" y="1447800"/>
            <a:ext cx="7467600" cy="5029200"/>
          </a:xfrm>
          <a:prstGeom prst="flowChartExtra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2743200" y="586740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3200400" y="5257800"/>
            <a:ext cx="563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>
            <a:off x="3733800" y="44958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>
            <a:off x="4343400" y="37338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>
            <a:off x="4953000" y="28956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20574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 flipV="1">
            <a:off x="10363200" y="1447800"/>
            <a:ext cx="0" cy="502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Text Box 11"/>
          <p:cNvSpPr txBox="1">
            <a:spLocks noChangeArrowheads="1"/>
          </p:cNvSpPr>
          <p:nvPr/>
        </p:nvSpPr>
        <p:spPr bwMode="auto">
          <a:xfrm>
            <a:off x="2117726" y="1509713"/>
            <a:ext cx="19208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b="1">
                <a:latin typeface="Times New Roman" panose="02020603050405020304" pitchFamily="18" charset="0"/>
              </a:rPr>
              <a:t>Increasing potential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to support</a:t>
            </a:r>
          </a:p>
          <a:p>
            <a:r>
              <a:rPr lang="en-US" altLang="en-US" sz="1600" b="1">
                <a:latin typeface="Times New Roman" panose="02020603050405020304" pitchFamily="18" charset="0"/>
              </a:rPr>
              <a:t>business decisions</a:t>
            </a:r>
          </a:p>
        </p:txBody>
      </p:sp>
      <p:sp>
        <p:nvSpPr>
          <p:cNvPr id="22541" name="Text Box 12"/>
          <p:cNvSpPr txBox="1">
            <a:spLocks noChangeArrowheads="1"/>
          </p:cNvSpPr>
          <p:nvPr/>
        </p:nvSpPr>
        <p:spPr bwMode="auto">
          <a:xfrm>
            <a:off x="9272588" y="1955800"/>
            <a:ext cx="1001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End User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22542" name="Text Box 13"/>
          <p:cNvSpPr txBox="1">
            <a:spLocks noChangeArrowheads="1"/>
          </p:cNvSpPr>
          <p:nvPr/>
        </p:nvSpPr>
        <p:spPr bwMode="auto">
          <a:xfrm>
            <a:off x="9275763" y="2946401"/>
            <a:ext cx="9525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Business</a:t>
            </a:r>
          </a:p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  Analyst</a:t>
            </a:r>
          </a:p>
        </p:txBody>
      </p:sp>
      <p:sp>
        <p:nvSpPr>
          <p:cNvPr id="22543" name="Text Box 14"/>
          <p:cNvSpPr txBox="1">
            <a:spLocks noChangeArrowheads="1"/>
          </p:cNvSpPr>
          <p:nvPr/>
        </p:nvSpPr>
        <p:spPr bwMode="auto">
          <a:xfrm>
            <a:off x="9364663" y="3784601"/>
            <a:ext cx="8556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     Data</a:t>
            </a:r>
          </a:p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Analyst</a:t>
            </a:r>
          </a:p>
        </p:txBody>
      </p:sp>
      <p:sp>
        <p:nvSpPr>
          <p:cNvPr id="22544" name="Text Box 15"/>
          <p:cNvSpPr txBox="1">
            <a:spLocks noChangeArrowheads="1"/>
          </p:cNvSpPr>
          <p:nvPr/>
        </p:nvSpPr>
        <p:spPr bwMode="auto">
          <a:xfrm>
            <a:off x="9626600" y="5689600"/>
            <a:ext cx="6111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r>
              <a:rPr lang="en-US" altLang="en-US" sz="1600" b="1">
                <a:latin typeface="Times New Roman" panose="02020603050405020304" pitchFamily="18" charset="0"/>
              </a:rPr>
              <a:t>DBA</a:t>
            </a:r>
          </a:p>
        </p:txBody>
      </p:sp>
      <p:sp>
        <p:nvSpPr>
          <p:cNvPr id="22545" name="Text Box 16"/>
          <p:cNvSpPr txBox="1">
            <a:spLocks noChangeArrowheads="1"/>
          </p:cNvSpPr>
          <p:nvPr/>
        </p:nvSpPr>
        <p:spPr bwMode="auto">
          <a:xfrm>
            <a:off x="5410200" y="2178050"/>
            <a:ext cx="1219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b="1"/>
              <a:t>Decision</a:t>
            </a:r>
            <a:r>
              <a:rPr lang="en-US" altLang="en-US" sz="1800"/>
              <a:t> </a:t>
            </a:r>
            <a:r>
              <a:rPr lang="en-US" altLang="en-US" sz="1800" b="1"/>
              <a:t>Making</a:t>
            </a:r>
          </a:p>
        </p:txBody>
      </p:sp>
      <p:sp>
        <p:nvSpPr>
          <p:cNvPr id="22546" name="Text Box 17"/>
          <p:cNvSpPr txBox="1">
            <a:spLocks noChangeArrowheads="1"/>
          </p:cNvSpPr>
          <p:nvPr/>
        </p:nvSpPr>
        <p:spPr bwMode="auto">
          <a:xfrm>
            <a:off x="4876800" y="2992438"/>
            <a:ext cx="226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Presentation</a:t>
            </a:r>
          </a:p>
        </p:txBody>
      </p:sp>
      <p:sp>
        <p:nvSpPr>
          <p:cNvPr id="22547" name="Text Box 18"/>
          <p:cNvSpPr txBox="1">
            <a:spLocks noChangeArrowheads="1"/>
          </p:cNvSpPr>
          <p:nvPr/>
        </p:nvSpPr>
        <p:spPr bwMode="auto">
          <a:xfrm>
            <a:off x="4800600" y="3352801"/>
            <a:ext cx="257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Visualization Techniques</a:t>
            </a:r>
          </a:p>
        </p:txBody>
      </p:sp>
      <p:sp>
        <p:nvSpPr>
          <p:cNvPr id="22548" name="Text Box 19"/>
          <p:cNvSpPr txBox="1">
            <a:spLocks noChangeArrowheads="1"/>
          </p:cNvSpPr>
          <p:nvPr/>
        </p:nvSpPr>
        <p:spPr bwMode="auto">
          <a:xfrm>
            <a:off x="5181601" y="3765551"/>
            <a:ext cx="1782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Mining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22549" name="Text Box 20"/>
          <p:cNvSpPr txBox="1">
            <a:spLocks noChangeArrowheads="1"/>
          </p:cNvSpPr>
          <p:nvPr/>
        </p:nvSpPr>
        <p:spPr bwMode="auto">
          <a:xfrm>
            <a:off x="5105400" y="4038601"/>
            <a:ext cx="2324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Information Discovery</a:t>
            </a:r>
          </a:p>
        </p:txBody>
      </p:sp>
      <p:sp>
        <p:nvSpPr>
          <p:cNvPr id="22550" name="Text Box 21"/>
          <p:cNvSpPr txBox="1">
            <a:spLocks noChangeArrowheads="1"/>
          </p:cNvSpPr>
          <p:nvPr/>
        </p:nvSpPr>
        <p:spPr bwMode="auto">
          <a:xfrm>
            <a:off x="4892676" y="4572001"/>
            <a:ext cx="2346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b="1"/>
              <a:t>Data Exploration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657600" y="4876801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Statistical Summary, Querying, and Reporting</a:t>
            </a:r>
            <a:endParaRPr lang="en-US" altLang="en-US" sz="1800" b="1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3124200" y="5410201"/>
            <a:ext cx="6021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Preprocessing/Integration, Data Warehouses</a:t>
            </a: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5105400" y="5791201"/>
            <a:ext cx="1697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/>
              <a:t>Data Sources</a:t>
            </a:r>
            <a:endParaRPr lang="en-US" altLang="en-US" sz="1800" b="1">
              <a:solidFill>
                <a:schemeClr val="bg1"/>
              </a:solidFill>
            </a:endParaRP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2590800" y="6096001"/>
            <a:ext cx="711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b="1" i="1">
                <a:latin typeface="Times New Roman" panose="02020603050405020304" pitchFamily="18" charset="0"/>
              </a:rPr>
              <a:t>Paper, Files, Web documents, Scientific experiments, Database Systems</a:t>
            </a: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1981200" y="64770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4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134277"/>
            <a:ext cx="12192001" cy="9144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dirty="0"/>
              <a:t>KDD Process: A </a:t>
            </a:r>
            <a:r>
              <a:rPr lang="en-US" altLang="en-US" dirty="0" smtClean="0"/>
              <a:t>View </a:t>
            </a:r>
            <a:r>
              <a:rPr lang="en-US" altLang="en-US" dirty="0"/>
              <a:t>from ML and Statistics</a:t>
            </a:r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V="1">
            <a:off x="30575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V="1">
            <a:off x="8086725" y="23622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Text Box 17"/>
          <p:cNvSpPr txBox="1">
            <a:spLocks noChangeArrowheads="1"/>
          </p:cNvSpPr>
          <p:nvPr/>
        </p:nvSpPr>
        <p:spPr bwMode="auto">
          <a:xfrm>
            <a:off x="1609725" y="2151063"/>
            <a:ext cx="14351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b="1" dirty="0"/>
              <a:t>Input Data</a:t>
            </a:r>
            <a:endParaRPr lang="en-US" altLang="en-US" sz="1600" dirty="0"/>
          </a:p>
        </p:txBody>
      </p:sp>
      <p:sp>
        <p:nvSpPr>
          <p:cNvPr id="23559" name="Rectangle 21"/>
          <p:cNvSpPr>
            <a:spLocks noChangeArrowheads="1"/>
          </p:cNvSpPr>
          <p:nvPr/>
        </p:nvSpPr>
        <p:spPr bwMode="auto">
          <a:xfrm>
            <a:off x="35147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Rectangle 22"/>
          <p:cNvSpPr>
            <a:spLocks noChangeArrowheads="1"/>
          </p:cNvSpPr>
          <p:nvPr/>
        </p:nvSpPr>
        <p:spPr bwMode="auto">
          <a:xfrm>
            <a:off x="5191125" y="1981200"/>
            <a:ext cx="9144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1" name="WordArt 29"/>
          <p:cNvSpPr>
            <a:spLocks noChangeArrowheads="1" noChangeShapeType="1" noTextEdit="1"/>
          </p:cNvSpPr>
          <p:nvPr/>
        </p:nvSpPr>
        <p:spPr bwMode="auto">
          <a:xfrm rot="823813">
            <a:off x="8620126" y="1676400"/>
            <a:ext cx="1743075" cy="12954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64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</a:p>
        </p:txBody>
      </p:sp>
      <p:sp>
        <p:nvSpPr>
          <p:cNvPr id="23562" name="Text Box 32"/>
          <p:cNvSpPr txBox="1">
            <a:spLocks noChangeArrowheads="1"/>
          </p:cNvSpPr>
          <p:nvPr/>
        </p:nvSpPr>
        <p:spPr bwMode="auto">
          <a:xfrm>
            <a:off x="5038725" y="2057401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FF0000"/>
                </a:solidFill>
              </a:rPr>
              <a:t>Data Mining</a:t>
            </a:r>
          </a:p>
        </p:txBody>
      </p:sp>
      <p:sp>
        <p:nvSpPr>
          <p:cNvPr id="23563" name="Text Box 44"/>
          <p:cNvSpPr txBox="1">
            <a:spLocks noChangeArrowheads="1"/>
          </p:cNvSpPr>
          <p:nvPr/>
        </p:nvSpPr>
        <p:spPr bwMode="auto">
          <a:xfrm>
            <a:off x="3286125" y="2149475"/>
            <a:ext cx="144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400" b="1"/>
              <a:t>Data Pre-Processing</a:t>
            </a:r>
          </a:p>
        </p:txBody>
      </p:sp>
      <p:sp>
        <p:nvSpPr>
          <p:cNvPr id="23564" name="Line 45"/>
          <p:cNvSpPr>
            <a:spLocks noChangeShapeType="1"/>
          </p:cNvSpPr>
          <p:nvPr/>
        </p:nvSpPr>
        <p:spPr bwMode="auto">
          <a:xfrm flipV="1">
            <a:off x="46577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46"/>
          <p:cNvSpPr>
            <a:spLocks noChangeShapeType="1"/>
          </p:cNvSpPr>
          <p:nvPr/>
        </p:nvSpPr>
        <p:spPr bwMode="auto">
          <a:xfrm flipV="1">
            <a:off x="6410325" y="23622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47"/>
          <p:cNvSpPr>
            <a:spLocks noChangeArrowheads="1"/>
          </p:cNvSpPr>
          <p:nvPr/>
        </p:nvSpPr>
        <p:spPr bwMode="auto">
          <a:xfrm>
            <a:off x="6943725" y="1981200"/>
            <a:ext cx="990600" cy="10668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7" name="Text Box 48"/>
          <p:cNvSpPr txBox="1">
            <a:spLocks noChangeArrowheads="1"/>
          </p:cNvSpPr>
          <p:nvPr/>
        </p:nvSpPr>
        <p:spPr bwMode="auto">
          <a:xfrm>
            <a:off x="6867525" y="2085976"/>
            <a:ext cx="1295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1600" b="1"/>
              <a:t>Post-Processing</a:t>
            </a:r>
          </a:p>
        </p:txBody>
      </p:sp>
      <p:sp>
        <p:nvSpPr>
          <p:cNvPr id="23568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941854" y="5760721"/>
            <a:ext cx="9870141" cy="7620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30000"/>
              </a:lnSpc>
            </a:pPr>
            <a:r>
              <a:rPr lang="en-US" altLang="en-US" sz="2400" dirty="0"/>
              <a:t>This is a view from typical machine learning and statistics communities</a:t>
            </a:r>
          </a:p>
        </p:txBody>
      </p:sp>
      <p:grpSp>
        <p:nvGrpSpPr>
          <p:cNvPr id="23569" name="Group 52"/>
          <p:cNvGrpSpPr>
            <a:grpSpLocks/>
          </p:cNvGrpSpPr>
          <p:nvPr/>
        </p:nvGrpSpPr>
        <p:grpSpPr bwMode="auto">
          <a:xfrm>
            <a:off x="1963271" y="3912817"/>
            <a:ext cx="2465854" cy="1348294"/>
            <a:chOff x="288" y="2880"/>
            <a:chExt cx="1488" cy="917"/>
          </a:xfrm>
        </p:grpSpPr>
        <p:sp>
          <p:nvSpPr>
            <p:cNvPr id="23578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442" cy="9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9" name="Text Box 51"/>
            <p:cNvSpPr txBox="1">
              <a:spLocks noChangeArrowheads="1"/>
            </p:cNvSpPr>
            <p:nvPr/>
          </p:nvSpPr>
          <p:spPr bwMode="auto">
            <a:xfrm>
              <a:off x="288" y="2967"/>
              <a:ext cx="1488" cy="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dirty="0"/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dirty="0"/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dirty="0"/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dirty="0"/>
                <a:t>Dimension reduction</a:t>
              </a:r>
            </a:p>
          </p:txBody>
        </p:sp>
      </p:grpSp>
      <p:sp>
        <p:nvSpPr>
          <p:cNvPr id="23570" name="Rectangle 54"/>
          <p:cNvSpPr>
            <a:spLocks noChangeArrowheads="1"/>
          </p:cNvSpPr>
          <p:nvPr/>
        </p:nvSpPr>
        <p:spPr bwMode="auto">
          <a:xfrm>
            <a:off x="4581525" y="3886199"/>
            <a:ext cx="2590800" cy="174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1" name="Text Box 55"/>
          <p:cNvSpPr txBox="1">
            <a:spLocks noChangeArrowheads="1"/>
          </p:cNvSpPr>
          <p:nvPr/>
        </p:nvSpPr>
        <p:spPr bwMode="auto">
          <a:xfrm>
            <a:off x="4581525" y="3962400"/>
            <a:ext cx="266705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/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 smtClean="0"/>
              <a:t>Classification</a:t>
            </a:r>
            <a:endParaRPr lang="en-US" altLang="en-US" sz="1800" dirty="0"/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/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/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/>
              <a:t>… … … …</a:t>
            </a:r>
          </a:p>
        </p:txBody>
      </p:sp>
      <p:grpSp>
        <p:nvGrpSpPr>
          <p:cNvPr id="23572" name="Group 56"/>
          <p:cNvGrpSpPr>
            <a:grpSpLocks/>
          </p:cNvGrpSpPr>
          <p:nvPr/>
        </p:nvGrpSpPr>
        <p:grpSpPr bwMode="auto">
          <a:xfrm>
            <a:off x="7400953" y="3868371"/>
            <a:ext cx="2881565" cy="1429678"/>
            <a:chOff x="288" y="2880"/>
            <a:chExt cx="1488" cy="720"/>
          </a:xfrm>
        </p:grpSpPr>
        <p:sp>
          <p:nvSpPr>
            <p:cNvPr id="23576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77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dirty="0"/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dirty="0"/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dirty="0"/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1800" dirty="0"/>
                <a:t>Pattern visualization</a:t>
              </a:r>
            </a:p>
          </p:txBody>
        </p:sp>
      </p:grpSp>
      <p:sp>
        <p:nvSpPr>
          <p:cNvPr id="23573" name="AutoShape 62"/>
          <p:cNvSpPr>
            <a:spLocks noChangeArrowheads="1"/>
          </p:cNvSpPr>
          <p:nvPr/>
        </p:nvSpPr>
        <p:spPr bwMode="auto">
          <a:xfrm rot="-10256010">
            <a:off x="33623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4" name="AutoShape 63"/>
          <p:cNvSpPr>
            <a:spLocks noChangeArrowheads="1"/>
          </p:cNvSpPr>
          <p:nvPr/>
        </p:nvSpPr>
        <p:spPr bwMode="auto">
          <a:xfrm rot="-10256010">
            <a:off x="51911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5" name="AutoShape 64"/>
          <p:cNvSpPr>
            <a:spLocks noChangeArrowheads="1"/>
          </p:cNvSpPr>
          <p:nvPr/>
        </p:nvSpPr>
        <p:spPr bwMode="auto">
          <a:xfrm rot="-10256010">
            <a:off x="7324725" y="2819400"/>
            <a:ext cx="304800" cy="99060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31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1.  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1294960"/>
            <a:ext cx="10865223" cy="5257800"/>
          </a:xfrm>
        </p:spPr>
        <p:txBody>
          <a:bodyPr/>
          <a:lstStyle/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Why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Is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A Multi-Dimensional View of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Data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Patterns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Technologies Are Used?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Applications Are Targeted? 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Major Issues in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A Brief History of Data Mining and Data Mining Society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Summary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 rot="9724325">
            <a:off x="6662687" y="2162827"/>
            <a:ext cx="480709" cy="37663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46" y="252248"/>
            <a:ext cx="10910047" cy="79786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Multi-Dimensional View of Data Mining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660" y="1165412"/>
            <a:ext cx="11223811" cy="5692588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200" b="1" u="sng" dirty="0"/>
              <a:t>Data to be mined</a:t>
            </a:r>
            <a:endParaRPr lang="en-US" altLang="en-US" sz="22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/>
              <a:t>Database data (extended-relational, object-oriented, </a:t>
            </a:r>
            <a:r>
              <a:rPr lang="en-US" altLang="en-US" sz="2200" dirty="0" smtClean="0"/>
              <a:t>heterogeneous), </a:t>
            </a:r>
            <a:r>
              <a:rPr lang="en-US" altLang="en-US" sz="2200" dirty="0"/>
              <a:t>data warehouse, transactional data, </a:t>
            </a:r>
            <a:r>
              <a:rPr lang="en-US" altLang="en-US" sz="2200" dirty="0" smtClean="0"/>
              <a:t>stream (e.g. video), spatiotemporal (e.g. maps), time-series and sequence (e.g. stock), text (customer sentiment) </a:t>
            </a:r>
            <a:r>
              <a:rPr lang="en-US" altLang="en-US" sz="2200" dirty="0"/>
              <a:t>and web, multi-media, graphs &amp; social and information networks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200" b="1" u="sng" dirty="0"/>
              <a:t>Knowledge to be mined (or: Data mining functions)</a:t>
            </a:r>
            <a:endParaRPr lang="en-US" altLang="en-US" sz="22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 smtClean="0"/>
              <a:t>Characterization (summarization of general features of a target class. E.g. characteristics of software products whose sales were increased by 10% last year)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 smtClean="0"/>
              <a:t>Discrimination (comparison of features of contrasting classes. </a:t>
            </a:r>
            <a:r>
              <a:rPr lang="en-US" altLang="en-US" sz="2200" dirty="0" err="1" smtClean="0"/>
              <a:t>Eg</a:t>
            </a:r>
            <a:r>
              <a:rPr lang="en-US" altLang="en-US" sz="2200" dirty="0" smtClean="0"/>
              <a:t>. Comparing features of dataset where software were increased by 10% Vs. which were decreased by 30%)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 smtClean="0"/>
              <a:t>Association</a:t>
            </a:r>
            <a:r>
              <a:rPr lang="en-US" altLang="en-US" sz="2200" dirty="0"/>
              <a:t>, classification, clustering, trend/deviation, outlier </a:t>
            </a:r>
            <a:r>
              <a:rPr lang="en-US" altLang="en-US" sz="2200" dirty="0" smtClean="0"/>
              <a:t>analysis</a:t>
            </a:r>
            <a:endParaRPr lang="en-US" altLang="en-US" sz="22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200" dirty="0" smtClean="0"/>
              <a:t>Descriptive (characterize properties of data) </a:t>
            </a:r>
            <a:r>
              <a:rPr lang="en-US" altLang="en-US" sz="2200" dirty="0"/>
              <a:t>vs. predictive data </a:t>
            </a:r>
            <a:r>
              <a:rPr lang="en-US" altLang="en-US" sz="2200" dirty="0" smtClean="0"/>
              <a:t>mining (predictions) 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091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Multi-Dimensional View of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200" b="1" u="sng" dirty="0"/>
              <a:t>Techniques utilized</a:t>
            </a:r>
            <a:endParaRPr lang="en-US" altLang="en-US" sz="2200" b="1" dirty="0"/>
          </a:p>
          <a:p>
            <a:pPr lvl="1"/>
            <a:r>
              <a:rPr lang="en-US" altLang="en-US" sz="2200" dirty="0"/>
              <a:t>Data-intensive, data warehouse (OLAP), machine learning, statistics, pattern recognition, visualization, high-performance, etc.</a:t>
            </a:r>
          </a:p>
          <a:p>
            <a:r>
              <a:rPr lang="en-US" altLang="en-US" sz="2200" b="1" u="sng" dirty="0"/>
              <a:t>Applications adapted</a:t>
            </a:r>
          </a:p>
          <a:p>
            <a:pPr lvl="1"/>
            <a:r>
              <a:rPr lang="en-US" altLang="en-US" sz="2200" dirty="0"/>
              <a:t>Retail, telecommunication, banking, fraud analysis, bio-data mining, stock market analysis, text mining, Web mining,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7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1.  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1294960"/>
            <a:ext cx="10865223" cy="5257800"/>
          </a:xfrm>
        </p:spPr>
        <p:txBody>
          <a:bodyPr/>
          <a:lstStyle/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Why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Is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A Multi-Dimensional View of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Data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Patterns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Technologies Are Used?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Applications Are Targeted? 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Major Issues in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 smtClean="0"/>
              <a:t>Summary</a:t>
            </a:r>
            <a:endParaRPr lang="en-US" altLang="en-US" sz="2400" dirty="0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 rot="9724325">
            <a:off x="6510287" y="3265486"/>
            <a:ext cx="480709" cy="37663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3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53" y="381002"/>
            <a:ext cx="10865223" cy="712692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Data Mining </a:t>
            </a:r>
            <a:r>
              <a:rPr lang="en-US" altLang="en-US" dirty="0" smtClean="0"/>
              <a:t>Functions: </a:t>
            </a:r>
            <a:r>
              <a:rPr lang="en-US" altLang="en-US" dirty="0"/>
              <a:t>(1) Generalization</a:t>
            </a:r>
            <a:endParaRPr lang="en-US" altLang="en-US" sz="4000" dirty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53" y="1295400"/>
            <a:ext cx="7826188" cy="523090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Information integration and data warehouse construction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Data cleaning, transformation, integration, and multidimensional data model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Data cube technology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/>
              <a:t>Multidimensional </a:t>
            </a:r>
            <a:r>
              <a:rPr lang="en-US" altLang="en-US" sz="2400" dirty="0"/>
              <a:t>aggregates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OLAP (online analytical processing)</a:t>
            </a:r>
          </a:p>
          <a:p>
            <a:pPr eaLnBrk="1" hangingPunct="1">
              <a:spcAft>
                <a:spcPts val="600"/>
              </a:spcAft>
            </a:pPr>
            <a:endParaRPr lang="en-US" altLang="en-US" sz="2400" dirty="0" smtClean="0"/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Multidimensional </a:t>
            </a:r>
            <a:r>
              <a:rPr lang="en-US" altLang="en-US" sz="2400" dirty="0"/>
              <a:t>concept description: Characterization and discrimination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Generalize, summarize, and contrast data characteristics, e.g., dry vs. wet region</a:t>
            </a:r>
          </a:p>
        </p:txBody>
      </p:sp>
      <p:pic>
        <p:nvPicPr>
          <p:cNvPr id="5126" name="Picture 6" descr="http://www.aussurveys.com.au/wp-content/uploads/2013/09/img-cube-gra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69" y="1843927"/>
            <a:ext cx="52387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93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rrelation plot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50601" y="2358982"/>
            <a:ext cx="6872694" cy="2341741"/>
          </a:xfrm>
          <a:prstGeom prst="rect">
            <a:avLst/>
          </a:prstGeom>
          <a:ln w="12700">
            <a:miter lim="400000"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564776" y="152400"/>
            <a:ext cx="11241742" cy="9906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Data Mining </a:t>
            </a:r>
            <a:r>
              <a:rPr lang="en-US" altLang="en-US" dirty="0" smtClean="0"/>
              <a:t>Functions: </a:t>
            </a:r>
            <a:r>
              <a:rPr lang="en-US" altLang="en-US" dirty="0"/>
              <a:t>(2</a:t>
            </a:r>
            <a:r>
              <a:rPr lang="en-US" altLang="en-US" dirty="0" smtClean="0"/>
              <a:t>) Pattern Discovery</a:t>
            </a:r>
            <a:endParaRPr lang="en-US" alt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528" y="1214719"/>
            <a:ext cx="10775577" cy="1636058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dirty="0"/>
              <a:t>Frequent patterns (or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What items are frequently purchased together in your Walmart?</a:t>
            </a:r>
          </a:p>
          <a:p>
            <a:r>
              <a:rPr lang="en-US" altLang="en-US" sz="2400" dirty="0"/>
              <a:t>Association and Correlation Analysis </a:t>
            </a:r>
            <a:endParaRPr lang="en-US" altLang="en-US" sz="2400" dirty="0" smtClean="0"/>
          </a:p>
          <a:p>
            <a:pPr>
              <a:spcAft>
                <a:spcPts val="600"/>
              </a:spcAft>
            </a:pPr>
            <a:endParaRPr lang="en-US" altLang="en-US" sz="2400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7529" y="4459941"/>
            <a:ext cx="10650072" cy="2164976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A typical association rule</a:t>
            </a:r>
          </a:p>
          <a:p>
            <a:pPr lvl="2"/>
            <a:r>
              <a:rPr lang="en-US" altLang="en-US" sz="2400" dirty="0" smtClean="0"/>
              <a:t>Diaper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Juice [0.5%, 75%]  (support, confidence) (P(XUY),P(X|Y) )</a:t>
            </a:r>
          </a:p>
          <a:p>
            <a:r>
              <a:rPr lang="en-US" altLang="en-US" sz="2400" dirty="0" smtClean="0"/>
              <a:t>How to mine such patterns and rules efficiently in large datasets?</a:t>
            </a:r>
          </a:p>
          <a:p>
            <a:r>
              <a:rPr lang="en-US" altLang="en-US" sz="2400" dirty="0" smtClean="0"/>
              <a:t>How to use such patterns for classification, clustering, and other applications?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28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1981200" y="803276"/>
            <a:ext cx="8229600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2152650" y="140494"/>
            <a:ext cx="7886700" cy="97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4400" dirty="0">
                <a:solidFill>
                  <a:srgbClr val="000000"/>
                </a:solidFill>
                <a:latin typeface="Calibri Light" panose="020F0302020204030204" pitchFamily="34" charset="0"/>
              </a:rPr>
              <a:t>About Myself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152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 marL="6858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800" dirty="0" smtClean="0">
                <a:solidFill>
                  <a:srgbClr val="000000"/>
                </a:solidFill>
              </a:rPr>
              <a:t>Contact </a:t>
            </a:r>
            <a:r>
              <a:rPr lang="en-US" altLang="en-US" sz="2800" dirty="0">
                <a:solidFill>
                  <a:srgbClr val="000000"/>
                </a:solidFill>
              </a:rPr>
              <a:t>Details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dirty="0">
                <a:solidFill>
                  <a:srgbClr val="000000"/>
                </a:solidFill>
              </a:rPr>
              <a:t>Room: </a:t>
            </a:r>
            <a:r>
              <a:rPr lang="en-US" altLang="en-US" sz="2400" dirty="0" smtClean="0">
                <a:solidFill>
                  <a:srgbClr val="000000"/>
                </a:solidFill>
              </a:rPr>
              <a:t>28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dirty="0">
                <a:solidFill>
                  <a:srgbClr val="000000"/>
                </a:solidFill>
              </a:rPr>
              <a:t>Email: </a:t>
            </a:r>
            <a:r>
              <a:rPr lang="en-US" altLang="en-US" sz="2400" dirty="0" smtClean="0">
                <a:solidFill>
                  <a:srgbClr val="000000"/>
                </a:solidFill>
              </a:rPr>
              <a:t>mghouri@numl.edu.pk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400" dirty="0">
                <a:solidFill>
                  <a:srgbClr val="000000"/>
                </a:solidFill>
              </a:rPr>
              <a:t>Contact Hours: </a:t>
            </a:r>
            <a:r>
              <a:rPr lang="en-US" altLang="en-US" sz="2400" dirty="0" smtClean="0">
                <a:solidFill>
                  <a:srgbClr val="000000"/>
                </a:solidFill>
              </a:rPr>
              <a:t>Mon 8:00 AM </a:t>
            </a:r>
            <a:r>
              <a:rPr lang="en-US" altLang="en-US" sz="2400" dirty="0">
                <a:solidFill>
                  <a:srgbClr val="000000"/>
                </a:solidFill>
              </a:rPr>
              <a:t>– </a:t>
            </a:r>
            <a:r>
              <a:rPr lang="en-US" altLang="en-US" sz="2400" dirty="0" smtClean="0">
                <a:solidFill>
                  <a:srgbClr val="000000"/>
                </a:solidFill>
              </a:rPr>
              <a:t>1:00 </a:t>
            </a:r>
            <a:r>
              <a:rPr lang="en-US" altLang="en-US" sz="2400" dirty="0">
                <a:solidFill>
                  <a:srgbClr val="000000"/>
                </a:solidFill>
              </a:rPr>
              <a:t>PM </a:t>
            </a:r>
          </a:p>
        </p:txBody>
      </p:sp>
    </p:spTree>
    <p:extLst>
      <p:ext uri="{BB962C8B-B14F-4D97-AF65-F5344CB8AC3E}">
        <p14:creationId xmlns:p14="http://schemas.microsoft.com/office/powerpoint/2010/main" val="758066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8565" y="152400"/>
            <a:ext cx="10865223" cy="941294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Data Mining </a:t>
            </a:r>
            <a:r>
              <a:rPr lang="en-US" altLang="en-US" dirty="0" smtClean="0"/>
              <a:t>Functions: </a:t>
            </a:r>
            <a:r>
              <a:rPr lang="en-US" altLang="en-US" dirty="0"/>
              <a:t>(3) Classification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564" y="1201270"/>
            <a:ext cx="10972801" cy="5351929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dirty="0"/>
              <a:t>Classification and label prediction  </a:t>
            </a:r>
          </a:p>
          <a:p>
            <a:pPr lvl="1" eaLnBrk="1" hangingPunct="1"/>
            <a:r>
              <a:rPr lang="en-US" altLang="en-US" sz="2400" dirty="0"/>
              <a:t>Construct models (functions) based on some training examples</a:t>
            </a:r>
          </a:p>
          <a:p>
            <a:pPr lvl="1" eaLnBrk="1" hangingPunct="1"/>
            <a:r>
              <a:rPr lang="en-US" altLang="en-US" sz="2400" dirty="0"/>
              <a:t>Describe and distinguish classes or concepts for future prediction</a:t>
            </a:r>
          </a:p>
          <a:p>
            <a:pPr lvl="2" eaLnBrk="1" hangingPunct="1"/>
            <a:r>
              <a:rPr lang="en-US" altLang="en-US" sz="2400" dirty="0" smtClean="0"/>
              <a:t>Ex. 1. Classify </a:t>
            </a:r>
            <a:r>
              <a:rPr lang="en-US" altLang="en-US" sz="2400" dirty="0"/>
              <a:t>countries based on (</a:t>
            </a:r>
            <a:r>
              <a:rPr lang="en-US" altLang="en-US" sz="2400" dirty="0" smtClean="0"/>
              <a:t>climate)</a:t>
            </a:r>
          </a:p>
          <a:p>
            <a:pPr lvl="2" eaLnBrk="1" hangingPunct="1"/>
            <a:r>
              <a:rPr lang="en-US" altLang="en-US" sz="2400" dirty="0" smtClean="0"/>
              <a:t>Ex. 2. Classify </a:t>
            </a:r>
            <a:r>
              <a:rPr lang="en-US" altLang="en-US" sz="2400" dirty="0"/>
              <a:t>cars based on (gas mileage)</a:t>
            </a:r>
          </a:p>
          <a:p>
            <a:pPr lvl="1" eaLnBrk="1" hangingPunct="1"/>
            <a:r>
              <a:rPr lang="en-US" altLang="en-US" sz="2400" dirty="0"/>
              <a:t>Predict some unknown class labels</a:t>
            </a:r>
          </a:p>
          <a:p>
            <a:pPr eaLnBrk="1" hangingPunct="1"/>
            <a:r>
              <a:rPr lang="en-US" altLang="en-US" sz="2400" dirty="0"/>
              <a:t>Typical methods</a:t>
            </a:r>
          </a:p>
          <a:p>
            <a:pPr lvl="1" eaLnBrk="1" hangingPunct="1"/>
            <a:r>
              <a:rPr lang="en-US" altLang="en-US" sz="2400" dirty="0"/>
              <a:t>Decision trees, naïve Bayesian classification, support vector machines, neural networks, rule-based classification, pattern-based classification, logistic regression, …</a:t>
            </a:r>
          </a:p>
          <a:p>
            <a:pPr eaLnBrk="1" hangingPunct="1"/>
            <a:r>
              <a:rPr lang="en-US" altLang="en-US" sz="2400" dirty="0"/>
              <a:t>Typical applications:</a:t>
            </a:r>
          </a:p>
          <a:p>
            <a:pPr lvl="1" eaLnBrk="1" hangingPunct="1"/>
            <a:r>
              <a:rPr lang="en-US" altLang="en-US" sz="2400" dirty="0"/>
              <a:t>Credit card fraud detection, direct marketing, classifying </a:t>
            </a:r>
            <a:r>
              <a:rPr lang="en-US" altLang="en-US" sz="2400" dirty="0" smtClean="0"/>
              <a:t>diseases</a:t>
            </a:r>
            <a:r>
              <a:rPr lang="en-US" altLang="en-US" sz="2400" dirty="0"/>
              <a:t>,  web-pages, …</a:t>
            </a:r>
          </a:p>
        </p:txBody>
      </p:sp>
      <p:pic>
        <p:nvPicPr>
          <p:cNvPr id="5" name="Picture 4" descr="https://upload.wikimedia.org/wikipedia/commons/thumb/b/b5/Svm_separating_hyperplanes_%28SVG%29.svg/512px-Svm_separating_hyperplanes_%28SVG%29.svg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322" y="1256199"/>
            <a:ext cx="2617519" cy="226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6518" y="304800"/>
            <a:ext cx="11403106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dirty="0"/>
              <a:t>Data Mining </a:t>
            </a:r>
            <a:r>
              <a:rPr lang="en-US" altLang="en-US" dirty="0" smtClean="0"/>
              <a:t>Functions: </a:t>
            </a:r>
            <a:r>
              <a:rPr lang="en-US" altLang="en-US" dirty="0"/>
              <a:t>(4) Cluster Analysis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706" y="1295400"/>
            <a:ext cx="6051176" cy="4442012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Unsupervised learning (i.e., Class label is unknown)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Group data to form new categories (i.e., clusters), e.g., cluster houses to find distribution patterns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Principle: Maximizing intra-class similarity &amp; minimizing interclass similarity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Many methods and </a:t>
            </a:r>
            <a:r>
              <a:rPr lang="en-US" altLang="en-US" sz="2400" dirty="0" smtClean="0"/>
              <a:t>applications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>
                <a:latin typeface="Calibri" charset="0"/>
              </a:rPr>
              <a:t>Like market </a:t>
            </a:r>
            <a:r>
              <a:rPr lang="en-US" altLang="en-US" sz="2400" dirty="0">
                <a:latin typeface="Calibri" charset="0"/>
              </a:rPr>
              <a:t>segmentation, community detection, improving search results, ...</a:t>
            </a:r>
          </a:p>
          <a:p>
            <a:pPr lvl="1">
              <a:spcAft>
                <a:spcPts val="600"/>
              </a:spcAft>
            </a:pPr>
            <a:endParaRPr lang="en-US" altLang="en-US" sz="2400" dirty="0"/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3">
            <a:extLst/>
          </a:blip>
          <a:srcRect l="5639" t="5639" r="5639" b="5639"/>
          <a:stretch>
            <a:fillRect/>
          </a:stretch>
        </p:blipFill>
        <p:spPr>
          <a:xfrm>
            <a:off x="6388686" y="1230218"/>
            <a:ext cx="5168901" cy="38766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006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s://www.mathworks.com/matlabcentral/mlc-downloads/downloads/submissions/34795/versions/7/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70" y="4269457"/>
            <a:ext cx="3343755" cy="250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hotos1.blogger.com/x/blogger/5682/4111/1600/485624/Multivariate%20Outlier%20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24" y="4018760"/>
            <a:ext cx="4991580" cy="27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46847" y="304800"/>
            <a:ext cx="11080377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dirty="0"/>
              <a:t>Data Mining </a:t>
            </a:r>
            <a:r>
              <a:rPr lang="en-US" altLang="en-US" dirty="0" smtClean="0"/>
              <a:t>Functions: </a:t>
            </a:r>
            <a:r>
              <a:rPr lang="en-US" altLang="en-US" dirty="0"/>
              <a:t>(5) Outlier Analysis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847" y="1195295"/>
            <a:ext cx="8308602" cy="370690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Outlier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Outlier: A data object that does not comply with the general behavior of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Noise or exception</a:t>
            </a:r>
            <a:r>
              <a:rPr lang="en-US" altLang="en-US" sz="2400" dirty="0" smtClean="0"/>
              <a:t>?</a:t>
            </a:r>
            <a:r>
              <a:rPr lang="en-US" altLang="en-US" sz="2400" dirty="0" smtClean="0">
                <a:cs typeface="Tahoma" panose="020B0604030504040204" pitchFamily="34" charset="0"/>
              </a:rPr>
              <a:t>―One </a:t>
            </a:r>
            <a:r>
              <a:rPr lang="en-US" altLang="en-US" sz="2400" dirty="0">
                <a:cs typeface="Tahoma" panose="020B0604030504040204" pitchFamily="34" charset="0"/>
              </a:rPr>
              <a:t>person’s garbage could be another person’s treasure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Methods: by product of clustering or regression analysis,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Useful in fraud detection, rare events analysis</a:t>
            </a:r>
          </a:p>
        </p:txBody>
      </p:sp>
      <p:pic>
        <p:nvPicPr>
          <p:cNvPr id="8194" name="Picture 2" descr="Image result for outlier analys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060" y="1195295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9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Evaluation of Knowledge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4577" y="1143000"/>
            <a:ext cx="10394578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Are all mined knowledge interesting?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One can mine tremendous amount of “patterns”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Some may fit only certain dimension space (time, location, …)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Some may not be representative, may be </a:t>
            </a:r>
            <a:r>
              <a:rPr lang="en-US" altLang="en-US" sz="2400" dirty="0" smtClean="0"/>
              <a:t>temporary, </a:t>
            </a:r>
            <a:r>
              <a:rPr lang="en-US" altLang="en-US" sz="2400" dirty="0"/>
              <a:t>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Evaluation of mined knowledge </a:t>
            </a:r>
            <a:endParaRPr lang="en-US" altLang="en-US" sz="2400" dirty="0" smtClean="0"/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Descriptive </a:t>
            </a:r>
            <a:r>
              <a:rPr lang="en-US" altLang="en-US" sz="2400" dirty="0"/>
              <a:t>vs. predictive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Coverage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Typicality vs. novelty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Accuracy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Relevance </a:t>
            </a:r>
            <a:endParaRPr lang="en-US" altLang="en-US" sz="2400" dirty="0"/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…</a:t>
            </a:r>
          </a:p>
        </p:txBody>
      </p:sp>
      <p:pic>
        <p:nvPicPr>
          <p:cNvPr id="10242" name="Picture 2" descr="http://ieg.worldbankgroup.org/Data/knowledge_bann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87" y="4081183"/>
            <a:ext cx="4629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54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1.  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1294960"/>
            <a:ext cx="10865223" cy="5257800"/>
          </a:xfrm>
        </p:spPr>
        <p:txBody>
          <a:bodyPr/>
          <a:lstStyle/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Why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Is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A Multi-Dimensional View of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Data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Patterns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Technologies Are Used?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Applications Are Targeted? 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Major Issues in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 smtClean="0"/>
              <a:t>Summary</a:t>
            </a:r>
            <a:endParaRPr lang="en-US" altLang="en-US" sz="2400" dirty="0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 rot="9724325">
            <a:off x="6501322" y="3735544"/>
            <a:ext cx="480709" cy="37663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2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4118" y="266700"/>
            <a:ext cx="11591364" cy="762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dirty="0"/>
              <a:t>Data Mining: Confluence of Multiple Disciplines </a:t>
            </a:r>
          </a:p>
        </p:txBody>
      </p:sp>
      <p:sp>
        <p:nvSpPr>
          <p:cNvPr id="39940" name="Oval 19"/>
          <p:cNvSpPr>
            <a:spLocks noChangeArrowheads="1"/>
          </p:cNvSpPr>
          <p:nvPr/>
        </p:nvSpPr>
        <p:spPr bwMode="auto">
          <a:xfrm>
            <a:off x="4827493" y="3254190"/>
            <a:ext cx="2286000" cy="10668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0000"/>
                </a:solidFill>
                <a:latin typeface="+mn-lt"/>
              </a:rPr>
              <a:t>Data Mining</a:t>
            </a:r>
          </a:p>
        </p:txBody>
      </p:sp>
      <p:sp>
        <p:nvSpPr>
          <p:cNvPr id="39941" name="Line 13"/>
          <p:cNvSpPr>
            <a:spLocks noChangeShapeType="1"/>
          </p:cNvSpPr>
          <p:nvPr/>
        </p:nvSpPr>
        <p:spPr bwMode="auto">
          <a:xfrm>
            <a:off x="3760693" y="371139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800"/>
          </a:p>
        </p:txBody>
      </p:sp>
      <p:sp>
        <p:nvSpPr>
          <p:cNvPr id="39942" name="Line 14"/>
          <p:cNvSpPr>
            <a:spLocks noChangeShapeType="1"/>
          </p:cNvSpPr>
          <p:nvPr/>
        </p:nvSpPr>
        <p:spPr bwMode="auto">
          <a:xfrm>
            <a:off x="3684493" y="2492190"/>
            <a:ext cx="19050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800"/>
          </a:p>
        </p:txBody>
      </p:sp>
      <p:sp>
        <p:nvSpPr>
          <p:cNvPr id="39943" name="Line 15"/>
          <p:cNvSpPr>
            <a:spLocks noChangeShapeType="1"/>
          </p:cNvSpPr>
          <p:nvPr/>
        </p:nvSpPr>
        <p:spPr bwMode="auto">
          <a:xfrm flipH="1">
            <a:off x="6275293" y="2415990"/>
            <a:ext cx="190500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800"/>
          </a:p>
        </p:txBody>
      </p:sp>
      <p:sp>
        <p:nvSpPr>
          <p:cNvPr id="39944" name="Line 16"/>
          <p:cNvSpPr>
            <a:spLocks noChangeShapeType="1"/>
          </p:cNvSpPr>
          <p:nvPr/>
        </p:nvSpPr>
        <p:spPr bwMode="auto">
          <a:xfrm flipH="1">
            <a:off x="7113493" y="371139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800"/>
          </a:p>
        </p:txBody>
      </p:sp>
      <p:sp>
        <p:nvSpPr>
          <p:cNvPr id="39945" name="Line 17"/>
          <p:cNvSpPr>
            <a:spLocks noChangeShapeType="1"/>
          </p:cNvSpPr>
          <p:nvPr/>
        </p:nvSpPr>
        <p:spPr bwMode="auto">
          <a:xfrm flipH="1" flipV="1">
            <a:off x="6427693" y="4244790"/>
            <a:ext cx="1981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800"/>
          </a:p>
        </p:txBody>
      </p:sp>
      <p:sp>
        <p:nvSpPr>
          <p:cNvPr id="39946" name="Line 18"/>
          <p:cNvSpPr>
            <a:spLocks noChangeShapeType="1"/>
          </p:cNvSpPr>
          <p:nvPr/>
        </p:nvSpPr>
        <p:spPr bwMode="auto">
          <a:xfrm flipV="1">
            <a:off x="3836893" y="4244790"/>
            <a:ext cx="160020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800"/>
          </a:p>
        </p:txBody>
      </p:sp>
      <p:sp>
        <p:nvSpPr>
          <p:cNvPr id="39947" name="Oval 21"/>
          <p:cNvSpPr>
            <a:spLocks noChangeArrowheads="1"/>
          </p:cNvSpPr>
          <p:nvPr/>
        </p:nvSpPr>
        <p:spPr bwMode="auto">
          <a:xfrm>
            <a:off x="2438399" y="1577790"/>
            <a:ext cx="2084294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Machine</a:t>
            </a:r>
          </a:p>
          <a:p>
            <a:pPr algn="ctr" eaLnBrk="1" hangingPunct="1"/>
            <a:r>
              <a:rPr lang="en-US" altLang="en-US" b="1" dirty="0">
                <a:latin typeface="+mn-lt"/>
              </a:rPr>
              <a:t>Learning</a:t>
            </a:r>
          </a:p>
        </p:txBody>
      </p:sp>
      <p:sp>
        <p:nvSpPr>
          <p:cNvPr id="39948" name="Oval 22"/>
          <p:cNvSpPr>
            <a:spLocks noChangeArrowheads="1"/>
          </p:cNvSpPr>
          <p:nvPr/>
        </p:nvSpPr>
        <p:spPr bwMode="auto">
          <a:xfrm>
            <a:off x="7265893" y="1615889"/>
            <a:ext cx="2164976" cy="80010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Statistics</a:t>
            </a:r>
          </a:p>
        </p:txBody>
      </p:sp>
      <p:sp>
        <p:nvSpPr>
          <p:cNvPr id="39949" name="Oval 23"/>
          <p:cNvSpPr>
            <a:spLocks noChangeArrowheads="1"/>
          </p:cNvSpPr>
          <p:nvPr/>
        </p:nvSpPr>
        <p:spPr bwMode="auto">
          <a:xfrm>
            <a:off x="1703293" y="333039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Applications</a:t>
            </a:r>
          </a:p>
        </p:txBody>
      </p:sp>
      <p:sp>
        <p:nvSpPr>
          <p:cNvPr id="39950" name="Oval 24"/>
          <p:cNvSpPr>
            <a:spLocks noChangeArrowheads="1"/>
          </p:cNvSpPr>
          <p:nvPr/>
        </p:nvSpPr>
        <p:spPr bwMode="auto">
          <a:xfrm>
            <a:off x="2003611" y="4858870"/>
            <a:ext cx="2160494" cy="94129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Algorithm</a:t>
            </a:r>
          </a:p>
        </p:txBody>
      </p:sp>
      <p:sp>
        <p:nvSpPr>
          <p:cNvPr id="39951" name="Oval 25"/>
          <p:cNvSpPr>
            <a:spLocks noChangeArrowheads="1"/>
          </p:cNvSpPr>
          <p:nvPr/>
        </p:nvSpPr>
        <p:spPr bwMode="auto">
          <a:xfrm>
            <a:off x="4760258" y="1577790"/>
            <a:ext cx="2200835" cy="91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Pattern</a:t>
            </a:r>
          </a:p>
          <a:p>
            <a:pPr algn="ctr" eaLnBrk="1" hangingPunct="1"/>
            <a:r>
              <a:rPr lang="en-US" altLang="en-US" b="1" dirty="0">
                <a:latin typeface="+mn-lt"/>
              </a:rPr>
              <a:t>Recognition</a:t>
            </a:r>
          </a:p>
        </p:txBody>
      </p:sp>
      <p:sp>
        <p:nvSpPr>
          <p:cNvPr id="39952" name="Oval 26"/>
          <p:cNvSpPr>
            <a:spLocks noChangeArrowheads="1"/>
          </p:cNvSpPr>
          <p:nvPr/>
        </p:nvSpPr>
        <p:spPr bwMode="auto">
          <a:xfrm>
            <a:off x="7799293" y="4930590"/>
            <a:ext cx="2339788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latin typeface="+mn-lt"/>
              </a:rPr>
              <a:t>High-Performance</a:t>
            </a:r>
          </a:p>
          <a:p>
            <a:pPr algn="ctr" eaLnBrk="1" hangingPunct="1"/>
            <a:r>
              <a:rPr lang="en-US" altLang="en-US" sz="2400" b="1" dirty="0">
                <a:latin typeface="+mn-lt"/>
              </a:rPr>
              <a:t>Computing</a:t>
            </a:r>
          </a:p>
        </p:txBody>
      </p:sp>
      <p:sp>
        <p:nvSpPr>
          <p:cNvPr id="39953" name="Oval 27"/>
          <p:cNvSpPr>
            <a:spLocks noChangeArrowheads="1"/>
          </p:cNvSpPr>
          <p:nvPr/>
        </p:nvSpPr>
        <p:spPr bwMode="auto">
          <a:xfrm>
            <a:off x="8180293" y="3254190"/>
            <a:ext cx="20574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b="1" dirty="0">
                <a:latin typeface="+mn-lt"/>
              </a:rPr>
              <a:t>Visualization</a:t>
            </a:r>
          </a:p>
        </p:txBody>
      </p:sp>
      <p:sp>
        <p:nvSpPr>
          <p:cNvPr id="39954" name="Line 28"/>
          <p:cNvSpPr>
            <a:spLocks noChangeShapeType="1"/>
          </p:cNvSpPr>
          <p:nvPr/>
        </p:nvSpPr>
        <p:spPr bwMode="auto">
          <a:xfrm flipH="1" flipV="1">
            <a:off x="5894293" y="432099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800"/>
          </a:p>
        </p:txBody>
      </p:sp>
      <p:sp>
        <p:nvSpPr>
          <p:cNvPr id="39955" name="Oval 30"/>
          <p:cNvSpPr>
            <a:spLocks noChangeArrowheads="1"/>
          </p:cNvSpPr>
          <p:nvPr/>
        </p:nvSpPr>
        <p:spPr bwMode="auto">
          <a:xfrm>
            <a:off x="4903693" y="4854389"/>
            <a:ext cx="2209800" cy="100852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latin typeface="+mn-lt"/>
              </a:rPr>
              <a:t>Database </a:t>
            </a:r>
          </a:p>
          <a:p>
            <a:pPr algn="ctr" eaLnBrk="1" hangingPunct="1"/>
            <a:r>
              <a:rPr lang="en-US" altLang="en-US" b="1" dirty="0">
                <a:latin typeface="+mn-lt"/>
              </a:rPr>
              <a:t>Technology</a:t>
            </a:r>
          </a:p>
        </p:txBody>
      </p:sp>
      <p:sp>
        <p:nvSpPr>
          <p:cNvPr id="39956" name="Line 31"/>
          <p:cNvSpPr>
            <a:spLocks noChangeShapeType="1"/>
          </p:cNvSpPr>
          <p:nvPr/>
        </p:nvSpPr>
        <p:spPr bwMode="auto">
          <a:xfrm>
            <a:off x="5894293" y="2492190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29144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36495" y="304799"/>
            <a:ext cx="10981764" cy="77993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Why Confluence of Multiple Disciplines?</a:t>
            </a:r>
            <a:endParaRPr lang="en-US" altLang="en-US" u="sng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495" y="1295400"/>
            <a:ext cx="10892117" cy="51816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Tremendous amount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Algorithms must be scalable to handle big data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High-dimensionality of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smtClean="0"/>
              <a:t>May </a:t>
            </a:r>
            <a:r>
              <a:rPr lang="en-US" altLang="en-US" sz="2400" dirty="0"/>
              <a:t>have tens of thousands of dimensions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High complexity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Data streams and sensor </a:t>
            </a:r>
            <a:r>
              <a:rPr lang="en-US" altLang="en-US" sz="2400" dirty="0" smtClean="0"/>
              <a:t>data (temp, humidity, air pressure, </a:t>
            </a:r>
            <a:r>
              <a:rPr lang="en-US" altLang="en-US" sz="2400" dirty="0" err="1" smtClean="0"/>
              <a:t>gps</a:t>
            </a:r>
            <a:r>
              <a:rPr lang="en-US" altLang="en-US" sz="2400" dirty="0" smtClean="0"/>
              <a:t>, heart </a:t>
            </a:r>
            <a:r>
              <a:rPr lang="en-US" altLang="en-US" sz="2400" smtClean="0"/>
              <a:t>rate etc.)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Time-series data, temporal data, sequence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Structure data, graphs, social and information networks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 smtClean="0"/>
              <a:t>Spatial (3D), </a:t>
            </a:r>
            <a:r>
              <a:rPr lang="en-US" altLang="en-US" sz="2400" dirty="0" smtClean="0"/>
              <a:t>spatiotemporal (maps), </a:t>
            </a:r>
            <a:r>
              <a:rPr lang="en-US" altLang="en-US" sz="2400" dirty="0"/>
              <a:t>multimedia, text and Web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Software programs, scientific simulations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New and sophisticated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7553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1.  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1294960"/>
            <a:ext cx="10865223" cy="5257800"/>
          </a:xfrm>
        </p:spPr>
        <p:txBody>
          <a:bodyPr/>
          <a:lstStyle/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Why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Is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A Multi-Dimensional View of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Data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Patterns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Technologies Are Used?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Applications Are Targeted? 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Major Issues in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 smtClean="0"/>
              <a:t>Summary</a:t>
            </a:r>
            <a:endParaRPr lang="en-US" altLang="en-US" sz="2400" dirty="0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 rot="9724325">
            <a:off x="6510286" y="4305393"/>
            <a:ext cx="480709" cy="37663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27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Applications of Data Mining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8051" y="1601823"/>
            <a:ext cx="1111583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Web page analysis: </a:t>
            </a:r>
            <a:r>
              <a:rPr lang="en-US" altLang="en-US" sz="2400" dirty="0" smtClean="0"/>
              <a:t>classification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clustering, ranking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R</a:t>
            </a:r>
            <a:r>
              <a:rPr lang="en-US" altLang="en-US" sz="2400" dirty="0" smtClean="0"/>
              <a:t>ecommender </a:t>
            </a:r>
            <a:r>
              <a:rPr lang="en-US" altLang="en-US" sz="2400" dirty="0"/>
              <a:t>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Basket data analysis to targeted marketing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Biological and medical data </a:t>
            </a:r>
            <a:r>
              <a:rPr lang="en-US" altLang="en-US" sz="2400" dirty="0" smtClean="0"/>
              <a:t>analysis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Data mining and text analysis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Data mining and social and information network analysis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latin typeface="Calibri" charset="0"/>
              </a:rPr>
              <a:t>Data mining and software </a:t>
            </a:r>
            <a:r>
              <a:rPr lang="en-US" altLang="en-US" sz="2400" dirty="0" smtClean="0">
                <a:latin typeface="Calibri" charset="0"/>
              </a:rPr>
              <a:t>engineering (e.g. bug mining, i.e. mining of software bugs in large programs)  </a:t>
            </a:r>
            <a:endParaRPr lang="en-US" altLang="en-US" sz="24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Built-in </a:t>
            </a:r>
            <a:r>
              <a:rPr lang="en-US" altLang="en-US" sz="2400" dirty="0" smtClean="0"/>
              <a:t>(invisible </a:t>
            </a:r>
            <a:r>
              <a:rPr lang="en-US" altLang="en-US" sz="2400" dirty="0"/>
              <a:t>data </a:t>
            </a:r>
            <a:r>
              <a:rPr lang="en-US" altLang="en-US" sz="2400" dirty="0" smtClean="0"/>
              <a:t>mining) functions in  Google, MS, Yahoo!, Linked, Facebook, … </a:t>
            </a:r>
          </a:p>
        </p:txBody>
      </p:sp>
      <p:pic>
        <p:nvPicPr>
          <p:cNvPr id="4098" name="Picture 2" descr="http://www.aia.es/wp-content/uploads/2012/09/recommendation_syste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747" y="1119661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1.  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1294960"/>
            <a:ext cx="10865223" cy="5257800"/>
          </a:xfrm>
        </p:spPr>
        <p:txBody>
          <a:bodyPr/>
          <a:lstStyle/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Why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Is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A Multi-Dimensional View of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Data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Patterns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Technologies Are Used?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Applications Are Targeted? 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Major Issues in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smtClean="0"/>
              <a:t>Summary</a:t>
            </a:r>
            <a:endParaRPr lang="en-US" altLang="en-US" sz="2400" dirty="0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 rot="9724325">
            <a:off x="4887675" y="4825345"/>
            <a:ext cx="480709" cy="37663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2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2152650" y="9185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</a:pPr>
            <a:r>
              <a:rPr lang="en-US" altLang="en-US" sz="4400" dirty="0">
                <a:solidFill>
                  <a:srgbClr val="000000"/>
                </a:solidFill>
                <a:latin typeface="Calibri Light" panose="020F0302020204030204" pitchFamily="34" charset="0"/>
              </a:rPr>
              <a:t>Textbook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152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28600" algn="l"/>
                <a:tab pos="685800" algn="l"/>
                <a:tab pos="1143000" algn="l"/>
                <a:tab pos="1600200" algn="l"/>
                <a:tab pos="2057400" algn="l"/>
                <a:tab pos="2514600" algn="l"/>
                <a:tab pos="2971800" algn="l"/>
                <a:tab pos="3429000" algn="l"/>
                <a:tab pos="3886200" algn="l"/>
                <a:tab pos="4343400" algn="l"/>
                <a:tab pos="4800600" algn="l"/>
                <a:tab pos="5257800" algn="l"/>
                <a:tab pos="5715000" algn="l"/>
                <a:tab pos="6172200" algn="l"/>
                <a:tab pos="6629400" algn="l"/>
                <a:tab pos="7086600" algn="l"/>
                <a:tab pos="7543800" algn="l"/>
                <a:tab pos="8001000" algn="l"/>
                <a:tab pos="8458200" algn="l"/>
                <a:tab pos="8915400" algn="l"/>
                <a:tab pos="93726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</a:rPr>
              <a:t>Han, J., </a:t>
            </a:r>
            <a:r>
              <a:rPr lang="en-US" altLang="en-US" sz="2800" dirty="0" err="1">
                <a:solidFill>
                  <a:srgbClr val="000000"/>
                </a:solidFill>
              </a:rPr>
              <a:t>Kamber</a:t>
            </a:r>
            <a:r>
              <a:rPr lang="en-US" altLang="en-US" sz="2800" dirty="0">
                <a:solidFill>
                  <a:srgbClr val="000000"/>
                </a:solidFill>
              </a:rPr>
              <a:t> , M., &amp; Pei, J. “Data Mining: Concepts and Techniques”, </a:t>
            </a:r>
            <a:r>
              <a:rPr lang="en-US" altLang="en-US" sz="2800" smtClean="0">
                <a:solidFill>
                  <a:srgbClr val="000000"/>
                </a:solidFill>
              </a:rPr>
              <a:t>Latest Edition, </a:t>
            </a:r>
            <a:r>
              <a:rPr lang="en-US" altLang="en-US" sz="2800" dirty="0">
                <a:solidFill>
                  <a:srgbClr val="000000"/>
                </a:solidFill>
              </a:rPr>
              <a:t>Morgan Kaufmann</a:t>
            </a:r>
          </a:p>
        </p:txBody>
      </p:sp>
    </p:spTree>
    <p:extLst>
      <p:ext uri="{BB962C8B-B14F-4D97-AF65-F5344CB8AC3E}">
        <p14:creationId xmlns:p14="http://schemas.microsoft.com/office/powerpoint/2010/main" val="11086289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49" y="304800"/>
            <a:ext cx="10963275" cy="70485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Major Issues in Data Mining (1)</a:t>
            </a:r>
            <a:endParaRPr lang="en-US" altLang="en-US" u="sng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49" y="1085850"/>
            <a:ext cx="10963275" cy="565785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Mining Methodology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Mining various and new kinds of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Mining knowledge in multi-dimensional </a:t>
            </a:r>
            <a:r>
              <a:rPr lang="en-US" altLang="en-US" sz="2400" dirty="0" smtClean="0"/>
              <a:t>space (e.g. cube)</a:t>
            </a: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Data mining: An interdisciplinary effort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Boosting the power of discovery in a networked </a:t>
            </a:r>
            <a:r>
              <a:rPr lang="en-US" altLang="en-US" sz="2400" dirty="0" smtClean="0"/>
              <a:t>environment</a:t>
            </a: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Handling noise, uncertainty, and incompleteness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Pattern evaluation and pattern- or constraint-guided mining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User Interaction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Interactive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Incorporation of background knowledge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Presentation and visualization of data mining results</a:t>
            </a:r>
          </a:p>
        </p:txBody>
      </p:sp>
    </p:spTree>
    <p:extLst>
      <p:ext uri="{BB962C8B-B14F-4D97-AF65-F5344CB8AC3E}">
        <p14:creationId xmlns:p14="http://schemas.microsoft.com/office/powerpoint/2010/main" val="334399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49" y="304800"/>
            <a:ext cx="10982325" cy="585788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dirty="0"/>
              <a:t>Major Issues in Data Mining (2)</a:t>
            </a:r>
            <a:endParaRPr lang="en-US" altLang="en-US" u="sng" dirty="0"/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49" y="1266825"/>
            <a:ext cx="10982325" cy="5286375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Efficiency and Scalability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Efficiency and scalability of data mining algorithms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Parallel and </a:t>
            </a:r>
            <a:r>
              <a:rPr lang="en-US" altLang="en-US" sz="2400" dirty="0"/>
              <a:t>incremental mining </a:t>
            </a:r>
            <a:r>
              <a:rPr lang="en-US" altLang="en-US" sz="2400" dirty="0" smtClean="0"/>
              <a:t>methods (</a:t>
            </a:r>
            <a:r>
              <a:rPr lang="en-US" altLang="en-US" sz="2400" dirty="0"/>
              <a:t>dealing </a:t>
            </a:r>
            <a:r>
              <a:rPr lang="en-US" altLang="en-US" sz="2400" dirty="0" smtClean="0"/>
              <a:t>with new input data)</a:t>
            </a:r>
            <a:endParaRPr lang="en-US" altLang="en-US" sz="24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Diversity of data types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Handling complex types of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Mining dynamic, networked, and global data repositories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and society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Social impacts of data </a:t>
            </a:r>
            <a:r>
              <a:rPr lang="en-US" altLang="en-US" sz="2400" dirty="0" smtClean="0"/>
              <a:t>mining (good use in society vs misuse)</a:t>
            </a: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Privacy-preserving data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Invisible data </a:t>
            </a:r>
            <a:r>
              <a:rPr lang="en-US" altLang="en-US" sz="2400" dirty="0" smtClean="0"/>
              <a:t>mining (web search engines, internet-based stores)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861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1.  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1294960"/>
            <a:ext cx="10865223" cy="5257800"/>
          </a:xfrm>
        </p:spPr>
        <p:txBody>
          <a:bodyPr/>
          <a:lstStyle/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Why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Is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A Multi-Dimensional View of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Data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Patterns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Technologies Are Used?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Applications Are Targeted? 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Major Issues in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 smtClean="0"/>
              <a:t>Summary</a:t>
            </a:r>
            <a:endParaRPr lang="en-US" altLang="en-US" sz="2400" dirty="0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 rot="9724325">
            <a:off x="2825793" y="5498624"/>
            <a:ext cx="480709" cy="37663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9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04814"/>
            <a:ext cx="7010400" cy="528637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dirty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259" y="1196788"/>
            <a:ext cx="10995212" cy="5455024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mining: Discovering interesting patterns and knowledge from massive amount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 natural evolution of science and information technology, in great demand, with wide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 KDD process includes data cleaning, data integration, data selection, transformation, data mining, pattern evaluation, and knowledge 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Mining can be performed in a variety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functionalities: characterization, discrimination, association, classification, clustering, trend and outlier analysis, etc.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technologies and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Major issues in data mining</a:t>
            </a:r>
          </a:p>
        </p:txBody>
      </p:sp>
    </p:spTree>
    <p:extLst>
      <p:ext uri="{BB962C8B-B14F-4D97-AF65-F5344CB8AC3E}">
        <p14:creationId xmlns:p14="http://schemas.microsoft.com/office/powerpoint/2010/main" val="181743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381000"/>
            <a:ext cx="10086975" cy="55403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Recommended Reference Books</a:t>
            </a:r>
            <a:endParaRPr lang="en-US" altLang="en-US" sz="6000" dirty="0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62049"/>
            <a:ext cx="11010900" cy="5553075"/>
          </a:xfrm>
        </p:spPr>
        <p:txBody>
          <a:bodyPr/>
          <a:lstStyle/>
          <a:p>
            <a:r>
              <a:rPr lang="en-US" sz="2000" dirty="0" err="1">
                <a:solidFill>
                  <a:srgbClr val="FF0000"/>
                </a:solidFill>
              </a:rPr>
              <a:t>Charu</a:t>
            </a:r>
            <a:r>
              <a:rPr lang="en-US" sz="2000" dirty="0">
                <a:solidFill>
                  <a:srgbClr val="FF0000"/>
                </a:solidFill>
              </a:rPr>
              <a:t> C. Aggarwal,  Data Mining: The Textbook, Springer, 2015 </a:t>
            </a:r>
            <a:endParaRPr lang="en-US" sz="2000" dirty="0" smtClean="0">
              <a:solidFill>
                <a:srgbClr val="FF0000"/>
              </a:solidFill>
            </a:endParaRPr>
          </a:p>
          <a:p>
            <a:r>
              <a:rPr lang="en-US" altLang="en-US" sz="2000" dirty="0" smtClean="0"/>
              <a:t>E</a:t>
            </a:r>
            <a:r>
              <a:rPr lang="en-US" altLang="en-US" sz="2000" dirty="0"/>
              <a:t>. </a:t>
            </a:r>
            <a:r>
              <a:rPr lang="en-US" altLang="en-US" sz="2000" dirty="0" err="1"/>
              <a:t>Alpaydin</a:t>
            </a:r>
            <a:r>
              <a:rPr lang="en-US" altLang="en-US" sz="2000" dirty="0"/>
              <a:t>. Introduction to Machine Learning, 2nd ed., MIT Press, 2011 </a:t>
            </a:r>
          </a:p>
          <a:p>
            <a:pPr eaLnBrk="1" hangingPunct="1"/>
            <a:r>
              <a:rPr lang="en-US" altLang="en-US" sz="2000" dirty="0" smtClean="0"/>
              <a:t>R</a:t>
            </a:r>
            <a:r>
              <a:rPr lang="en-US" altLang="en-US" sz="2000" dirty="0"/>
              <a:t>. O. </a:t>
            </a:r>
            <a:r>
              <a:rPr lang="en-US" altLang="en-US" sz="2000" dirty="0" err="1"/>
              <a:t>Duda</a:t>
            </a:r>
            <a:r>
              <a:rPr lang="en-US" altLang="en-US" sz="2000" dirty="0"/>
              <a:t>, P. E. Hart, and D. G. Stork, Pattern Classification, 2ed., Wiley-</a:t>
            </a:r>
            <a:r>
              <a:rPr lang="en-US" altLang="en-US" sz="2000" dirty="0" err="1"/>
              <a:t>Interscience</a:t>
            </a:r>
            <a:r>
              <a:rPr lang="en-US" altLang="en-US" sz="2000" dirty="0"/>
              <a:t>, 2000</a:t>
            </a:r>
          </a:p>
          <a:p>
            <a:pPr eaLnBrk="1" hangingPunct="1"/>
            <a:r>
              <a:rPr lang="en-US" altLang="en-US" sz="2000" dirty="0" smtClean="0"/>
              <a:t>U</a:t>
            </a:r>
            <a:r>
              <a:rPr lang="en-US" altLang="en-US" sz="2000" dirty="0"/>
              <a:t>. Fayyad, G. Grinstein, and A. </a:t>
            </a:r>
            <a:r>
              <a:rPr lang="en-US" altLang="en-US" sz="2000" dirty="0" err="1"/>
              <a:t>Wierse</a:t>
            </a:r>
            <a:r>
              <a:rPr lang="en-US" altLang="en-US" sz="2000" dirty="0"/>
              <a:t>, Information Visualization in Data Mining and Knowledge Discovery, Morgan Kaufmann, 2001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J. Han, M. </a:t>
            </a:r>
            <a:r>
              <a:rPr lang="en-US" altLang="en-US" sz="2000" dirty="0" err="1">
                <a:solidFill>
                  <a:srgbClr val="FF0000"/>
                </a:solidFill>
              </a:rPr>
              <a:t>Kamber</a:t>
            </a:r>
            <a:r>
              <a:rPr lang="en-US" altLang="en-US" sz="2000" dirty="0">
                <a:solidFill>
                  <a:srgbClr val="FF0000"/>
                </a:solidFill>
              </a:rPr>
              <a:t>, and J. Pei, Data Mining: Concepts and Techniques. Morgan Kaufmann, 3</a:t>
            </a:r>
            <a:r>
              <a:rPr lang="en-US" altLang="en-US" sz="2000" baseline="30000" dirty="0">
                <a:solidFill>
                  <a:srgbClr val="FF0000"/>
                </a:solidFill>
              </a:rPr>
              <a:t>rd</a:t>
            </a:r>
            <a:r>
              <a:rPr lang="en-US" altLang="en-US" sz="2000" dirty="0">
                <a:solidFill>
                  <a:srgbClr val="FF0000"/>
                </a:solidFill>
              </a:rPr>
              <a:t> ed. , 2011</a:t>
            </a:r>
          </a:p>
          <a:p>
            <a:pPr eaLnBrk="1" hangingPunct="1"/>
            <a:r>
              <a:rPr lang="en-US" altLang="en-US" sz="2000" dirty="0"/>
              <a:t>T. Hastie, R. </a:t>
            </a:r>
            <a:r>
              <a:rPr lang="en-US" altLang="en-US" sz="2000" dirty="0" err="1"/>
              <a:t>Tibshirani</a:t>
            </a:r>
            <a:r>
              <a:rPr lang="en-US" altLang="en-US" sz="2000" dirty="0"/>
              <a:t>, and J. Friedman, The Elements of Statistical Learning: Data Mining, Inference, and Prediction,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ed., Springer, 2009</a:t>
            </a:r>
          </a:p>
          <a:p>
            <a:pPr eaLnBrk="1" hangingPunct="1"/>
            <a:r>
              <a:rPr lang="en-US" altLang="en-US" sz="2000" dirty="0" smtClean="0"/>
              <a:t>T</a:t>
            </a:r>
            <a:r>
              <a:rPr lang="en-US" altLang="en-US" sz="2000" dirty="0"/>
              <a:t>. M. Mitchell, Machine Learning, McGraw Hill, </a:t>
            </a:r>
            <a:r>
              <a:rPr lang="en-US" altLang="en-US" sz="2000" dirty="0" smtClean="0"/>
              <a:t>1997</a:t>
            </a:r>
            <a:endParaRPr lang="en-US" altLang="en-US" sz="2000" dirty="0"/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P.-N. Tan, M. Steinbach and V. Kumar, Introduction to Data Mining, Wiley, </a:t>
            </a:r>
            <a:r>
              <a:rPr lang="en-US" altLang="en-US" sz="2000" dirty="0" smtClean="0">
                <a:solidFill>
                  <a:srgbClr val="FF0000"/>
                </a:solidFill>
              </a:rPr>
              <a:t>2005 (2</a:t>
            </a:r>
            <a:r>
              <a:rPr lang="en-US" altLang="en-US" sz="2000" baseline="30000" dirty="0" smtClean="0">
                <a:solidFill>
                  <a:srgbClr val="FF0000"/>
                </a:solidFill>
              </a:rPr>
              <a:t>nd</a:t>
            </a:r>
            <a:r>
              <a:rPr lang="en-US" altLang="en-US" sz="2000" dirty="0" smtClean="0">
                <a:solidFill>
                  <a:srgbClr val="FF0000"/>
                </a:solidFill>
              </a:rPr>
              <a:t> ed. 2016)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000" dirty="0" smtClean="0"/>
              <a:t>I</a:t>
            </a:r>
            <a:r>
              <a:rPr lang="en-US" altLang="en-US" sz="2000" dirty="0"/>
              <a:t>. H. Witten and E. Frank,  Data Mining: Practical Machine Learning Tools and Techniques with Java Implementations, Morgan Kaufmann,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ed. </a:t>
            </a:r>
            <a:r>
              <a:rPr lang="en-US" altLang="en-US" sz="2000" dirty="0" smtClean="0"/>
              <a:t>2005</a:t>
            </a:r>
            <a:endParaRPr lang="en-US" sz="2000" dirty="0">
              <a:hlinkClick r:id="rId3" tooltip="Data Mining and Analysis: Fundamental Concepts and Algorithms"/>
            </a:endParaRPr>
          </a:p>
          <a:p>
            <a:r>
              <a:rPr lang="en-US" sz="2000" dirty="0" smtClean="0">
                <a:solidFill>
                  <a:srgbClr val="FF0000"/>
                </a:solidFill>
              </a:rPr>
              <a:t>Mohammed </a:t>
            </a:r>
            <a:r>
              <a:rPr lang="en-US" sz="2000" dirty="0">
                <a:solidFill>
                  <a:srgbClr val="FF0000"/>
                </a:solidFill>
              </a:rPr>
              <a:t>J. </a:t>
            </a:r>
            <a:r>
              <a:rPr lang="en-US" sz="2000" dirty="0" err="1">
                <a:solidFill>
                  <a:srgbClr val="FF0000"/>
                </a:solidFill>
              </a:rPr>
              <a:t>Zaki</a:t>
            </a:r>
            <a:r>
              <a:rPr lang="en-US" sz="2000" dirty="0">
                <a:solidFill>
                  <a:srgbClr val="FF0000"/>
                </a:solidFill>
              </a:rPr>
              <a:t> and Wagner </a:t>
            </a:r>
            <a:r>
              <a:rPr lang="en-US" sz="2000" dirty="0" err="1">
                <a:solidFill>
                  <a:srgbClr val="FF0000"/>
                </a:solidFill>
              </a:rPr>
              <a:t>Meira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Jr., </a:t>
            </a:r>
            <a:r>
              <a:rPr lang="en-US" sz="2000" dirty="0">
                <a:solidFill>
                  <a:srgbClr val="FF0000"/>
                </a:solidFill>
              </a:rPr>
              <a:t>Data Mining and Analysis: Fundamental Concepts and Algorithms</a:t>
            </a:r>
            <a:r>
              <a:rPr lang="en-US" sz="2000" dirty="0" smtClean="0">
                <a:solidFill>
                  <a:srgbClr val="FF0000"/>
                </a:solidFill>
              </a:rPr>
              <a:t> 2014</a:t>
            </a:r>
            <a:endParaRPr lang="en-US" sz="2000" dirty="0">
              <a:solidFill>
                <a:srgbClr val="FF0000"/>
              </a:solidFill>
            </a:endParaRPr>
          </a:p>
          <a:p>
            <a:endParaRPr lang="en-US" sz="1800" dirty="0"/>
          </a:p>
          <a:p>
            <a:pPr eaLnBrk="1" hangingPunct="1"/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573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1981200" y="23814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Calibri" panose="020F0502020204030204" pitchFamily="34" charset="0"/>
                <a:cs typeface="Noto Sans CJK SC Regular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altLang="en-US" sz="4000">
                <a:solidFill>
                  <a:srgbClr val="000000"/>
                </a:solidFill>
                <a:ea typeface="ＭＳ Ｐゴシック" panose="020B0600070205080204" pitchFamily="34" charset="-128"/>
              </a:rPr>
              <a:t>Evaluation Criteria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19641"/>
              </p:ext>
            </p:extLst>
          </p:nvPr>
        </p:nvGraphicFramePr>
        <p:xfrm>
          <a:off x="4218151" y="2343806"/>
          <a:ext cx="4064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304376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54110819"/>
                    </a:ext>
                  </a:extLst>
                </a:gridCol>
              </a:tblGrid>
              <a:tr h="580929">
                <a:tc>
                  <a:txBody>
                    <a:bodyPr/>
                    <a:lstStyle/>
                    <a:p>
                      <a:r>
                        <a:rPr lang="en-US" dirty="0" smtClean="0"/>
                        <a:t>Activity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Evaluation Percentage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60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Assignments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26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Quizzes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34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83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Term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0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End Term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7418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13186" y="1387366"/>
            <a:ext cx="772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smtClean="0"/>
              <a:t>Subject to change as per policy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42427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Chapter 1.  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1294960"/>
            <a:ext cx="10865223" cy="5257800"/>
          </a:xfrm>
        </p:spPr>
        <p:txBody>
          <a:bodyPr/>
          <a:lstStyle/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Why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Is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A Multi-Dimensional View of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Data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Patterns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Technologies Are Used?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Applications Are Targeted? 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Major Issues in Data </a:t>
            </a:r>
            <a:r>
              <a:rPr lang="en-US" altLang="en-US" sz="2400" dirty="0" smtClean="0"/>
              <a:t>Mining</a:t>
            </a:r>
            <a:endParaRPr lang="en-US" altLang="en-US" sz="2400" dirty="0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 rot="9724325">
            <a:off x="3892593" y="1239463"/>
            <a:ext cx="480709" cy="37663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0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04800"/>
            <a:ext cx="8153400" cy="6858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mtClean="0"/>
              <a:t>Why Data Mining? 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775" y="1268505"/>
            <a:ext cx="10954871" cy="5275729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The Explosive Growth of Data: from terabytes to petabytes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Data collection and data availability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Automated data collection tools, database systems, Web, computerized society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Major sources of abundant data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Business: Web, e-commerce, transactions, stocks, … 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Science: Remote sensing, bioinformatics, scientific simulation, … </a:t>
            </a:r>
          </a:p>
          <a:p>
            <a:pPr lvl="2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Society and everyone: news, digital cameras, YouTube   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u="sng" dirty="0"/>
              <a:t>We are drowning in data, but starving for knowledge!</a:t>
            </a:r>
            <a:r>
              <a:rPr lang="en-US" altLang="en-US" sz="2400" dirty="0"/>
              <a:t> </a:t>
            </a:r>
          </a:p>
          <a:p>
            <a:pPr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“Necessity is the mother of invention”</a:t>
            </a:r>
            <a:r>
              <a:rPr lang="en-US" altLang="en-US" sz="2400" dirty="0">
                <a:cs typeface="Tahoma" panose="020B0604030504040204" pitchFamily="34" charset="0"/>
              </a:rPr>
              <a:t>—</a:t>
            </a:r>
            <a:r>
              <a:rPr lang="en-US" altLang="en-US" sz="2400" dirty="0"/>
              <a:t>Data mining</a:t>
            </a:r>
            <a:r>
              <a:rPr lang="en-US" altLang="en-US" sz="2400" dirty="0">
                <a:cs typeface="Tahoma" panose="020B0604030504040204" pitchFamily="34" charset="0"/>
              </a:rPr>
              <a:t>—</a:t>
            </a:r>
            <a:r>
              <a:rPr lang="en-US" altLang="en-US" sz="2400" dirty="0"/>
              <a:t>Automated analysis of massive data sets</a:t>
            </a:r>
          </a:p>
        </p:txBody>
      </p:sp>
    </p:spTree>
    <p:extLst>
      <p:ext uri="{BB962C8B-B14F-4D97-AF65-F5344CB8AC3E}">
        <p14:creationId xmlns:p14="http://schemas.microsoft.com/office/powerpoint/2010/main" val="324359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Chapter 1.  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1294960"/>
            <a:ext cx="10865223" cy="5257800"/>
          </a:xfrm>
        </p:spPr>
        <p:txBody>
          <a:bodyPr/>
          <a:lstStyle/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Why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Is Data Mining?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A Multi-Dimensional View of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Data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Patterns Can Be Mined?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Technologies Are Used?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What Kinds of Applications Are Targeted? 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Major Issues in Data Mining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A Brief History of Data Mining and Data Mining Society</a:t>
            </a:r>
          </a:p>
          <a:p>
            <a:pPr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2400" dirty="0"/>
              <a:t>Summary</a:t>
            </a:r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 rot="9724325">
            <a:off x="4179463" y="1732521"/>
            <a:ext cx="480709" cy="376632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0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2425700" y="300039"/>
            <a:ext cx="6794500" cy="619125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dirty="0"/>
              <a:t>What Is Data Mining?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05753"/>
            <a:ext cx="10390094" cy="521297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Data mining (knowledge discovery from data)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Extraction of interesting (</a:t>
            </a:r>
            <a:r>
              <a:rPr lang="en-GB" altLang="en-US" sz="2400" u="sng" dirty="0"/>
              <a:t>non-trivial,</a:t>
            </a:r>
            <a:r>
              <a:rPr lang="en-GB" altLang="en-US" sz="2400" dirty="0"/>
              <a:t> </a:t>
            </a:r>
            <a:r>
              <a:rPr lang="en-GB" altLang="en-US" sz="2400" u="sng" dirty="0" smtClean="0"/>
              <a:t>hidden</a:t>
            </a:r>
            <a:r>
              <a:rPr lang="en-GB" altLang="en-US" sz="2400" dirty="0" smtClean="0"/>
              <a:t>, </a:t>
            </a:r>
            <a:r>
              <a:rPr lang="en-GB" altLang="en-US" sz="2400" u="sng" dirty="0"/>
              <a:t>previously unknown</a:t>
            </a:r>
            <a:r>
              <a:rPr lang="en-GB" altLang="en-US" sz="2400" dirty="0"/>
              <a:t> and </a:t>
            </a:r>
            <a:r>
              <a:rPr lang="en-GB" altLang="en-US" sz="2400" u="sng" dirty="0"/>
              <a:t>potentially useful)</a:t>
            </a:r>
            <a:r>
              <a:rPr lang="en-GB" altLang="en-US" sz="2400" dirty="0"/>
              <a:t> patterns or knowledge from huge amount of data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Alternative </a:t>
            </a:r>
            <a:r>
              <a:rPr lang="en-US" altLang="en-US" sz="2400" dirty="0"/>
              <a:t>names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Knowledge discovery (mining) in databases (KDD), knowledge extraction, data/pattern analysis, data archeology, data dredging, information harvesting, business intelligence, etc.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Watch out: Is everything “data mining”?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Simple search and query processing  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(Deductive) expert systems</a:t>
            </a:r>
          </a:p>
        </p:txBody>
      </p:sp>
      <p:graphicFrame>
        <p:nvGraphicFramePr>
          <p:cNvPr id="19461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583844"/>
              </p:ext>
            </p:extLst>
          </p:nvPr>
        </p:nvGraphicFramePr>
        <p:xfrm>
          <a:off x="10125635" y="0"/>
          <a:ext cx="2039938" cy="243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5" name="Clip" r:id="rId4" imgW="1089050" imgH="1175004" progId="MS_ClipArt_Gallery.2">
                  <p:embed/>
                </p:oleObj>
              </mc:Choice>
              <mc:Fallback>
                <p:oleObj name="Clip" r:id="rId4" imgW="1089050" imgH="1175004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5635" y="0"/>
                        <a:ext cx="2039938" cy="2430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214864"/>
              </p:ext>
            </p:extLst>
          </p:nvPr>
        </p:nvGraphicFramePr>
        <p:xfrm>
          <a:off x="9279671" y="4661647"/>
          <a:ext cx="2786824" cy="2043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6" name="Clip" r:id="rId6" imgW="4582562" imgH="3358836" progId="MS_ClipArt_Gallery.2">
                  <p:embed/>
                </p:oleObj>
              </mc:Choice>
              <mc:Fallback>
                <p:oleObj name="Clip" r:id="rId6" imgW="4582562" imgH="3358836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9671" y="4661647"/>
                        <a:ext cx="2786824" cy="2043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73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050"/>
          <p:cNvSpPr>
            <a:spLocks noGrp="1" noChangeArrowheads="1"/>
          </p:cNvSpPr>
          <p:nvPr>
            <p:ph type="title"/>
          </p:nvPr>
        </p:nvSpPr>
        <p:spPr>
          <a:xfrm>
            <a:off x="726141" y="152400"/>
            <a:ext cx="10641106" cy="99060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dirty="0"/>
              <a:t>Knowledge Discovery (KDD) Process</a:t>
            </a:r>
          </a:p>
        </p:txBody>
      </p:sp>
      <p:sp>
        <p:nvSpPr>
          <p:cNvPr id="2048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550488" y="1214710"/>
            <a:ext cx="6127286" cy="1927422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This is a view from typical database systems and data warehousing communities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Data mining plays an essential role in the knowledge discovery process</a:t>
            </a:r>
            <a:endParaRPr lang="en-US" altLang="en-US" sz="2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2110256" y="815788"/>
            <a:ext cx="9135035" cy="6042212"/>
            <a:chOff x="2909047" y="1143000"/>
            <a:chExt cx="8601076" cy="5654675"/>
          </a:xfrm>
        </p:grpSpPr>
        <p:sp>
          <p:nvSpPr>
            <p:cNvPr id="20485" name="Line 2052"/>
            <p:cNvSpPr>
              <a:spLocks noChangeShapeType="1"/>
            </p:cNvSpPr>
            <p:nvPr/>
          </p:nvSpPr>
          <p:spPr bwMode="auto">
            <a:xfrm flipV="1">
              <a:off x="3899647" y="5257799"/>
              <a:ext cx="990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Line 2053"/>
            <p:cNvSpPr>
              <a:spLocks noChangeShapeType="1"/>
            </p:cNvSpPr>
            <p:nvPr/>
          </p:nvSpPr>
          <p:spPr bwMode="auto">
            <a:xfrm flipV="1">
              <a:off x="9462247" y="1752599"/>
              <a:ext cx="990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2054"/>
            <p:cNvSpPr>
              <a:spLocks noChangeShapeType="1"/>
            </p:cNvSpPr>
            <p:nvPr/>
          </p:nvSpPr>
          <p:spPr bwMode="auto">
            <a:xfrm flipV="1">
              <a:off x="7785847" y="2819399"/>
              <a:ext cx="990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2055"/>
            <p:cNvSpPr>
              <a:spLocks noChangeShapeType="1"/>
            </p:cNvSpPr>
            <p:nvPr/>
          </p:nvSpPr>
          <p:spPr bwMode="auto">
            <a:xfrm flipV="1">
              <a:off x="5957047" y="3886199"/>
              <a:ext cx="990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Oval 2056"/>
            <p:cNvSpPr>
              <a:spLocks noChangeArrowheads="1"/>
            </p:cNvSpPr>
            <p:nvPr/>
          </p:nvSpPr>
          <p:spPr bwMode="auto">
            <a:xfrm>
              <a:off x="2909047" y="5714999"/>
              <a:ext cx="685800" cy="15240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0" name="Rectangle 2057"/>
            <p:cNvSpPr>
              <a:spLocks noChangeArrowheads="1"/>
            </p:cNvSpPr>
            <p:nvPr/>
          </p:nvSpPr>
          <p:spPr bwMode="auto">
            <a:xfrm>
              <a:off x="2909047" y="5791199"/>
              <a:ext cx="685800" cy="406400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1" name="Oval 2058"/>
            <p:cNvSpPr>
              <a:spLocks noChangeArrowheads="1"/>
            </p:cNvSpPr>
            <p:nvPr/>
          </p:nvSpPr>
          <p:spPr bwMode="auto">
            <a:xfrm>
              <a:off x="2909047" y="6095999"/>
              <a:ext cx="685800" cy="15240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2" name="Oval 2059"/>
            <p:cNvSpPr>
              <a:spLocks noChangeArrowheads="1"/>
            </p:cNvSpPr>
            <p:nvPr/>
          </p:nvSpPr>
          <p:spPr bwMode="auto">
            <a:xfrm>
              <a:off x="3290047" y="6095999"/>
              <a:ext cx="685800" cy="15240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3" name="Rectangle 2060"/>
            <p:cNvSpPr>
              <a:spLocks noChangeArrowheads="1"/>
            </p:cNvSpPr>
            <p:nvPr/>
          </p:nvSpPr>
          <p:spPr bwMode="auto">
            <a:xfrm>
              <a:off x="3290047" y="6172199"/>
              <a:ext cx="685800" cy="406400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4" name="Oval 2061"/>
            <p:cNvSpPr>
              <a:spLocks noChangeArrowheads="1"/>
            </p:cNvSpPr>
            <p:nvPr/>
          </p:nvSpPr>
          <p:spPr bwMode="auto">
            <a:xfrm>
              <a:off x="3290047" y="6476999"/>
              <a:ext cx="685800" cy="15240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5" name="Oval 2062"/>
            <p:cNvSpPr>
              <a:spLocks noChangeArrowheads="1"/>
            </p:cNvSpPr>
            <p:nvPr/>
          </p:nvSpPr>
          <p:spPr bwMode="auto">
            <a:xfrm>
              <a:off x="3975847" y="5867399"/>
              <a:ext cx="685800" cy="15240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6" name="Rectangle 2063"/>
            <p:cNvSpPr>
              <a:spLocks noChangeArrowheads="1"/>
            </p:cNvSpPr>
            <p:nvPr/>
          </p:nvSpPr>
          <p:spPr bwMode="auto">
            <a:xfrm>
              <a:off x="3975847" y="5943599"/>
              <a:ext cx="685800" cy="406400"/>
            </a:xfrm>
            <a:prstGeom prst="rect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7" name="Oval 2064"/>
            <p:cNvSpPr>
              <a:spLocks noChangeArrowheads="1"/>
            </p:cNvSpPr>
            <p:nvPr/>
          </p:nvSpPr>
          <p:spPr bwMode="auto">
            <a:xfrm>
              <a:off x="3975847" y="6248399"/>
              <a:ext cx="685800" cy="152400"/>
            </a:xfrm>
            <a:prstGeom prst="ellipse">
              <a:avLst/>
            </a:prstGeom>
            <a:solidFill>
              <a:srgbClr val="00CC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8" name="Text Box 2065"/>
            <p:cNvSpPr txBox="1">
              <a:spLocks noChangeArrowheads="1"/>
            </p:cNvSpPr>
            <p:nvPr/>
          </p:nvSpPr>
          <p:spPr bwMode="auto">
            <a:xfrm>
              <a:off x="2985248" y="5029200"/>
              <a:ext cx="17430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Data Cleaning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499" name="Text Box 2066"/>
            <p:cNvSpPr txBox="1">
              <a:spLocks noChangeArrowheads="1"/>
            </p:cNvSpPr>
            <p:nvPr/>
          </p:nvSpPr>
          <p:spPr bwMode="auto">
            <a:xfrm>
              <a:off x="4280647" y="5562600"/>
              <a:ext cx="19954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Data Integration</a:t>
              </a:r>
              <a:endParaRPr lang="en-US" altLang="en-US" sz="1800">
                <a:latin typeface="Times New Roman" panose="02020603050405020304" pitchFamily="18" charset="0"/>
              </a:endParaRPr>
            </a:p>
          </p:txBody>
        </p:sp>
        <p:sp>
          <p:nvSpPr>
            <p:cNvPr id="20500" name="Text Box 2067"/>
            <p:cNvSpPr txBox="1">
              <a:spLocks noChangeArrowheads="1"/>
            </p:cNvSpPr>
            <p:nvPr/>
          </p:nvSpPr>
          <p:spPr bwMode="auto">
            <a:xfrm>
              <a:off x="4052047" y="6400800"/>
              <a:ext cx="1447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Databases</a:t>
              </a:r>
            </a:p>
          </p:txBody>
        </p:sp>
        <p:sp>
          <p:nvSpPr>
            <p:cNvPr id="20501" name="Text Box 2068"/>
            <p:cNvSpPr txBox="1">
              <a:spLocks noChangeArrowheads="1"/>
            </p:cNvSpPr>
            <p:nvPr/>
          </p:nvSpPr>
          <p:spPr bwMode="auto">
            <a:xfrm>
              <a:off x="3747248" y="4267200"/>
              <a:ext cx="19970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Data Warehouse</a:t>
              </a:r>
            </a:p>
          </p:txBody>
        </p:sp>
        <p:sp>
          <p:nvSpPr>
            <p:cNvPr id="20502" name="Rectangle 2069"/>
            <p:cNvSpPr>
              <a:spLocks noChangeArrowheads="1"/>
            </p:cNvSpPr>
            <p:nvPr/>
          </p:nvSpPr>
          <p:spPr bwMode="auto">
            <a:xfrm>
              <a:off x="5042647" y="4724399"/>
              <a:ext cx="685800" cy="685800"/>
            </a:xfrm>
            <a:prstGeom prst="rect">
              <a:avLst/>
            </a:prstGeom>
            <a:solidFill>
              <a:srgbClr val="00CC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66"/>
              </a:extrusionClr>
              <a:contourClr>
                <a:srgbClr val="00CC66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3" name="Rectangle 2070"/>
            <p:cNvSpPr>
              <a:spLocks noChangeArrowheads="1"/>
            </p:cNvSpPr>
            <p:nvPr/>
          </p:nvSpPr>
          <p:spPr bwMode="auto">
            <a:xfrm>
              <a:off x="7100047" y="3581399"/>
              <a:ext cx="457200" cy="457200"/>
            </a:xfrm>
            <a:prstGeom prst="rect">
              <a:avLst/>
            </a:prstGeom>
            <a:solidFill>
              <a:srgbClr val="00CC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CC66"/>
              </a:extrusionClr>
              <a:contourClr>
                <a:srgbClr val="00CC66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4" name="Rectangle 2071"/>
            <p:cNvSpPr>
              <a:spLocks noChangeArrowheads="1"/>
            </p:cNvSpPr>
            <p:nvPr/>
          </p:nvSpPr>
          <p:spPr bwMode="auto">
            <a:xfrm>
              <a:off x="9157447" y="2133599"/>
              <a:ext cx="76200" cy="60960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5" name="Rectangle 2072"/>
            <p:cNvSpPr>
              <a:spLocks noChangeArrowheads="1"/>
            </p:cNvSpPr>
            <p:nvPr/>
          </p:nvSpPr>
          <p:spPr bwMode="auto">
            <a:xfrm>
              <a:off x="9233647" y="2362199"/>
              <a:ext cx="76200" cy="38100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6" name="Rectangle 2073"/>
            <p:cNvSpPr>
              <a:spLocks noChangeArrowheads="1"/>
            </p:cNvSpPr>
            <p:nvPr/>
          </p:nvSpPr>
          <p:spPr bwMode="auto">
            <a:xfrm>
              <a:off x="9081247" y="2285999"/>
              <a:ext cx="76200" cy="457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7" name="Rectangle 2074"/>
            <p:cNvSpPr>
              <a:spLocks noChangeArrowheads="1"/>
            </p:cNvSpPr>
            <p:nvPr/>
          </p:nvSpPr>
          <p:spPr bwMode="auto">
            <a:xfrm>
              <a:off x="9309847" y="2514599"/>
              <a:ext cx="76200" cy="228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8" name="Rectangle 2075"/>
            <p:cNvSpPr>
              <a:spLocks noChangeArrowheads="1"/>
            </p:cNvSpPr>
            <p:nvPr/>
          </p:nvSpPr>
          <p:spPr bwMode="auto">
            <a:xfrm>
              <a:off x="8852647" y="2743199"/>
              <a:ext cx="685800" cy="762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9" name="Rectangle 2076"/>
            <p:cNvSpPr>
              <a:spLocks noChangeArrowheads="1"/>
            </p:cNvSpPr>
            <p:nvPr/>
          </p:nvSpPr>
          <p:spPr bwMode="auto">
            <a:xfrm>
              <a:off x="8928847" y="2514599"/>
              <a:ext cx="152400" cy="228600"/>
            </a:xfrm>
            <a:prstGeom prst="rect">
              <a:avLst/>
            </a:prstGeom>
            <a:solidFill>
              <a:srgbClr val="FF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0" name="WordArt 2077"/>
            <p:cNvSpPr>
              <a:spLocks noChangeArrowheads="1" noChangeShapeType="1" noTextEdit="1"/>
            </p:cNvSpPr>
            <p:nvPr/>
          </p:nvSpPr>
          <p:spPr bwMode="auto">
            <a:xfrm>
              <a:off x="9767048" y="1143000"/>
              <a:ext cx="1743075" cy="612775"/>
            </a:xfrm>
            <a:prstGeom prst="rect">
              <a:avLst/>
            </a:prstGeom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Front">
                  <a:rot lat="20519964" lon="1080000" rev="0"/>
                </a:camera>
                <a:lightRig rig="legacyHarsh2" dir="b"/>
              </a:scene3d>
              <a:sp3d extrusionH="430200" prstMaterial="legacyMatte">
                <a:extrusionClr>
                  <a:srgbClr val="FF6600"/>
                </a:extrusionClr>
                <a:contourClr>
                  <a:srgbClr val="FFE701"/>
                </a:contourClr>
              </a:sp3d>
            </a:bodyPr>
            <a:lstStyle/>
            <a:p>
              <a:pPr algn="ctr"/>
              <a:r>
                <a:rPr lang="en-US" kern="10">
                  <a:ln w="9525">
                    <a:round/>
                    <a:headEnd/>
                    <a:tailEnd/>
                  </a:ln>
                  <a:gradFill rotWithShape="1">
                    <a:gsLst>
                      <a:gs pos="0">
                        <a:srgbClr val="FFE701"/>
                      </a:gs>
                      <a:gs pos="100000">
                        <a:srgbClr val="FE3E02"/>
                      </a:gs>
                    </a:gsLst>
                    <a:lin ang="5400000" scaled="1"/>
                  </a:gradFill>
                  <a:latin typeface="Impact" panose="020B0806030902050204" pitchFamily="34" charset="0"/>
                </a:rPr>
                <a:t>Knowledge</a:t>
              </a:r>
            </a:p>
          </p:txBody>
        </p:sp>
        <p:sp>
          <p:nvSpPr>
            <p:cNvPr id="20511" name="Text Box 2078"/>
            <p:cNvSpPr txBox="1">
              <a:spLocks noChangeArrowheads="1"/>
            </p:cNvSpPr>
            <p:nvPr/>
          </p:nvSpPr>
          <p:spPr bwMode="auto">
            <a:xfrm>
              <a:off x="5195048" y="3429000"/>
              <a:ext cx="2278063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Task-relevant Data</a:t>
              </a:r>
            </a:p>
          </p:txBody>
        </p:sp>
        <p:sp>
          <p:nvSpPr>
            <p:cNvPr id="20512" name="Text Box 2079"/>
            <p:cNvSpPr txBox="1">
              <a:spLocks noChangeArrowheads="1"/>
            </p:cNvSpPr>
            <p:nvPr/>
          </p:nvSpPr>
          <p:spPr bwMode="auto">
            <a:xfrm>
              <a:off x="6322172" y="4205288"/>
              <a:ext cx="1155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 dirty="0">
                  <a:latin typeface="Times New Roman" panose="02020603050405020304" pitchFamily="18" charset="0"/>
                </a:rPr>
                <a:t>Selection</a:t>
              </a:r>
            </a:p>
          </p:txBody>
        </p:sp>
        <p:sp>
          <p:nvSpPr>
            <p:cNvPr id="20513" name="Text Box 2080"/>
            <p:cNvSpPr txBox="1">
              <a:spLocks noChangeArrowheads="1"/>
            </p:cNvSpPr>
            <p:nvPr/>
          </p:nvSpPr>
          <p:spPr bwMode="auto">
            <a:xfrm>
              <a:off x="6947648" y="2743200"/>
              <a:ext cx="15589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Mining</a:t>
              </a:r>
            </a:p>
          </p:txBody>
        </p:sp>
        <p:sp>
          <p:nvSpPr>
            <p:cNvPr id="20514" name="Text Box 2081"/>
            <p:cNvSpPr txBox="1">
              <a:spLocks noChangeArrowheads="1"/>
            </p:cNvSpPr>
            <p:nvPr/>
          </p:nvSpPr>
          <p:spPr bwMode="auto">
            <a:xfrm>
              <a:off x="7938247" y="1828800"/>
              <a:ext cx="22494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latin typeface="Times New Roman" panose="02020603050405020304" pitchFamily="18" charset="0"/>
                </a:rPr>
                <a:t>Pattern Evaluation</a:t>
              </a:r>
            </a:p>
          </p:txBody>
        </p:sp>
        <p:sp>
          <p:nvSpPr>
            <p:cNvPr id="20515" name="Line 2082"/>
            <p:cNvSpPr>
              <a:spLocks noChangeShapeType="1"/>
            </p:cNvSpPr>
            <p:nvPr/>
          </p:nvSpPr>
          <p:spPr bwMode="auto">
            <a:xfrm>
              <a:off x="8319247" y="3276599"/>
              <a:ext cx="0" cy="2133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Line 2083"/>
            <p:cNvSpPr>
              <a:spLocks noChangeShapeType="1"/>
            </p:cNvSpPr>
            <p:nvPr/>
          </p:nvSpPr>
          <p:spPr bwMode="auto">
            <a:xfrm>
              <a:off x="9995647" y="2209799"/>
              <a:ext cx="0" cy="3200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Line 2084"/>
            <p:cNvSpPr>
              <a:spLocks noChangeShapeType="1"/>
            </p:cNvSpPr>
            <p:nvPr/>
          </p:nvSpPr>
          <p:spPr bwMode="auto">
            <a:xfrm flipH="1">
              <a:off x="6642847" y="5410199"/>
              <a:ext cx="3352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Line 2085"/>
            <p:cNvSpPr>
              <a:spLocks noChangeShapeType="1"/>
            </p:cNvSpPr>
            <p:nvPr/>
          </p:nvSpPr>
          <p:spPr bwMode="auto">
            <a:xfrm flipV="1">
              <a:off x="6642847" y="4495799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Line 2086"/>
            <p:cNvSpPr>
              <a:spLocks noChangeShapeType="1"/>
            </p:cNvSpPr>
            <p:nvPr/>
          </p:nvSpPr>
          <p:spPr bwMode="auto">
            <a:xfrm>
              <a:off x="9995647" y="5410199"/>
              <a:ext cx="0" cy="838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Line 2087"/>
            <p:cNvSpPr>
              <a:spLocks noChangeShapeType="1"/>
            </p:cNvSpPr>
            <p:nvPr/>
          </p:nvSpPr>
          <p:spPr bwMode="auto">
            <a:xfrm flipH="1">
              <a:off x="4966447" y="6248399"/>
              <a:ext cx="502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Line 2088"/>
            <p:cNvSpPr>
              <a:spLocks noChangeShapeType="1"/>
            </p:cNvSpPr>
            <p:nvPr/>
          </p:nvSpPr>
          <p:spPr bwMode="auto">
            <a:xfrm flipH="1" flipV="1">
              <a:off x="4585447" y="5562599"/>
              <a:ext cx="3810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2089"/>
            <p:cNvSpPr>
              <a:spLocks noChangeShapeType="1"/>
            </p:cNvSpPr>
            <p:nvPr/>
          </p:nvSpPr>
          <p:spPr bwMode="auto">
            <a:xfrm>
              <a:off x="4737847" y="5562599"/>
              <a:ext cx="1600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523" name="Line 2090"/>
            <p:cNvSpPr>
              <a:spLocks noChangeShapeType="1"/>
            </p:cNvSpPr>
            <p:nvPr/>
          </p:nvSpPr>
          <p:spPr bwMode="auto">
            <a:xfrm flipV="1">
              <a:off x="6338047" y="4343399"/>
              <a:ext cx="0" cy="121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43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26368</TotalTime>
  <Words>2029</Words>
  <Application>Microsoft Office PowerPoint</Application>
  <PresentationFormat>Widescreen</PresentationFormat>
  <Paragraphs>364</Paragraphs>
  <Slides>34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ＭＳ Ｐゴシック</vt:lpstr>
      <vt:lpstr>Arial</vt:lpstr>
      <vt:lpstr>Berlin Sans FB Demi</vt:lpstr>
      <vt:lpstr>Calibri</vt:lpstr>
      <vt:lpstr>Calibri Light</vt:lpstr>
      <vt:lpstr>DejaVu Sans</vt:lpstr>
      <vt:lpstr>Impact</vt:lpstr>
      <vt:lpstr>Noto Sans CJK SC Regular</vt:lpstr>
      <vt:lpstr>Tahoma</vt:lpstr>
      <vt:lpstr>Times New Roman</vt:lpstr>
      <vt:lpstr>Wingdings</vt:lpstr>
      <vt:lpstr>Retrospect</vt:lpstr>
      <vt:lpstr>Clip</vt:lpstr>
      <vt:lpstr>Data Mining</vt:lpstr>
      <vt:lpstr>PowerPoint Presentation</vt:lpstr>
      <vt:lpstr>PowerPoint Presentation</vt:lpstr>
      <vt:lpstr>PowerPoint Presentation</vt:lpstr>
      <vt:lpstr>Chapter 1.  Introduction</vt:lpstr>
      <vt:lpstr>Why Data Mining? </vt:lpstr>
      <vt:lpstr>Chapter 1.  Introduction</vt:lpstr>
      <vt:lpstr>What Is Data Mining?</vt:lpstr>
      <vt:lpstr>Knowledge Discovery (KDD) Process</vt:lpstr>
      <vt:lpstr>Example: A Web Mining Framework</vt:lpstr>
      <vt:lpstr>Data Cube</vt:lpstr>
      <vt:lpstr>Data Mining in Business Intelligence </vt:lpstr>
      <vt:lpstr>KDD Process: A View from ML and Statistics</vt:lpstr>
      <vt:lpstr>Chapter 1.  Introduction</vt:lpstr>
      <vt:lpstr>Multi-Dimensional View of Data Mining</vt:lpstr>
      <vt:lpstr>Multi-Dimensional View of Data Mining</vt:lpstr>
      <vt:lpstr>Chapter 1.  Introduction</vt:lpstr>
      <vt:lpstr>Data Mining Functions: (1) Generalization</vt:lpstr>
      <vt:lpstr>Data Mining Functions: (2) Pattern Discovery</vt:lpstr>
      <vt:lpstr>Data Mining Functions: (3) Classification</vt:lpstr>
      <vt:lpstr>Data Mining Functions: (4) Cluster Analysis</vt:lpstr>
      <vt:lpstr>Data Mining Functions: (5) Outlier Analysis</vt:lpstr>
      <vt:lpstr>Evaluation of Knowledge</vt:lpstr>
      <vt:lpstr>Chapter 1.  Introduction</vt:lpstr>
      <vt:lpstr>Data Mining: Confluence of Multiple Disciplines </vt:lpstr>
      <vt:lpstr>Why Confluence of Multiple Disciplines?</vt:lpstr>
      <vt:lpstr>Chapter 1.  Introduction</vt:lpstr>
      <vt:lpstr>Applications of Data Mining</vt:lpstr>
      <vt:lpstr>Chapter 1.  Introduction</vt:lpstr>
      <vt:lpstr>Major Issues in Data Mining (1)</vt:lpstr>
      <vt:lpstr>Major Issues in Data Mining (2)</vt:lpstr>
      <vt:lpstr>Chapter 1.  Introduction</vt:lpstr>
      <vt:lpstr>Summary</vt:lpstr>
      <vt:lpstr>Recommended Reference Books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Latent Entity Structures</dc:title>
  <dc:creator>Jiawei Han</dc:creator>
  <cp:lastModifiedBy>Moiz Ghauri</cp:lastModifiedBy>
  <cp:revision>989</cp:revision>
  <cp:lastPrinted>2016-08-23T14:41:30Z</cp:lastPrinted>
  <dcterms:created xsi:type="dcterms:W3CDTF">2014-06-02T15:06:14Z</dcterms:created>
  <dcterms:modified xsi:type="dcterms:W3CDTF">2024-09-23T03:41:41Z</dcterms:modified>
</cp:coreProperties>
</file>