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1"/>
  </p:notesMasterIdLst>
  <p:handoutMasterIdLst>
    <p:handoutMasterId r:id="rId52"/>
  </p:handoutMasterIdLst>
  <p:sldIdLst>
    <p:sldId id="1033" r:id="rId2"/>
    <p:sldId id="1040" r:id="rId3"/>
    <p:sldId id="1057" r:id="rId4"/>
    <p:sldId id="560" r:id="rId5"/>
    <p:sldId id="561" r:id="rId6"/>
    <p:sldId id="562" r:id="rId7"/>
    <p:sldId id="564" r:id="rId8"/>
    <p:sldId id="563" r:id="rId9"/>
    <p:sldId id="1075" r:id="rId10"/>
    <p:sldId id="1050" r:id="rId11"/>
    <p:sldId id="1076" r:id="rId12"/>
    <p:sldId id="985" r:id="rId13"/>
    <p:sldId id="986" r:id="rId14"/>
    <p:sldId id="992" r:id="rId15"/>
    <p:sldId id="1041" r:id="rId16"/>
    <p:sldId id="1077" r:id="rId17"/>
    <p:sldId id="1063" r:id="rId18"/>
    <p:sldId id="1064" r:id="rId19"/>
    <p:sldId id="1065" r:id="rId20"/>
    <p:sldId id="1070" r:id="rId21"/>
    <p:sldId id="1071" r:id="rId22"/>
    <p:sldId id="642" r:id="rId23"/>
    <p:sldId id="1066" r:id="rId24"/>
    <p:sldId id="1072" r:id="rId25"/>
    <p:sldId id="681" r:id="rId26"/>
    <p:sldId id="1062" r:id="rId27"/>
    <p:sldId id="630" r:id="rId28"/>
    <p:sldId id="687" r:id="rId29"/>
    <p:sldId id="688" r:id="rId30"/>
    <p:sldId id="1073" r:id="rId31"/>
    <p:sldId id="1079" r:id="rId32"/>
    <p:sldId id="635" r:id="rId33"/>
    <p:sldId id="638" r:id="rId34"/>
    <p:sldId id="640" r:id="rId35"/>
    <p:sldId id="643" r:id="rId36"/>
    <p:sldId id="1059" r:id="rId37"/>
    <p:sldId id="1060" r:id="rId38"/>
    <p:sldId id="1061" r:id="rId39"/>
    <p:sldId id="639" r:id="rId40"/>
    <p:sldId id="1042" r:id="rId41"/>
    <p:sldId id="1067" r:id="rId42"/>
    <p:sldId id="1069" r:id="rId43"/>
    <p:sldId id="1068" r:id="rId44"/>
    <p:sldId id="944" r:id="rId45"/>
    <p:sldId id="996" r:id="rId46"/>
    <p:sldId id="1045" r:id="rId47"/>
    <p:sldId id="436" r:id="rId48"/>
    <p:sldId id="694" r:id="rId49"/>
    <p:sldId id="898" r:id="rId50"/>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E6EA"/>
    <a:srgbClr val="FAE2F6"/>
    <a:srgbClr val="170981"/>
    <a:srgbClr val="121328"/>
    <a:srgbClr val="D7FDF9"/>
    <a:srgbClr val="003366"/>
    <a:srgbClr val="006666"/>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81" autoAdjust="0"/>
    <p:restoredTop sz="90884" autoAdjust="0"/>
  </p:normalViewPr>
  <p:slideViewPr>
    <p:cSldViewPr>
      <p:cViewPr varScale="1">
        <p:scale>
          <a:sx n="59" d="100"/>
          <a:sy n="59" d="100"/>
        </p:scale>
        <p:origin x="1400" y="60"/>
      </p:cViewPr>
      <p:guideLst>
        <p:guide orient="horz" pos="2160"/>
        <p:guide pos="2880"/>
      </p:guideLst>
    </p:cSldViewPr>
  </p:slideViewPr>
  <p:outlineViewPr>
    <p:cViewPr>
      <p:scale>
        <a:sx n="66" d="100"/>
        <a:sy n="66"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8" d="100"/>
          <a:sy n="38" d="100"/>
        </p:scale>
        <p:origin x="-1530"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6.xml"/><Relationship Id="rId18" Type="http://schemas.openxmlformats.org/officeDocument/2006/relationships/slide" Target="slides/slide40.xml"/><Relationship Id="rId3" Type="http://schemas.openxmlformats.org/officeDocument/2006/relationships/slide" Target="slides/slide5.xml"/><Relationship Id="rId21" Type="http://schemas.openxmlformats.org/officeDocument/2006/relationships/slide" Target="slides/slide45.xml"/><Relationship Id="rId7" Type="http://schemas.openxmlformats.org/officeDocument/2006/relationships/slide" Target="slides/slide10.xml"/><Relationship Id="rId12" Type="http://schemas.openxmlformats.org/officeDocument/2006/relationships/slide" Target="slides/slide15.xml"/><Relationship Id="rId17" Type="http://schemas.openxmlformats.org/officeDocument/2006/relationships/slide" Target="slides/slide39.xml"/><Relationship Id="rId25" Type="http://schemas.openxmlformats.org/officeDocument/2006/relationships/slide" Target="slides/slide49.xml"/><Relationship Id="rId2" Type="http://schemas.openxmlformats.org/officeDocument/2006/relationships/slide" Target="slides/slide4.xml"/><Relationship Id="rId16" Type="http://schemas.openxmlformats.org/officeDocument/2006/relationships/slide" Target="slides/slide34.xml"/><Relationship Id="rId20" Type="http://schemas.openxmlformats.org/officeDocument/2006/relationships/slide" Target="slides/slide44.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4.xml"/><Relationship Id="rId24" Type="http://schemas.openxmlformats.org/officeDocument/2006/relationships/slide" Target="slides/slide48.xml"/><Relationship Id="rId5" Type="http://schemas.openxmlformats.org/officeDocument/2006/relationships/slide" Target="slides/slide7.xml"/><Relationship Id="rId15" Type="http://schemas.openxmlformats.org/officeDocument/2006/relationships/slide" Target="slides/slide27.xml"/><Relationship Id="rId23" Type="http://schemas.openxmlformats.org/officeDocument/2006/relationships/slide" Target="slides/slide47.xml"/><Relationship Id="rId10" Type="http://schemas.openxmlformats.org/officeDocument/2006/relationships/slide" Target="slides/slide13.xml"/><Relationship Id="rId19" Type="http://schemas.openxmlformats.org/officeDocument/2006/relationships/slide" Target="slides/slide41.xml"/><Relationship Id="rId4" Type="http://schemas.openxmlformats.org/officeDocument/2006/relationships/slide" Target="slides/slide6.xml"/><Relationship Id="rId9" Type="http://schemas.openxmlformats.org/officeDocument/2006/relationships/slide" Target="slides/slide12.xml"/><Relationship Id="rId14" Type="http://schemas.openxmlformats.org/officeDocument/2006/relationships/slide" Target="slides/slide25.xml"/><Relationship Id="rId22" Type="http://schemas.openxmlformats.org/officeDocument/2006/relationships/slide" Target="slides/slide4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a:defRPr sz="1200">
                <a:latin typeface="Times New Roman" panose="02020603050405020304" pitchFamily="18" charset="0"/>
              </a:defRPr>
            </a:lvl1pPr>
          </a:lstStyle>
          <a:p>
            <a:pPr>
              <a:defRPr/>
            </a:pPr>
            <a:endParaRPr lang="en-US"/>
          </a:p>
        </p:txBody>
      </p:sp>
      <p:sp>
        <p:nvSpPr>
          <p:cNvPr id="123907"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a:defRPr sz="1200">
                <a:latin typeface="Times New Roman" panose="02020603050405020304" pitchFamily="18" charset="0"/>
              </a:defRPr>
            </a:lvl1pPr>
          </a:lstStyle>
          <a:p>
            <a:pPr>
              <a:defRPr/>
            </a:pPr>
            <a:endParaRPr lang="en-US"/>
          </a:p>
        </p:txBody>
      </p:sp>
      <p:sp>
        <p:nvSpPr>
          <p:cNvPr id="123908"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a:defRPr sz="1200">
                <a:latin typeface="Times New Roman" panose="02020603050405020304" pitchFamily="18" charset="0"/>
              </a:defRPr>
            </a:lvl1pPr>
          </a:lstStyle>
          <a:p>
            <a:pPr>
              <a:defRPr/>
            </a:pPr>
            <a:endParaRPr lang="en-US"/>
          </a:p>
        </p:txBody>
      </p:sp>
      <p:sp>
        <p:nvSpPr>
          <p:cNvPr id="123909"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a:defRPr sz="1200">
                <a:latin typeface="Times New Roman" panose="02020603050405020304" pitchFamily="18" charset="0"/>
              </a:defRPr>
            </a:lvl1pPr>
          </a:lstStyle>
          <a:p>
            <a:pPr>
              <a:defRPr/>
            </a:pPr>
            <a:fld id="{B70939F3-FB4D-45D6-891A-D691409D159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a:defRPr sz="1200">
                <a:latin typeface="Times New Roman" panose="02020603050405020304" pitchFamily="18" charset="0"/>
              </a:defRPr>
            </a:lvl1pPr>
          </a:lstStyle>
          <a:p>
            <a:pPr>
              <a:defRPr/>
            </a:pPr>
            <a:endParaRPr lang="en-US"/>
          </a:p>
        </p:txBody>
      </p:sp>
      <p:sp>
        <p:nvSpPr>
          <p:cNvPr id="1331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a:defRPr sz="1200">
                <a:latin typeface="Times New Roman" panose="02020603050405020304"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a:defRPr sz="1200">
                <a:latin typeface="Times New Roman" panose="02020603050405020304" pitchFamily="18" charset="0"/>
              </a:defRPr>
            </a:lvl1pPr>
          </a:lstStyle>
          <a:p>
            <a:pPr>
              <a:defRPr/>
            </a:pPr>
            <a:endParaRPr lang="en-US"/>
          </a:p>
        </p:txBody>
      </p:sp>
      <p:sp>
        <p:nvSpPr>
          <p:cNvPr id="1331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a:defRPr sz="1200">
                <a:latin typeface="Times New Roman" panose="02020603050405020304" pitchFamily="18" charset="0"/>
              </a:defRPr>
            </a:lvl1pPr>
          </a:lstStyle>
          <a:p>
            <a:pPr>
              <a:defRPr/>
            </a:pPr>
            <a:fld id="{358B6B15-3F1B-4C4D-821C-BE284A9A53E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6C085335-D476-4D5A-B3CD-5B4E16E63601}" type="slidenum">
              <a:rPr lang="en-US" altLang="en-US" sz="1200" smtClean="0">
                <a:latin typeface="Times New Roman" panose="02020603050405020304" pitchFamily="18" charset="0"/>
              </a:rPr>
              <a:pPr/>
              <a:t>1</a:t>
            </a:fld>
            <a:endParaRPr lang="en-US" altLang="en-US" sz="1200" smtClean="0">
              <a:latin typeface="Times New Roman" panose="02020603050405020304" pitchFamily="18" charset="0"/>
            </a:endParaRPr>
          </a:p>
        </p:txBody>
      </p:sp>
      <p:sp>
        <p:nvSpPr>
          <p:cNvPr id="6147"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19FDCF79-D248-4690-A671-07C9E2AF8354}" type="slidenum">
              <a:rPr lang="zh-CN" altLang="en-US" sz="1200">
                <a:latin typeface="Times New Roman" panose="02020603050405020304" pitchFamily="18" charset="0"/>
              </a:rPr>
              <a:pPr algn="r"/>
              <a:t>1</a:t>
            </a:fld>
            <a:endParaRPr lang="en-US" altLang="zh-CN" sz="1200">
              <a:latin typeface="Times New Roman" panose="02020603050405020304" pitchFamily="18" charset="0"/>
            </a:endParaRPr>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0C456470-255D-4FF1-9D25-6246BF9F6D02}" type="slidenum">
              <a:rPr lang="en-US" altLang="en-US" sz="1200" smtClean="0">
                <a:latin typeface="Times New Roman" panose="02020603050405020304" pitchFamily="18" charset="0"/>
              </a:rPr>
              <a:pPr/>
              <a:t>11</a:t>
            </a:fld>
            <a:endParaRPr lang="en-US" altLang="en-US" sz="1200" smtClean="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17B80FA-C10E-40A7-A5F7-2EB225801FC6}" type="slidenum">
              <a:rPr lang="en-US" altLang="en-US" sz="1200" smtClean="0">
                <a:latin typeface="Times New Roman" panose="02020603050405020304" pitchFamily="18" charset="0"/>
              </a:rPr>
              <a:pPr/>
              <a:t>12</a:t>
            </a:fld>
            <a:endParaRPr lang="en-US" altLang="en-US" sz="1200" smtClean="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4F264E47-9C9F-4E22-BF10-8A3B73EF6DD1}" type="slidenum">
              <a:rPr lang="en-US" altLang="en-US" sz="1200" smtClean="0">
                <a:latin typeface="Times New Roman" panose="02020603050405020304" pitchFamily="18" charset="0"/>
              </a:rPr>
              <a:pPr/>
              <a:t>13</a:t>
            </a:fld>
            <a:endParaRPr lang="en-US" altLang="en-US" sz="1200" smtClean="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MK 08.11.09 Former title: Data Warehouse Back-End Tools and Utilities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E384E59D-17FB-41EE-A245-FECC1E66BCBE}" type="slidenum">
              <a:rPr lang="en-US" altLang="en-US" sz="1200" smtClean="0">
                <a:latin typeface="Times New Roman" panose="02020603050405020304" pitchFamily="18" charset="0"/>
              </a:rPr>
              <a:pPr/>
              <a:t>14</a:t>
            </a:fld>
            <a:endParaRPr lang="en-US" altLang="en-US" sz="1200" smtClean="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5B4ECDFB-1375-4161-B736-C07E93F1E9A7}" type="slidenum">
              <a:rPr lang="en-US" altLang="en-US" sz="1200" smtClean="0">
                <a:latin typeface="Times New Roman" panose="02020603050405020304" pitchFamily="18" charset="0"/>
              </a:rPr>
              <a:pPr/>
              <a:t>15</a:t>
            </a:fld>
            <a:endParaRPr lang="en-US" altLang="en-US" sz="1200" smtClean="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2E7E6A9B-2985-40E4-AC28-4A2C355D675B}" type="slidenum">
              <a:rPr lang="en-US" altLang="en-US" sz="1200" smtClean="0">
                <a:latin typeface="Times New Roman" panose="02020603050405020304" pitchFamily="18" charset="0"/>
              </a:rPr>
              <a:pPr/>
              <a:t>16</a:t>
            </a:fld>
            <a:endParaRPr lang="en-US" altLang="en-US" sz="1200" smtClean="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4872FB8-8EF6-4652-A118-6B85660B1661}" type="slidenum">
              <a:rPr lang="en-US" altLang="en-US" sz="1200" smtClean="0">
                <a:latin typeface="Times New Roman" panose="02020603050405020304" pitchFamily="18" charset="0"/>
              </a:rPr>
              <a:pPr/>
              <a:t>22</a:t>
            </a:fld>
            <a:endParaRPr lang="en-US" altLang="en-US" sz="1200" smtClean="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91CA3FB4-2937-44C9-8C69-CC5ABFC48C23}" type="slidenum">
              <a:rPr lang="en-US" altLang="en-US" sz="1200" smtClean="0">
                <a:latin typeface="Times New Roman" panose="02020603050405020304" pitchFamily="18" charset="0"/>
              </a:rPr>
              <a:pPr/>
              <a:t>25</a:t>
            </a:fld>
            <a:endParaRPr lang="en-US" altLang="en-US" sz="1200" smtClean="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E205C254-B46D-4316-ACD2-7E0F0B50D0E8}" type="slidenum">
              <a:rPr lang="en-US" altLang="en-US" sz="1200" smtClean="0">
                <a:latin typeface="Times New Roman" panose="02020603050405020304" pitchFamily="18" charset="0"/>
              </a:rPr>
              <a:pPr/>
              <a:t>27</a:t>
            </a:fld>
            <a:endParaRPr lang="en-US" altLang="en-US" sz="1200" smtClean="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B9D8737-A995-4C08-8B23-E7E118397063}" type="slidenum">
              <a:rPr lang="en-US" altLang="en-US" sz="1200" smtClean="0">
                <a:latin typeface="Times New Roman" panose="02020603050405020304" pitchFamily="18" charset="0"/>
              </a:rPr>
              <a:pPr/>
              <a:t>28</a:t>
            </a:fld>
            <a:endParaRPr lang="en-US" altLang="en-US" sz="1200" smtClean="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7941CF5D-BD4D-4E01-B87D-4CFA1B378A91}" type="slidenum">
              <a:rPr lang="en-US" altLang="en-US" sz="1200" smtClean="0">
                <a:latin typeface="Times New Roman" panose="02020603050405020304" pitchFamily="18" charset="0"/>
              </a:rPr>
              <a:pPr/>
              <a:t>2</a:t>
            </a:fld>
            <a:endParaRPr lang="en-US" altLang="en-US" sz="1200" smtClean="0">
              <a:latin typeface="Times New Roman" panose="02020603050405020304" pitchFamily="18"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B2D4882-C334-45A2-B80C-DC11975B99E0}" type="slidenum">
              <a:rPr lang="en-US" altLang="en-US" sz="1200" smtClean="0">
                <a:latin typeface="Times New Roman" panose="02020603050405020304" pitchFamily="18" charset="0"/>
              </a:rPr>
              <a:pPr/>
              <a:t>29</a:t>
            </a:fld>
            <a:endParaRPr lang="en-US" altLang="en-US" sz="1200" smtClean="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F92100D-A595-4D8C-B7BF-51BA4101E1F0}" type="slidenum">
              <a:rPr lang="en-US" altLang="en-US" sz="1200" smtClean="0">
                <a:latin typeface="Times New Roman" panose="02020603050405020304" pitchFamily="18" charset="0"/>
              </a:rPr>
              <a:pPr/>
              <a:t>32</a:t>
            </a:fld>
            <a:endParaRPr lang="en-US" altLang="en-US" sz="1200" smtClean="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90A4A4ED-1F2C-41FD-B86B-23EE99A5F074}" type="slidenum">
              <a:rPr lang="en-US" altLang="en-US" sz="1200" smtClean="0">
                <a:latin typeface="Times New Roman" panose="02020603050405020304" pitchFamily="18" charset="0"/>
              </a:rPr>
              <a:pPr/>
              <a:t>33</a:t>
            </a:fld>
            <a:endParaRPr lang="en-US" altLang="en-US" sz="1200" smtClean="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3EF01C5-E723-4829-8E74-1798C0A5B107}" type="slidenum">
              <a:rPr lang="en-US" altLang="en-US" sz="1200" smtClean="0">
                <a:latin typeface="Times New Roman" panose="02020603050405020304" pitchFamily="18" charset="0"/>
              </a:rPr>
              <a:pPr/>
              <a:t>34</a:t>
            </a:fld>
            <a:endParaRPr lang="en-US" altLang="en-US" sz="1200" smtClean="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F11EE3D-35E9-4256-9727-200D37926B69}" type="slidenum">
              <a:rPr lang="en-US" altLang="en-US" sz="1200" smtClean="0">
                <a:latin typeface="Times New Roman" panose="02020603050405020304" pitchFamily="18" charset="0"/>
              </a:rPr>
              <a:pPr/>
              <a:t>35</a:t>
            </a:fld>
            <a:endParaRPr lang="en-US" altLang="en-US" sz="1200" smtClean="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9B3AC794-CC41-4595-A487-1067FEBBEE69}" type="slidenum">
              <a:rPr lang="en-US" altLang="en-US" sz="1200" smtClean="0">
                <a:latin typeface="Times New Roman" panose="02020603050405020304" pitchFamily="18" charset="0"/>
              </a:rPr>
              <a:pPr/>
              <a:t>39</a:t>
            </a:fld>
            <a:endParaRPr lang="en-US" altLang="en-US" sz="1200" smtClean="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780014E5-A357-4844-AF36-ADDD283D2943}" type="slidenum">
              <a:rPr lang="en-US" altLang="en-US" sz="1200" smtClean="0">
                <a:latin typeface="Times New Roman" panose="02020603050405020304" pitchFamily="18" charset="0"/>
              </a:rPr>
              <a:pPr/>
              <a:t>40</a:t>
            </a:fld>
            <a:endParaRPr lang="en-US" altLang="en-US" sz="1200" smtClean="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5763D242-BD57-41F0-B14F-4E9460BD81F0}" type="slidenum">
              <a:rPr lang="en-US" altLang="en-US" sz="1200" smtClean="0">
                <a:latin typeface="Times New Roman" panose="02020603050405020304" pitchFamily="18" charset="0"/>
              </a:rPr>
              <a:pPr/>
              <a:t>44</a:t>
            </a:fld>
            <a:endParaRPr lang="en-US" altLang="en-US" sz="1200" smtClean="0">
              <a:latin typeface="Times New Roman" panose="02020603050405020304"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32A5A0D-3654-4447-9489-8D9CE6581732}" type="slidenum">
              <a:rPr lang="en-US" altLang="en-US" sz="1200" smtClean="0">
                <a:latin typeface="Times New Roman" panose="02020603050405020304" pitchFamily="18" charset="0"/>
              </a:rPr>
              <a:pPr/>
              <a:t>45</a:t>
            </a:fld>
            <a:endParaRPr lang="en-US" altLang="en-US" sz="1200" smtClean="0">
              <a:latin typeface="Times New Roman" panose="02020603050405020304"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58233CAC-770D-4009-8D2C-3BD9E3753930}" type="slidenum">
              <a:rPr lang="en-US" altLang="en-US" sz="1200" smtClean="0">
                <a:latin typeface="Times New Roman" panose="02020603050405020304" pitchFamily="18" charset="0"/>
              </a:rPr>
              <a:pPr/>
              <a:t>46</a:t>
            </a:fld>
            <a:endParaRPr lang="en-US" altLang="en-US" sz="1200" smtClean="0">
              <a:latin typeface="Times New Roman" panose="02020603050405020304"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7B417E81-C6CC-421F-9E0F-8E44914FAEBB}" type="slidenum">
              <a:rPr lang="en-US" altLang="en-US" sz="1200" smtClean="0">
                <a:latin typeface="Times New Roman" panose="02020603050405020304" pitchFamily="18" charset="0"/>
              </a:rPr>
              <a:pPr/>
              <a:t>4</a:t>
            </a:fld>
            <a:endParaRPr lang="en-US" altLang="en-US" sz="1200" smtClean="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CEFEE5C-A6BD-4674-87CC-5901AED0E969}" type="slidenum">
              <a:rPr lang="en-US" altLang="en-US" sz="1200" smtClean="0">
                <a:latin typeface="Times New Roman" panose="02020603050405020304" pitchFamily="18" charset="0"/>
              </a:rPr>
              <a:pPr/>
              <a:t>47</a:t>
            </a:fld>
            <a:endParaRPr lang="en-US" altLang="en-US" sz="1200" smtClean="0">
              <a:latin typeface="Times New Roman" panose="02020603050405020304"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E26CE09-9499-43AD-AAE3-1317C0D3A7F9}" type="slidenum">
              <a:rPr lang="en-US" altLang="en-US" sz="1200" smtClean="0">
                <a:latin typeface="Times New Roman" panose="02020603050405020304" pitchFamily="18" charset="0"/>
              </a:rPr>
              <a:pPr/>
              <a:t>48</a:t>
            </a:fld>
            <a:endParaRPr lang="en-US" altLang="en-US" sz="1200" smtClean="0">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EBA4FAD7-E30D-415F-AAB5-15D30829E7A2}" type="slidenum">
              <a:rPr lang="en-US" altLang="en-US" sz="1200" smtClean="0">
                <a:latin typeface="Times New Roman" panose="02020603050405020304" pitchFamily="18" charset="0"/>
              </a:rPr>
              <a:pPr/>
              <a:t>49</a:t>
            </a:fld>
            <a:endParaRPr lang="en-US" altLang="en-US" sz="1200" smtClean="0">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4C7A2CC0-B640-4A57-879C-1964381E480D}" type="slidenum">
              <a:rPr lang="en-US" altLang="en-US" sz="1200" smtClean="0">
                <a:latin typeface="Times New Roman" panose="02020603050405020304" pitchFamily="18" charset="0"/>
              </a:rPr>
              <a:pPr/>
              <a:t>5</a:t>
            </a:fld>
            <a:endParaRPr lang="en-US" altLang="en-US" sz="1200" smtClean="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9B5404E0-80FE-450B-AC53-739D8564C524}" type="slidenum">
              <a:rPr lang="en-US" altLang="en-US" sz="1200" smtClean="0">
                <a:latin typeface="Times New Roman" panose="02020603050405020304" pitchFamily="18" charset="0"/>
              </a:rPr>
              <a:pPr/>
              <a:t>6</a:t>
            </a:fld>
            <a:endParaRPr lang="en-US" altLang="en-US" sz="1200" smtClean="0">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7D5296D8-A276-48FA-A58E-609BC58E3463}" type="slidenum">
              <a:rPr lang="en-US" altLang="en-US" sz="1200" smtClean="0">
                <a:latin typeface="Times New Roman" panose="02020603050405020304" pitchFamily="18" charset="0"/>
              </a:rPr>
              <a:pPr/>
              <a:t>7</a:t>
            </a:fld>
            <a:endParaRPr lang="en-US" altLang="en-US" sz="1200" smtClean="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0B13B92-CBC3-4F17-A8D1-73E21F2128BD}" type="slidenum">
              <a:rPr lang="en-US" altLang="en-US" sz="1200" smtClean="0">
                <a:latin typeface="Times New Roman" panose="02020603050405020304" pitchFamily="18" charset="0"/>
              </a:rPr>
              <a:pPr/>
              <a:t>8</a:t>
            </a:fld>
            <a:endParaRPr lang="en-US" altLang="en-US" sz="1200" smtClean="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66343CE-8DAD-471C-8561-846C38E827DE}" type="slidenum">
              <a:rPr lang="en-US" altLang="en-US" sz="1200" smtClean="0">
                <a:latin typeface="Times New Roman" panose="02020603050405020304" pitchFamily="18" charset="0"/>
              </a:rPr>
              <a:pPr/>
              <a:t>9</a:t>
            </a:fld>
            <a:endParaRPr lang="en-US" altLang="en-US" sz="1200" smtClean="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ahoma" panose="020B0604030504040204" pitchFamily="34" charset="0"/>
              </a:defRPr>
            </a:lvl1pPr>
            <a:lvl2pPr marL="742950" indent="-285750" defTabSz="931863">
              <a:defRPr sz="2400">
                <a:solidFill>
                  <a:schemeClr val="tx1"/>
                </a:solidFill>
                <a:latin typeface="Tahoma" panose="020B0604030504040204" pitchFamily="34" charset="0"/>
              </a:defRPr>
            </a:lvl2pPr>
            <a:lvl3pPr marL="1143000" indent="-228600" defTabSz="931863">
              <a:defRPr sz="2400">
                <a:solidFill>
                  <a:schemeClr val="tx1"/>
                </a:solidFill>
                <a:latin typeface="Tahoma" panose="020B0604030504040204" pitchFamily="34" charset="0"/>
              </a:defRPr>
            </a:lvl3pPr>
            <a:lvl4pPr marL="1600200" indent="-228600" defTabSz="931863">
              <a:defRPr sz="2400">
                <a:solidFill>
                  <a:schemeClr val="tx1"/>
                </a:solidFill>
                <a:latin typeface="Tahoma" panose="020B0604030504040204" pitchFamily="34" charset="0"/>
              </a:defRPr>
            </a:lvl4pPr>
            <a:lvl5pPr marL="2057400" indent="-228600" defTabSz="931863">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7E7F3940-C52B-4500-B8CF-D372C73173A5}" type="slidenum">
              <a:rPr lang="en-US" altLang="en-US" sz="1200" smtClean="0">
                <a:latin typeface="Times New Roman" panose="02020603050405020304" pitchFamily="18" charset="0"/>
              </a:rPr>
              <a:pPr/>
              <a:t>10</a:t>
            </a:fld>
            <a:endParaRPr lang="en-US" altLang="en-US" sz="1200" smtClean="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p>
          </p:txBody>
        </p:sp>
      </p:grpSp>
      <p:sp>
        <p:nvSpPr>
          <p:cNvPr id="929804" name="Rectangle 12"/>
          <p:cNvSpPr>
            <a:spLocks noGrp="1" noChangeArrowheads="1"/>
          </p:cNvSpPr>
          <p:nvPr>
            <p:ph type="ctrTitle"/>
          </p:nvPr>
        </p:nvSpPr>
        <p:spPr>
          <a:xfrm>
            <a:off x="990600" y="1828800"/>
            <a:ext cx="7772400" cy="1143000"/>
          </a:xfrm>
        </p:spPr>
        <p:txBody>
          <a:bodyPr/>
          <a:lstStyle>
            <a:lvl1pPr>
              <a:defRPr sz="4400"/>
            </a:lvl1pPr>
          </a:lstStyle>
          <a:p>
            <a:r>
              <a:rPr lang="en-US"/>
              <a:t>Click to edit Master title style</a:t>
            </a:r>
          </a:p>
        </p:txBody>
      </p:sp>
      <p:sp>
        <p:nvSpPr>
          <p:cNvPr id="92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52400" y="6248400"/>
            <a:ext cx="1905000" cy="457200"/>
          </a:xfrm>
        </p:spPr>
        <p:txBody>
          <a:bodyPr/>
          <a:lstStyle>
            <a:lvl1pPr>
              <a:defRPr sz="1400">
                <a:solidFill>
                  <a:schemeClr val="bg2"/>
                </a:solidFill>
              </a:defRPr>
            </a:lvl1pPr>
          </a:lstStyle>
          <a:p>
            <a:pPr>
              <a:defRPr/>
            </a:pPr>
            <a:fld id="{D90617AA-4267-4EEC-A3D7-601C8455CE30}" type="datetime4">
              <a:rPr lang="en-US"/>
              <a:pPr>
                <a:defRPr/>
              </a:pPr>
              <a:t>April 15, 2024</a:t>
            </a:fld>
            <a:endParaRPr lang="en-US"/>
          </a:p>
        </p:txBody>
      </p:sp>
      <p:sp>
        <p:nvSpPr>
          <p:cNvPr id="15" name="Rectangle 15"/>
          <p:cNvSpPr>
            <a:spLocks noGrp="1" noChangeArrowheads="1"/>
          </p:cNvSpPr>
          <p:nvPr>
            <p:ph type="ftr" sz="quarter" idx="11"/>
          </p:nvPr>
        </p:nvSpPr>
        <p:spPr>
          <a:xfrm>
            <a:off x="2590800" y="6248400"/>
            <a:ext cx="3733800" cy="457200"/>
          </a:xfrm>
        </p:spPr>
        <p:txBody>
          <a:bodyPr/>
          <a:lstStyle>
            <a:lvl1pPr>
              <a:defRPr sz="1400">
                <a:solidFill>
                  <a:schemeClr val="bg2"/>
                </a:solidFill>
              </a:defRPr>
            </a:lvl1pPr>
          </a:lstStyle>
          <a:p>
            <a:pPr>
              <a:defRPr/>
            </a:pPr>
            <a:r>
              <a:rPr lang="en-US"/>
              <a:t>Data Mining: Concepts and Techniques</a:t>
            </a:r>
          </a:p>
        </p:txBody>
      </p:sp>
      <p:sp>
        <p:nvSpPr>
          <p:cNvPr id="16" name="Rectangle 16"/>
          <p:cNvSpPr>
            <a:spLocks noGrp="1" noChangeArrowheads="1"/>
          </p:cNvSpPr>
          <p:nvPr>
            <p:ph type="sldNum" sz="quarter" idx="12"/>
          </p:nvPr>
        </p:nvSpPr>
        <p:spPr>
          <a:xfrm>
            <a:off x="7162800" y="6248400"/>
            <a:ext cx="1905000" cy="457200"/>
          </a:xfrm>
        </p:spPr>
        <p:txBody>
          <a:bodyPr/>
          <a:lstStyle>
            <a:lvl1pPr>
              <a:defRPr sz="1400">
                <a:solidFill>
                  <a:schemeClr val="bg2"/>
                </a:solidFill>
              </a:defRPr>
            </a:lvl1pPr>
          </a:lstStyle>
          <a:p>
            <a:pPr>
              <a:defRPr/>
            </a:pPr>
            <a:fld id="{BA137B4D-0FB5-4CC2-96F2-654C16407F32}" type="slidenum">
              <a:rPr lang="en-US" altLang="en-US"/>
              <a:pPr>
                <a:defRPr/>
              </a:pPr>
              <a:t>‹#›</a:t>
            </a:fld>
            <a:endParaRPr lang="en-US" altLang="en-US"/>
          </a:p>
        </p:txBody>
      </p:sp>
    </p:spTree>
    <p:extLst>
      <p:ext uri="{BB962C8B-B14F-4D97-AF65-F5344CB8AC3E}">
        <p14:creationId xmlns:p14="http://schemas.microsoft.com/office/powerpoint/2010/main" val="142882434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p:cNvSpPr>
            <a:spLocks noGrp="1" noChangeArrowheads="1"/>
          </p:cNvSpPr>
          <p:nvPr>
            <p:ph type="dt" sz="half" idx="10"/>
          </p:nvPr>
        </p:nvSpPr>
        <p:spPr>
          <a:ln/>
        </p:spPr>
        <p:txBody>
          <a:bodyPr/>
          <a:lstStyle>
            <a:lvl1pPr>
              <a:defRPr/>
            </a:lvl1pPr>
          </a:lstStyle>
          <a:p>
            <a:pPr>
              <a:defRPr/>
            </a:pPr>
            <a:fld id="{6480F9DF-83D4-4B3E-A582-77C33A72511C}" type="datetime4">
              <a:rPr lang="en-US"/>
              <a:pPr>
                <a:defRPr/>
              </a:pPr>
              <a:t>April 15, 2024</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2C90F732-CAFB-4123-850C-805BD34C7DD1}" type="slidenum">
              <a:rPr lang="en-US" altLang="en-US"/>
              <a:pPr>
                <a:defRPr/>
              </a:pPr>
              <a:t>‹#›</a:t>
            </a:fld>
            <a:endParaRPr lang="en-US" altLang="en-US"/>
          </a:p>
        </p:txBody>
      </p:sp>
    </p:spTree>
    <p:extLst>
      <p:ext uri="{BB962C8B-B14F-4D97-AF65-F5344CB8AC3E}">
        <p14:creationId xmlns:p14="http://schemas.microsoft.com/office/powerpoint/2010/main" val="416713719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04800"/>
            <a:ext cx="20955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304800"/>
            <a:ext cx="61341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p:cNvSpPr>
            <a:spLocks noGrp="1" noChangeArrowheads="1"/>
          </p:cNvSpPr>
          <p:nvPr>
            <p:ph type="dt" sz="half" idx="10"/>
          </p:nvPr>
        </p:nvSpPr>
        <p:spPr>
          <a:ln/>
        </p:spPr>
        <p:txBody>
          <a:bodyPr/>
          <a:lstStyle>
            <a:lvl1pPr>
              <a:defRPr/>
            </a:lvl1pPr>
          </a:lstStyle>
          <a:p>
            <a:pPr>
              <a:defRPr/>
            </a:pPr>
            <a:fld id="{F84D82B7-30CD-45F1-909C-1876EF0EC465}" type="datetime4">
              <a:rPr lang="en-US"/>
              <a:pPr>
                <a:defRPr/>
              </a:pPr>
              <a:t>April 15, 2024</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E79C2BB5-F287-41A5-8433-7AEFCE9AD6D1}" type="slidenum">
              <a:rPr lang="en-US" altLang="en-US"/>
              <a:pPr>
                <a:defRPr/>
              </a:pPr>
              <a:t>‹#›</a:t>
            </a:fld>
            <a:endParaRPr lang="en-US" altLang="en-US"/>
          </a:p>
        </p:txBody>
      </p:sp>
    </p:spTree>
    <p:extLst>
      <p:ext uri="{BB962C8B-B14F-4D97-AF65-F5344CB8AC3E}">
        <p14:creationId xmlns:p14="http://schemas.microsoft.com/office/powerpoint/2010/main" val="165952827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82000" cy="685800"/>
          </a:xfrm>
        </p:spPr>
        <p:txBody>
          <a:bodyPr/>
          <a:lstStyle/>
          <a:p>
            <a:r>
              <a:rPr lang="en-US"/>
              <a:t>Click to edit Master title style</a:t>
            </a:r>
          </a:p>
        </p:txBody>
      </p:sp>
      <p:sp>
        <p:nvSpPr>
          <p:cNvPr id="3" name="Table Placeholder 2"/>
          <p:cNvSpPr>
            <a:spLocks noGrp="1"/>
          </p:cNvSpPr>
          <p:nvPr>
            <p:ph type="tbl" idx="1"/>
          </p:nvPr>
        </p:nvSpPr>
        <p:spPr>
          <a:xfrm>
            <a:off x="381000" y="1447800"/>
            <a:ext cx="8382000" cy="5029200"/>
          </a:xfrm>
        </p:spPr>
        <p:txBody>
          <a:bodyPr/>
          <a:lstStyle/>
          <a:p>
            <a:pPr lvl="0"/>
            <a:endParaRPr lang="en-US" noProof="0"/>
          </a:p>
        </p:txBody>
      </p:sp>
      <p:sp>
        <p:nvSpPr>
          <p:cNvPr id="4" name="Rectangle 2059"/>
          <p:cNvSpPr>
            <a:spLocks noGrp="1" noChangeArrowheads="1"/>
          </p:cNvSpPr>
          <p:nvPr>
            <p:ph type="dt" sz="half" idx="10"/>
          </p:nvPr>
        </p:nvSpPr>
        <p:spPr>
          <a:ln/>
        </p:spPr>
        <p:txBody>
          <a:bodyPr/>
          <a:lstStyle>
            <a:lvl1pPr>
              <a:defRPr/>
            </a:lvl1pPr>
          </a:lstStyle>
          <a:p>
            <a:pPr>
              <a:defRPr/>
            </a:pPr>
            <a:fld id="{1637A6A5-0E75-4E72-AA24-D804F0EACCC7}" type="datetime4">
              <a:rPr lang="en-US"/>
              <a:pPr>
                <a:defRPr/>
              </a:pPr>
              <a:t>April 15, 2024</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F9702ED9-404B-4EA2-B093-40ED7EC535D2}" type="slidenum">
              <a:rPr lang="en-US" altLang="en-US"/>
              <a:pPr>
                <a:defRPr/>
              </a:pPr>
              <a:t>‹#›</a:t>
            </a:fld>
            <a:endParaRPr lang="en-US" altLang="en-US"/>
          </a:p>
        </p:txBody>
      </p:sp>
    </p:spTree>
    <p:extLst>
      <p:ext uri="{BB962C8B-B14F-4D97-AF65-F5344CB8AC3E}">
        <p14:creationId xmlns:p14="http://schemas.microsoft.com/office/powerpoint/2010/main" val="54027637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82000" cy="685800"/>
          </a:xfrm>
        </p:spPr>
        <p:txBody>
          <a:bodyPr/>
          <a:lstStyle/>
          <a:p>
            <a:r>
              <a:rPr lang="en-US"/>
              <a:t>Click to edit Master title style</a:t>
            </a:r>
          </a:p>
        </p:txBody>
      </p:sp>
      <p:sp>
        <p:nvSpPr>
          <p:cNvPr id="3" name="Text Placeholder 2"/>
          <p:cNvSpPr>
            <a:spLocks noGrp="1"/>
          </p:cNvSpPr>
          <p:nvPr>
            <p:ph type="body" sz="half" idx="1"/>
          </p:nvPr>
        </p:nvSpPr>
        <p:spPr>
          <a:xfrm>
            <a:off x="3810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447800"/>
            <a:ext cx="411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38600"/>
            <a:ext cx="411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p:cNvSpPr>
            <a:spLocks noGrp="1" noChangeArrowheads="1"/>
          </p:cNvSpPr>
          <p:nvPr>
            <p:ph type="dt" sz="half" idx="10"/>
          </p:nvPr>
        </p:nvSpPr>
        <p:spPr>
          <a:ln/>
        </p:spPr>
        <p:txBody>
          <a:bodyPr/>
          <a:lstStyle>
            <a:lvl1pPr>
              <a:defRPr/>
            </a:lvl1pPr>
          </a:lstStyle>
          <a:p>
            <a:pPr>
              <a:defRPr/>
            </a:pPr>
            <a:fld id="{C5BBDE0D-A1E7-4BA8-8FED-1DF979C072A2}" type="datetime4">
              <a:rPr lang="en-US"/>
              <a:pPr>
                <a:defRPr/>
              </a:pPr>
              <a:t>April 15, 2024</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pPr>
              <a:defRPr/>
            </a:pPr>
            <a:fld id="{BE7ACFB3-D1F9-43F7-9343-F3F6F83CC292}" type="slidenum">
              <a:rPr lang="en-US" altLang="en-US"/>
              <a:pPr>
                <a:defRPr/>
              </a:pPr>
              <a:t>‹#›</a:t>
            </a:fld>
            <a:endParaRPr lang="en-US" altLang="en-US"/>
          </a:p>
        </p:txBody>
      </p:sp>
    </p:spTree>
    <p:extLst>
      <p:ext uri="{BB962C8B-B14F-4D97-AF65-F5344CB8AC3E}">
        <p14:creationId xmlns:p14="http://schemas.microsoft.com/office/powerpoint/2010/main" val="2521865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p:cNvSpPr>
            <a:spLocks noGrp="1" noChangeArrowheads="1"/>
          </p:cNvSpPr>
          <p:nvPr>
            <p:ph type="dt" sz="half" idx="10"/>
          </p:nvPr>
        </p:nvSpPr>
        <p:spPr>
          <a:ln/>
        </p:spPr>
        <p:txBody>
          <a:bodyPr/>
          <a:lstStyle>
            <a:lvl1pPr>
              <a:defRPr/>
            </a:lvl1pPr>
          </a:lstStyle>
          <a:p>
            <a:pPr>
              <a:defRPr/>
            </a:pPr>
            <a:fld id="{AB3F6659-55DC-4364-A180-ABA34C5A97EA}" type="datetime4">
              <a:rPr lang="en-US"/>
              <a:pPr>
                <a:defRPr/>
              </a:pPr>
              <a:t>April 15, 2024</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F027C320-D9F7-4441-87FD-3081FC08D210}" type="slidenum">
              <a:rPr lang="en-US" altLang="en-US"/>
              <a:pPr>
                <a:defRPr/>
              </a:pPr>
              <a:t>‹#›</a:t>
            </a:fld>
            <a:endParaRPr lang="en-US" altLang="en-US"/>
          </a:p>
        </p:txBody>
      </p:sp>
    </p:spTree>
    <p:extLst>
      <p:ext uri="{BB962C8B-B14F-4D97-AF65-F5344CB8AC3E}">
        <p14:creationId xmlns:p14="http://schemas.microsoft.com/office/powerpoint/2010/main" val="410116327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059"/>
          <p:cNvSpPr>
            <a:spLocks noGrp="1" noChangeArrowheads="1"/>
          </p:cNvSpPr>
          <p:nvPr>
            <p:ph type="dt" sz="half" idx="10"/>
          </p:nvPr>
        </p:nvSpPr>
        <p:spPr>
          <a:ln/>
        </p:spPr>
        <p:txBody>
          <a:bodyPr/>
          <a:lstStyle>
            <a:lvl1pPr>
              <a:defRPr/>
            </a:lvl1pPr>
          </a:lstStyle>
          <a:p>
            <a:pPr>
              <a:defRPr/>
            </a:pPr>
            <a:fld id="{1040531A-5AAD-4AA8-93B8-571EDD42BEAE}" type="datetime4">
              <a:rPr lang="en-US"/>
              <a:pPr>
                <a:defRPr/>
              </a:pPr>
              <a:t>April 15, 2024</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58E601FC-795F-4C61-8487-2A7ECDF214A6}" type="slidenum">
              <a:rPr lang="en-US" altLang="en-US"/>
              <a:pPr>
                <a:defRPr/>
              </a:pPr>
              <a:t>‹#›</a:t>
            </a:fld>
            <a:endParaRPr lang="en-US" altLang="en-US"/>
          </a:p>
        </p:txBody>
      </p:sp>
    </p:spTree>
    <p:extLst>
      <p:ext uri="{BB962C8B-B14F-4D97-AF65-F5344CB8AC3E}">
        <p14:creationId xmlns:p14="http://schemas.microsoft.com/office/powerpoint/2010/main" val="188486969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ln/>
        </p:spPr>
        <p:txBody>
          <a:bodyPr/>
          <a:lstStyle>
            <a:lvl1pPr>
              <a:defRPr/>
            </a:lvl1pPr>
          </a:lstStyle>
          <a:p>
            <a:pPr>
              <a:defRPr/>
            </a:pPr>
            <a:fld id="{5DB52796-F63A-411F-842C-2E609DA4B928}" type="datetime4">
              <a:rPr lang="en-US"/>
              <a:pPr>
                <a:defRPr/>
              </a:pPr>
              <a:t>April 15, 2024</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B571F69A-2B50-4529-AB74-85A95D3A117F}" type="slidenum">
              <a:rPr lang="en-US" altLang="en-US"/>
              <a:pPr>
                <a:defRPr/>
              </a:pPr>
              <a:t>‹#›</a:t>
            </a:fld>
            <a:endParaRPr lang="en-US" altLang="en-US"/>
          </a:p>
        </p:txBody>
      </p:sp>
    </p:spTree>
    <p:extLst>
      <p:ext uri="{BB962C8B-B14F-4D97-AF65-F5344CB8AC3E}">
        <p14:creationId xmlns:p14="http://schemas.microsoft.com/office/powerpoint/2010/main" val="247632750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59"/>
          <p:cNvSpPr>
            <a:spLocks noGrp="1" noChangeArrowheads="1"/>
          </p:cNvSpPr>
          <p:nvPr>
            <p:ph type="dt" sz="half" idx="10"/>
          </p:nvPr>
        </p:nvSpPr>
        <p:spPr>
          <a:ln/>
        </p:spPr>
        <p:txBody>
          <a:bodyPr/>
          <a:lstStyle>
            <a:lvl1pPr>
              <a:defRPr/>
            </a:lvl1pPr>
          </a:lstStyle>
          <a:p>
            <a:pPr>
              <a:defRPr/>
            </a:pPr>
            <a:fld id="{B2A46E00-CB4A-43D1-9F1F-F2FC4FE628F5}" type="datetime4">
              <a:rPr lang="en-US"/>
              <a:pPr>
                <a:defRPr/>
              </a:pPr>
              <a:t>April 15, 2024</a:t>
            </a:fld>
            <a:endParaRPr lang="en-US"/>
          </a:p>
        </p:txBody>
      </p:sp>
      <p:sp>
        <p:nvSpPr>
          <p:cNvPr id="8"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9" name="Rectangle 2061"/>
          <p:cNvSpPr>
            <a:spLocks noGrp="1" noChangeArrowheads="1"/>
          </p:cNvSpPr>
          <p:nvPr>
            <p:ph type="sldNum" sz="quarter" idx="12"/>
          </p:nvPr>
        </p:nvSpPr>
        <p:spPr>
          <a:ln/>
        </p:spPr>
        <p:txBody>
          <a:bodyPr/>
          <a:lstStyle>
            <a:lvl1pPr>
              <a:defRPr/>
            </a:lvl1pPr>
          </a:lstStyle>
          <a:p>
            <a:pPr>
              <a:defRPr/>
            </a:pPr>
            <a:fld id="{0F55C93F-BCF7-4AED-A4C8-A285B5B1B3C4}" type="slidenum">
              <a:rPr lang="en-US" altLang="en-US"/>
              <a:pPr>
                <a:defRPr/>
              </a:pPr>
              <a:t>‹#›</a:t>
            </a:fld>
            <a:endParaRPr lang="en-US" altLang="en-US"/>
          </a:p>
        </p:txBody>
      </p:sp>
    </p:spTree>
    <p:extLst>
      <p:ext uri="{BB962C8B-B14F-4D97-AF65-F5344CB8AC3E}">
        <p14:creationId xmlns:p14="http://schemas.microsoft.com/office/powerpoint/2010/main" val="421742876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059"/>
          <p:cNvSpPr>
            <a:spLocks noGrp="1" noChangeArrowheads="1"/>
          </p:cNvSpPr>
          <p:nvPr>
            <p:ph type="dt" sz="half" idx="10"/>
          </p:nvPr>
        </p:nvSpPr>
        <p:spPr>
          <a:ln/>
        </p:spPr>
        <p:txBody>
          <a:bodyPr/>
          <a:lstStyle>
            <a:lvl1pPr>
              <a:defRPr/>
            </a:lvl1pPr>
          </a:lstStyle>
          <a:p>
            <a:pPr>
              <a:defRPr/>
            </a:pPr>
            <a:fld id="{3075C5FF-5C9D-4589-9C2B-B4AC3EB8D3CA}" type="datetime4">
              <a:rPr lang="en-US"/>
              <a:pPr>
                <a:defRPr/>
              </a:pPr>
              <a:t>April 15, 2024</a:t>
            </a:fld>
            <a:endParaRPr lang="en-US"/>
          </a:p>
        </p:txBody>
      </p:sp>
      <p:sp>
        <p:nvSpPr>
          <p:cNvPr id="4"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2061"/>
          <p:cNvSpPr>
            <a:spLocks noGrp="1" noChangeArrowheads="1"/>
          </p:cNvSpPr>
          <p:nvPr>
            <p:ph type="sldNum" sz="quarter" idx="12"/>
          </p:nvPr>
        </p:nvSpPr>
        <p:spPr>
          <a:ln/>
        </p:spPr>
        <p:txBody>
          <a:bodyPr/>
          <a:lstStyle>
            <a:lvl1pPr>
              <a:defRPr/>
            </a:lvl1pPr>
          </a:lstStyle>
          <a:p>
            <a:pPr>
              <a:defRPr/>
            </a:pPr>
            <a:fld id="{6EA15F2B-857F-4965-81E0-DBC2A802D232}" type="slidenum">
              <a:rPr lang="en-US" altLang="en-US"/>
              <a:pPr>
                <a:defRPr/>
              </a:pPr>
              <a:t>‹#›</a:t>
            </a:fld>
            <a:endParaRPr lang="en-US" altLang="en-US"/>
          </a:p>
        </p:txBody>
      </p:sp>
    </p:spTree>
    <p:extLst>
      <p:ext uri="{BB962C8B-B14F-4D97-AF65-F5344CB8AC3E}">
        <p14:creationId xmlns:p14="http://schemas.microsoft.com/office/powerpoint/2010/main" val="313221920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59"/>
          <p:cNvSpPr>
            <a:spLocks noGrp="1" noChangeArrowheads="1"/>
          </p:cNvSpPr>
          <p:nvPr>
            <p:ph type="dt" sz="half" idx="10"/>
          </p:nvPr>
        </p:nvSpPr>
        <p:spPr>
          <a:ln/>
        </p:spPr>
        <p:txBody>
          <a:bodyPr/>
          <a:lstStyle>
            <a:lvl1pPr>
              <a:defRPr/>
            </a:lvl1pPr>
          </a:lstStyle>
          <a:p>
            <a:pPr>
              <a:defRPr/>
            </a:pPr>
            <a:fld id="{D7D5DEA8-7477-4FC3-A8C6-568B624955EF}" type="datetime4">
              <a:rPr lang="en-US"/>
              <a:pPr>
                <a:defRPr/>
              </a:pPr>
              <a:t>April 15, 2024</a:t>
            </a:fld>
            <a:endParaRPr lang="en-US"/>
          </a:p>
        </p:txBody>
      </p:sp>
      <p:sp>
        <p:nvSpPr>
          <p:cNvPr id="3"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4" name="Rectangle 2061"/>
          <p:cNvSpPr>
            <a:spLocks noGrp="1" noChangeArrowheads="1"/>
          </p:cNvSpPr>
          <p:nvPr>
            <p:ph type="sldNum" sz="quarter" idx="12"/>
          </p:nvPr>
        </p:nvSpPr>
        <p:spPr>
          <a:ln/>
        </p:spPr>
        <p:txBody>
          <a:bodyPr/>
          <a:lstStyle>
            <a:lvl1pPr>
              <a:defRPr/>
            </a:lvl1pPr>
          </a:lstStyle>
          <a:p>
            <a:pPr>
              <a:defRPr/>
            </a:pPr>
            <a:fld id="{40CA1942-0CB0-4767-9C5A-36F095445FE9}" type="slidenum">
              <a:rPr lang="en-US" altLang="en-US"/>
              <a:pPr>
                <a:defRPr/>
              </a:pPr>
              <a:t>‹#›</a:t>
            </a:fld>
            <a:endParaRPr lang="en-US" altLang="en-US"/>
          </a:p>
        </p:txBody>
      </p:sp>
    </p:spTree>
    <p:extLst>
      <p:ext uri="{BB962C8B-B14F-4D97-AF65-F5344CB8AC3E}">
        <p14:creationId xmlns:p14="http://schemas.microsoft.com/office/powerpoint/2010/main" val="92677062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059"/>
          <p:cNvSpPr>
            <a:spLocks noGrp="1" noChangeArrowheads="1"/>
          </p:cNvSpPr>
          <p:nvPr>
            <p:ph type="dt" sz="half" idx="10"/>
          </p:nvPr>
        </p:nvSpPr>
        <p:spPr>
          <a:ln/>
        </p:spPr>
        <p:txBody>
          <a:bodyPr/>
          <a:lstStyle>
            <a:lvl1pPr>
              <a:defRPr/>
            </a:lvl1pPr>
          </a:lstStyle>
          <a:p>
            <a:pPr>
              <a:defRPr/>
            </a:pPr>
            <a:fld id="{22BC5A3F-FC1C-48F0-8B70-BAC85F2650DE}" type="datetime4">
              <a:rPr lang="en-US"/>
              <a:pPr>
                <a:defRPr/>
              </a:pPr>
              <a:t>April 15, 2024</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540C3CE4-0DC3-4190-A86B-CFD1314E7694}" type="slidenum">
              <a:rPr lang="en-US" altLang="en-US"/>
              <a:pPr>
                <a:defRPr/>
              </a:pPr>
              <a:t>‹#›</a:t>
            </a:fld>
            <a:endParaRPr lang="en-US" altLang="en-US"/>
          </a:p>
        </p:txBody>
      </p:sp>
    </p:spTree>
    <p:extLst>
      <p:ext uri="{BB962C8B-B14F-4D97-AF65-F5344CB8AC3E}">
        <p14:creationId xmlns:p14="http://schemas.microsoft.com/office/powerpoint/2010/main" val="24762005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059"/>
          <p:cNvSpPr>
            <a:spLocks noGrp="1" noChangeArrowheads="1"/>
          </p:cNvSpPr>
          <p:nvPr>
            <p:ph type="dt" sz="half" idx="10"/>
          </p:nvPr>
        </p:nvSpPr>
        <p:spPr>
          <a:ln/>
        </p:spPr>
        <p:txBody>
          <a:bodyPr/>
          <a:lstStyle>
            <a:lvl1pPr>
              <a:defRPr/>
            </a:lvl1pPr>
          </a:lstStyle>
          <a:p>
            <a:pPr>
              <a:defRPr/>
            </a:pPr>
            <a:fld id="{9CB6EE58-8603-43CB-A9F2-E49C275F276D}" type="datetime4">
              <a:rPr lang="en-US"/>
              <a:pPr>
                <a:defRPr/>
              </a:pPr>
              <a:t>April 15, 2024</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8053B81B-2F61-4F57-813E-FC5292142C37}" type="slidenum">
              <a:rPr lang="en-US" altLang="en-US"/>
              <a:pPr>
                <a:defRPr/>
              </a:pPr>
              <a:t>‹#›</a:t>
            </a:fld>
            <a:endParaRPr lang="en-US" altLang="en-US"/>
          </a:p>
        </p:txBody>
      </p:sp>
    </p:spTree>
    <p:extLst>
      <p:ext uri="{BB962C8B-B14F-4D97-AF65-F5344CB8AC3E}">
        <p14:creationId xmlns:p14="http://schemas.microsoft.com/office/powerpoint/2010/main" val="273321712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056"/>
          <p:cNvSpPr>
            <a:spLocks noChangeArrowheads="1"/>
          </p:cNvSpPr>
          <p:nvPr/>
        </p:nvSpPr>
        <p:spPr bwMode="gray">
          <a:xfrm>
            <a:off x="381000" y="1143000"/>
            <a:ext cx="8410575" cy="46038"/>
          </a:xfrm>
          <a:prstGeom prst="rect">
            <a:avLst/>
          </a:prstGeom>
          <a:solidFill>
            <a:schemeClr val="tx2">
              <a:alpha val="50195"/>
            </a:schemeClr>
          </a:solidFill>
          <a:ln>
            <a:noFill/>
          </a:ln>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defRPr/>
            </a:pPr>
            <a:endParaRPr kumimoji="1" lang="en-US"/>
          </a:p>
        </p:txBody>
      </p:sp>
      <p:sp>
        <p:nvSpPr>
          <p:cNvPr id="1027" name="Rectangle 2057"/>
          <p:cNvSpPr>
            <a:spLocks noGrp="1" noChangeArrowheads="1"/>
          </p:cNvSpPr>
          <p:nvPr>
            <p:ph type="title"/>
          </p:nvPr>
        </p:nvSpPr>
        <p:spPr bwMode="auto">
          <a:xfrm>
            <a:off x="381000" y="3048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2058"/>
          <p:cNvSpPr>
            <a:spLocks noGrp="1" noChangeArrowheads="1"/>
          </p:cNvSpPr>
          <p:nvPr>
            <p:ph type="body" idx="1"/>
          </p:nvPr>
        </p:nvSpPr>
        <p:spPr bwMode="auto">
          <a:xfrm>
            <a:off x="381000" y="14478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8779" name="Rectangle 2059"/>
          <p:cNvSpPr>
            <a:spLocks noGrp="1" noChangeArrowheads="1"/>
          </p:cNvSpPr>
          <p:nvPr>
            <p:ph type="dt" sz="half" idx="2"/>
          </p:nvPr>
        </p:nvSpPr>
        <p:spPr bwMode="auto">
          <a:xfrm>
            <a:off x="152400" y="6324600"/>
            <a:ext cx="19050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fld id="{23BEFA71-E26D-4019-A9B7-CE273F40A3F4}" type="datetime4">
              <a:rPr lang="en-US"/>
              <a:pPr>
                <a:defRPr/>
              </a:pPr>
              <a:t>April 15, 2024</a:t>
            </a:fld>
            <a:endParaRPr lang="en-US"/>
          </a:p>
        </p:txBody>
      </p:sp>
      <p:sp>
        <p:nvSpPr>
          <p:cNvPr id="928780" name="Rectangle 2060"/>
          <p:cNvSpPr>
            <a:spLocks noGrp="1" noChangeArrowheads="1"/>
          </p:cNvSpPr>
          <p:nvPr>
            <p:ph type="ftr" sz="quarter" idx="3"/>
          </p:nvPr>
        </p:nvSpPr>
        <p:spPr bwMode="auto">
          <a:xfrm>
            <a:off x="3200400" y="6324600"/>
            <a:ext cx="28956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Tahoma" pitchFamily="34" charset="0"/>
              </a:defRPr>
            </a:lvl1pPr>
          </a:lstStyle>
          <a:p>
            <a:pPr>
              <a:defRPr/>
            </a:pPr>
            <a:r>
              <a:rPr lang="en-US"/>
              <a:t>Data Mining: Concepts and Techniques</a:t>
            </a:r>
          </a:p>
        </p:txBody>
      </p:sp>
      <p:sp>
        <p:nvSpPr>
          <p:cNvPr id="928781" name="Rectangle 2061"/>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4924E72-A04C-49A7-ADF3-4C0422CFCFB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98"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Lst>
  <p:transition/>
  <p:hf hdr="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Berlin Sans FB Demi" pitchFamily="34" charset="0"/>
        </a:defRPr>
      </a:lvl2pPr>
      <a:lvl3pPr algn="ctr" rtl="0" eaLnBrk="0" fontAlgn="base" hangingPunct="0">
        <a:spcBef>
          <a:spcPct val="0"/>
        </a:spcBef>
        <a:spcAft>
          <a:spcPct val="0"/>
        </a:spcAft>
        <a:defRPr sz="3600">
          <a:solidFill>
            <a:schemeClr val="tx2"/>
          </a:solidFill>
          <a:latin typeface="Berlin Sans FB Demi" pitchFamily="34" charset="0"/>
        </a:defRPr>
      </a:lvl3pPr>
      <a:lvl4pPr algn="ctr" rtl="0" eaLnBrk="0" fontAlgn="base" hangingPunct="0">
        <a:spcBef>
          <a:spcPct val="0"/>
        </a:spcBef>
        <a:spcAft>
          <a:spcPct val="0"/>
        </a:spcAft>
        <a:defRPr sz="3600">
          <a:solidFill>
            <a:schemeClr val="tx2"/>
          </a:solidFill>
          <a:latin typeface="Berlin Sans FB Demi" pitchFamily="34" charset="0"/>
        </a:defRPr>
      </a:lvl4pPr>
      <a:lvl5pPr algn="ctr" rtl="0" eaLnBrk="0" fontAlgn="base" hangingPunct="0">
        <a:spcBef>
          <a:spcPct val="0"/>
        </a:spcBef>
        <a:spcAft>
          <a:spcPct val="0"/>
        </a:spcAft>
        <a:defRPr sz="3600">
          <a:solidFill>
            <a:schemeClr val="tx2"/>
          </a:solidFill>
          <a:latin typeface="Berlin Sans FB Demi" pitchFamily="34" charset="0"/>
        </a:defRPr>
      </a:lvl5pPr>
      <a:lvl6pPr marL="457200" algn="ctr" rtl="0" fontAlgn="base">
        <a:spcBef>
          <a:spcPct val="0"/>
        </a:spcBef>
        <a:spcAft>
          <a:spcPct val="0"/>
        </a:spcAft>
        <a:defRPr sz="3600">
          <a:solidFill>
            <a:schemeClr val="tx2"/>
          </a:solidFill>
          <a:latin typeface="Berlin Sans FB Demi" pitchFamily="34" charset="0"/>
        </a:defRPr>
      </a:lvl6pPr>
      <a:lvl7pPr marL="914400" algn="ctr" rtl="0" fontAlgn="base">
        <a:spcBef>
          <a:spcPct val="0"/>
        </a:spcBef>
        <a:spcAft>
          <a:spcPct val="0"/>
        </a:spcAft>
        <a:defRPr sz="3600">
          <a:solidFill>
            <a:schemeClr val="tx2"/>
          </a:solidFill>
          <a:latin typeface="Berlin Sans FB Demi" pitchFamily="34" charset="0"/>
        </a:defRPr>
      </a:lvl7pPr>
      <a:lvl8pPr marL="1371600" algn="ctr" rtl="0" fontAlgn="base">
        <a:spcBef>
          <a:spcPct val="0"/>
        </a:spcBef>
        <a:spcAft>
          <a:spcPct val="0"/>
        </a:spcAft>
        <a:defRPr sz="3600">
          <a:solidFill>
            <a:schemeClr val="tx2"/>
          </a:solidFill>
          <a:latin typeface="Berlin Sans FB Demi" pitchFamily="34" charset="0"/>
        </a:defRPr>
      </a:lvl8pPr>
      <a:lvl9pPr marL="1828800" algn="ctr" rtl="0" fontAlgn="base">
        <a:spcBef>
          <a:spcPct val="0"/>
        </a:spcBef>
        <a:spcAft>
          <a:spcPct val="0"/>
        </a:spcAft>
        <a:defRPr sz="3600">
          <a:solidFill>
            <a:schemeClr val="tx2"/>
          </a:solidFill>
          <a:latin typeface="Berlin Sans FB Demi"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e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5F2E818-283E-4114-8E5C-55FC74374B95}" type="slidenum">
              <a:rPr lang="en-US" altLang="en-US" sz="1200" smtClean="0"/>
              <a:pPr>
                <a:spcBef>
                  <a:spcPct val="0"/>
                </a:spcBef>
                <a:buClrTx/>
                <a:buSzTx/>
                <a:buFontTx/>
                <a:buNone/>
              </a:pPr>
              <a:t>1</a:t>
            </a:fld>
            <a:endParaRPr lang="en-US" altLang="en-US" sz="1200" smtClean="0"/>
          </a:p>
        </p:txBody>
      </p:sp>
      <p:sp>
        <p:nvSpPr>
          <p:cNvPr id="5123" name="Slide Number Placeholder 5"/>
          <p:cNvSpPr txBox="1">
            <a:spLocks noGrp="1"/>
          </p:cNvSpPr>
          <p:nvPr/>
        </p:nvSpPr>
        <p:spPr bwMode="auto">
          <a:xfrm>
            <a:off x="7239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33168012-5A8F-4646-BDBB-6D710E633E4F}" type="slidenum">
              <a:rPr lang="zh-CN" altLang="en-US" sz="1200">
                <a:ea typeface="SimSun" panose="02010600030101010101" pitchFamily="2" charset="-122"/>
              </a:rPr>
              <a:pPr algn="r" eaLnBrk="1" hangingPunct="1">
                <a:spcBef>
                  <a:spcPct val="0"/>
                </a:spcBef>
                <a:buClrTx/>
                <a:buSzTx/>
                <a:buFontTx/>
                <a:buNone/>
              </a:pPr>
              <a:t>1</a:t>
            </a:fld>
            <a:endParaRPr lang="en-US" altLang="zh-CN" sz="1200">
              <a:ea typeface="SimSun" panose="02010600030101010101" pitchFamily="2" charset="-122"/>
            </a:endParaRPr>
          </a:p>
        </p:txBody>
      </p:sp>
      <p:sp>
        <p:nvSpPr>
          <p:cNvPr id="5124" name="Rectangle 2"/>
          <p:cNvSpPr>
            <a:spLocks noGrp="1" noChangeArrowheads="1"/>
          </p:cNvSpPr>
          <p:nvPr>
            <p:ph type="title" idx="4294967295"/>
          </p:nvPr>
        </p:nvSpPr>
        <p:spPr>
          <a:xfrm>
            <a:off x="533400" y="152400"/>
            <a:ext cx="8077200" cy="3886200"/>
          </a:xfrm>
        </p:spPr>
        <p:txBody>
          <a:bodyPr/>
          <a:lstStyle/>
          <a:p>
            <a:pPr eaLnBrk="1" hangingPunct="1"/>
            <a:r>
              <a:rPr lang="en-US" altLang="en-US" sz="6000" dirty="0" smtClean="0"/>
              <a:t>Data Mining: </a:t>
            </a:r>
            <a:br>
              <a:rPr lang="en-US" altLang="en-US" sz="6000" dirty="0" smtClean="0"/>
            </a:br>
            <a:r>
              <a:rPr lang="en-US" altLang="en-US" sz="6000" dirty="0" smtClean="0"/>
              <a:t>DWH and OLAP</a:t>
            </a:r>
            <a:endParaRPr lang="en-US" altLang="en-US" sz="28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34A62C7-8CE3-4F94-A2CB-D8C7DD4452DA}" type="slidenum">
              <a:rPr lang="en-US" altLang="en-US" sz="1200" smtClean="0"/>
              <a:pPr>
                <a:spcBef>
                  <a:spcPct val="0"/>
                </a:spcBef>
                <a:buClrTx/>
                <a:buSzTx/>
                <a:buFontTx/>
                <a:buNone/>
              </a:pPr>
              <a:t>10</a:t>
            </a:fld>
            <a:endParaRPr lang="en-US" altLang="en-US" sz="1200" smtClean="0"/>
          </a:p>
        </p:txBody>
      </p:sp>
      <p:sp>
        <p:nvSpPr>
          <p:cNvPr id="24579" name="Rectangle 2"/>
          <p:cNvSpPr>
            <a:spLocks noGrp="1" noChangeArrowheads="1"/>
          </p:cNvSpPr>
          <p:nvPr>
            <p:ph type="title"/>
          </p:nvPr>
        </p:nvSpPr>
        <p:spPr>
          <a:xfrm>
            <a:off x="381000" y="304800"/>
            <a:ext cx="8382000" cy="623888"/>
          </a:xfrm>
          <a:noFill/>
        </p:spPr>
        <p:txBody>
          <a:bodyPr lIns="92075" tIns="46038" rIns="92075" bIns="46038"/>
          <a:lstStyle/>
          <a:p>
            <a:pPr eaLnBrk="1" hangingPunct="1"/>
            <a:r>
              <a:rPr lang="en-US" altLang="en-US" smtClean="0"/>
              <a:t>Why a Separate Data Warehouse?</a:t>
            </a:r>
          </a:p>
        </p:txBody>
      </p:sp>
      <p:sp>
        <p:nvSpPr>
          <p:cNvPr id="24580" name="Rectangle 3"/>
          <p:cNvSpPr>
            <a:spLocks noGrp="1" noChangeArrowheads="1"/>
          </p:cNvSpPr>
          <p:nvPr>
            <p:ph type="body" idx="1"/>
          </p:nvPr>
        </p:nvSpPr>
        <p:spPr>
          <a:xfrm>
            <a:off x="381000" y="1295400"/>
            <a:ext cx="8382000" cy="5105400"/>
          </a:xfrm>
          <a:noFill/>
        </p:spPr>
        <p:txBody>
          <a:bodyPr lIns="92075" tIns="46038" rIns="92075" bIns="46038"/>
          <a:lstStyle/>
          <a:p>
            <a:pPr eaLnBrk="1" hangingPunct="1">
              <a:lnSpc>
                <a:spcPct val="110000"/>
              </a:lnSpc>
            </a:pPr>
            <a:r>
              <a:rPr lang="en-US" altLang="en-US" sz="2000" dirty="0" smtClean="0"/>
              <a:t>High performance for both systems</a:t>
            </a:r>
          </a:p>
          <a:p>
            <a:pPr lvl="1" eaLnBrk="1" hangingPunct="1">
              <a:lnSpc>
                <a:spcPct val="110000"/>
              </a:lnSpc>
            </a:pPr>
            <a:r>
              <a:rPr lang="en-US" altLang="en-US" sz="2000" dirty="0" smtClean="0"/>
              <a:t>DBMS— tuned for OLTP: access methods, indexing, concurrency control, recovery</a:t>
            </a:r>
          </a:p>
          <a:p>
            <a:pPr lvl="1" eaLnBrk="1" hangingPunct="1">
              <a:lnSpc>
                <a:spcPct val="110000"/>
              </a:lnSpc>
            </a:pPr>
            <a:r>
              <a:rPr lang="en-US" altLang="en-US" sz="2000" dirty="0" smtClean="0"/>
              <a:t>Warehouse—tuned for OLAP: complex OLAP queries, multidimensional view, consolidation</a:t>
            </a:r>
          </a:p>
          <a:p>
            <a:pPr eaLnBrk="1" hangingPunct="1">
              <a:lnSpc>
                <a:spcPct val="110000"/>
              </a:lnSpc>
            </a:pPr>
            <a:r>
              <a:rPr lang="en-US" altLang="en-US" sz="2000" dirty="0" smtClean="0"/>
              <a:t>Different functions and different data:</a:t>
            </a:r>
          </a:p>
          <a:p>
            <a:pPr lvl="1" eaLnBrk="1" hangingPunct="1">
              <a:lnSpc>
                <a:spcPct val="110000"/>
              </a:lnSpc>
            </a:pPr>
            <a:r>
              <a:rPr lang="en-US" altLang="en-US" sz="2000" u="sng" dirty="0" smtClean="0">
                <a:solidFill>
                  <a:schemeClr val="hlink"/>
                </a:solidFill>
              </a:rPr>
              <a:t>missing data</a:t>
            </a:r>
            <a:r>
              <a:rPr lang="en-US" altLang="en-US" sz="2000" dirty="0" smtClean="0"/>
              <a:t>: Decision support requires historical data which operational DBs do not typically maintain</a:t>
            </a:r>
          </a:p>
          <a:p>
            <a:pPr lvl="1" eaLnBrk="1" hangingPunct="1">
              <a:lnSpc>
                <a:spcPct val="110000"/>
              </a:lnSpc>
            </a:pPr>
            <a:r>
              <a:rPr lang="en-US" altLang="en-US" sz="2000" u="sng" dirty="0" smtClean="0">
                <a:solidFill>
                  <a:schemeClr val="hlink"/>
                </a:solidFill>
              </a:rPr>
              <a:t>data consolidation</a:t>
            </a:r>
            <a:r>
              <a:rPr lang="en-US" altLang="en-US" sz="2000" dirty="0" smtClean="0"/>
              <a:t>:  DS requires consolidation (aggregation, summarization) of data from heterogeneous sources</a:t>
            </a:r>
          </a:p>
          <a:p>
            <a:pPr lvl="1" eaLnBrk="1" hangingPunct="1">
              <a:lnSpc>
                <a:spcPct val="110000"/>
              </a:lnSpc>
            </a:pPr>
            <a:r>
              <a:rPr lang="en-US" altLang="en-US" sz="2000" u="sng" dirty="0" smtClean="0">
                <a:solidFill>
                  <a:schemeClr val="hlink"/>
                </a:solidFill>
              </a:rPr>
              <a:t>data quality</a:t>
            </a:r>
            <a:r>
              <a:rPr lang="en-US" altLang="en-US" sz="2000" dirty="0" smtClean="0"/>
              <a:t>: different sources typically use inconsistent data representations, codes and formats which have to be reconciled</a:t>
            </a:r>
          </a:p>
          <a:p>
            <a:pPr eaLnBrk="1" hangingPunct="1">
              <a:lnSpc>
                <a:spcPct val="110000"/>
              </a:lnSpc>
            </a:pPr>
            <a:r>
              <a:rPr lang="en-US" altLang="en-US" sz="2000" dirty="0" smtClean="0"/>
              <a:t>Note: There are more and more systems which perform OLAP analysis directly on relational databases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438150" y="3011488"/>
            <a:ext cx="3127375" cy="2513012"/>
          </a:xfrm>
        </p:spPr>
        <p:txBody>
          <a:bodyPr lIns="69056" tIns="34529" rIns="69056" bIns="34529"/>
          <a:lstStyle/>
          <a:p>
            <a:pPr eaLnBrk="1" hangingPunct="1">
              <a:lnSpc>
                <a:spcPct val="150000"/>
              </a:lnSpc>
              <a:spcAft>
                <a:spcPts val="450"/>
              </a:spcAft>
            </a:pPr>
            <a:r>
              <a:rPr lang="en-US" altLang="en-US" sz="1800" smtClean="0"/>
              <a:t>Top Tier: Front-End Tools</a:t>
            </a:r>
          </a:p>
          <a:p>
            <a:pPr eaLnBrk="1" hangingPunct="1">
              <a:lnSpc>
                <a:spcPct val="150000"/>
              </a:lnSpc>
              <a:spcAft>
                <a:spcPts val="450"/>
              </a:spcAft>
            </a:pPr>
            <a:r>
              <a:rPr lang="en-US" altLang="en-US" sz="1800" smtClean="0"/>
              <a:t>Middle Tier: OLAP Server</a:t>
            </a:r>
          </a:p>
          <a:p>
            <a:pPr eaLnBrk="1" hangingPunct="1">
              <a:lnSpc>
                <a:spcPct val="150000"/>
              </a:lnSpc>
              <a:spcAft>
                <a:spcPts val="450"/>
              </a:spcAft>
            </a:pPr>
            <a:r>
              <a:rPr lang="en-US" altLang="en-US" sz="1800" smtClean="0"/>
              <a:t>Bottom Tier: Data Warehouse Server</a:t>
            </a:r>
          </a:p>
          <a:p>
            <a:pPr eaLnBrk="1" hangingPunct="1">
              <a:lnSpc>
                <a:spcPct val="150000"/>
              </a:lnSpc>
              <a:spcAft>
                <a:spcPts val="450"/>
              </a:spcAft>
            </a:pPr>
            <a:r>
              <a:rPr lang="en-US" altLang="en-US" sz="1800" smtClean="0"/>
              <a:t>Data</a:t>
            </a:r>
          </a:p>
        </p:txBody>
      </p:sp>
      <p:pic>
        <p:nvPicPr>
          <p:cNvPr id="2662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6800" y="304800"/>
            <a:ext cx="555148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273050" y="1014413"/>
            <a:ext cx="3565525" cy="1597025"/>
          </a:xfrm>
          <a:prstGeom prst="rect">
            <a:avLst/>
          </a:prstGeom>
          <a:solidFill>
            <a:schemeClr val="bg1"/>
          </a:solidFill>
          <a:ln w="9525">
            <a:noFill/>
            <a:miter lim="800000"/>
            <a:headEnd/>
            <a:tailEnd/>
          </a:ln>
          <a:effectLst/>
        </p:spPr>
        <p:txBody>
          <a:bodyPr lIns="69056" tIns="34529" rIns="69056" bIns="34529" anchor="b"/>
          <a:lstStyle/>
          <a:p>
            <a:pPr algn="ctr">
              <a:defRPr/>
            </a:pPr>
            <a:r>
              <a:rPr lang="en-US" sz="3300" b="1" dirty="0">
                <a:effectLst>
                  <a:outerShdw blurRad="38100" dist="38100" dir="2700000" algn="tl">
                    <a:srgbClr val="000000">
                      <a:alpha val="43137"/>
                    </a:srgbClr>
                  </a:outerShdw>
                </a:effectLst>
                <a:latin typeface="Berlin Sans FB Demi" panose="020E0802020502020306" pitchFamily="34" charset="0"/>
              </a:rPr>
              <a:t>Data Warehouse: A Multi-Tiered Architecture</a:t>
            </a:r>
            <a:endParaRPr lang="en-US" sz="4050" dirty="0">
              <a:effectLst>
                <a:outerShdw blurRad="38100" dist="38100" dir="2700000" algn="tl">
                  <a:srgbClr val="000000">
                    <a:alpha val="43137"/>
                  </a:srgbClr>
                </a:outerShdw>
              </a:effectLst>
              <a:latin typeface="Berlin Sans FB Demi" panose="020E0802020502020306" pitchFamily="34" charset="0"/>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7CDEA9-2A4D-4BCC-A585-0052F75E6F2E}" type="slidenum">
              <a:rPr lang="en-US" altLang="en-US" sz="1200" smtClean="0"/>
              <a:pPr>
                <a:spcBef>
                  <a:spcPct val="0"/>
                </a:spcBef>
                <a:buClrTx/>
                <a:buSzTx/>
                <a:buFontTx/>
                <a:buNone/>
              </a:pPr>
              <a:t>12</a:t>
            </a:fld>
            <a:endParaRPr lang="en-US" altLang="en-US" sz="1200" smtClean="0"/>
          </a:p>
        </p:txBody>
      </p:sp>
      <p:sp>
        <p:nvSpPr>
          <p:cNvPr id="28675" name="Rectangle 2"/>
          <p:cNvSpPr>
            <a:spLocks noGrp="1" noChangeArrowheads="1"/>
          </p:cNvSpPr>
          <p:nvPr>
            <p:ph type="title"/>
          </p:nvPr>
        </p:nvSpPr>
        <p:spPr>
          <a:xfrm>
            <a:off x="790575" y="381000"/>
            <a:ext cx="7294563" cy="609600"/>
          </a:xfrm>
          <a:noFill/>
        </p:spPr>
        <p:txBody>
          <a:bodyPr lIns="92075" tIns="46038" rIns="92075" bIns="46038"/>
          <a:lstStyle/>
          <a:p>
            <a:pPr eaLnBrk="1" hangingPunct="1"/>
            <a:r>
              <a:rPr lang="en-US" altLang="en-US" smtClean="0"/>
              <a:t>Three Data Warehouse Models</a:t>
            </a:r>
          </a:p>
        </p:txBody>
      </p:sp>
      <p:sp>
        <p:nvSpPr>
          <p:cNvPr id="28676" name="Rectangle 3"/>
          <p:cNvSpPr>
            <a:spLocks noGrp="1" noChangeArrowheads="1"/>
          </p:cNvSpPr>
          <p:nvPr>
            <p:ph type="body" idx="1"/>
          </p:nvPr>
        </p:nvSpPr>
        <p:spPr>
          <a:xfrm>
            <a:off x="381000" y="1371600"/>
            <a:ext cx="8591550" cy="5105400"/>
          </a:xfrm>
          <a:noFill/>
        </p:spPr>
        <p:txBody>
          <a:bodyPr lIns="92075" tIns="46038" rIns="92075" bIns="46038"/>
          <a:lstStyle/>
          <a:p>
            <a:pPr eaLnBrk="1" hangingPunct="1">
              <a:lnSpc>
                <a:spcPct val="110000"/>
              </a:lnSpc>
              <a:spcBef>
                <a:spcPct val="10000"/>
              </a:spcBef>
            </a:pPr>
            <a:r>
              <a:rPr lang="en-US" altLang="en-US" sz="2400" dirty="0" smtClean="0">
                <a:solidFill>
                  <a:schemeClr val="hlink"/>
                </a:solidFill>
              </a:rPr>
              <a:t>Enterprise warehouse</a:t>
            </a:r>
            <a:endParaRPr lang="en-US" altLang="en-US" sz="2400" dirty="0" smtClean="0"/>
          </a:p>
          <a:p>
            <a:pPr lvl="1" eaLnBrk="1" hangingPunct="1">
              <a:lnSpc>
                <a:spcPct val="110000"/>
              </a:lnSpc>
              <a:spcBef>
                <a:spcPct val="10000"/>
              </a:spcBef>
            </a:pPr>
            <a:r>
              <a:rPr lang="en-US" altLang="en-US" sz="2400" dirty="0" smtClean="0"/>
              <a:t>collects all of the information about subjects spanning the entire organization</a:t>
            </a:r>
          </a:p>
          <a:p>
            <a:pPr eaLnBrk="1" hangingPunct="1">
              <a:lnSpc>
                <a:spcPct val="110000"/>
              </a:lnSpc>
              <a:spcBef>
                <a:spcPct val="10000"/>
              </a:spcBef>
            </a:pPr>
            <a:r>
              <a:rPr lang="en-US" altLang="en-US" sz="2400" dirty="0" smtClean="0">
                <a:solidFill>
                  <a:schemeClr val="hlink"/>
                </a:solidFill>
              </a:rPr>
              <a:t>Data Mart</a:t>
            </a:r>
            <a:endParaRPr lang="en-US" altLang="en-US" sz="2400" dirty="0" smtClean="0"/>
          </a:p>
          <a:p>
            <a:pPr lvl="1" eaLnBrk="1" hangingPunct="1">
              <a:lnSpc>
                <a:spcPct val="110000"/>
              </a:lnSpc>
              <a:spcBef>
                <a:spcPct val="10000"/>
              </a:spcBef>
            </a:pPr>
            <a:r>
              <a:rPr lang="en-US" altLang="en-US" sz="2400" dirty="0" smtClean="0"/>
              <a:t>a subset of corporate-wide data that is of value to a specific groups of users.  </a:t>
            </a:r>
          </a:p>
          <a:p>
            <a:pPr lvl="1" eaLnBrk="1" hangingPunct="1">
              <a:lnSpc>
                <a:spcPct val="110000"/>
              </a:lnSpc>
              <a:spcBef>
                <a:spcPct val="10000"/>
              </a:spcBef>
            </a:pPr>
            <a:r>
              <a:rPr lang="en-US" altLang="en-US" sz="2400" dirty="0" smtClean="0"/>
              <a:t>Its scope is confined to specific, selected groups, such as marketing data mart</a:t>
            </a:r>
          </a:p>
          <a:p>
            <a:pPr lvl="2" eaLnBrk="1" hangingPunct="1">
              <a:lnSpc>
                <a:spcPct val="110000"/>
              </a:lnSpc>
              <a:spcBef>
                <a:spcPct val="10000"/>
              </a:spcBef>
            </a:pPr>
            <a:r>
              <a:rPr lang="en-US" altLang="en-US" sz="2000" dirty="0" smtClean="0"/>
              <a:t>Independent vs. dependent (directly from warehouse) data mart</a:t>
            </a:r>
          </a:p>
          <a:p>
            <a:pPr eaLnBrk="1" hangingPunct="1">
              <a:lnSpc>
                <a:spcPct val="110000"/>
              </a:lnSpc>
              <a:spcBef>
                <a:spcPct val="10000"/>
              </a:spcBef>
            </a:pPr>
            <a:r>
              <a:rPr lang="en-US" altLang="en-US" sz="2400" dirty="0" smtClean="0">
                <a:solidFill>
                  <a:schemeClr val="hlink"/>
                </a:solidFill>
              </a:rPr>
              <a:t>Virtual warehouse</a:t>
            </a:r>
            <a:endParaRPr lang="en-US" altLang="en-US" sz="2400" dirty="0" smtClean="0"/>
          </a:p>
          <a:p>
            <a:pPr lvl="1" eaLnBrk="1" hangingPunct="1">
              <a:lnSpc>
                <a:spcPct val="110000"/>
              </a:lnSpc>
              <a:spcBef>
                <a:spcPct val="10000"/>
              </a:spcBef>
            </a:pPr>
            <a:r>
              <a:rPr lang="en-US" altLang="en-US" sz="2400" dirty="0" smtClean="0"/>
              <a:t>A set of views over operational databases</a:t>
            </a:r>
          </a:p>
          <a:p>
            <a:pPr lvl="1" eaLnBrk="1" hangingPunct="1">
              <a:lnSpc>
                <a:spcPct val="110000"/>
              </a:lnSpc>
              <a:spcBef>
                <a:spcPct val="10000"/>
              </a:spcBef>
            </a:pPr>
            <a:r>
              <a:rPr lang="en-US" altLang="en-US" sz="2400" dirty="0" smtClean="0"/>
              <a:t>Only some of the possible summary views may be materialized</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C66B461-0C5B-474F-A424-915C2C5786EE}" type="slidenum">
              <a:rPr lang="en-US" altLang="en-US" sz="1200" smtClean="0"/>
              <a:pPr>
                <a:spcBef>
                  <a:spcPct val="0"/>
                </a:spcBef>
                <a:buClrTx/>
                <a:buSzTx/>
                <a:buFontTx/>
                <a:buNone/>
              </a:pPr>
              <a:t>13</a:t>
            </a:fld>
            <a:endParaRPr lang="en-US" altLang="en-US" sz="1200" smtClean="0"/>
          </a:p>
        </p:txBody>
      </p:sp>
      <p:sp>
        <p:nvSpPr>
          <p:cNvPr id="30723" name="Rectangle 2"/>
          <p:cNvSpPr>
            <a:spLocks noGrp="1" noChangeArrowheads="1"/>
          </p:cNvSpPr>
          <p:nvPr>
            <p:ph type="title"/>
          </p:nvPr>
        </p:nvSpPr>
        <p:spPr>
          <a:xfrm>
            <a:off x="76200" y="304800"/>
            <a:ext cx="8991600" cy="685800"/>
          </a:xfrm>
        </p:spPr>
        <p:txBody>
          <a:bodyPr/>
          <a:lstStyle/>
          <a:p>
            <a:pPr eaLnBrk="1" hangingPunct="1"/>
            <a:r>
              <a:rPr lang="en-US" altLang="en-US" sz="3200" smtClean="0"/>
              <a:t>Extraction, Transformation, and Loading (ETL)</a:t>
            </a:r>
            <a:endParaRPr lang="en-US" altLang="en-US" smtClean="0"/>
          </a:p>
        </p:txBody>
      </p:sp>
      <p:sp>
        <p:nvSpPr>
          <p:cNvPr id="30724" name="Rectangle 3"/>
          <p:cNvSpPr>
            <a:spLocks noGrp="1" noChangeArrowheads="1"/>
          </p:cNvSpPr>
          <p:nvPr>
            <p:ph type="body" idx="1"/>
          </p:nvPr>
        </p:nvSpPr>
        <p:spPr>
          <a:xfrm>
            <a:off x="304800" y="1295400"/>
            <a:ext cx="8534400" cy="5181600"/>
          </a:xfrm>
        </p:spPr>
        <p:txBody>
          <a:bodyPr/>
          <a:lstStyle/>
          <a:p>
            <a:pPr eaLnBrk="1" hangingPunct="1">
              <a:lnSpc>
                <a:spcPct val="90000"/>
              </a:lnSpc>
            </a:pPr>
            <a:r>
              <a:rPr lang="en-US" altLang="en-US" sz="2400" b="1" smtClean="0"/>
              <a:t>Data extraction</a:t>
            </a:r>
          </a:p>
          <a:p>
            <a:pPr lvl="1" eaLnBrk="1" hangingPunct="1">
              <a:lnSpc>
                <a:spcPct val="90000"/>
              </a:lnSpc>
            </a:pPr>
            <a:r>
              <a:rPr lang="en-US" altLang="en-US" sz="2400" smtClean="0"/>
              <a:t>get data from multiple, heterogeneous, and external sources</a:t>
            </a:r>
          </a:p>
          <a:p>
            <a:pPr eaLnBrk="1" hangingPunct="1">
              <a:lnSpc>
                <a:spcPct val="90000"/>
              </a:lnSpc>
            </a:pPr>
            <a:r>
              <a:rPr lang="en-US" altLang="en-US" sz="2400" b="1" smtClean="0"/>
              <a:t>Data cleaning</a:t>
            </a:r>
          </a:p>
          <a:p>
            <a:pPr lvl="1" eaLnBrk="1" hangingPunct="1">
              <a:lnSpc>
                <a:spcPct val="90000"/>
              </a:lnSpc>
            </a:pPr>
            <a:r>
              <a:rPr lang="en-US" altLang="en-US" sz="2400" smtClean="0"/>
              <a:t>detect errors in the data and rectify them when possible</a:t>
            </a:r>
          </a:p>
          <a:p>
            <a:pPr eaLnBrk="1" hangingPunct="1">
              <a:lnSpc>
                <a:spcPct val="90000"/>
              </a:lnSpc>
            </a:pPr>
            <a:r>
              <a:rPr lang="en-US" altLang="en-US" sz="2400" b="1" smtClean="0"/>
              <a:t>Data transformation</a:t>
            </a:r>
          </a:p>
          <a:p>
            <a:pPr lvl="1" eaLnBrk="1" hangingPunct="1">
              <a:lnSpc>
                <a:spcPct val="90000"/>
              </a:lnSpc>
            </a:pPr>
            <a:r>
              <a:rPr lang="en-US" altLang="en-US" sz="2400" smtClean="0"/>
              <a:t>convert data from legacy or host format to warehouse format</a:t>
            </a:r>
          </a:p>
          <a:p>
            <a:pPr eaLnBrk="1" hangingPunct="1">
              <a:lnSpc>
                <a:spcPct val="90000"/>
              </a:lnSpc>
            </a:pPr>
            <a:r>
              <a:rPr lang="en-US" altLang="en-US" sz="2400" b="1" smtClean="0"/>
              <a:t>Load</a:t>
            </a:r>
          </a:p>
          <a:p>
            <a:pPr lvl="1" eaLnBrk="1" hangingPunct="1">
              <a:lnSpc>
                <a:spcPct val="90000"/>
              </a:lnSpc>
            </a:pPr>
            <a:r>
              <a:rPr lang="en-US" altLang="en-US" sz="2400" smtClean="0"/>
              <a:t>sort, summarize, consolidate, compute views, check integrity, and build indicies and partitions</a:t>
            </a:r>
          </a:p>
          <a:p>
            <a:pPr eaLnBrk="1" hangingPunct="1">
              <a:lnSpc>
                <a:spcPct val="90000"/>
              </a:lnSpc>
            </a:pPr>
            <a:r>
              <a:rPr lang="en-US" altLang="en-US" sz="2400" b="1" smtClean="0"/>
              <a:t>Refresh</a:t>
            </a:r>
          </a:p>
          <a:p>
            <a:pPr lvl="1" eaLnBrk="1" hangingPunct="1">
              <a:lnSpc>
                <a:spcPct val="90000"/>
              </a:lnSpc>
            </a:pPr>
            <a:r>
              <a:rPr lang="en-US" altLang="en-US" sz="2400" smtClean="0"/>
              <a:t>propagate the updates from the data sources to the warehouse</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97A2057-E82D-4439-BDC4-6341EC19928B}" type="slidenum">
              <a:rPr lang="en-US" altLang="en-US" sz="1200" smtClean="0"/>
              <a:pPr>
                <a:spcBef>
                  <a:spcPct val="0"/>
                </a:spcBef>
                <a:buClrTx/>
                <a:buSzTx/>
                <a:buFontTx/>
                <a:buNone/>
              </a:pPr>
              <a:t>14</a:t>
            </a:fld>
            <a:endParaRPr lang="en-US" altLang="en-US" sz="1200" smtClean="0"/>
          </a:p>
        </p:txBody>
      </p:sp>
      <p:sp>
        <p:nvSpPr>
          <p:cNvPr id="32771" name="Rectangle 2"/>
          <p:cNvSpPr>
            <a:spLocks noGrp="1" noChangeArrowheads="1"/>
          </p:cNvSpPr>
          <p:nvPr>
            <p:ph type="title"/>
          </p:nvPr>
        </p:nvSpPr>
        <p:spPr>
          <a:noFill/>
        </p:spPr>
        <p:txBody>
          <a:bodyPr lIns="92075" tIns="46038" rIns="92075" bIns="46038"/>
          <a:lstStyle/>
          <a:p>
            <a:pPr eaLnBrk="1" hangingPunct="1"/>
            <a:r>
              <a:rPr lang="en-US" altLang="en-US" smtClean="0"/>
              <a:t>Metadata Repository</a:t>
            </a:r>
          </a:p>
        </p:txBody>
      </p:sp>
      <p:sp>
        <p:nvSpPr>
          <p:cNvPr id="32772" name="Rectangle 3"/>
          <p:cNvSpPr>
            <a:spLocks noGrp="1" noChangeArrowheads="1"/>
          </p:cNvSpPr>
          <p:nvPr>
            <p:ph type="body" idx="1"/>
          </p:nvPr>
        </p:nvSpPr>
        <p:spPr>
          <a:xfrm>
            <a:off x="304800" y="1295400"/>
            <a:ext cx="8534400" cy="5257800"/>
          </a:xfrm>
          <a:noFill/>
        </p:spPr>
        <p:txBody>
          <a:bodyPr lIns="92075" tIns="46038" rIns="92075" bIns="46038"/>
          <a:lstStyle/>
          <a:p>
            <a:pPr eaLnBrk="1" hangingPunct="1">
              <a:lnSpc>
                <a:spcPct val="110000"/>
              </a:lnSpc>
            </a:pPr>
            <a:r>
              <a:rPr lang="en-US" altLang="en-US" sz="2000" b="1" dirty="0" smtClean="0"/>
              <a:t>Meta data</a:t>
            </a:r>
            <a:r>
              <a:rPr lang="en-US" altLang="en-US" sz="2000" dirty="0" smtClean="0"/>
              <a:t> is the data defining warehouse objects.  It stores:</a:t>
            </a:r>
          </a:p>
          <a:p>
            <a:pPr eaLnBrk="1" hangingPunct="1">
              <a:lnSpc>
                <a:spcPct val="110000"/>
              </a:lnSpc>
            </a:pPr>
            <a:r>
              <a:rPr lang="en-US" altLang="en-US" sz="2000" dirty="0" smtClean="0"/>
              <a:t>Description of the </a:t>
            </a:r>
            <a:r>
              <a:rPr lang="en-US" altLang="en-US" sz="2000" dirty="0" smtClean="0">
                <a:solidFill>
                  <a:schemeClr val="folHlink"/>
                </a:solidFill>
              </a:rPr>
              <a:t>structure</a:t>
            </a:r>
            <a:r>
              <a:rPr lang="en-US" altLang="en-US" sz="2000" dirty="0" smtClean="0"/>
              <a:t> of the data warehouse</a:t>
            </a:r>
          </a:p>
          <a:p>
            <a:pPr lvl="1" eaLnBrk="1" hangingPunct="1">
              <a:lnSpc>
                <a:spcPct val="110000"/>
              </a:lnSpc>
            </a:pPr>
            <a:r>
              <a:rPr lang="en-US" altLang="en-US" sz="2000" dirty="0" smtClean="0"/>
              <a:t>schema, view, dimensions, hierarchies, derived data </a:t>
            </a:r>
            <a:r>
              <a:rPr lang="en-US" altLang="en-US" sz="2000" dirty="0" err="1" smtClean="0"/>
              <a:t>defn</a:t>
            </a:r>
            <a:r>
              <a:rPr lang="en-US" altLang="en-US" sz="2000" dirty="0" smtClean="0"/>
              <a:t>, data mart locations and contents</a:t>
            </a:r>
          </a:p>
          <a:p>
            <a:pPr eaLnBrk="1" hangingPunct="1">
              <a:lnSpc>
                <a:spcPct val="110000"/>
              </a:lnSpc>
            </a:pPr>
            <a:r>
              <a:rPr lang="en-US" altLang="en-US" sz="2000" dirty="0" smtClean="0">
                <a:solidFill>
                  <a:schemeClr val="folHlink"/>
                </a:solidFill>
              </a:rPr>
              <a:t>Operational</a:t>
            </a:r>
            <a:r>
              <a:rPr lang="en-US" altLang="en-US" sz="2000" dirty="0" smtClean="0"/>
              <a:t> meta-data</a:t>
            </a:r>
          </a:p>
          <a:p>
            <a:pPr lvl="1" eaLnBrk="1" hangingPunct="1">
              <a:lnSpc>
                <a:spcPct val="110000"/>
              </a:lnSpc>
            </a:pPr>
            <a:r>
              <a:rPr lang="en-US" altLang="en-US" sz="2000" dirty="0" smtClean="0"/>
              <a:t>data lineage (history of migrated data and transformation path), currency of data (active, archived, or purged), monitoring information (warehouse usage statistics, error reports, audit trails)</a:t>
            </a:r>
          </a:p>
          <a:p>
            <a:pPr eaLnBrk="1" hangingPunct="1">
              <a:lnSpc>
                <a:spcPct val="110000"/>
              </a:lnSpc>
            </a:pPr>
            <a:r>
              <a:rPr lang="en-US" altLang="en-US" sz="2000" dirty="0" smtClean="0"/>
              <a:t>The </a:t>
            </a:r>
            <a:r>
              <a:rPr lang="en-US" altLang="en-US" sz="2000" dirty="0" smtClean="0">
                <a:solidFill>
                  <a:schemeClr val="folHlink"/>
                </a:solidFill>
              </a:rPr>
              <a:t>algorithms</a:t>
            </a:r>
            <a:r>
              <a:rPr lang="en-US" altLang="en-US" sz="2000" dirty="0" smtClean="0"/>
              <a:t> used for summarization</a:t>
            </a:r>
          </a:p>
          <a:p>
            <a:pPr eaLnBrk="1" hangingPunct="1">
              <a:lnSpc>
                <a:spcPct val="110000"/>
              </a:lnSpc>
            </a:pPr>
            <a:r>
              <a:rPr lang="en-US" altLang="en-US" sz="2000" dirty="0" smtClean="0"/>
              <a:t>The </a:t>
            </a:r>
            <a:r>
              <a:rPr lang="en-US" altLang="en-US" sz="2000" dirty="0" smtClean="0">
                <a:solidFill>
                  <a:schemeClr val="folHlink"/>
                </a:solidFill>
              </a:rPr>
              <a:t>mapping</a:t>
            </a:r>
            <a:r>
              <a:rPr lang="en-US" altLang="en-US" sz="2000" dirty="0" smtClean="0"/>
              <a:t> from operational environment to the data warehouse</a:t>
            </a:r>
          </a:p>
          <a:p>
            <a:pPr eaLnBrk="1" hangingPunct="1">
              <a:lnSpc>
                <a:spcPct val="110000"/>
              </a:lnSpc>
            </a:pPr>
            <a:r>
              <a:rPr lang="en-US" altLang="en-US" sz="2000" dirty="0" smtClean="0"/>
              <a:t>Data related to </a:t>
            </a:r>
            <a:r>
              <a:rPr lang="en-US" altLang="en-US" sz="2000" dirty="0" smtClean="0">
                <a:solidFill>
                  <a:schemeClr val="folHlink"/>
                </a:solidFill>
              </a:rPr>
              <a:t>system performance</a:t>
            </a:r>
          </a:p>
          <a:p>
            <a:pPr lvl="1" eaLnBrk="1" hangingPunct="1">
              <a:lnSpc>
                <a:spcPct val="110000"/>
              </a:lnSpc>
              <a:spcBef>
                <a:spcPct val="0"/>
              </a:spcBef>
            </a:pPr>
            <a:r>
              <a:rPr lang="en-US" altLang="en-US" sz="2000" dirty="0" smtClean="0"/>
              <a:t>warehouse schema, view and derived data definitions</a:t>
            </a:r>
          </a:p>
          <a:p>
            <a:pPr eaLnBrk="1" hangingPunct="1">
              <a:lnSpc>
                <a:spcPct val="110000"/>
              </a:lnSpc>
            </a:pPr>
            <a:r>
              <a:rPr lang="en-US" altLang="en-US" sz="2000" dirty="0" smtClean="0">
                <a:solidFill>
                  <a:schemeClr val="folHlink"/>
                </a:solidFill>
              </a:rPr>
              <a:t>Business data</a:t>
            </a:r>
          </a:p>
          <a:p>
            <a:pPr lvl="1" eaLnBrk="1" hangingPunct="1">
              <a:lnSpc>
                <a:spcPct val="110000"/>
              </a:lnSpc>
            </a:pPr>
            <a:r>
              <a:rPr lang="en-US" altLang="en-US" sz="2000" dirty="0" smtClean="0"/>
              <a:t>business terms and definitions, ownership of data, charging policies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D7BEC04-32DE-40DF-A2C6-2E34F0F021FA}" type="slidenum">
              <a:rPr lang="en-US" altLang="en-US" sz="1200" smtClean="0"/>
              <a:pPr>
                <a:spcBef>
                  <a:spcPct val="0"/>
                </a:spcBef>
                <a:buClrTx/>
                <a:buSzTx/>
                <a:buFontTx/>
                <a:buNone/>
              </a:pPr>
              <a:t>15</a:t>
            </a:fld>
            <a:endParaRPr lang="en-US" altLang="en-US" sz="1200" smtClean="0"/>
          </a:p>
        </p:txBody>
      </p:sp>
      <p:sp>
        <p:nvSpPr>
          <p:cNvPr id="34819" name="Rectangle 2"/>
          <p:cNvSpPr>
            <a:spLocks noGrp="1" noChangeArrowheads="1"/>
          </p:cNvSpPr>
          <p:nvPr>
            <p:ph type="title"/>
          </p:nvPr>
        </p:nvSpPr>
        <p:spPr>
          <a:xfrm>
            <a:off x="0" y="76200"/>
            <a:ext cx="9220200" cy="1066800"/>
          </a:xfrm>
          <a:noFill/>
        </p:spPr>
        <p:txBody>
          <a:bodyPr lIns="92075" tIns="46038" rIns="92075" bIns="46038" anchor="ctr"/>
          <a:lstStyle/>
          <a:p>
            <a:pPr eaLnBrk="1" hangingPunct="1"/>
            <a:r>
              <a:rPr lang="en-US" altLang="en-US" sz="3200" smtClean="0"/>
              <a:t>Chapter 4: Data Warehousing and On-line Analytical Processing</a:t>
            </a:r>
          </a:p>
        </p:txBody>
      </p:sp>
      <p:sp>
        <p:nvSpPr>
          <p:cNvPr id="34820" name="Rectangle 3"/>
          <p:cNvSpPr>
            <a:spLocks noGrp="1" noChangeArrowheads="1"/>
          </p:cNvSpPr>
          <p:nvPr>
            <p:ph type="body" idx="1"/>
          </p:nvPr>
        </p:nvSpPr>
        <p:spPr>
          <a:xfrm>
            <a:off x="457200" y="1447800"/>
            <a:ext cx="8382000" cy="4876800"/>
          </a:xfrm>
          <a:noFill/>
        </p:spPr>
        <p:txBody>
          <a:bodyPr lIns="92075" tIns="46038" rIns="92075" bIns="46038"/>
          <a:lstStyle/>
          <a:p>
            <a:pPr eaLnBrk="1" hangingPunct="1">
              <a:lnSpc>
                <a:spcPct val="140000"/>
              </a:lnSpc>
            </a:pPr>
            <a:r>
              <a:rPr lang="en-US" altLang="en-US" smtClean="0"/>
              <a:t>Data Warehouse: Basic Concepts</a:t>
            </a:r>
          </a:p>
          <a:p>
            <a:pPr eaLnBrk="1" hangingPunct="1">
              <a:lnSpc>
                <a:spcPct val="140000"/>
              </a:lnSpc>
            </a:pPr>
            <a:r>
              <a:rPr lang="en-US" altLang="en-US" smtClean="0"/>
              <a:t>Data Warehouse Modeling: Data Cube and OLAP</a:t>
            </a:r>
          </a:p>
          <a:p>
            <a:pPr eaLnBrk="1" hangingPunct="1">
              <a:lnSpc>
                <a:spcPct val="140000"/>
              </a:lnSpc>
            </a:pPr>
            <a:r>
              <a:rPr lang="en-US" altLang="en-US" smtClean="0"/>
              <a:t>Data Warehouse Design and Usage</a:t>
            </a:r>
          </a:p>
          <a:p>
            <a:pPr eaLnBrk="1" hangingPunct="1">
              <a:lnSpc>
                <a:spcPct val="140000"/>
              </a:lnSpc>
            </a:pPr>
            <a:r>
              <a:rPr lang="en-US" altLang="en-US" smtClean="0"/>
              <a:t>Summary</a:t>
            </a:r>
          </a:p>
        </p:txBody>
      </p:sp>
      <p:sp>
        <p:nvSpPr>
          <p:cNvPr id="34821" name="AutoShape 4"/>
          <p:cNvSpPr>
            <a:spLocks noChangeArrowheads="1"/>
          </p:cNvSpPr>
          <p:nvPr/>
        </p:nvSpPr>
        <p:spPr bwMode="auto">
          <a:xfrm rot="9109285">
            <a:off x="8610600" y="2219325"/>
            <a:ext cx="381000" cy="381000"/>
          </a:xfrm>
          <a:prstGeom prst="notchedRightArrow">
            <a:avLst>
              <a:gd name="adj1" fmla="val 50000"/>
              <a:gd name="adj2" fmla="val 25000"/>
            </a:avLst>
          </a:prstGeom>
          <a:solidFill>
            <a:srgbClr val="0000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3813" y="457200"/>
            <a:ext cx="9144000" cy="628650"/>
          </a:xfrm>
        </p:spPr>
        <p:txBody>
          <a:bodyPr lIns="69056" tIns="34529" rIns="69056" bIns="34529" rtlCol="0" anchor="ctr">
            <a:normAutofit fontScale="90000"/>
          </a:bodyPr>
          <a:lstStyle/>
          <a:p>
            <a:pPr eaLnBrk="1" hangingPunct="1">
              <a:defRPr/>
            </a:pPr>
            <a:r>
              <a:rPr lang="en-US" altLang="en-US" dirty="0"/>
              <a:t>From Tables and Spreadsheets to </a:t>
            </a:r>
            <a:r>
              <a:rPr lang="en-US" altLang="en-US" dirty="0" smtClean="0"/>
              <a:t>Data </a:t>
            </a:r>
            <a:r>
              <a:rPr lang="en-US" altLang="en-US" dirty="0"/>
              <a:t>Cubes</a:t>
            </a:r>
          </a:p>
        </p:txBody>
      </p:sp>
      <p:sp>
        <p:nvSpPr>
          <p:cNvPr id="36867" name="Rectangle 3"/>
          <p:cNvSpPr>
            <a:spLocks noGrp="1" noChangeArrowheads="1"/>
          </p:cNvSpPr>
          <p:nvPr>
            <p:ph type="body" idx="1"/>
          </p:nvPr>
        </p:nvSpPr>
        <p:spPr>
          <a:xfrm>
            <a:off x="528638" y="1714500"/>
            <a:ext cx="8158162" cy="4162425"/>
          </a:xfrm>
        </p:spPr>
        <p:txBody>
          <a:bodyPr lIns="69056" tIns="34529" rIns="69056" bIns="34529"/>
          <a:lstStyle/>
          <a:p>
            <a:pPr eaLnBrk="1" hangingPunct="1">
              <a:spcAft>
                <a:spcPts val="150"/>
              </a:spcAft>
            </a:pPr>
            <a:r>
              <a:rPr lang="en-US" altLang="en-US" sz="1800" dirty="0" smtClean="0"/>
              <a:t>A </a:t>
            </a:r>
            <a:r>
              <a:rPr lang="en-US" altLang="en-US" sz="1800" b="1" dirty="0" smtClean="0"/>
              <a:t>data warehouse</a:t>
            </a:r>
            <a:r>
              <a:rPr lang="en-US" altLang="en-US" sz="1800" dirty="0" smtClean="0"/>
              <a:t> is based on a multidimensional data model which views data in the form of a data cube</a:t>
            </a:r>
          </a:p>
          <a:p>
            <a:pPr eaLnBrk="1" hangingPunct="1">
              <a:spcAft>
                <a:spcPts val="150"/>
              </a:spcAft>
            </a:pPr>
            <a:r>
              <a:rPr lang="en-US" altLang="en-US" sz="1800" dirty="0" smtClean="0"/>
              <a:t>A data cube, such as sales, allows data to be modeled and viewed in multiple dimensions</a:t>
            </a:r>
          </a:p>
          <a:p>
            <a:pPr lvl="1" eaLnBrk="1" hangingPunct="1">
              <a:spcAft>
                <a:spcPts val="150"/>
              </a:spcAft>
            </a:pPr>
            <a:r>
              <a:rPr lang="en-US" altLang="en-US" sz="1800" b="1" dirty="0" smtClean="0"/>
              <a:t>Dimension tables</a:t>
            </a:r>
            <a:r>
              <a:rPr lang="en-US" altLang="en-US" sz="1800" dirty="0" smtClean="0"/>
              <a:t>, such as item (</a:t>
            </a:r>
            <a:r>
              <a:rPr lang="en-US" altLang="en-US" sz="1800" dirty="0" err="1" smtClean="0"/>
              <a:t>item_name</a:t>
            </a:r>
            <a:r>
              <a:rPr lang="en-US" altLang="en-US" sz="1800" dirty="0" smtClean="0"/>
              <a:t>, brand, type), or time(day, week, month, quarter, year) </a:t>
            </a:r>
          </a:p>
          <a:p>
            <a:pPr lvl="1" eaLnBrk="1" hangingPunct="1">
              <a:spcAft>
                <a:spcPts val="150"/>
              </a:spcAft>
            </a:pPr>
            <a:r>
              <a:rPr lang="en-US" altLang="en-US" sz="1800" b="1" dirty="0" smtClean="0"/>
              <a:t>Fact table</a:t>
            </a:r>
            <a:r>
              <a:rPr lang="en-US" altLang="en-US" sz="1800" dirty="0" smtClean="0"/>
              <a:t> contains </a:t>
            </a:r>
            <a:r>
              <a:rPr lang="en-US" altLang="en-US" sz="1800" b="1" dirty="0" smtClean="0"/>
              <a:t>measures</a:t>
            </a:r>
            <a:r>
              <a:rPr lang="en-US" altLang="en-US" sz="1800" dirty="0" smtClean="0"/>
              <a:t> (such as </a:t>
            </a:r>
            <a:r>
              <a:rPr lang="en-US" altLang="en-US" sz="1800" dirty="0" err="1" smtClean="0"/>
              <a:t>dollars_sold</a:t>
            </a:r>
            <a:r>
              <a:rPr lang="en-US" altLang="en-US" sz="1800" dirty="0" smtClean="0"/>
              <a:t>) and keys to each of the related dimension tables</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6"/>
          <p:cNvSpPr>
            <a:spLocks noGrp="1"/>
          </p:cNvSpPr>
          <p:nvPr>
            <p:ph type="title"/>
          </p:nvPr>
        </p:nvSpPr>
        <p:spPr/>
        <p:txBody>
          <a:bodyPr/>
          <a:lstStyle/>
          <a:p>
            <a:pPr eaLnBrk="1" hangingPunct="1"/>
            <a:r>
              <a:rPr lang="en-US" altLang="en-US" smtClean="0"/>
              <a:t>2-D Vs 3-D View</a:t>
            </a:r>
          </a:p>
        </p:txBody>
      </p:sp>
      <p:pic>
        <p:nvPicPr>
          <p:cNvPr id="38915" name="Content Placeholder 9" descr="2d view.jpg"/>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406525" y="1447800"/>
            <a:ext cx="6140450" cy="2438400"/>
          </a:xfrm>
        </p:spPr>
      </p:pic>
      <p:pic>
        <p:nvPicPr>
          <p:cNvPr id="38916" name="Content Placeholder 10" descr="3d view.jpg"/>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447800" y="4191000"/>
            <a:ext cx="6019800" cy="2144713"/>
          </a:xfrm>
        </p:spPr>
      </p:pic>
      <p:sp>
        <p:nvSpPr>
          <p:cNvPr id="389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7D0D963-1107-400A-9B6F-A01BE3CE53C5}" type="slidenum">
              <a:rPr lang="en-US" altLang="en-US" sz="1200" smtClean="0"/>
              <a:pPr>
                <a:spcBef>
                  <a:spcPct val="0"/>
                </a:spcBef>
                <a:buClrTx/>
                <a:buSzTx/>
                <a:buFontTx/>
                <a:buNone/>
              </a:pPr>
              <a:t>17</a:t>
            </a:fld>
            <a:endParaRPr lang="en-US" altLang="en-US" sz="120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9"/>
          <p:cNvSpPr>
            <a:spLocks noGrp="1"/>
          </p:cNvSpPr>
          <p:nvPr>
            <p:ph type="title"/>
          </p:nvPr>
        </p:nvSpPr>
        <p:spPr/>
        <p:txBody>
          <a:bodyPr/>
          <a:lstStyle/>
          <a:p>
            <a:pPr eaLnBrk="1" hangingPunct="1"/>
            <a:r>
              <a:rPr lang="en-US" altLang="en-US" smtClean="0"/>
              <a:t>3-D View and 3-D Cube</a:t>
            </a:r>
          </a:p>
        </p:txBody>
      </p:sp>
      <p:pic>
        <p:nvPicPr>
          <p:cNvPr id="39939" name="Content Placeholder 12" descr="3d view.jpg"/>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219200" y="1524000"/>
            <a:ext cx="6248400" cy="2225675"/>
          </a:xfrm>
        </p:spPr>
      </p:pic>
      <p:pic>
        <p:nvPicPr>
          <p:cNvPr id="39940" name="Content Placeholder 13" descr="3d cube.jpg"/>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590800" y="3810000"/>
            <a:ext cx="3276600" cy="2667000"/>
          </a:xfrm>
        </p:spPr>
      </p:pic>
      <p:sp>
        <p:nvSpPr>
          <p:cNvPr id="3994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9599323-883A-4217-AD6F-A06CA2C4EDC4}" type="slidenum">
              <a:rPr lang="en-US" altLang="en-US" sz="1200" smtClean="0"/>
              <a:pPr>
                <a:spcBef>
                  <a:spcPct val="0"/>
                </a:spcBef>
                <a:buClrTx/>
                <a:buSzTx/>
                <a:buFontTx/>
                <a:buNone/>
              </a:pPr>
              <a:t>18</a:t>
            </a:fld>
            <a:endParaRPr lang="en-US" altLang="en-US" sz="120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9"/>
          <p:cNvSpPr>
            <a:spLocks noGrp="1"/>
          </p:cNvSpPr>
          <p:nvPr>
            <p:ph type="title"/>
          </p:nvPr>
        </p:nvSpPr>
        <p:spPr/>
        <p:txBody>
          <a:bodyPr/>
          <a:lstStyle/>
          <a:p>
            <a:pPr eaLnBrk="1" hangingPunct="1"/>
            <a:r>
              <a:rPr lang="en-US" altLang="en-US" smtClean="0"/>
              <a:t>3-D Vs 4-D Cube</a:t>
            </a:r>
          </a:p>
        </p:txBody>
      </p:sp>
      <p:pic>
        <p:nvPicPr>
          <p:cNvPr id="40963" name="Content Placeholder 12" descr="3d cube.jpg"/>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819400" y="1295400"/>
            <a:ext cx="3171825" cy="2581275"/>
          </a:xfrm>
        </p:spPr>
      </p:pic>
      <p:pic>
        <p:nvPicPr>
          <p:cNvPr id="40964" name="Content Placeholder 13" descr="4d cube.jpg"/>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990600" y="4038600"/>
            <a:ext cx="7086600" cy="2592388"/>
          </a:xfrm>
        </p:spPr>
      </p:pic>
      <p:sp>
        <p:nvSpPr>
          <p:cNvPr id="4096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DE87DFC-5564-4438-AEC1-2BECE647D320}" type="slidenum">
              <a:rPr lang="en-US" altLang="en-US" sz="1200" smtClean="0"/>
              <a:pPr>
                <a:spcBef>
                  <a:spcPct val="0"/>
                </a:spcBef>
                <a:buClrTx/>
                <a:buSzTx/>
                <a:buFontTx/>
                <a:buNone/>
              </a:pPr>
              <a:t>19</a:t>
            </a:fld>
            <a:endParaRPr lang="en-US" altLang="en-US" sz="120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CA49429-F64F-42E1-B0E8-21F87827FFC2}" type="slidenum">
              <a:rPr lang="en-US" altLang="en-US" sz="1200" smtClean="0"/>
              <a:pPr>
                <a:spcBef>
                  <a:spcPct val="0"/>
                </a:spcBef>
                <a:buClrTx/>
                <a:buSzTx/>
                <a:buFontTx/>
                <a:buNone/>
              </a:pPr>
              <a:t>2</a:t>
            </a:fld>
            <a:endParaRPr lang="en-US" altLang="en-US" sz="1200" smtClean="0"/>
          </a:p>
        </p:txBody>
      </p:sp>
      <p:sp>
        <p:nvSpPr>
          <p:cNvPr id="7171" name="Rectangle 2"/>
          <p:cNvSpPr>
            <a:spLocks noGrp="1" noChangeArrowheads="1"/>
          </p:cNvSpPr>
          <p:nvPr>
            <p:ph type="title"/>
          </p:nvPr>
        </p:nvSpPr>
        <p:spPr>
          <a:xfrm>
            <a:off x="0" y="76200"/>
            <a:ext cx="9220200" cy="1066800"/>
          </a:xfrm>
          <a:noFill/>
        </p:spPr>
        <p:txBody>
          <a:bodyPr lIns="92075" tIns="46038" rIns="92075" bIns="46038" anchor="ctr"/>
          <a:lstStyle/>
          <a:p>
            <a:pPr eaLnBrk="1" hangingPunct="1"/>
            <a:r>
              <a:rPr lang="en-US" altLang="en-US" sz="3200" smtClean="0"/>
              <a:t>Chapter 4: Data Warehousing and On-line Analytical Processing</a:t>
            </a:r>
          </a:p>
        </p:txBody>
      </p:sp>
      <p:sp>
        <p:nvSpPr>
          <p:cNvPr id="7172" name="Rectangle 3"/>
          <p:cNvSpPr>
            <a:spLocks noGrp="1" noChangeArrowheads="1"/>
          </p:cNvSpPr>
          <p:nvPr>
            <p:ph type="body" idx="1"/>
          </p:nvPr>
        </p:nvSpPr>
        <p:spPr>
          <a:xfrm>
            <a:off x="457200" y="1447800"/>
            <a:ext cx="8382000" cy="4876800"/>
          </a:xfrm>
          <a:noFill/>
        </p:spPr>
        <p:txBody>
          <a:bodyPr lIns="92075" tIns="46038" rIns="92075" bIns="46038"/>
          <a:lstStyle/>
          <a:p>
            <a:pPr eaLnBrk="1" hangingPunct="1">
              <a:lnSpc>
                <a:spcPct val="140000"/>
              </a:lnSpc>
            </a:pPr>
            <a:r>
              <a:rPr lang="en-US" altLang="en-US" smtClean="0"/>
              <a:t>Data Warehouse: Basic Concepts</a:t>
            </a:r>
          </a:p>
          <a:p>
            <a:pPr eaLnBrk="1" hangingPunct="1">
              <a:lnSpc>
                <a:spcPct val="140000"/>
              </a:lnSpc>
            </a:pPr>
            <a:r>
              <a:rPr lang="en-US" altLang="en-US" smtClean="0"/>
              <a:t>Data Warehouse Modeling: Data Cube and OLAP</a:t>
            </a:r>
          </a:p>
          <a:p>
            <a:pPr eaLnBrk="1" hangingPunct="1">
              <a:lnSpc>
                <a:spcPct val="140000"/>
              </a:lnSpc>
            </a:pPr>
            <a:r>
              <a:rPr lang="en-US" altLang="en-US" smtClean="0"/>
              <a:t>Data Warehouse Design and Usage</a:t>
            </a:r>
          </a:p>
          <a:p>
            <a:pPr eaLnBrk="1" hangingPunct="1">
              <a:lnSpc>
                <a:spcPct val="140000"/>
              </a:lnSpc>
            </a:pPr>
            <a:r>
              <a:rPr lang="en-US" altLang="en-US" smtClean="0"/>
              <a:t>Summary</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Exercise 1</a:t>
            </a:r>
          </a:p>
        </p:txBody>
      </p:sp>
      <p:sp>
        <p:nvSpPr>
          <p:cNvPr id="43011" name="Content Placeholder 2"/>
          <p:cNvSpPr>
            <a:spLocks noGrp="1"/>
          </p:cNvSpPr>
          <p:nvPr>
            <p:ph idx="1"/>
          </p:nvPr>
        </p:nvSpPr>
        <p:spPr/>
        <p:txBody>
          <a:bodyPr/>
          <a:lstStyle/>
          <a:p>
            <a:r>
              <a:rPr lang="en-US" altLang="en-US" smtClean="0"/>
              <a:t>Identify the dimensions and facts from the following attributes:</a:t>
            </a:r>
          </a:p>
          <a:p>
            <a:pPr lvl="1"/>
            <a:r>
              <a:rPr lang="en-US" altLang="en-US" smtClean="0"/>
              <a:t>Time, Location, Item Type, Supplier, Items Sold, Dollars Sold</a:t>
            </a:r>
          </a:p>
          <a:p>
            <a:r>
              <a:rPr lang="en-US" altLang="en-US" smtClean="0"/>
              <a:t>Create a lattice for all the dimensions</a:t>
            </a:r>
          </a:p>
          <a:p>
            <a:r>
              <a:rPr lang="en-US" altLang="en-US" smtClean="0"/>
              <a:t>Give an example of apex cuboid query</a:t>
            </a:r>
          </a:p>
          <a:p>
            <a:r>
              <a:rPr lang="en-US" altLang="en-US" smtClean="0"/>
              <a:t>Give an example of query on 3 dimensions</a:t>
            </a:r>
          </a:p>
          <a:p>
            <a:r>
              <a:rPr lang="en-US" altLang="en-US" smtClean="0"/>
              <a:t>Give an example of n-d cuboid query</a:t>
            </a:r>
          </a:p>
        </p:txBody>
      </p:sp>
      <p:sp>
        <p:nvSpPr>
          <p:cNvPr id="430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E6D87FC-C1CA-4DAA-A1EC-91FBC67CF5D7}" type="slidenum">
              <a:rPr lang="en-US" altLang="en-US" sz="1200" smtClean="0"/>
              <a:pPr>
                <a:spcBef>
                  <a:spcPct val="0"/>
                </a:spcBef>
                <a:buClrTx/>
                <a:buSzTx/>
                <a:buFontTx/>
                <a:buNone/>
              </a:pPr>
              <a:t>20</a:t>
            </a:fld>
            <a:endParaRPr lang="en-US" altLang="en-US" sz="120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t>Exercise 1</a:t>
            </a:r>
          </a:p>
        </p:txBody>
      </p:sp>
      <p:sp>
        <p:nvSpPr>
          <p:cNvPr id="44035" name="Content Placeholder 2"/>
          <p:cNvSpPr>
            <a:spLocks noGrp="1"/>
          </p:cNvSpPr>
          <p:nvPr>
            <p:ph idx="1"/>
          </p:nvPr>
        </p:nvSpPr>
        <p:spPr/>
        <p:txBody>
          <a:bodyPr/>
          <a:lstStyle/>
          <a:p>
            <a:r>
              <a:rPr lang="en-US" altLang="en-US" smtClean="0"/>
              <a:t>Identify the dimensions and facts from the following attributes:</a:t>
            </a:r>
          </a:p>
          <a:p>
            <a:pPr lvl="1"/>
            <a:r>
              <a:rPr lang="en-US" altLang="en-US" smtClean="0"/>
              <a:t>Time, Location, Item Type, Supplier, Items Sold, Sales amount</a:t>
            </a:r>
          </a:p>
          <a:p>
            <a:pPr lvl="1"/>
            <a:r>
              <a:rPr lang="en-US" altLang="en-US" smtClean="0"/>
              <a:t>Dimensions</a:t>
            </a:r>
          </a:p>
          <a:p>
            <a:pPr lvl="2"/>
            <a:r>
              <a:rPr lang="en-US" altLang="en-US" smtClean="0"/>
              <a:t>Time, Location, Item Type, Supplier</a:t>
            </a:r>
          </a:p>
          <a:p>
            <a:pPr lvl="1"/>
            <a:r>
              <a:rPr lang="en-US" altLang="en-US" smtClean="0"/>
              <a:t>Facts</a:t>
            </a:r>
          </a:p>
          <a:p>
            <a:pPr lvl="2"/>
            <a:r>
              <a:rPr lang="en-US" altLang="en-US" smtClean="0"/>
              <a:t>Items sold, Sales amount</a:t>
            </a:r>
          </a:p>
        </p:txBody>
      </p:sp>
      <p:sp>
        <p:nvSpPr>
          <p:cNvPr id="440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B39F3CA-C76C-4649-B7AE-076A43E4340A}" type="slidenum">
              <a:rPr lang="en-US" altLang="en-US" sz="1200" smtClean="0"/>
              <a:pPr>
                <a:spcBef>
                  <a:spcPct val="0"/>
                </a:spcBef>
                <a:buClrTx/>
                <a:buSzTx/>
                <a:buFontTx/>
                <a:buNone/>
              </a:pPr>
              <a:t>21</a:t>
            </a:fld>
            <a:endParaRPr lang="en-US" altLang="en-US" sz="120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9B2C7CC-A91B-41CC-9EC6-A79B51D726DB}" type="slidenum">
              <a:rPr lang="en-US" altLang="en-US" sz="1200" smtClean="0"/>
              <a:pPr>
                <a:spcBef>
                  <a:spcPct val="0"/>
                </a:spcBef>
                <a:buClrTx/>
                <a:buSzTx/>
                <a:buFontTx/>
                <a:buNone/>
              </a:pPr>
              <a:t>22</a:t>
            </a:fld>
            <a:endParaRPr lang="en-US" altLang="en-US" sz="1200" smtClean="0"/>
          </a:p>
        </p:txBody>
      </p:sp>
      <p:sp>
        <p:nvSpPr>
          <p:cNvPr id="45059" name="Rectangle 2"/>
          <p:cNvSpPr>
            <a:spLocks noGrp="1" noChangeArrowheads="1"/>
          </p:cNvSpPr>
          <p:nvPr>
            <p:ph type="title"/>
          </p:nvPr>
        </p:nvSpPr>
        <p:spPr>
          <a:xfrm>
            <a:off x="954088" y="457200"/>
            <a:ext cx="6970712" cy="685800"/>
          </a:xfrm>
        </p:spPr>
        <p:txBody>
          <a:bodyPr/>
          <a:lstStyle/>
          <a:p>
            <a:pPr eaLnBrk="1" hangingPunct="1"/>
            <a:r>
              <a:rPr lang="en-US" altLang="zh-CN" smtClean="0">
                <a:ea typeface="SimSun" panose="02010600030101010101" pitchFamily="2" charset="-122"/>
              </a:rPr>
              <a:t>Cube: A Lattice of Cuboids</a:t>
            </a:r>
            <a:br>
              <a:rPr lang="en-US" altLang="zh-CN" smtClean="0">
                <a:ea typeface="SimSun" panose="02010600030101010101" pitchFamily="2" charset="-122"/>
              </a:rPr>
            </a:br>
            <a:r>
              <a:rPr lang="en-US" altLang="zh-CN" smtClean="0">
                <a:ea typeface="SimSun" panose="02010600030101010101" pitchFamily="2" charset="-122"/>
              </a:rPr>
              <a:t>(can be used for any fact)</a:t>
            </a:r>
          </a:p>
        </p:txBody>
      </p:sp>
      <p:sp>
        <p:nvSpPr>
          <p:cNvPr id="45060" name="Text Box 62"/>
          <p:cNvSpPr txBox="1">
            <a:spLocks noChangeArrowheads="1"/>
          </p:cNvSpPr>
          <p:nvPr/>
        </p:nvSpPr>
        <p:spPr bwMode="auto">
          <a:xfrm>
            <a:off x="136525" y="4938713"/>
            <a:ext cx="1747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time,item,location</a:t>
            </a:r>
            <a:endParaRPr lang="en-US" altLang="zh-CN" sz="2400">
              <a:latin typeface="Times New Roman" panose="02020603050405020304" pitchFamily="18" charset="0"/>
              <a:ea typeface="SimSun" panose="02010600030101010101" pitchFamily="2" charset="-122"/>
            </a:endParaRPr>
          </a:p>
        </p:txBody>
      </p:sp>
      <p:sp>
        <p:nvSpPr>
          <p:cNvPr id="45061" name="Text Box 67"/>
          <p:cNvSpPr txBox="1">
            <a:spLocks noChangeArrowheads="1"/>
          </p:cNvSpPr>
          <p:nvPr/>
        </p:nvSpPr>
        <p:spPr bwMode="auto">
          <a:xfrm>
            <a:off x="1981200" y="5943600"/>
            <a:ext cx="2663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 item, location, supplier</a:t>
            </a:r>
            <a:endParaRPr lang="en-US" altLang="zh-CN" sz="2400">
              <a:latin typeface="Times New Roman" panose="02020603050405020304" pitchFamily="18" charset="0"/>
              <a:ea typeface="SimSun" panose="02010600030101010101" pitchFamily="2" charset="-122"/>
            </a:endParaRPr>
          </a:p>
        </p:txBody>
      </p:sp>
      <p:grpSp>
        <p:nvGrpSpPr>
          <p:cNvPr id="45062" name="Group 73"/>
          <p:cNvGrpSpPr>
            <a:grpSpLocks/>
          </p:cNvGrpSpPr>
          <p:nvPr/>
        </p:nvGrpSpPr>
        <p:grpSpPr bwMode="auto">
          <a:xfrm>
            <a:off x="609600" y="1524000"/>
            <a:ext cx="8339138" cy="4481513"/>
            <a:chOff x="384" y="1209"/>
            <a:chExt cx="5253" cy="2823"/>
          </a:xfrm>
        </p:grpSpPr>
        <p:sp>
          <p:nvSpPr>
            <p:cNvPr id="45064" name="AutoShape 3"/>
            <p:cNvSpPr>
              <a:spLocks noChangeArrowheads="1"/>
            </p:cNvSpPr>
            <p:nvPr/>
          </p:nvSpPr>
          <p:spPr bwMode="auto">
            <a:xfrm>
              <a:off x="1872" y="1440"/>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65" name="AutoShape 4"/>
            <p:cNvSpPr>
              <a:spLocks noChangeArrowheads="1"/>
            </p:cNvSpPr>
            <p:nvPr/>
          </p:nvSpPr>
          <p:spPr bwMode="auto">
            <a:xfrm>
              <a:off x="816" y="1968"/>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66" name="AutoShape 5"/>
            <p:cNvSpPr>
              <a:spLocks noChangeArrowheads="1"/>
            </p:cNvSpPr>
            <p:nvPr/>
          </p:nvSpPr>
          <p:spPr bwMode="auto">
            <a:xfrm>
              <a:off x="1536" y="1968"/>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67" name="AutoShape 6"/>
            <p:cNvSpPr>
              <a:spLocks noChangeArrowheads="1"/>
            </p:cNvSpPr>
            <p:nvPr/>
          </p:nvSpPr>
          <p:spPr bwMode="auto">
            <a:xfrm>
              <a:off x="2256" y="1968"/>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68" name="AutoShape 7"/>
            <p:cNvSpPr>
              <a:spLocks noChangeArrowheads="1"/>
            </p:cNvSpPr>
            <p:nvPr/>
          </p:nvSpPr>
          <p:spPr bwMode="auto">
            <a:xfrm>
              <a:off x="1728" y="2592"/>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69" name="AutoShape 8"/>
            <p:cNvSpPr>
              <a:spLocks noChangeArrowheads="1"/>
            </p:cNvSpPr>
            <p:nvPr/>
          </p:nvSpPr>
          <p:spPr bwMode="auto">
            <a:xfrm>
              <a:off x="2976" y="2592"/>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70" name="AutoShape 9"/>
            <p:cNvSpPr>
              <a:spLocks noChangeArrowheads="1"/>
            </p:cNvSpPr>
            <p:nvPr/>
          </p:nvSpPr>
          <p:spPr bwMode="auto">
            <a:xfrm>
              <a:off x="2400" y="2592"/>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71" name="AutoShape 10"/>
            <p:cNvSpPr>
              <a:spLocks noChangeArrowheads="1"/>
            </p:cNvSpPr>
            <p:nvPr/>
          </p:nvSpPr>
          <p:spPr bwMode="auto">
            <a:xfrm>
              <a:off x="1056" y="2592"/>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72" name="AutoShape 11"/>
            <p:cNvSpPr>
              <a:spLocks noChangeArrowheads="1"/>
            </p:cNvSpPr>
            <p:nvPr/>
          </p:nvSpPr>
          <p:spPr bwMode="auto">
            <a:xfrm>
              <a:off x="384" y="2592"/>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73" name="AutoShape 12"/>
            <p:cNvSpPr>
              <a:spLocks noChangeArrowheads="1"/>
            </p:cNvSpPr>
            <p:nvPr/>
          </p:nvSpPr>
          <p:spPr bwMode="auto">
            <a:xfrm>
              <a:off x="2880" y="2016"/>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74" name="AutoShape 13"/>
            <p:cNvSpPr>
              <a:spLocks noChangeArrowheads="1"/>
            </p:cNvSpPr>
            <p:nvPr/>
          </p:nvSpPr>
          <p:spPr bwMode="auto">
            <a:xfrm>
              <a:off x="816" y="3264"/>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75" name="AutoShape 14"/>
            <p:cNvSpPr>
              <a:spLocks noChangeArrowheads="1"/>
            </p:cNvSpPr>
            <p:nvPr/>
          </p:nvSpPr>
          <p:spPr bwMode="auto">
            <a:xfrm>
              <a:off x="3552" y="2592"/>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76" name="AutoShape 15"/>
            <p:cNvSpPr>
              <a:spLocks noChangeArrowheads="1"/>
            </p:cNvSpPr>
            <p:nvPr/>
          </p:nvSpPr>
          <p:spPr bwMode="auto">
            <a:xfrm>
              <a:off x="1920" y="3888"/>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77" name="AutoShape 16"/>
            <p:cNvSpPr>
              <a:spLocks noChangeArrowheads="1"/>
            </p:cNvSpPr>
            <p:nvPr/>
          </p:nvSpPr>
          <p:spPr bwMode="auto">
            <a:xfrm>
              <a:off x="2784" y="3264"/>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78" name="AutoShape 17"/>
            <p:cNvSpPr>
              <a:spLocks noChangeArrowheads="1"/>
            </p:cNvSpPr>
            <p:nvPr/>
          </p:nvSpPr>
          <p:spPr bwMode="auto">
            <a:xfrm>
              <a:off x="2112" y="3264"/>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79" name="AutoShape 18"/>
            <p:cNvSpPr>
              <a:spLocks noChangeArrowheads="1"/>
            </p:cNvSpPr>
            <p:nvPr/>
          </p:nvSpPr>
          <p:spPr bwMode="auto">
            <a:xfrm>
              <a:off x="1440" y="3264"/>
              <a:ext cx="144" cy="144"/>
            </a:xfrm>
            <a:prstGeom prst="flowChartConnector">
              <a:avLst/>
            </a:prstGeom>
            <a:solidFill>
              <a:schemeClr val="bg1"/>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45080" name="Text Box 19"/>
            <p:cNvSpPr txBox="1">
              <a:spLocks noChangeArrowheads="1"/>
            </p:cNvSpPr>
            <p:nvPr/>
          </p:nvSpPr>
          <p:spPr bwMode="auto">
            <a:xfrm>
              <a:off x="1766" y="1209"/>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zh-CN" sz="2000">
                  <a:latin typeface="Times New Roman" panose="02020603050405020304" pitchFamily="18" charset="0"/>
                  <a:ea typeface="SimSun" panose="02010600030101010101" pitchFamily="2" charset="-122"/>
                </a:rPr>
                <a:t>all</a:t>
              </a:r>
              <a:endParaRPr lang="en-US" altLang="zh-CN" sz="2400">
                <a:latin typeface="Times New Roman" panose="02020603050405020304" pitchFamily="18" charset="0"/>
                <a:ea typeface="SimSun" panose="02010600030101010101" pitchFamily="2" charset="-122"/>
              </a:endParaRPr>
            </a:p>
          </p:txBody>
        </p:sp>
        <p:sp>
          <p:nvSpPr>
            <p:cNvPr id="45081" name="Text Box 20"/>
            <p:cNvSpPr txBox="1">
              <a:spLocks noChangeArrowheads="1"/>
            </p:cNvSpPr>
            <p:nvPr/>
          </p:nvSpPr>
          <p:spPr bwMode="auto">
            <a:xfrm>
              <a:off x="758" y="1737"/>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time</a:t>
              </a:r>
              <a:endParaRPr lang="en-US" altLang="zh-CN" sz="2400">
                <a:latin typeface="Times New Roman" panose="02020603050405020304" pitchFamily="18" charset="0"/>
                <a:ea typeface="SimSun" panose="02010600030101010101" pitchFamily="2" charset="-122"/>
              </a:endParaRPr>
            </a:p>
          </p:txBody>
        </p:sp>
        <p:sp>
          <p:nvSpPr>
            <p:cNvPr id="45082" name="Text Box 21"/>
            <p:cNvSpPr txBox="1">
              <a:spLocks noChangeArrowheads="1"/>
            </p:cNvSpPr>
            <p:nvPr/>
          </p:nvSpPr>
          <p:spPr bwMode="auto">
            <a:xfrm>
              <a:off x="1478" y="1737"/>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item</a:t>
              </a:r>
              <a:endParaRPr lang="en-US" altLang="zh-CN" sz="2400">
                <a:latin typeface="Times New Roman" panose="02020603050405020304" pitchFamily="18" charset="0"/>
                <a:ea typeface="SimSun" panose="02010600030101010101" pitchFamily="2" charset="-122"/>
              </a:endParaRPr>
            </a:p>
          </p:txBody>
        </p:sp>
        <p:sp>
          <p:nvSpPr>
            <p:cNvPr id="45083" name="Text Box 22"/>
            <p:cNvSpPr txBox="1">
              <a:spLocks noChangeArrowheads="1"/>
            </p:cNvSpPr>
            <p:nvPr/>
          </p:nvSpPr>
          <p:spPr bwMode="auto">
            <a:xfrm>
              <a:off x="2198" y="1737"/>
              <a:ext cx="6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location</a:t>
              </a:r>
              <a:endParaRPr lang="en-US" altLang="zh-CN" sz="2400">
                <a:latin typeface="Times New Roman" panose="02020603050405020304" pitchFamily="18" charset="0"/>
                <a:ea typeface="SimSun" panose="02010600030101010101" pitchFamily="2" charset="-122"/>
              </a:endParaRPr>
            </a:p>
          </p:txBody>
        </p:sp>
        <p:sp>
          <p:nvSpPr>
            <p:cNvPr id="45084" name="Text Box 23"/>
            <p:cNvSpPr txBox="1">
              <a:spLocks noChangeArrowheads="1"/>
            </p:cNvSpPr>
            <p:nvPr/>
          </p:nvSpPr>
          <p:spPr bwMode="auto">
            <a:xfrm>
              <a:off x="2918" y="1737"/>
              <a:ext cx="6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supplier</a:t>
              </a:r>
              <a:endParaRPr lang="en-US" altLang="zh-CN" sz="2400">
                <a:latin typeface="Times New Roman" panose="02020603050405020304" pitchFamily="18" charset="0"/>
                <a:ea typeface="SimSun" panose="02010600030101010101" pitchFamily="2" charset="-122"/>
              </a:endParaRPr>
            </a:p>
          </p:txBody>
        </p:sp>
        <p:sp>
          <p:nvSpPr>
            <p:cNvPr id="45085" name="Line 24"/>
            <p:cNvSpPr>
              <a:spLocks noChangeShapeType="1"/>
            </p:cNvSpPr>
            <p:nvPr/>
          </p:nvSpPr>
          <p:spPr bwMode="auto">
            <a:xfrm flipH="1">
              <a:off x="864" y="1488"/>
              <a:ext cx="1056"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6" name="Line 25"/>
            <p:cNvSpPr>
              <a:spLocks noChangeShapeType="1"/>
            </p:cNvSpPr>
            <p:nvPr/>
          </p:nvSpPr>
          <p:spPr bwMode="auto">
            <a:xfrm flipH="1">
              <a:off x="1632" y="1488"/>
              <a:ext cx="28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7" name="Line 26"/>
            <p:cNvSpPr>
              <a:spLocks noChangeShapeType="1"/>
            </p:cNvSpPr>
            <p:nvPr/>
          </p:nvSpPr>
          <p:spPr bwMode="auto">
            <a:xfrm>
              <a:off x="1920" y="1488"/>
              <a:ext cx="384"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8" name="Line 27"/>
            <p:cNvSpPr>
              <a:spLocks noChangeShapeType="1"/>
            </p:cNvSpPr>
            <p:nvPr/>
          </p:nvSpPr>
          <p:spPr bwMode="auto">
            <a:xfrm>
              <a:off x="1920" y="1488"/>
              <a:ext cx="105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9" name="Line 28"/>
            <p:cNvSpPr>
              <a:spLocks noChangeShapeType="1"/>
            </p:cNvSpPr>
            <p:nvPr/>
          </p:nvSpPr>
          <p:spPr bwMode="auto">
            <a:xfrm flipH="1">
              <a:off x="432" y="2016"/>
              <a:ext cx="43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0" name="Line 29"/>
            <p:cNvSpPr>
              <a:spLocks noChangeShapeType="1"/>
            </p:cNvSpPr>
            <p:nvPr/>
          </p:nvSpPr>
          <p:spPr bwMode="auto">
            <a:xfrm>
              <a:off x="864" y="2016"/>
              <a:ext cx="24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1" name="Line 30"/>
            <p:cNvSpPr>
              <a:spLocks noChangeShapeType="1"/>
            </p:cNvSpPr>
            <p:nvPr/>
          </p:nvSpPr>
          <p:spPr bwMode="auto">
            <a:xfrm>
              <a:off x="864" y="2016"/>
              <a:ext cx="91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2" name="Line 31"/>
            <p:cNvSpPr>
              <a:spLocks noChangeShapeType="1"/>
            </p:cNvSpPr>
            <p:nvPr/>
          </p:nvSpPr>
          <p:spPr bwMode="auto">
            <a:xfrm flipH="1">
              <a:off x="432" y="2016"/>
              <a:ext cx="12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3" name="Line 32"/>
            <p:cNvSpPr>
              <a:spLocks noChangeShapeType="1"/>
            </p:cNvSpPr>
            <p:nvPr/>
          </p:nvSpPr>
          <p:spPr bwMode="auto">
            <a:xfrm>
              <a:off x="1632" y="2016"/>
              <a:ext cx="81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4" name="Line 33"/>
            <p:cNvSpPr>
              <a:spLocks noChangeShapeType="1"/>
            </p:cNvSpPr>
            <p:nvPr/>
          </p:nvSpPr>
          <p:spPr bwMode="auto">
            <a:xfrm>
              <a:off x="1632" y="2016"/>
              <a:ext cx="139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5" name="Line 34"/>
            <p:cNvSpPr>
              <a:spLocks noChangeShapeType="1"/>
            </p:cNvSpPr>
            <p:nvPr/>
          </p:nvSpPr>
          <p:spPr bwMode="auto">
            <a:xfrm>
              <a:off x="2304" y="2016"/>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6" name="Line 35"/>
            <p:cNvSpPr>
              <a:spLocks noChangeShapeType="1"/>
            </p:cNvSpPr>
            <p:nvPr/>
          </p:nvSpPr>
          <p:spPr bwMode="auto">
            <a:xfrm>
              <a:off x="2304" y="2016"/>
              <a:ext cx="129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7" name="Line 36"/>
            <p:cNvSpPr>
              <a:spLocks noChangeShapeType="1"/>
            </p:cNvSpPr>
            <p:nvPr/>
          </p:nvSpPr>
          <p:spPr bwMode="auto">
            <a:xfrm flipH="1">
              <a:off x="1104" y="2016"/>
              <a:ext cx="12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8" name="Line 37"/>
            <p:cNvSpPr>
              <a:spLocks noChangeShapeType="1"/>
            </p:cNvSpPr>
            <p:nvPr/>
          </p:nvSpPr>
          <p:spPr bwMode="auto">
            <a:xfrm flipH="1">
              <a:off x="1776" y="2064"/>
              <a:ext cx="120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9" name="Line 38"/>
            <p:cNvSpPr>
              <a:spLocks noChangeShapeType="1"/>
            </p:cNvSpPr>
            <p:nvPr/>
          </p:nvSpPr>
          <p:spPr bwMode="auto">
            <a:xfrm>
              <a:off x="2976" y="2064"/>
              <a:ext cx="48"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0" name="Line 39"/>
            <p:cNvSpPr>
              <a:spLocks noChangeShapeType="1"/>
            </p:cNvSpPr>
            <p:nvPr/>
          </p:nvSpPr>
          <p:spPr bwMode="auto">
            <a:xfrm>
              <a:off x="2976" y="2064"/>
              <a:ext cx="62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1" name="Line 40"/>
            <p:cNvSpPr>
              <a:spLocks noChangeShapeType="1"/>
            </p:cNvSpPr>
            <p:nvPr/>
          </p:nvSpPr>
          <p:spPr bwMode="auto">
            <a:xfrm>
              <a:off x="432" y="2640"/>
              <a:ext cx="432"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2" name="Line 41"/>
            <p:cNvSpPr>
              <a:spLocks noChangeShapeType="1"/>
            </p:cNvSpPr>
            <p:nvPr/>
          </p:nvSpPr>
          <p:spPr bwMode="auto">
            <a:xfrm>
              <a:off x="432" y="2640"/>
              <a:ext cx="105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3" name="Line 42"/>
            <p:cNvSpPr>
              <a:spLocks noChangeShapeType="1"/>
            </p:cNvSpPr>
            <p:nvPr/>
          </p:nvSpPr>
          <p:spPr bwMode="auto">
            <a:xfrm flipH="1">
              <a:off x="864" y="2640"/>
              <a:ext cx="24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4" name="Line 43"/>
            <p:cNvSpPr>
              <a:spLocks noChangeShapeType="1"/>
            </p:cNvSpPr>
            <p:nvPr/>
          </p:nvSpPr>
          <p:spPr bwMode="auto">
            <a:xfrm>
              <a:off x="1104" y="2640"/>
              <a:ext cx="105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5" name="Line 44"/>
            <p:cNvSpPr>
              <a:spLocks noChangeShapeType="1"/>
            </p:cNvSpPr>
            <p:nvPr/>
          </p:nvSpPr>
          <p:spPr bwMode="auto">
            <a:xfrm flipH="1">
              <a:off x="1488" y="2640"/>
              <a:ext cx="28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6" name="Line 45"/>
            <p:cNvSpPr>
              <a:spLocks noChangeShapeType="1"/>
            </p:cNvSpPr>
            <p:nvPr/>
          </p:nvSpPr>
          <p:spPr bwMode="auto">
            <a:xfrm>
              <a:off x="1776" y="2640"/>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7" name="Line 46"/>
            <p:cNvSpPr>
              <a:spLocks noChangeShapeType="1"/>
            </p:cNvSpPr>
            <p:nvPr/>
          </p:nvSpPr>
          <p:spPr bwMode="auto">
            <a:xfrm flipH="1">
              <a:off x="864" y="2640"/>
              <a:ext cx="1584"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8" name="Line 47"/>
            <p:cNvSpPr>
              <a:spLocks noChangeShapeType="1"/>
            </p:cNvSpPr>
            <p:nvPr/>
          </p:nvSpPr>
          <p:spPr bwMode="auto">
            <a:xfrm>
              <a:off x="2448" y="2640"/>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09" name="Line 48"/>
            <p:cNvSpPr>
              <a:spLocks noChangeShapeType="1"/>
            </p:cNvSpPr>
            <p:nvPr/>
          </p:nvSpPr>
          <p:spPr bwMode="auto">
            <a:xfrm flipH="1">
              <a:off x="1488" y="2640"/>
              <a:ext cx="153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0" name="Line 49"/>
            <p:cNvSpPr>
              <a:spLocks noChangeShapeType="1"/>
            </p:cNvSpPr>
            <p:nvPr/>
          </p:nvSpPr>
          <p:spPr bwMode="auto">
            <a:xfrm flipH="1">
              <a:off x="2832" y="2640"/>
              <a:ext cx="192"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1" name="Line 50"/>
            <p:cNvSpPr>
              <a:spLocks noChangeShapeType="1"/>
            </p:cNvSpPr>
            <p:nvPr/>
          </p:nvSpPr>
          <p:spPr bwMode="auto">
            <a:xfrm flipH="1">
              <a:off x="2832" y="2640"/>
              <a:ext cx="76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2" name="Line 51"/>
            <p:cNvSpPr>
              <a:spLocks noChangeShapeType="1"/>
            </p:cNvSpPr>
            <p:nvPr/>
          </p:nvSpPr>
          <p:spPr bwMode="auto">
            <a:xfrm flipH="1">
              <a:off x="2160" y="2640"/>
              <a:ext cx="144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3" name="Line 52"/>
            <p:cNvSpPr>
              <a:spLocks noChangeShapeType="1"/>
            </p:cNvSpPr>
            <p:nvPr/>
          </p:nvSpPr>
          <p:spPr bwMode="auto">
            <a:xfrm>
              <a:off x="864" y="3360"/>
              <a:ext cx="110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4" name="Line 53"/>
            <p:cNvSpPr>
              <a:spLocks noChangeShapeType="1"/>
            </p:cNvSpPr>
            <p:nvPr/>
          </p:nvSpPr>
          <p:spPr bwMode="auto">
            <a:xfrm>
              <a:off x="1488" y="3312"/>
              <a:ext cx="528"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5" name="Line 54"/>
            <p:cNvSpPr>
              <a:spLocks noChangeShapeType="1"/>
            </p:cNvSpPr>
            <p:nvPr/>
          </p:nvSpPr>
          <p:spPr bwMode="auto">
            <a:xfrm flipH="1">
              <a:off x="2016" y="3312"/>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6" name="Line 55"/>
            <p:cNvSpPr>
              <a:spLocks noChangeShapeType="1"/>
            </p:cNvSpPr>
            <p:nvPr/>
          </p:nvSpPr>
          <p:spPr bwMode="auto">
            <a:xfrm flipH="1">
              <a:off x="1968" y="3360"/>
              <a:ext cx="86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7" name="Text Box 57"/>
            <p:cNvSpPr txBox="1">
              <a:spLocks noChangeArrowheads="1"/>
            </p:cNvSpPr>
            <p:nvPr/>
          </p:nvSpPr>
          <p:spPr bwMode="auto">
            <a:xfrm>
              <a:off x="806" y="2343"/>
              <a:ext cx="8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time,location</a:t>
              </a:r>
              <a:endParaRPr lang="en-US" altLang="zh-CN" sz="2400">
                <a:latin typeface="Times New Roman" panose="02020603050405020304" pitchFamily="18" charset="0"/>
                <a:ea typeface="SimSun" panose="02010600030101010101" pitchFamily="2" charset="-122"/>
              </a:endParaRPr>
            </a:p>
          </p:txBody>
        </p:sp>
        <p:sp>
          <p:nvSpPr>
            <p:cNvPr id="45118" name="Text Box 58"/>
            <p:cNvSpPr txBox="1">
              <a:spLocks noChangeArrowheads="1"/>
            </p:cNvSpPr>
            <p:nvPr/>
          </p:nvSpPr>
          <p:spPr bwMode="auto">
            <a:xfrm>
              <a:off x="1430" y="2679"/>
              <a:ext cx="8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time,supplier</a:t>
              </a:r>
              <a:endParaRPr lang="en-US" altLang="zh-CN" sz="2400">
                <a:latin typeface="Times New Roman" panose="02020603050405020304" pitchFamily="18" charset="0"/>
                <a:ea typeface="SimSun" panose="02010600030101010101" pitchFamily="2" charset="-122"/>
              </a:endParaRPr>
            </a:p>
          </p:txBody>
        </p:sp>
        <p:sp>
          <p:nvSpPr>
            <p:cNvPr id="45119" name="Text Box 59"/>
            <p:cNvSpPr txBox="1">
              <a:spLocks noChangeArrowheads="1"/>
            </p:cNvSpPr>
            <p:nvPr/>
          </p:nvSpPr>
          <p:spPr bwMode="auto">
            <a:xfrm>
              <a:off x="2102" y="2343"/>
              <a:ext cx="8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item,location</a:t>
              </a:r>
              <a:endParaRPr lang="en-US" altLang="zh-CN" sz="2400">
                <a:latin typeface="Times New Roman" panose="02020603050405020304" pitchFamily="18" charset="0"/>
                <a:ea typeface="SimSun" panose="02010600030101010101" pitchFamily="2" charset="-122"/>
              </a:endParaRPr>
            </a:p>
          </p:txBody>
        </p:sp>
        <p:sp>
          <p:nvSpPr>
            <p:cNvPr id="45120" name="Text Box 60"/>
            <p:cNvSpPr txBox="1">
              <a:spLocks noChangeArrowheads="1"/>
            </p:cNvSpPr>
            <p:nvPr/>
          </p:nvSpPr>
          <p:spPr bwMode="auto">
            <a:xfrm>
              <a:off x="2678" y="2727"/>
              <a:ext cx="8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item,supplier</a:t>
              </a:r>
              <a:endParaRPr lang="en-US" altLang="zh-CN" sz="2400">
                <a:latin typeface="Times New Roman" panose="02020603050405020304" pitchFamily="18" charset="0"/>
                <a:ea typeface="SimSun" panose="02010600030101010101" pitchFamily="2" charset="-122"/>
              </a:endParaRPr>
            </a:p>
          </p:txBody>
        </p:sp>
        <p:sp>
          <p:nvSpPr>
            <p:cNvPr id="45121" name="Text Box 61"/>
            <p:cNvSpPr txBox="1">
              <a:spLocks noChangeArrowheads="1"/>
            </p:cNvSpPr>
            <p:nvPr/>
          </p:nvSpPr>
          <p:spPr bwMode="auto">
            <a:xfrm>
              <a:off x="3398" y="2343"/>
              <a:ext cx="10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location,supplier</a:t>
              </a:r>
              <a:endParaRPr lang="en-US" altLang="zh-CN" sz="2400">
                <a:latin typeface="Times New Roman" panose="02020603050405020304" pitchFamily="18" charset="0"/>
                <a:ea typeface="SimSun" panose="02010600030101010101" pitchFamily="2" charset="-122"/>
              </a:endParaRPr>
            </a:p>
          </p:txBody>
        </p:sp>
        <p:sp>
          <p:nvSpPr>
            <p:cNvPr id="45122" name="Text Box 63"/>
            <p:cNvSpPr txBox="1">
              <a:spLocks noChangeArrowheads="1"/>
            </p:cNvSpPr>
            <p:nvPr/>
          </p:nvSpPr>
          <p:spPr bwMode="auto">
            <a:xfrm>
              <a:off x="1046" y="3463"/>
              <a:ext cx="9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400" b="1">
                  <a:latin typeface="Times New Roman" panose="02020603050405020304" pitchFamily="18" charset="0"/>
                  <a:ea typeface="SimSun" panose="02010600030101010101" pitchFamily="2" charset="-122"/>
                </a:rPr>
                <a:t>time,item,supplier</a:t>
              </a:r>
              <a:endParaRPr lang="en-US" altLang="zh-CN" sz="2400">
                <a:latin typeface="Times New Roman" panose="02020603050405020304" pitchFamily="18" charset="0"/>
                <a:ea typeface="SimSun" panose="02010600030101010101" pitchFamily="2" charset="-122"/>
              </a:endParaRPr>
            </a:p>
          </p:txBody>
        </p:sp>
        <p:sp>
          <p:nvSpPr>
            <p:cNvPr id="45123" name="Text Box 64"/>
            <p:cNvSpPr txBox="1">
              <a:spLocks noChangeArrowheads="1"/>
            </p:cNvSpPr>
            <p:nvPr/>
          </p:nvSpPr>
          <p:spPr bwMode="auto">
            <a:xfrm>
              <a:off x="1728" y="3024"/>
              <a:ext cx="11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400" b="1">
                  <a:latin typeface="Times New Roman" panose="02020603050405020304" pitchFamily="18" charset="0"/>
                  <a:ea typeface="SimSun" panose="02010600030101010101" pitchFamily="2" charset="-122"/>
                </a:rPr>
                <a:t>time,location,supplier</a:t>
              </a:r>
              <a:endParaRPr lang="en-US" altLang="zh-CN" sz="2400">
                <a:latin typeface="Times New Roman" panose="02020603050405020304" pitchFamily="18" charset="0"/>
                <a:ea typeface="SimSun" panose="02010600030101010101" pitchFamily="2" charset="-122"/>
              </a:endParaRPr>
            </a:p>
          </p:txBody>
        </p:sp>
        <p:sp>
          <p:nvSpPr>
            <p:cNvPr id="45124" name="Text Box 66"/>
            <p:cNvSpPr txBox="1">
              <a:spLocks noChangeArrowheads="1"/>
            </p:cNvSpPr>
            <p:nvPr/>
          </p:nvSpPr>
          <p:spPr bwMode="auto">
            <a:xfrm>
              <a:off x="2486" y="3447"/>
              <a:ext cx="13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item,location,supplier</a:t>
              </a:r>
              <a:endParaRPr lang="en-US" altLang="zh-CN" sz="2400">
                <a:latin typeface="Times New Roman" panose="02020603050405020304" pitchFamily="18" charset="0"/>
                <a:ea typeface="SimSun" panose="02010600030101010101" pitchFamily="2" charset="-122"/>
              </a:endParaRPr>
            </a:p>
          </p:txBody>
        </p:sp>
        <p:sp>
          <p:nvSpPr>
            <p:cNvPr id="45125" name="Text Box 68"/>
            <p:cNvSpPr txBox="1">
              <a:spLocks noChangeArrowheads="1"/>
            </p:cNvSpPr>
            <p:nvPr/>
          </p:nvSpPr>
          <p:spPr bwMode="auto">
            <a:xfrm>
              <a:off x="4320" y="1296"/>
              <a:ext cx="1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0-</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apex</a:t>
              </a:r>
              <a:r>
                <a:rPr lang="en-US" altLang="zh-CN" sz="2000">
                  <a:latin typeface="Times New Roman" panose="02020603050405020304" pitchFamily="18" charset="0"/>
                  <a:ea typeface="SimSun" panose="02010600030101010101" pitchFamily="2" charset="-122"/>
                </a:rPr>
                <a:t>) cuboid</a:t>
              </a:r>
              <a:endParaRPr lang="en-US" altLang="zh-CN" sz="2400">
                <a:latin typeface="Times New Roman" panose="02020603050405020304" pitchFamily="18" charset="0"/>
                <a:ea typeface="SimSun" panose="02010600030101010101" pitchFamily="2" charset="-122"/>
              </a:endParaRPr>
            </a:p>
          </p:txBody>
        </p:sp>
        <p:sp>
          <p:nvSpPr>
            <p:cNvPr id="45126" name="Text Box 69"/>
            <p:cNvSpPr txBox="1">
              <a:spLocks noChangeArrowheads="1"/>
            </p:cNvSpPr>
            <p:nvPr/>
          </p:nvSpPr>
          <p:spPr bwMode="auto">
            <a:xfrm>
              <a:off x="4310" y="1881"/>
              <a:ext cx="9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1-</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45127" name="Text Box 70"/>
            <p:cNvSpPr txBox="1">
              <a:spLocks noChangeArrowheads="1"/>
            </p:cNvSpPr>
            <p:nvPr/>
          </p:nvSpPr>
          <p:spPr bwMode="auto">
            <a:xfrm>
              <a:off x="4310" y="2553"/>
              <a:ext cx="9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2-</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45128" name="Text Box 71"/>
            <p:cNvSpPr txBox="1">
              <a:spLocks noChangeArrowheads="1"/>
            </p:cNvSpPr>
            <p:nvPr/>
          </p:nvSpPr>
          <p:spPr bwMode="auto">
            <a:xfrm>
              <a:off x="4310" y="3129"/>
              <a:ext cx="9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3-</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45129" name="Text Box 72"/>
            <p:cNvSpPr txBox="1">
              <a:spLocks noChangeArrowheads="1"/>
            </p:cNvSpPr>
            <p:nvPr/>
          </p:nvSpPr>
          <p:spPr bwMode="auto">
            <a:xfrm>
              <a:off x="4358" y="3705"/>
              <a:ext cx="12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4-</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base</a:t>
              </a:r>
              <a:r>
                <a:rPr lang="en-US" altLang="zh-CN" sz="2000">
                  <a:latin typeface="Times New Roman" panose="02020603050405020304" pitchFamily="18" charset="0"/>
                  <a:ea typeface="SimSun" panose="02010600030101010101" pitchFamily="2" charset="-122"/>
                </a:rPr>
                <a:t>) cuboid</a:t>
              </a:r>
              <a:endParaRPr lang="en-US" altLang="zh-CN" sz="2400">
                <a:latin typeface="Times New Roman" panose="02020603050405020304" pitchFamily="18" charset="0"/>
                <a:ea typeface="SimSun" panose="02010600030101010101" pitchFamily="2" charset="-122"/>
              </a:endParaRPr>
            </a:p>
          </p:txBody>
        </p:sp>
      </p:grpSp>
      <p:sp>
        <p:nvSpPr>
          <p:cNvPr id="45063" name="Text Box 56"/>
          <p:cNvSpPr txBox="1">
            <a:spLocks noChangeArrowheads="1"/>
          </p:cNvSpPr>
          <p:nvPr/>
        </p:nvSpPr>
        <p:spPr bwMode="auto">
          <a:xfrm>
            <a:off x="136525" y="3719513"/>
            <a:ext cx="1006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time,item</a:t>
            </a:r>
            <a:endParaRPr lang="en-US" altLang="zh-CN" sz="2400">
              <a:latin typeface="Times New Roman" panose="02020603050405020304" pitchFamily="18" charset="0"/>
              <a:ea typeface="SimSun" panose="02010600030101010101" pitchFamily="2"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
          <p:cNvSpPr>
            <a:spLocks noGrp="1"/>
          </p:cNvSpPr>
          <p:nvPr>
            <p:ph type="title"/>
          </p:nvPr>
        </p:nvSpPr>
        <p:spPr/>
        <p:txBody>
          <a:bodyPr/>
          <a:lstStyle/>
          <a:p>
            <a:pPr eaLnBrk="1" hangingPunct="1"/>
            <a:r>
              <a:rPr lang="en-US" altLang="en-US" smtClean="0"/>
              <a:t>Cuboids and Cubes</a:t>
            </a:r>
          </a:p>
        </p:txBody>
      </p:sp>
      <p:sp>
        <p:nvSpPr>
          <p:cNvPr id="41987" name="Content Placeholder 8"/>
          <p:cNvSpPr>
            <a:spLocks noGrp="1"/>
          </p:cNvSpPr>
          <p:nvPr>
            <p:ph idx="1"/>
          </p:nvPr>
        </p:nvSpPr>
        <p:spPr/>
        <p:txBody>
          <a:bodyPr/>
          <a:lstStyle/>
          <a:p>
            <a:pPr eaLnBrk="1" hangingPunct="1"/>
            <a:r>
              <a:rPr lang="en-US" altLang="en-US" dirty="0" smtClean="0"/>
              <a:t>In data warehousing literature, </a:t>
            </a:r>
          </a:p>
          <a:p>
            <a:pPr lvl="1" eaLnBrk="1" hangingPunct="1"/>
            <a:r>
              <a:rPr lang="en-US" altLang="en-US" dirty="0" smtClean="0"/>
              <a:t>an n-D base cube is called a </a:t>
            </a:r>
            <a:r>
              <a:rPr lang="en-US" altLang="en-US" dirty="0" smtClean="0">
                <a:solidFill>
                  <a:schemeClr val="hlink"/>
                </a:solidFill>
              </a:rPr>
              <a:t>base cuboid</a:t>
            </a:r>
            <a:endParaRPr lang="en-US" altLang="en-US" dirty="0" smtClean="0"/>
          </a:p>
          <a:p>
            <a:pPr lvl="1" eaLnBrk="1" hangingPunct="1"/>
            <a:r>
              <a:rPr lang="en-US" altLang="en-US" dirty="0" smtClean="0"/>
              <a:t>The top most 0-D cuboid, which holds the highest-level of summarization, is called the </a:t>
            </a:r>
            <a:r>
              <a:rPr lang="en-US" altLang="en-US" dirty="0" smtClean="0">
                <a:solidFill>
                  <a:schemeClr val="hlink"/>
                </a:solidFill>
              </a:rPr>
              <a:t>apex cuboid</a:t>
            </a:r>
            <a:endParaRPr lang="en-US" altLang="en-US" dirty="0" smtClean="0"/>
          </a:p>
          <a:p>
            <a:pPr lvl="1" eaLnBrk="1" hangingPunct="1"/>
            <a:r>
              <a:rPr lang="en-US" altLang="en-US" dirty="0" smtClean="0"/>
              <a:t>The lattice of cuboids forms a </a:t>
            </a:r>
            <a:r>
              <a:rPr lang="en-US" altLang="en-US" dirty="0" smtClean="0">
                <a:solidFill>
                  <a:schemeClr val="hlink"/>
                </a:solidFill>
              </a:rPr>
              <a:t>data cube.</a:t>
            </a:r>
          </a:p>
          <a:p>
            <a:pPr eaLnBrk="1" hangingPunct="1"/>
            <a:endParaRPr lang="en-US" altLang="en-US" dirty="0" smtClean="0"/>
          </a:p>
        </p:txBody>
      </p:sp>
      <p:sp>
        <p:nvSpPr>
          <p:cNvPr id="4199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9A9A1D9-9622-4C2D-8EAD-58CF52DB1C95}" type="slidenum">
              <a:rPr lang="en-US" altLang="en-US" sz="1200" smtClean="0"/>
              <a:pPr>
                <a:spcBef>
                  <a:spcPct val="0"/>
                </a:spcBef>
                <a:buClrTx/>
                <a:buSzTx/>
                <a:buFontTx/>
                <a:buNone/>
              </a:pPr>
              <a:t>23</a:t>
            </a:fld>
            <a:endParaRPr lang="en-US" altLang="en-US" sz="120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t>Exercise 1</a:t>
            </a:r>
          </a:p>
        </p:txBody>
      </p:sp>
      <p:sp>
        <p:nvSpPr>
          <p:cNvPr id="47107" name="Content Placeholder 2"/>
          <p:cNvSpPr>
            <a:spLocks noGrp="1"/>
          </p:cNvSpPr>
          <p:nvPr>
            <p:ph idx="1"/>
          </p:nvPr>
        </p:nvSpPr>
        <p:spPr/>
        <p:txBody>
          <a:bodyPr/>
          <a:lstStyle/>
          <a:p>
            <a:r>
              <a:rPr lang="en-US" altLang="en-US" sz="2000" smtClean="0"/>
              <a:t>Give an example of apex cuboid query</a:t>
            </a:r>
          </a:p>
          <a:p>
            <a:pPr lvl="1"/>
            <a:r>
              <a:rPr lang="en-US" altLang="en-US" sz="2000" smtClean="0"/>
              <a:t>There is only one possible query: How many sales/item sold were there for all the time, all the item types, all the locations, and all the suppliers (answer will be just one number which is sum of all the fact numbers)</a:t>
            </a:r>
          </a:p>
          <a:p>
            <a:r>
              <a:rPr lang="en-US" altLang="en-US" sz="2000" smtClean="0"/>
              <a:t>Give an example of query on 3 dimensions</a:t>
            </a:r>
          </a:p>
          <a:p>
            <a:pPr lvl="1"/>
            <a:r>
              <a:rPr lang="en-US" altLang="en-US" sz="2000" smtClean="0"/>
              <a:t>E.g., for 3 dimension time, location, and item type, the query can be: how many items were sold in Q1, in Chicago, of Phones?</a:t>
            </a:r>
          </a:p>
          <a:p>
            <a:r>
              <a:rPr lang="en-US" altLang="en-US" sz="2000" smtClean="0"/>
              <a:t>Give an example of n-d cuboid query</a:t>
            </a:r>
          </a:p>
          <a:p>
            <a:pPr lvl="1"/>
            <a:r>
              <a:rPr lang="en-US" altLang="en-US" sz="2000" smtClean="0"/>
              <a:t>It will combine all (4) dimensions e.g.,: how many items were sold in Q3, in New York, of Computers, by Supplier 3?</a:t>
            </a:r>
          </a:p>
          <a:p>
            <a:endParaRPr lang="en-US" altLang="en-US" sz="2000" smtClean="0"/>
          </a:p>
        </p:txBody>
      </p:sp>
      <p:sp>
        <p:nvSpPr>
          <p:cNvPr id="471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9F2E8B5-3C56-4065-AABF-9F941E35A0BC}" type="slidenum">
              <a:rPr lang="en-US" altLang="en-US" sz="1200" smtClean="0"/>
              <a:pPr>
                <a:spcBef>
                  <a:spcPct val="0"/>
                </a:spcBef>
                <a:buClrTx/>
                <a:buSzTx/>
                <a:buFontTx/>
                <a:buNone/>
              </a:pPr>
              <a:t>24</a:t>
            </a:fld>
            <a:endParaRPr lang="en-US" altLang="en-US" sz="120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193DA00-433D-4C59-BF47-5951F0A6CB13}" type="slidenum">
              <a:rPr lang="en-US" altLang="en-US" sz="1200" smtClean="0"/>
              <a:pPr>
                <a:spcBef>
                  <a:spcPct val="0"/>
                </a:spcBef>
                <a:buClrTx/>
                <a:buSzTx/>
                <a:buFontTx/>
                <a:buNone/>
              </a:pPr>
              <a:t>25</a:t>
            </a:fld>
            <a:endParaRPr lang="en-US" altLang="en-US" sz="1200" smtClean="0"/>
          </a:p>
        </p:txBody>
      </p:sp>
      <p:sp>
        <p:nvSpPr>
          <p:cNvPr id="48131" name="Rectangle 2"/>
          <p:cNvSpPr>
            <a:spLocks noGrp="1" noChangeArrowheads="1"/>
          </p:cNvSpPr>
          <p:nvPr>
            <p:ph type="title"/>
          </p:nvPr>
        </p:nvSpPr>
        <p:spPr>
          <a:xfrm>
            <a:off x="457200" y="304800"/>
            <a:ext cx="8382000" cy="838200"/>
          </a:xfrm>
          <a:noFill/>
        </p:spPr>
        <p:txBody>
          <a:bodyPr lIns="92075" tIns="46038" rIns="92075" bIns="46038" anchor="ctr"/>
          <a:lstStyle/>
          <a:p>
            <a:pPr eaLnBrk="1" hangingPunct="1"/>
            <a:r>
              <a:rPr lang="en-US" altLang="en-US" sz="3200" smtClean="0"/>
              <a:t>Conceptual Modeling of Data Warehouses</a:t>
            </a:r>
          </a:p>
        </p:txBody>
      </p:sp>
      <p:sp>
        <p:nvSpPr>
          <p:cNvPr id="48132" name="Rectangle 3"/>
          <p:cNvSpPr>
            <a:spLocks noGrp="1" noChangeArrowheads="1"/>
          </p:cNvSpPr>
          <p:nvPr>
            <p:ph type="body" idx="1"/>
          </p:nvPr>
        </p:nvSpPr>
        <p:spPr>
          <a:xfrm>
            <a:off x="381000" y="1295400"/>
            <a:ext cx="8382000" cy="5105400"/>
          </a:xfrm>
          <a:noFill/>
        </p:spPr>
        <p:txBody>
          <a:bodyPr lIns="92075" tIns="46038" rIns="92075" bIns="46038"/>
          <a:lstStyle/>
          <a:p>
            <a:pPr eaLnBrk="1" hangingPunct="1">
              <a:lnSpc>
                <a:spcPct val="130000"/>
              </a:lnSpc>
            </a:pPr>
            <a:r>
              <a:rPr lang="en-US" altLang="en-US" sz="2400" smtClean="0"/>
              <a:t>Modeling data warehouses: dimensions &amp; measures</a:t>
            </a:r>
          </a:p>
          <a:p>
            <a:pPr lvl="1" eaLnBrk="1" hangingPunct="1">
              <a:lnSpc>
                <a:spcPct val="130000"/>
              </a:lnSpc>
              <a:spcBef>
                <a:spcPct val="10000"/>
              </a:spcBef>
            </a:pPr>
            <a:r>
              <a:rPr lang="en-US" altLang="en-US" sz="2400" u="sng" smtClean="0">
                <a:solidFill>
                  <a:schemeClr val="hlink"/>
                </a:solidFill>
              </a:rPr>
              <a:t>Star schema</a:t>
            </a:r>
            <a:r>
              <a:rPr lang="en-US" altLang="en-US" sz="2400" smtClean="0"/>
              <a:t>: </a:t>
            </a:r>
            <a:r>
              <a:rPr lang="en-US" altLang="en-US" sz="2400" smtClean="0">
                <a:solidFill>
                  <a:srgbClr val="006666"/>
                </a:solidFill>
              </a:rPr>
              <a:t>A fact table in the middle connected to a set of dimension tables </a:t>
            </a:r>
          </a:p>
          <a:p>
            <a:pPr lvl="1" eaLnBrk="1" hangingPunct="1">
              <a:lnSpc>
                <a:spcPct val="130000"/>
              </a:lnSpc>
              <a:spcBef>
                <a:spcPct val="10000"/>
              </a:spcBef>
            </a:pPr>
            <a:r>
              <a:rPr lang="en-US" altLang="en-US" sz="2400" u="sng" smtClean="0">
                <a:solidFill>
                  <a:schemeClr val="hlink"/>
                </a:solidFill>
              </a:rPr>
              <a:t>Snowflake schema</a:t>
            </a:r>
            <a:r>
              <a:rPr lang="en-US" altLang="en-US" sz="2400" smtClean="0"/>
              <a:t>:  </a:t>
            </a:r>
            <a:r>
              <a:rPr lang="en-US" altLang="en-US" sz="2400" smtClean="0">
                <a:solidFill>
                  <a:srgbClr val="006666"/>
                </a:solidFill>
              </a:rPr>
              <a:t>A refinement of star schema where some dimensional hierarchy is </a:t>
            </a:r>
            <a:r>
              <a:rPr lang="en-US" altLang="en-US" sz="2400" smtClean="0">
                <a:solidFill>
                  <a:schemeClr val="folHlink"/>
                </a:solidFill>
              </a:rPr>
              <a:t>normalized</a:t>
            </a:r>
            <a:r>
              <a:rPr lang="en-US" altLang="en-US" sz="2400" smtClean="0">
                <a:solidFill>
                  <a:srgbClr val="006666"/>
                </a:solidFill>
              </a:rPr>
              <a:t> into a set of smaller dimension tables</a:t>
            </a:r>
            <a:r>
              <a:rPr lang="en-US" altLang="en-US" sz="2400" smtClean="0"/>
              <a:t>, forming a shape similar to snowflake</a:t>
            </a:r>
          </a:p>
          <a:p>
            <a:pPr lvl="1" eaLnBrk="1" hangingPunct="1">
              <a:lnSpc>
                <a:spcPct val="130000"/>
              </a:lnSpc>
              <a:spcBef>
                <a:spcPct val="10000"/>
              </a:spcBef>
            </a:pPr>
            <a:r>
              <a:rPr lang="en-US" altLang="en-US" sz="2400" u="sng" smtClean="0">
                <a:solidFill>
                  <a:schemeClr val="hlink"/>
                </a:solidFill>
              </a:rPr>
              <a:t>Fact constellations</a:t>
            </a:r>
            <a:r>
              <a:rPr lang="en-US" altLang="en-US" sz="2400" smtClean="0"/>
              <a:t>:  </a:t>
            </a:r>
            <a:r>
              <a:rPr lang="en-US" altLang="en-US" sz="2400" smtClean="0">
                <a:solidFill>
                  <a:srgbClr val="006666"/>
                </a:solidFill>
              </a:rPr>
              <a:t>Multiple fact tables share dimension tables</a:t>
            </a:r>
            <a:r>
              <a:rPr lang="en-US" altLang="en-US" sz="2400" smtClean="0"/>
              <a:t>, viewed as a collection of stars, therefore called </a:t>
            </a:r>
            <a:r>
              <a:rPr lang="en-US" altLang="en-US" sz="2400" smtClean="0">
                <a:solidFill>
                  <a:schemeClr val="folHlink"/>
                </a:solidFill>
              </a:rPr>
              <a:t>galaxy schema</a:t>
            </a:r>
            <a:r>
              <a:rPr lang="en-US" altLang="en-US" sz="2400" smtClean="0"/>
              <a:t> or fact constellation</a:t>
            </a:r>
            <a:r>
              <a:rPr lang="en-US" altLang="en-US" smtClean="0"/>
              <a:t> </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4D1CCA7-3FE5-4370-A10D-C336EE2EA160}" type="slidenum">
              <a:rPr lang="en-US" altLang="en-US" sz="1200" smtClean="0"/>
              <a:pPr>
                <a:spcBef>
                  <a:spcPct val="0"/>
                </a:spcBef>
                <a:buClrTx/>
                <a:buSzTx/>
                <a:buFontTx/>
                <a:buNone/>
              </a:pPr>
              <a:t>26</a:t>
            </a:fld>
            <a:endParaRPr lang="en-US" altLang="en-US" sz="1200" smtClean="0"/>
          </a:p>
        </p:txBody>
      </p:sp>
      <p:pic>
        <p:nvPicPr>
          <p:cNvPr id="50181" name="Picture 6" descr="sta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12863"/>
            <a:ext cx="2524125"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7" descr="snowflake_48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7300" y="1447800"/>
            <a:ext cx="31337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8" descr="orion_constellation_small.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0386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457200" y="304800"/>
            <a:ext cx="8382000" cy="838200"/>
          </a:xfrm>
          <a:prstGeom prst="rect">
            <a:avLst/>
          </a:prstGeom>
          <a:noFill/>
        </p:spPr>
        <p:txBody>
          <a:bodyPr lIns="92075" tIns="46038" rIns="92075" bIns="46038" anchor="ctr"/>
          <a:lstStyle/>
          <a:p>
            <a:pPr algn="ctr" eaLnBrk="1" hangingPunct="1">
              <a:defRPr/>
            </a:pPr>
            <a:r>
              <a:rPr lang="en-US" sz="3200" kern="0" dirty="0">
                <a:solidFill>
                  <a:schemeClr val="tx2"/>
                </a:solidFill>
                <a:latin typeface="+mj-lt"/>
                <a:ea typeface="+mj-ea"/>
                <a:cs typeface="+mj-cs"/>
              </a:rPr>
              <a:t>Star, Snowflake and Constellation</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7F1A0BA-B7AA-449B-B72C-3B0885B4ABE7}" type="slidenum">
              <a:rPr lang="en-US" altLang="en-US" sz="1200" smtClean="0"/>
              <a:pPr>
                <a:spcBef>
                  <a:spcPct val="0"/>
                </a:spcBef>
                <a:buClrTx/>
                <a:buSzTx/>
                <a:buFontTx/>
                <a:buNone/>
              </a:pPr>
              <a:t>27</a:t>
            </a:fld>
            <a:endParaRPr lang="en-US" altLang="en-US" sz="1200" smtClean="0"/>
          </a:p>
        </p:txBody>
      </p:sp>
      <p:sp>
        <p:nvSpPr>
          <p:cNvPr id="51203" name="Rectangle 2"/>
          <p:cNvSpPr>
            <a:spLocks noGrp="1" noChangeArrowheads="1"/>
          </p:cNvSpPr>
          <p:nvPr>
            <p:ph type="title"/>
          </p:nvPr>
        </p:nvSpPr>
        <p:spPr>
          <a:xfrm>
            <a:off x="495300" y="414338"/>
            <a:ext cx="7772400" cy="498475"/>
          </a:xfrm>
        </p:spPr>
        <p:txBody>
          <a:bodyPr/>
          <a:lstStyle/>
          <a:p>
            <a:pPr eaLnBrk="1" hangingPunct="1"/>
            <a:r>
              <a:rPr lang="en-US" altLang="en-US" smtClean="0"/>
              <a:t>Example of </a:t>
            </a:r>
            <a:r>
              <a:rPr lang="en-US" altLang="en-US" b="1" smtClean="0"/>
              <a:t>Star Schema</a:t>
            </a:r>
          </a:p>
        </p:txBody>
      </p:sp>
      <p:sp>
        <p:nvSpPr>
          <p:cNvPr id="51204" name="Rectangle 3"/>
          <p:cNvSpPr>
            <a:spLocks noGrp="1" noChangeArrowheads="1"/>
          </p:cNvSpPr>
          <p:nvPr>
            <p:ph type="body" idx="1"/>
          </p:nvPr>
        </p:nvSpPr>
        <p:spPr>
          <a:xfrm>
            <a:off x="6419850" y="1676400"/>
            <a:ext cx="2495550" cy="4305300"/>
          </a:xfrm>
        </p:spPr>
        <p:txBody>
          <a:bodyPr/>
          <a:lstStyle/>
          <a:p>
            <a:pPr eaLnBrk="1" hangingPunct="1">
              <a:buFont typeface="Wingdings" panose="05000000000000000000" pitchFamily="2" charset="2"/>
              <a:buNone/>
            </a:pPr>
            <a:r>
              <a:rPr lang="en-US" altLang="en-US" sz="2000" smtClean="0"/>
              <a:t>   </a:t>
            </a:r>
          </a:p>
        </p:txBody>
      </p:sp>
      <p:sp>
        <p:nvSpPr>
          <p:cNvPr id="51205" name="Rectangle 5"/>
          <p:cNvSpPr>
            <a:spLocks noChangeArrowheads="1"/>
          </p:cNvSpPr>
          <p:nvPr/>
        </p:nvSpPr>
        <p:spPr bwMode="auto">
          <a:xfrm>
            <a:off x="3548063" y="3162300"/>
            <a:ext cx="2065337"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51206" name="Group 6"/>
          <p:cNvGrpSpPr>
            <a:grpSpLocks/>
          </p:cNvGrpSpPr>
          <p:nvPr/>
        </p:nvGrpSpPr>
        <p:grpSpPr bwMode="auto">
          <a:xfrm>
            <a:off x="304800" y="1295400"/>
            <a:ext cx="1819275" cy="2163763"/>
            <a:chOff x="277" y="1164"/>
            <a:chExt cx="1133" cy="1341"/>
          </a:xfrm>
        </p:grpSpPr>
        <p:sp>
          <p:nvSpPr>
            <p:cNvPr id="51238" name="Rectangle 7"/>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time_key</a:t>
              </a:r>
            </a:p>
            <a:p>
              <a:pPr>
                <a:spcBef>
                  <a:spcPct val="0"/>
                </a:spcBef>
                <a:buClrTx/>
                <a:buSzTx/>
                <a:buFontTx/>
                <a:buNone/>
              </a:pPr>
              <a:r>
                <a:rPr lang="en-US" altLang="en-US" sz="1800">
                  <a:latin typeface="Times New Roman" panose="02020603050405020304" pitchFamily="18" charset="0"/>
                </a:rPr>
                <a:t>day</a:t>
              </a:r>
            </a:p>
            <a:p>
              <a:pPr>
                <a:spcBef>
                  <a:spcPct val="0"/>
                </a:spcBef>
                <a:buClrTx/>
                <a:buSzTx/>
                <a:buFontTx/>
                <a:buNone/>
              </a:pPr>
              <a:r>
                <a:rPr lang="en-US" altLang="en-US" sz="1800">
                  <a:latin typeface="Times New Roman" panose="02020603050405020304" pitchFamily="18" charset="0"/>
                </a:rPr>
                <a:t>day_of_the_week</a:t>
              </a:r>
            </a:p>
            <a:p>
              <a:pPr>
                <a:spcBef>
                  <a:spcPct val="0"/>
                </a:spcBef>
                <a:buClrTx/>
                <a:buSzTx/>
                <a:buFontTx/>
                <a:buNone/>
              </a:pPr>
              <a:r>
                <a:rPr lang="en-US" altLang="en-US" sz="1800">
                  <a:latin typeface="Times New Roman" panose="02020603050405020304" pitchFamily="18" charset="0"/>
                </a:rPr>
                <a:t>month</a:t>
              </a:r>
            </a:p>
            <a:p>
              <a:pPr>
                <a:spcBef>
                  <a:spcPct val="0"/>
                </a:spcBef>
                <a:buClrTx/>
                <a:buSzTx/>
                <a:buFontTx/>
                <a:buNone/>
              </a:pPr>
              <a:r>
                <a:rPr lang="en-US" altLang="en-US" sz="1800">
                  <a:latin typeface="Times New Roman" panose="02020603050405020304" pitchFamily="18" charset="0"/>
                </a:rPr>
                <a:t>quarter</a:t>
              </a:r>
            </a:p>
            <a:p>
              <a:pPr>
                <a:spcBef>
                  <a:spcPct val="0"/>
                </a:spcBef>
                <a:buClrTx/>
                <a:buSzTx/>
                <a:buFontTx/>
                <a:buNone/>
              </a:pPr>
              <a:r>
                <a:rPr lang="en-US" altLang="en-US" sz="1800">
                  <a:latin typeface="Times New Roman" panose="02020603050405020304" pitchFamily="18" charset="0"/>
                </a:rPr>
                <a:t>year</a:t>
              </a:r>
            </a:p>
          </p:txBody>
        </p:sp>
        <p:sp>
          <p:nvSpPr>
            <p:cNvPr id="51239" name="Rectangle 8"/>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time</a:t>
              </a:r>
            </a:p>
          </p:txBody>
        </p:sp>
      </p:grpSp>
      <p:grpSp>
        <p:nvGrpSpPr>
          <p:cNvPr id="51207" name="Group 9"/>
          <p:cNvGrpSpPr>
            <a:grpSpLocks/>
          </p:cNvGrpSpPr>
          <p:nvPr/>
        </p:nvGrpSpPr>
        <p:grpSpPr bwMode="auto">
          <a:xfrm>
            <a:off x="6604000" y="3867150"/>
            <a:ext cx="1831975" cy="1884363"/>
            <a:chOff x="684" y="2196"/>
            <a:chExt cx="1140" cy="1168"/>
          </a:xfrm>
        </p:grpSpPr>
        <p:sp>
          <p:nvSpPr>
            <p:cNvPr id="51236" name="Rectangle 10"/>
            <p:cNvSpPr>
              <a:spLocks noChangeArrowheads="1"/>
            </p:cNvSpPr>
            <p:nvPr/>
          </p:nvSpPr>
          <p:spPr bwMode="auto">
            <a:xfrm>
              <a:off x="684" y="2450"/>
              <a:ext cx="1140" cy="914"/>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location_key</a:t>
              </a:r>
            </a:p>
            <a:p>
              <a:pPr>
                <a:spcBef>
                  <a:spcPct val="0"/>
                </a:spcBef>
                <a:buClrTx/>
                <a:buSzTx/>
                <a:buFontTx/>
                <a:buNone/>
              </a:pPr>
              <a:r>
                <a:rPr lang="en-US" altLang="en-US" sz="1800">
                  <a:latin typeface="Times New Roman" panose="02020603050405020304" pitchFamily="18" charset="0"/>
                </a:rPr>
                <a:t>street</a:t>
              </a:r>
            </a:p>
            <a:p>
              <a:pPr>
                <a:spcBef>
                  <a:spcPct val="0"/>
                </a:spcBef>
                <a:buClrTx/>
                <a:buSzTx/>
                <a:buFontTx/>
                <a:buNone/>
              </a:pPr>
              <a:r>
                <a:rPr lang="en-US" altLang="en-US" sz="1800">
                  <a:latin typeface="Times New Roman" panose="02020603050405020304" pitchFamily="18" charset="0"/>
                </a:rPr>
                <a:t>city</a:t>
              </a:r>
            </a:p>
            <a:p>
              <a:pPr>
                <a:spcBef>
                  <a:spcPct val="0"/>
                </a:spcBef>
                <a:buClrTx/>
                <a:buSzTx/>
                <a:buFontTx/>
                <a:buNone/>
              </a:pPr>
              <a:r>
                <a:rPr lang="en-US" altLang="en-US" sz="1800">
                  <a:latin typeface="Times New Roman" panose="02020603050405020304" pitchFamily="18" charset="0"/>
                </a:rPr>
                <a:t>state_or_province</a:t>
              </a:r>
            </a:p>
            <a:p>
              <a:pPr>
                <a:spcBef>
                  <a:spcPct val="0"/>
                </a:spcBef>
                <a:buClrTx/>
                <a:buSzTx/>
                <a:buFontTx/>
                <a:buNone/>
              </a:pPr>
              <a:r>
                <a:rPr lang="en-US" altLang="en-US" sz="1800">
                  <a:latin typeface="Times New Roman" panose="02020603050405020304" pitchFamily="18" charset="0"/>
                </a:rPr>
                <a:t>country</a:t>
              </a:r>
            </a:p>
          </p:txBody>
        </p:sp>
        <p:sp>
          <p:nvSpPr>
            <p:cNvPr id="51237" name="Rectangle 11"/>
            <p:cNvSpPr>
              <a:spLocks noChangeArrowheads="1"/>
            </p:cNvSpPr>
            <p:nvPr/>
          </p:nvSpPr>
          <p:spPr bwMode="auto">
            <a:xfrm>
              <a:off x="684" y="2196"/>
              <a:ext cx="630" cy="252"/>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location</a:t>
              </a:r>
            </a:p>
          </p:txBody>
        </p:sp>
      </p:grpSp>
      <p:sp>
        <p:nvSpPr>
          <p:cNvPr id="51208" name="Rectangle 12"/>
          <p:cNvSpPr>
            <a:spLocks noChangeArrowheads="1"/>
          </p:cNvSpPr>
          <p:nvPr/>
        </p:nvSpPr>
        <p:spPr bwMode="auto">
          <a:xfrm>
            <a:off x="3451225" y="2279650"/>
            <a:ext cx="186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Sales Fact Table</a:t>
            </a:r>
          </a:p>
        </p:txBody>
      </p:sp>
      <p:sp>
        <p:nvSpPr>
          <p:cNvPr id="51209" name="Rectangle 13"/>
          <p:cNvSpPr>
            <a:spLocks noChangeArrowheads="1"/>
          </p:cNvSpPr>
          <p:nvPr/>
        </p:nvSpPr>
        <p:spPr bwMode="auto">
          <a:xfrm>
            <a:off x="3548063" y="2697163"/>
            <a:ext cx="2065337"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1210" name="Rectangle 14"/>
          <p:cNvSpPr>
            <a:spLocks noChangeArrowheads="1"/>
          </p:cNvSpPr>
          <p:nvPr/>
        </p:nvSpPr>
        <p:spPr bwMode="auto">
          <a:xfrm>
            <a:off x="3581400" y="2743200"/>
            <a:ext cx="2057400" cy="396875"/>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           time_key</a:t>
            </a:r>
          </a:p>
        </p:txBody>
      </p:sp>
      <p:sp>
        <p:nvSpPr>
          <p:cNvPr id="51211" name="Rectangle 15"/>
          <p:cNvSpPr>
            <a:spLocks noChangeArrowheads="1"/>
          </p:cNvSpPr>
          <p:nvPr/>
        </p:nvSpPr>
        <p:spPr bwMode="auto">
          <a:xfrm>
            <a:off x="3582988" y="3192463"/>
            <a:ext cx="2016125" cy="3968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item_key</a:t>
            </a:r>
          </a:p>
        </p:txBody>
      </p:sp>
      <p:sp>
        <p:nvSpPr>
          <p:cNvPr id="51212" name="Rectangle 16"/>
          <p:cNvSpPr>
            <a:spLocks noChangeArrowheads="1"/>
          </p:cNvSpPr>
          <p:nvPr/>
        </p:nvSpPr>
        <p:spPr bwMode="auto">
          <a:xfrm>
            <a:off x="3548063" y="3627438"/>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1213" name="Rectangle 17"/>
          <p:cNvSpPr>
            <a:spLocks noChangeArrowheads="1"/>
          </p:cNvSpPr>
          <p:nvPr/>
        </p:nvSpPr>
        <p:spPr bwMode="auto">
          <a:xfrm>
            <a:off x="3582988" y="3638550"/>
            <a:ext cx="20669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branch_key</a:t>
            </a:r>
          </a:p>
        </p:txBody>
      </p:sp>
      <p:sp>
        <p:nvSpPr>
          <p:cNvPr id="51214" name="Rectangle 18"/>
          <p:cNvSpPr>
            <a:spLocks noChangeArrowheads="1"/>
          </p:cNvSpPr>
          <p:nvPr/>
        </p:nvSpPr>
        <p:spPr bwMode="auto">
          <a:xfrm>
            <a:off x="3548063" y="4090988"/>
            <a:ext cx="2065337"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1215" name="Rectangle 19"/>
          <p:cNvSpPr>
            <a:spLocks noChangeArrowheads="1"/>
          </p:cNvSpPr>
          <p:nvPr/>
        </p:nvSpPr>
        <p:spPr bwMode="auto">
          <a:xfrm>
            <a:off x="3581400" y="4114800"/>
            <a:ext cx="2065338" cy="3968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location_key</a:t>
            </a:r>
          </a:p>
        </p:txBody>
      </p:sp>
      <p:sp>
        <p:nvSpPr>
          <p:cNvPr id="51216" name="Rectangle 20"/>
          <p:cNvSpPr>
            <a:spLocks noChangeArrowheads="1"/>
          </p:cNvSpPr>
          <p:nvPr/>
        </p:nvSpPr>
        <p:spPr bwMode="auto">
          <a:xfrm>
            <a:off x="3548063" y="4556125"/>
            <a:ext cx="2065337"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1217" name="Rectangle 21"/>
          <p:cNvSpPr>
            <a:spLocks noChangeArrowheads="1"/>
          </p:cNvSpPr>
          <p:nvPr/>
        </p:nvSpPr>
        <p:spPr bwMode="auto">
          <a:xfrm>
            <a:off x="3582988" y="4606925"/>
            <a:ext cx="198755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units_sold</a:t>
            </a:r>
          </a:p>
        </p:txBody>
      </p:sp>
      <p:sp>
        <p:nvSpPr>
          <p:cNvPr id="51218" name="Rectangle 22"/>
          <p:cNvSpPr>
            <a:spLocks noChangeArrowheads="1"/>
          </p:cNvSpPr>
          <p:nvPr/>
        </p:nvSpPr>
        <p:spPr bwMode="auto">
          <a:xfrm>
            <a:off x="3548063" y="5021263"/>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1219" name="Rectangle 23"/>
          <p:cNvSpPr>
            <a:spLocks noChangeArrowheads="1"/>
          </p:cNvSpPr>
          <p:nvPr/>
        </p:nvSpPr>
        <p:spPr bwMode="auto">
          <a:xfrm>
            <a:off x="3582988" y="5051425"/>
            <a:ext cx="199390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dollars_sold</a:t>
            </a:r>
          </a:p>
        </p:txBody>
      </p:sp>
      <p:sp>
        <p:nvSpPr>
          <p:cNvPr id="51220" name="Rectangle 24"/>
          <p:cNvSpPr>
            <a:spLocks noChangeArrowheads="1"/>
          </p:cNvSpPr>
          <p:nvPr/>
        </p:nvSpPr>
        <p:spPr bwMode="auto">
          <a:xfrm>
            <a:off x="3548063" y="5486400"/>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1221" name="Rectangle 25"/>
          <p:cNvSpPr>
            <a:spLocks noChangeArrowheads="1"/>
          </p:cNvSpPr>
          <p:nvPr/>
        </p:nvSpPr>
        <p:spPr bwMode="auto">
          <a:xfrm>
            <a:off x="3563938" y="5497513"/>
            <a:ext cx="1995487"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avg_sales</a:t>
            </a:r>
          </a:p>
        </p:txBody>
      </p:sp>
      <p:sp>
        <p:nvSpPr>
          <p:cNvPr id="51222" name="Rectangle 26"/>
          <p:cNvSpPr>
            <a:spLocks noChangeArrowheads="1"/>
          </p:cNvSpPr>
          <p:nvPr/>
        </p:nvSpPr>
        <p:spPr bwMode="auto">
          <a:xfrm>
            <a:off x="2057400" y="5905500"/>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a:latin typeface="Times New Roman" panose="02020603050405020304" pitchFamily="18" charset="0"/>
              </a:rPr>
              <a:t>Measures</a:t>
            </a:r>
          </a:p>
        </p:txBody>
      </p:sp>
      <p:sp>
        <p:nvSpPr>
          <p:cNvPr id="51223" name="Line 27"/>
          <p:cNvSpPr>
            <a:spLocks noChangeShapeType="1"/>
          </p:cNvSpPr>
          <p:nvPr/>
        </p:nvSpPr>
        <p:spPr bwMode="auto">
          <a:xfrm flipV="1">
            <a:off x="2771775" y="4781550"/>
            <a:ext cx="769938"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24" name="Line 28"/>
          <p:cNvSpPr>
            <a:spLocks noChangeShapeType="1"/>
          </p:cNvSpPr>
          <p:nvPr/>
        </p:nvSpPr>
        <p:spPr bwMode="auto">
          <a:xfrm flipV="1">
            <a:off x="2752725" y="5324475"/>
            <a:ext cx="788988"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25" name="Line 29"/>
          <p:cNvSpPr>
            <a:spLocks noChangeShapeType="1"/>
          </p:cNvSpPr>
          <p:nvPr/>
        </p:nvSpPr>
        <p:spPr bwMode="auto">
          <a:xfrm flipV="1">
            <a:off x="2752725" y="5692775"/>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26" name="Line 30"/>
          <p:cNvSpPr>
            <a:spLocks noChangeShapeType="1"/>
          </p:cNvSpPr>
          <p:nvPr/>
        </p:nvSpPr>
        <p:spPr bwMode="auto">
          <a:xfrm flipH="1">
            <a:off x="2328863" y="3949700"/>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27" name="Line 31"/>
          <p:cNvSpPr>
            <a:spLocks noChangeShapeType="1"/>
          </p:cNvSpPr>
          <p:nvPr/>
        </p:nvSpPr>
        <p:spPr bwMode="auto">
          <a:xfrm flipH="1" flipV="1">
            <a:off x="2133600" y="2514600"/>
            <a:ext cx="1446213" cy="485775"/>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28" name="Line 32"/>
          <p:cNvSpPr>
            <a:spLocks noChangeShapeType="1"/>
          </p:cNvSpPr>
          <p:nvPr/>
        </p:nvSpPr>
        <p:spPr bwMode="auto">
          <a:xfrm>
            <a:off x="5580063" y="4356100"/>
            <a:ext cx="1039812" cy="38735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29" name="Line 33"/>
          <p:cNvSpPr>
            <a:spLocks noChangeShapeType="1"/>
          </p:cNvSpPr>
          <p:nvPr/>
        </p:nvSpPr>
        <p:spPr bwMode="auto">
          <a:xfrm flipV="1">
            <a:off x="5580063" y="2709863"/>
            <a:ext cx="1077912" cy="677862"/>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1230" name="Group 34"/>
          <p:cNvGrpSpPr>
            <a:grpSpLocks/>
          </p:cNvGrpSpPr>
          <p:nvPr/>
        </p:nvGrpSpPr>
        <p:grpSpPr bwMode="auto">
          <a:xfrm>
            <a:off x="6610350" y="1600200"/>
            <a:ext cx="1438275" cy="1925638"/>
            <a:chOff x="3796" y="983"/>
            <a:chExt cx="896" cy="1194"/>
          </a:xfrm>
        </p:grpSpPr>
        <p:sp>
          <p:nvSpPr>
            <p:cNvPr id="51234" name="Rectangle 35"/>
            <p:cNvSpPr>
              <a:spLocks noChangeArrowheads="1"/>
            </p:cNvSpPr>
            <p:nvPr/>
          </p:nvSpPr>
          <p:spPr bwMode="auto">
            <a:xfrm>
              <a:off x="3796" y="1262"/>
              <a:ext cx="896" cy="915"/>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item_key</a:t>
              </a:r>
            </a:p>
            <a:p>
              <a:pPr>
                <a:spcBef>
                  <a:spcPct val="0"/>
                </a:spcBef>
                <a:buClrTx/>
                <a:buSzTx/>
                <a:buFontTx/>
                <a:buNone/>
              </a:pPr>
              <a:r>
                <a:rPr lang="en-US" altLang="en-US" sz="1800">
                  <a:latin typeface="Times New Roman" panose="02020603050405020304" pitchFamily="18" charset="0"/>
                </a:rPr>
                <a:t>item_name</a:t>
              </a:r>
            </a:p>
            <a:p>
              <a:pPr>
                <a:spcBef>
                  <a:spcPct val="0"/>
                </a:spcBef>
                <a:buClrTx/>
                <a:buSzTx/>
                <a:buFontTx/>
                <a:buNone/>
              </a:pPr>
              <a:r>
                <a:rPr lang="en-US" altLang="en-US" sz="1800">
                  <a:latin typeface="Times New Roman" panose="02020603050405020304" pitchFamily="18" charset="0"/>
                </a:rPr>
                <a:t>brand</a:t>
              </a:r>
            </a:p>
            <a:p>
              <a:pPr>
                <a:spcBef>
                  <a:spcPct val="0"/>
                </a:spcBef>
                <a:buClrTx/>
                <a:buSzTx/>
                <a:buFontTx/>
                <a:buNone/>
              </a:pPr>
              <a:r>
                <a:rPr lang="en-US" altLang="en-US" sz="1800">
                  <a:latin typeface="Times New Roman" panose="02020603050405020304" pitchFamily="18" charset="0"/>
                </a:rPr>
                <a:t>type</a:t>
              </a:r>
            </a:p>
            <a:p>
              <a:pPr>
                <a:spcBef>
                  <a:spcPct val="0"/>
                </a:spcBef>
                <a:buClrTx/>
                <a:buSzTx/>
                <a:buFontTx/>
                <a:buNone/>
              </a:pPr>
              <a:r>
                <a:rPr lang="en-US" altLang="en-US" sz="1800">
                  <a:latin typeface="Times New Roman" panose="02020603050405020304" pitchFamily="18" charset="0"/>
                </a:rPr>
                <a:t>supplier_type</a:t>
              </a:r>
            </a:p>
          </p:txBody>
        </p:sp>
        <p:sp>
          <p:nvSpPr>
            <p:cNvPr id="51235" name="Text Box 36"/>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item</a:t>
              </a:r>
            </a:p>
          </p:txBody>
        </p:sp>
      </p:grpSp>
      <p:grpSp>
        <p:nvGrpSpPr>
          <p:cNvPr id="51231" name="Group 37"/>
          <p:cNvGrpSpPr>
            <a:grpSpLocks/>
          </p:cNvGrpSpPr>
          <p:nvPr/>
        </p:nvGrpSpPr>
        <p:grpSpPr bwMode="auto">
          <a:xfrm>
            <a:off x="838200" y="3886200"/>
            <a:ext cx="1509713" cy="1393825"/>
            <a:chOff x="3844" y="2426"/>
            <a:chExt cx="939" cy="864"/>
          </a:xfrm>
        </p:grpSpPr>
        <p:sp>
          <p:nvSpPr>
            <p:cNvPr id="51232" name="Rectangle 38"/>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branch_key</a:t>
              </a:r>
            </a:p>
            <a:p>
              <a:pPr>
                <a:spcBef>
                  <a:spcPct val="0"/>
                </a:spcBef>
                <a:buClrTx/>
                <a:buSzTx/>
                <a:buFontTx/>
                <a:buNone/>
              </a:pPr>
              <a:r>
                <a:rPr lang="en-US" altLang="en-US" sz="1800">
                  <a:latin typeface="Times New Roman" panose="02020603050405020304" pitchFamily="18" charset="0"/>
                </a:rPr>
                <a:t>branch_name</a:t>
              </a:r>
            </a:p>
            <a:p>
              <a:pPr>
                <a:spcBef>
                  <a:spcPct val="0"/>
                </a:spcBef>
                <a:buClrTx/>
                <a:buSzTx/>
                <a:buFontTx/>
                <a:buNone/>
              </a:pPr>
              <a:r>
                <a:rPr lang="en-US" altLang="en-US" sz="1800">
                  <a:latin typeface="Times New Roman" panose="02020603050405020304" pitchFamily="18" charset="0"/>
                </a:rPr>
                <a:t>branch_type</a:t>
              </a:r>
            </a:p>
          </p:txBody>
        </p:sp>
        <p:sp>
          <p:nvSpPr>
            <p:cNvPr id="51233" name="Text Box 39"/>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branch</a:t>
              </a:r>
            </a:p>
          </p:txBody>
        </p:sp>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A973084-D246-4AC2-8294-F5A21BD0517A}" type="slidenum">
              <a:rPr lang="en-US" altLang="en-US" sz="1200" smtClean="0"/>
              <a:pPr>
                <a:spcBef>
                  <a:spcPct val="0"/>
                </a:spcBef>
                <a:buClrTx/>
                <a:buSzTx/>
                <a:buFontTx/>
                <a:buNone/>
              </a:pPr>
              <a:t>28</a:t>
            </a:fld>
            <a:endParaRPr lang="en-US" altLang="en-US" sz="1200" smtClean="0"/>
          </a:p>
        </p:txBody>
      </p:sp>
      <p:sp>
        <p:nvSpPr>
          <p:cNvPr id="53251" name="Rectangle 2"/>
          <p:cNvSpPr>
            <a:spLocks noGrp="1" noChangeArrowheads="1"/>
          </p:cNvSpPr>
          <p:nvPr>
            <p:ph type="title"/>
          </p:nvPr>
        </p:nvSpPr>
        <p:spPr>
          <a:xfrm>
            <a:off x="495300" y="414338"/>
            <a:ext cx="7772400" cy="498475"/>
          </a:xfrm>
        </p:spPr>
        <p:txBody>
          <a:bodyPr/>
          <a:lstStyle/>
          <a:p>
            <a:pPr eaLnBrk="1" hangingPunct="1"/>
            <a:r>
              <a:rPr lang="en-US" altLang="en-US" smtClean="0"/>
              <a:t>Example of </a:t>
            </a:r>
            <a:r>
              <a:rPr lang="en-US" altLang="en-US" b="1" smtClean="0"/>
              <a:t>Snowflake Schema</a:t>
            </a:r>
          </a:p>
        </p:txBody>
      </p:sp>
      <p:sp>
        <p:nvSpPr>
          <p:cNvPr id="53252" name="Rectangle 4"/>
          <p:cNvSpPr>
            <a:spLocks noChangeArrowheads="1"/>
          </p:cNvSpPr>
          <p:nvPr/>
        </p:nvSpPr>
        <p:spPr bwMode="auto">
          <a:xfrm>
            <a:off x="3317875" y="3105150"/>
            <a:ext cx="2065338"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53253" name="Group 5"/>
          <p:cNvGrpSpPr>
            <a:grpSpLocks/>
          </p:cNvGrpSpPr>
          <p:nvPr/>
        </p:nvGrpSpPr>
        <p:grpSpPr bwMode="auto">
          <a:xfrm>
            <a:off x="304800" y="1295400"/>
            <a:ext cx="1819275" cy="2163763"/>
            <a:chOff x="277" y="1164"/>
            <a:chExt cx="1133" cy="1341"/>
          </a:xfrm>
        </p:grpSpPr>
        <p:sp>
          <p:nvSpPr>
            <p:cNvPr id="53293" name="Rectangle 6"/>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time_key</a:t>
              </a:r>
            </a:p>
            <a:p>
              <a:pPr>
                <a:spcBef>
                  <a:spcPct val="0"/>
                </a:spcBef>
                <a:buClrTx/>
                <a:buSzTx/>
                <a:buFontTx/>
                <a:buNone/>
              </a:pPr>
              <a:r>
                <a:rPr lang="en-US" altLang="en-US" sz="1800">
                  <a:latin typeface="Times New Roman" panose="02020603050405020304" pitchFamily="18" charset="0"/>
                </a:rPr>
                <a:t>day</a:t>
              </a:r>
            </a:p>
            <a:p>
              <a:pPr>
                <a:spcBef>
                  <a:spcPct val="0"/>
                </a:spcBef>
                <a:buClrTx/>
                <a:buSzTx/>
                <a:buFontTx/>
                <a:buNone/>
              </a:pPr>
              <a:r>
                <a:rPr lang="en-US" altLang="en-US" sz="1800">
                  <a:latin typeface="Times New Roman" panose="02020603050405020304" pitchFamily="18" charset="0"/>
                </a:rPr>
                <a:t>day_of_the_week</a:t>
              </a:r>
            </a:p>
            <a:p>
              <a:pPr>
                <a:spcBef>
                  <a:spcPct val="0"/>
                </a:spcBef>
                <a:buClrTx/>
                <a:buSzTx/>
                <a:buFontTx/>
                <a:buNone/>
              </a:pPr>
              <a:r>
                <a:rPr lang="en-US" altLang="en-US" sz="1800">
                  <a:latin typeface="Times New Roman" panose="02020603050405020304" pitchFamily="18" charset="0"/>
                </a:rPr>
                <a:t>month</a:t>
              </a:r>
            </a:p>
            <a:p>
              <a:pPr>
                <a:spcBef>
                  <a:spcPct val="0"/>
                </a:spcBef>
                <a:buClrTx/>
                <a:buSzTx/>
                <a:buFontTx/>
                <a:buNone/>
              </a:pPr>
              <a:r>
                <a:rPr lang="en-US" altLang="en-US" sz="1800">
                  <a:latin typeface="Times New Roman" panose="02020603050405020304" pitchFamily="18" charset="0"/>
                </a:rPr>
                <a:t>quarter</a:t>
              </a:r>
            </a:p>
            <a:p>
              <a:pPr>
                <a:spcBef>
                  <a:spcPct val="0"/>
                </a:spcBef>
                <a:buClrTx/>
                <a:buSzTx/>
                <a:buFontTx/>
                <a:buNone/>
              </a:pPr>
              <a:r>
                <a:rPr lang="en-US" altLang="en-US" sz="1800">
                  <a:latin typeface="Times New Roman" panose="02020603050405020304" pitchFamily="18" charset="0"/>
                </a:rPr>
                <a:t>year</a:t>
              </a:r>
            </a:p>
          </p:txBody>
        </p:sp>
        <p:sp>
          <p:nvSpPr>
            <p:cNvPr id="53294" name="Rectangle 7"/>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time</a:t>
              </a:r>
            </a:p>
          </p:txBody>
        </p:sp>
      </p:grpSp>
      <p:grpSp>
        <p:nvGrpSpPr>
          <p:cNvPr id="53254" name="Group 8"/>
          <p:cNvGrpSpPr>
            <a:grpSpLocks/>
          </p:cNvGrpSpPr>
          <p:nvPr/>
        </p:nvGrpSpPr>
        <p:grpSpPr bwMode="auto">
          <a:xfrm>
            <a:off x="5943600" y="3810000"/>
            <a:ext cx="1374775" cy="1331913"/>
            <a:chOff x="684" y="2196"/>
            <a:chExt cx="1298" cy="834"/>
          </a:xfrm>
        </p:grpSpPr>
        <p:sp>
          <p:nvSpPr>
            <p:cNvPr id="53291" name="Rectangle 9"/>
            <p:cNvSpPr>
              <a:spLocks noChangeArrowheads="1"/>
            </p:cNvSpPr>
            <p:nvPr/>
          </p:nvSpPr>
          <p:spPr bwMode="auto">
            <a:xfrm>
              <a:off x="684" y="2450"/>
              <a:ext cx="1298" cy="580"/>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location_key</a:t>
              </a:r>
            </a:p>
            <a:p>
              <a:pPr>
                <a:spcBef>
                  <a:spcPct val="0"/>
                </a:spcBef>
                <a:buClrTx/>
                <a:buSzTx/>
                <a:buFontTx/>
                <a:buNone/>
              </a:pPr>
              <a:r>
                <a:rPr lang="en-US" altLang="en-US" sz="1800">
                  <a:latin typeface="Times New Roman" panose="02020603050405020304" pitchFamily="18" charset="0"/>
                </a:rPr>
                <a:t>street</a:t>
              </a:r>
            </a:p>
            <a:p>
              <a:pPr>
                <a:spcBef>
                  <a:spcPct val="0"/>
                </a:spcBef>
                <a:buClrTx/>
                <a:buSzTx/>
                <a:buFontTx/>
                <a:buNone/>
              </a:pPr>
              <a:r>
                <a:rPr lang="en-US" altLang="en-US" sz="1800">
                  <a:latin typeface="Times New Roman" panose="02020603050405020304" pitchFamily="18" charset="0"/>
                </a:rPr>
                <a:t>city_key</a:t>
              </a:r>
            </a:p>
          </p:txBody>
        </p:sp>
        <p:sp>
          <p:nvSpPr>
            <p:cNvPr id="53292" name="Rectangle 10"/>
            <p:cNvSpPr>
              <a:spLocks noChangeArrowheads="1"/>
            </p:cNvSpPr>
            <p:nvPr/>
          </p:nvSpPr>
          <p:spPr bwMode="auto">
            <a:xfrm>
              <a:off x="684" y="2196"/>
              <a:ext cx="953" cy="254"/>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location</a:t>
              </a:r>
            </a:p>
          </p:txBody>
        </p:sp>
      </p:grpSp>
      <p:sp>
        <p:nvSpPr>
          <p:cNvPr id="53255" name="Rectangle 11"/>
          <p:cNvSpPr>
            <a:spLocks noChangeArrowheads="1"/>
          </p:cNvSpPr>
          <p:nvPr/>
        </p:nvSpPr>
        <p:spPr bwMode="auto">
          <a:xfrm>
            <a:off x="3275013" y="2152650"/>
            <a:ext cx="1860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Sales Fact Table</a:t>
            </a:r>
          </a:p>
        </p:txBody>
      </p:sp>
      <p:sp>
        <p:nvSpPr>
          <p:cNvPr id="53256" name="Rectangle 12"/>
          <p:cNvSpPr>
            <a:spLocks noChangeArrowheads="1"/>
          </p:cNvSpPr>
          <p:nvPr/>
        </p:nvSpPr>
        <p:spPr bwMode="auto">
          <a:xfrm>
            <a:off x="3317875" y="2640013"/>
            <a:ext cx="2065338"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57" name="Rectangle 13"/>
          <p:cNvSpPr>
            <a:spLocks noChangeArrowheads="1"/>
          </p:cNvSpPr>
          <p:nvPr/>
        </p:nvSpPr>
        <p:spPr bwMode="auto">
          <a:xfrm>
            <a:off x="3351213" y="2686050"/>
            <a:ext cx="2057400" cy="396875"/>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           time_key</a:t>
            </a:r>
          </a:p>
        </p:txBody>
      </p:sp>
      <p:sp>
        <p:nvSpPr>
          <p:cNvPr id="53258" name="Rectangle 14"/>
          <p:cNvSpPr>
            <a:spLocks noChangeArrowheads="1"/>
          </p:cNvSpPr>
          <p:nvPr/>
        </p:nvSpPr>
        <p:spPr bwMode="auto">
          <a:xfrm>
            <a:off x="3352800" y="3135313"/>
            <a:ext cx="2016125" cy="3968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item_key</a:t>
            </a:r>
          </a:p>
        </p:txBody>
      </p:sp>
      <p:sp>
        <p:nvSpPr>
          <p:cNvPr id="53259" name="Rectangle 15"/>
          <p:cNvSpPr>
            <a:spLocks noChangeArrowheads="1"/>
          </p:cNvSpPr>
          <p:nvPr/>
        </p:nvSpPr>
        <p:spPr bwMode="auto">
          <a:xfrm>
            <a:off x="3317875" y="3570288"/>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60" name="Rectangle 16"/>
          <p:cNvSpPr>
            <a:spLocks noChangeArrowheads="1"/>
          </p:cNvSpPr>
          <p:nvPr/>
        </p:nvSpPr>
        <p:spPr bwMode="auto">
          <a:xfrm>
            <a:off x="3352800" y="3581400"/>
            <a:ext cx="2066925" cy="396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branch_key</a:t>
            </a:r>
          </a:p>
        </p:txBody>
      </p:sp>
      <p:sp>
        <p:nvSpPr>
          <p:cNvPr id="53261" name="Rectangle 17"/>
          <p:cNvSpPr>
            <a:spLocks noChangeArrowheads="1"/>
          </p:cNvSpPr>
          <p:nvPr/>
        </p:nvSpPr>
        <p:spPr bwMode="auto">
          <a:xfrm>
            <a:off x="3317875" y="4033838"/>
            <a:ext cx="2065338" cy="4524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62" name="Rectangle 18"/>
          <p:cNvSpPr>
            <a:spLocks noChangeArrowheads="1"/>
          </p:cNvSpPr>
          <p:nvPr/>
        </p:nvSpPr>
        <p:spPr bwMode="auto">
          <a:xfrm>
            <a:off x="3351213" y="4057650"/>
            <a:ext cx="2065337" cy="3968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location_key</a:t>
            </a:r>
          </a:p>
        </p:txBody>
      </p:sp>
      <p:sp>
        <p:nvSpPr>
          <p:cNvPr id="53263" name="Rectangle 19"/>
          <p:cNvSpPr>
            <a:spLocks noChangeArrowheads="1"/>
          </p:cNvSpPr>
          <p:nvPr/>
        </p:nvSpPr>
        <p:spPr bwMode="auto">
          <a:xfrm>
            <a:off x="3317875" y="4498975"/>
            <a:ext cx="2065338"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64" name="Rectangle 20"/>
          <p:cNvSpPr>
            <a:spLocks noChangeArrowheads="1"/>
          </p:cNvSpPr>
          <p:nvPr/>
        </p:nvSpPr>
        <p:spPr bwMode="auto">
          <a:xfrm>
            <a:off x="3352800" y="4549775"/>
            <a:ext cx="198755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units_sold</a:t>
            </a:r>
          </a:p>
        </p:txBody>
      </p:sp>
      <p:sp>
        <p:nvSpPr>
          <p:cNvPr id="53265" name="Rectangle 21"/>
          <p:cNvSpPr>
            <a:spLocks noChangeArrowheads="1"/>
          </p:cNvSpPr>
          <p:nvPr/>
        </p:nvSpPr>
        <p:spPr bwMode="auto">
          <a:xfrm>
            <a:off x="3317875" y="4964113"/>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66" name="Rectangle 22"/>
          <p:cNvSpPr>
            <a:spLocks noChangeArrowheads="1"/>
          </p:cNvSpPr>
          <p:nvPr/>
        </p:nvSpPr>
        <p:spPr bwMode="auto">
          <a:xfrm>
            <a:off x="3352800" y="4994275"/>
            <a:ext cx="1993900"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dollars_sold</a:t>
            </a:r>
          </a:p>
        </p:txBody>
      </p:sp>
      <p:sp>
        <p:nvSpPr>
          <p:cNvPr id="53267" name="Rectangle 23"/>
          <p:cNvSpPr>
            <a:spLocks noChangeArrowheads="1"/>
          </p:cNvSpPr>
          <p:nvPr/>
        </p:nvSpPr>
        <p:spPr bwMode="auto">
          <a:xfrm>
            <a:off x="3317875" y="5429250"/>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3268" name="Rectangle 24"/>
          <p:cNvSpPr>
            <a:spLocks noChangeArrowheads="1"/>
          </p:cNvSpPr>
          <p:nvPr/>
        </p:nvSpPr>
        <p:spPr bwMode="auto">
          <a:xfrm>
            <a:off x="3333750" y="5440363"/>
            <a:ext cx="1995488" cy="3968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avg_sales</a:t>
            </a:r>
          </a:p>
        </p:txBody>
      </p:sp>
      <p:sp>
        <p:nvSpPr>
          <p:cNvPr id="53269" name="Rectangle 25"/>
          <p:cNvSpPr>
            <a:spLocks noChangeArrowheads="1"/>
          </p:cNvSpPr>
          <p:nvPr/>
        </p:nvSpPr>
        <p:spPr bwMode="auto">
          <a:xfrm>
            <a:off x="1676400" y="5867400"/>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a:latin typeface="Times New Roman" panose="02020603050405020304" pitchFamily="18" charset="0"/>
              </a:rPr>
              <a:t>Measures</a:t>
            </a:r>
          </a:p>
        </p:txBody>
      </p:sp>
      <p:sp>
        <p:nvSpPr>
          <p:cNvPr id="53270" name="Line 26"/>
          <p:cNvSpPr>
            <a:spLocks noChangeShapeType="1"/>
          </p:cNvSpPr>
          <p:nvPr/>
        </p:nvSpPr>
        <p:spPr bwMode="auto">
          <a:xfrm flipV="1">
            <a:off x="2590800" y="4724400"/>
            <a:ext cx="769938"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71" name="Line 27"/>
          <p:cNvSpPr>
            <a:spLocks noChangeShapeType="1"/>
          </p:cNvSpPr>
          <p:nvPr/>
        </p:nvSpPr>
        <p:spPr bwMode="auto">
          <a:xfrm flipV="1">
            <a:off x="2571750" y="5267325"/>
            <a:ext cx="788988"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72" name="Line 28"/>
          <p:cNvSpPr>
            <a:spLocks noChangeShapeType="1"/>
          </p:cNvSpPr>
          <p:nvPr/>
        </p:nvSpPr>
        <p:spPr bwMode="auto">
          <a:xfrm flipV="1">
            <a:off x="2571750" y="5635625"/>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73" name="Line 29"/>
          <p:cNvSpPr>
            <a:spLocks noChangeShapeType="1"/>
          </p:cNvSpPr>
          <p:nvPr/>
        </p:nvSpPr>
        <p:spPr bwMode="auto">
          <a:xfrm flipH="1">
            <a:off x="1981200" y="3886200"/>
            <a:ext cx="1346200" cy="6858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4" name="Line 30"/>
          <p:cNvSpPr>
            <a:spLocks noChangeShapeType="1"/>
          </p:cNvSpPr>
          <p:nvPr/>
        </p:nvSpPr>
        <p:spPr bwMode="auto">
          <a:xfrm flipH="1" flipV="1">
            <a:off x="1981200" y="1981200"/>
            <a:ext cx="1522413" cy="866775"/>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75" name="Line 31"/>
          <p:cNvSpPr>
            <a:spLocks noChangeShapeType="1"/>
          </p:cNvSpPr>
          <p:nvPr/>
        </p:nvSpPr>
        <p:spPr bwMode="auto">
          <a:xfrm>
            <a:off x="5334000" y="4267200"/>
            <a:ext cx="609600" cy="1524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6" name="Line 32"/>
          <p:cNvSpPr>
            <a:spLocks noChangeShapeType="1"/>
          </p:cNvSpPr>
          <p:nvPr/>
        </p:nvSpPr>
        <p:spPr bwMode="auto">
          <a:xfrm flipV="1">
            <a:off x="5334000" y="2286000"/>
            <a:ext cx="609600" cy="8382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3277" name="Group 33"/>
          <p:cNvGrpSpPr>
            <a:grpSpLocks/>
          </p:cNvGrpSpPr>
          <p:nvPr/>
        </p:nvGrpSpPr>
        <p:grpSpPr bwMode="auto">
          <a:xfrm>
            <a:off x="5943600" y="1524000"/>
            <a:ext cx="1374775" cy="1924050"/>
            <a:chOff x="3796" y="983"/>
            <a:chExt cx="857" cy="1193"/>
          </a:xfrm>
        </p:grpSpPr>
        <p:sp>
          <p:nvSpPr>
            <p:cNvPr id="53289" name="Rectangle 34"/>
            <p:cNvSpPr>
              <a:spLocks noChangeArrowheads="1"/>
            </p:cNvSpPr>
            <p:nvPr/>
          </p:nvSpPr>
          <p:spPr bwMode="auto">
            <a:xfrm>
              <a:off x="3796" y="1262"/>
              <a:ext cx="857" cy="914"/>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item_key</a:t>
              </a:r>
            </a:p>
            <a:p>
              <a:pPr>
                <a:spcBef>
                  <a:spcPct val="0"/>
                </a:spcBef>
                <a:buClrTx/>
                <a:buSzTx/>
                <a:buFontTx/>
                <a:buNone/>
              </a:pPr>
              <a:r>
                <a:rPr lang="en-US" altLang="en-US" sz="1800">
                  <a:latin typeface="Times New Roman" panose="02020603050405020304" pitchFamily="18" charset="0"/>
                </a:rPr>
                <a:t>item_name</a:t>
              </a:r>
            </a:p>
            <a:p>
              <a:pPr>
                <a:spcBef>
                  <a:spcPct val="0"/>
                </a:spcBef>
                <a:buClrTx/>
                <a:buSzTx/>
                <a:buFontTx/>
                <a:buNone/>
              </a:pPr>
              <a:r>
                <a:rPr lang="en-US" altLang="en-US" sz="1800">
                  <a:latin typeface="Times New Roman" panose="02020603050405020304" pitchFamily="18" charset="0"/>
                </a:rPr>
                <a:t>brand</a:t>
              </a:r>
            </a:p>
            <a:p>
              <a:pPr>
                <a:spcBef>
                  <a:spcPct val="0"/>
                </a:spcBef>
                <a:buClrTx/>
                <a:buSzTx/>
                <a:buFontTx/>
                <a:buNone/>
              </a:pPr>
              <a:r>
                <a:rPr lang="en-US" altLang="en-US" sz="1800">
                  <a:latin typeface="Times New Roman" panose="02020603050405020304" pitchFamily="18" charset="0"/>
                </a:rPr>
                <a:t>type</a:t>
              </a:r>
            </a:p>
            <a:p>
              <a:pPr>
                <a:spcBef>
                  <a:spcPct val="0"/>
                </a:spcBef>
                <a:buClrTx/>
                <a:buSzTx/>
                <a:buFontTx/>
                <a:buNone/>
              </a:pPr>
              <a:r>
                <a:rPr lang="en-US" altLang="en-US" sz="1800">
                  <a:latin typeface="Times New Roman" panose="02020603050405020304" pitchFamily="18" charset="0"/>
                </a:rPr>
                <a:t>supplier_key</a:t>
              </a:r>
            </a:p>
          </p:txBody>
        </p:sp>
        <p:sp>
          <p:nvSpPr>
            <p:cNvPr id="53290" name="Text Box 35"/>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item</a:t>
              </a:r>
            </a:p>
          </p:txBody>
        </p:sp>
      </p:grpSp>
      <p:grpSp>
        <p:nvGrpSpPr>
          <p:cNvPr id="53278" name="Group 36"/>
          <p:cNvGrpSpPr>
            <a:grpSpLocks/>
          </p:cNvGrpSpPr>
          <p:nvPr/>
        </p:nvGrpSpPr>
        <p:grpSpPr bwMode="auto">
          <a:xfrm>
            <a:off x="609600" y="3886200"/>
            <a:ext cx="1509713" cy="1393825"/>
            <a:chOff x="3844" y="2426"/>
            <a:chExt cx="939" cy="864"/>
          </a:xfrm>
        </p:grpSpPr>
        <p:sp>
          <p:nvSpPr>
            <p:cNvPr id="53287" name="Rectangle 37"/>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branch_key</a:t>
              </a:r>
            </a:p>
            <a:p>
              <a:pPr>
                <a:spcBef>
                  <a:spcPct val="0"/>
                </a:spcBef>
                <a:buClrTx/>
                <a:buSzTx/>
                <a:buFontTx/>
                <a:buNone/>
              </a:pPr>
              <a:r>
                <a:rPr lang="en-US" altLang="en-US" sz="1800">
                  <a:latin typeface="Times New Roman" panose="02020603050405020304" pitchFamily="18" charset="0"/>
                </a:rPr>
                <a:t>branch_name</a:t>
              </a:r>
            </a:p>
            <a:p>
              <a:pPr>
                <a:spcBef>
                  <a:spcPct val="0"/>
                </a:spcBef>
                <a:buClrTx/>
                <a:buSzTx/>
                <a:buFontTx/>
                <a:buNone/>
              </a:pPr>
              <a:r>
                <a:rPr lang="en-US" altLang="en-US" sz="1800">
                  <a:latin typeface="Times New Roman" panose="02020603050405020304" pitchFamily="18" charset="0"/>
                </a:rPr>
                <a:t>branch_type</a:t>
              </a:r>
            </a:p>
          </p:txBody>
        </p:sp>
        <p:sp>
          <p:nvSpPr>
            <p:cNvPr id="53288" name="Text Box 38"/>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branch</a:t>
              </a:r>
            </a:p>
          </p:txBody>
        </p:sp>
      </p:grpSp>
      <p:grpSp>
        <p:nvGrpSpPr>
          <p:cNvPr id="53279" name="Group 40"/>
          <p:cNvGrpSpPr>
            <a:grpSpLocks/>
          </p:cNvGrpSpPr>
          <p:nvPr/>
        </p:nvGrpSpPr>
        <p:grpSpPr bwMode="auto">
          <a:xfrm>
            <a:off x="7694613" y="1981200"/>
            <a:ext cx="1449387" cy="998538"/>
            <a:chOff x="3789" y="855"/>
            <a:chExt cx="903" cy="1172"/>
          </a:xfrm>
        </p:grpSpPr>
        <p:sp>
          <p:nvSpPr>
            <p:cNvPr id="53285" name="Rectangle 41"/>
            <p:cNvSpPr>
              <a:spLocks noChangeArrowheads="1"/>
            </p:cNvSpPr>
            <p:nvPr/>
          </p:nvSpPr>
          <p:spPr bwMode="auto">
            <a:xfrm>
              <a:off x="3796" y="1263"/>
              <a:ext cx="896" cy="764"/>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supplier_key</a:t>
              </a:r>
            </a:p>
            <a:p>
              <a:pPr>
                <a:spcBef>
                  <a:spcPct val="0"/>
                </a:spcBef>
                <a:buClrTx/>
                <a:buSzTx/>
                <a:buFontTx/>
                <a:buNone/>
              </a:pPr>
              <a:r>
                <a:rPr lang="en-US" altLang="en-US" sz="1800">
                  <a:latin typeface="Times New Roman" panose="02020603050405020304" pitchFamily="18" charset="0"/>
                </a:rPr>
                <a:t>supplier_type</a:t>
              </a:r>
            </a:p>
          </p:txBody>
        </p:sp>
        <p:sp>
          <p:nvSpPr>
            <p:cNvPr id="53286" name="Text Box 42"/>
            <p:cNvSpPr txBox="1">
              <a:spLocks noChangeArrowheads="1"/>
            </p:cNvSpPr>
            <p:nvPr/>
          </p:nvSpPr>
          <p:spPr bwMode="auto">
            <a:xfrm>
              <a:off x="3789" y="855"/>
              <a:ext cx="732" cy="548"/>
            </a:xfrm>
            <a:prstGeom prst="rect">
              <a:avLst/>
            </a:prstGeom>
            <a:solidFill>
              <a:srgbClr val="FFCC99"/>
            </a:solidFill>
            <a:ln w="952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supplier</a:t>
              </a:r>
            </a:p>
          </p:txBody>
        </p:sp>
      </p:grpSp>
      <p:sp>
        <p:nvSpPr>
          <p:cNvPr id="53280" name="Line 43"/>
          <p:cNvSpPr>
            <a:spLocks noChangeShapeType="1"/>
          </p:cNvSpPr>
          <p:nvPr/>
        </p:nvSpPr>
        <p:spPr bwMode="auto">
          <a:xfrm flipV="1">
            <a:off x="7162800" y="2667000"/>
            <a:ext cx="533400" cy="5334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3281" name="Group 45"/>
          <p:cNvGrpSpPr>
            <a:grpSpLocks/>
          </p:cNvGrpSpPr>
          <p:nvPr/>
        </p:nvGrpSpPr>
        <p:grpSpPr bwMode="auto">
          <a:xfrm>
            <a:off x="7489825" y="4876800"/>
            <a:ext cx="1654175" cy="1495425"/>
            <a:chOff x="684" y="2196"/>
            <a:chExt cx="1565" cy="913"/>
          </a:xfrm>
        </p:grpSpPr>
        <p:sp>
          <p:nvSpPr>
            <p:cNvPr id="53283" name="Rectangle 46"/>
            <p:cNvSpPr>
              <a:spLocks noChangeArrowheads="1"/>
            </p:cNvSpPr>
            <p:nvPr/>
          </p:nvSpPr>
          <p:spPr bwMode="auto">
            <a:xfrm>
              <a:off x="684" y="2450"/>
              <a:ext cx="1565" cy="659"/>
            </a:xfrm>
            <a:prstGeom prst="rect">
              <a:avLst/>
            </a:prstGeom>
            <a:solidFill>
              <a:srgbClr val="FFFF99"/>
            </a:solidFill>
            <a:ln w="9525">
              <a:solidFill>
                <a:schemeClr val="tx1"/>
              </a:solidFill>
              <a:miter lim="800000"/>
              <a:headEnd/>
              <a:tailEnd/>
            </a:ln>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city_key</a:t>
              </a:r>
            </a:p>
            <a:p>
              <a:pPr>
                <a:spcBef>
                  <a:spcPct val="0"/>
                </a:spcBef>
                <a:buClrTx/>
                <a:buSzTx/>
                <a:buFontTx/>
                <a:buNone/>
              </a:pPr>
              <a:r>
                <a:rPr lang="en-US" altLang="en-US" sz="1600">
                  <a:latin typeface="Times New Roman" panose="02020603050405020304" pitchFamily="18" charset="0"/>
                </a:rPr>
                <a:t>city</a:t>
              </a:r>
            </a:p>
            <a:p>
              <a:pPr>
                <a:spcBef>
                  <a:spcPct val="0"/>
                </a:spcBef>
                <a:buClrTx/>
                <a:buSzTx/>
                <a:buFontTx/>
                <a:buNone/>
              </a:pPr>
              <a:r>
                <a:rPr lang="en-US" altLang="en-US" sz="1600">
                  <a:latin typeface="Times New Roman" panose="02020603050405020304" pitchFamily="18" charset="0"/>
                </a:rPr>
                <a:t>state_or_province</a:t>
              </a:r>
            </a:p>
            <a:p>
              <a:pPr>
                <a:spcBef>
                  <a:spcPct val="0"/>
                </a:spcBef>
                <a:buClrTx/>
                <a:buSzTx/>
                <a:buFontTx/>
                <a:buNone/>
              </a:pPr>
              <a:r>
                <a:rPr lang="en-US" altLang="en-US" sz="1600">
                  <a:latin typeface="Times New Roman" panose="02020603050405020304" pitchFamily="18" charset="0"/>
                </a:rPr>
                <a:t>country</a:t>
              </a:r>
            </a:p>
          </p:txBody>
        </p:sp>
        <p:sp>
          <p:nvSpPr>
            <p:cNvPr id="53284" name="Rectangle 47"/>
            <p:cNvSpPr>
              <a:spLocks noChangeArrowheads="1"/>
            </p:cNvSpPr>
            <p:nvPr/>
          </p:nvSpPr>
          <p:spPr bwMode="auto">
            <a:xfrm>
              <a:off x="684" y="2196"/>
              <a:ext cx="542" cy="248"/>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city</a:t>
              </a:r>
            </a:p>
          </p:txBody>
        </p:sp>
      </p:grpSp>
      <p:sp>
        <p:nvSpPr>
          <p:cNvPr id="53282" name="Line 48"/>
          <p:cNvSpPr>
            <a:spLocks noChangeShapeType="1"/>
          </p:cNvSpPr>
          <p:nvPr/>
        </p:nvSpPr>
        <p:spPr bwMode="auto">
          <a:xfrm>
            <a:off x="6858000" y="5029200"/>
            <a:ext cx="685800" cy="4572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9DB4321-B14F-498E-BE33-8FAD4460C6FA}" type="slidenum">
              <a:rPr lang="en-US" altLang="en-US" sz="1200" smtClean="0"/>
              <a:pPr>
                <a:spcBef>
                  <a:spcPct val="0"/>
                </a:spcBef>
                <a:buClrTx/>
                <a:buSzTx/>
                <a:buFontTx/>
                <a:buNone/>
              </a:pPr>
              <a:t>29</a:t>
            </a:fld>
            <a:endParaRPr lang="en-US" altLang="en-US" sz="1200" smtClean="0"/>
          </a:p>
        </p:txBody>
      </p:sp>
      <p:sp>
        <p:nvSpPr>
          <p:cNvPr id="55299" name="Rectangle 2"/>
          <p:cNvSpPr>
            <a:spLocks noGrp="1" noChangeArrowheads="1"/>
          </p:cNvSpPr>
          <p:nvPr>
            <p:ph type="title"/>
          </p:nvPr>
        </p:nvSpPr>
        <p:spPr>
          <a:xfrm>
            <a:off x="1119188" y="304800"/>
            <a:ext cx="6965950" cy="685800"/>
          </a:xfrm>
        </p:spPr>
        <p:txBody>
          <a:bodyPr/>
          <a:lstStyle/>
          <a:p>
            <a:pPr eaLnBrk="1" hangingPunct="1"/>
            <a:r>
              <a:rPr lang="en-US" altLang="en-US" smtClean="0"/>
              <a:t>Example of </a:t>
            </a:r>
            <a:r>
              <a:rPr lang="en-US" altLang="en-US" b="1" smtClean="0"/>
              <a:t>Fact Constellation</a:t>
            </a:r>
          </a:p>
        </p:txBody>
      </p:sp>
      <p:sp>
        <p:nvSpPr>
          <p:cNvPr id="55300" name="Rectangle 4"/>
          <p:cNvSpPr>
            <a:spLocks noChangeArrowheads="1"/>
          </p:cNvSpPr>
          <p:nvPr/>
        </p:nvSpPr>
        <p:spPr bwMode="auto">
          <a:xfrm>
            <a:off x="2895600" y="3048000"/>
            <a:ext cx="1608138"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55301" name="Group 5"/>
          <p:cNvGrpSpPr>
            <a:grpSpLocks/>
          </p:cNvGrpSpPr>
          <p:nvPr/>
        </p:nvGrpSpPr>
        <p:grpSpPr bwMode="auto">
          <a:xfrm>
            <a:off x="228600" y="1219200"/>
            <a:ext cx="1639888" cy="1982788"/>
            <a:chOff x="277" y="1164"/>
            <a:chExt cx="1021" cy="1229"/>
          </a:xfrm>
        </p:grpSpPr>
        <p:sp>
          <p:nvSpPr>
            <p:cNvPr id="55361" name="Rectangle 6"/>
            <p:cNvSpPr>
              <a:spLocks noChangeArrowheads="1"/>
            </p:cNvSpPr>
            <p:nvPr/>
          </p:nvSpPr>
          <p:spPr bwMode="auto">
            <a:xfrm>
              <a:off x="277" y="1421"/>
              <a:ext cx="1021" cy="97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time_key</a:t>
              </a:r>
            </a:p>
            <a:p>
              <a:pPr>
                <a:spcBef>
                  <a:spcPct val="0"/>
                </a:spcBef>
                <a:buClrTx/>
                <a:buSzTx/>
                <a:buFontTx/>
                <a:buNone/>
              </a:pPr>
              <a:r>
                <a:rPr lang="en-US" altLang="en-US" sz="1600">
                  <a:latin typeface="Times New Roman" panose="02020603050405020304" pitchFamily="18" charset="0"/>
                </a:rPr>
                <a:t>day</a:t>
              </a:r>
            </a:p>
            <a:p>
              <a:pPr>
                <a:spcBef>
                  <a:spcPct val="0"/>
                </a:spcBef>
                <a:buClrTx/>
                <a:buSzTx/>
                <a:buFontTx/>
                <a:buNone/>
              </a:pPr>
              <a:r>
                <a:rPr lang="en-US" altLang="en-US" sz="1600">
                  <a:latin typeface="Times New Roman" panose="02020603050405020304" pitchFamily="18" charset="0"/>
                </a:rPr>
                <a:t>day_of_the_week</a:t>
              </a:r>
            </a:p>
            <a:p>
              <a:pPr>
                <a:spcBef>
                  <a:spcPct val="0"/>
                </a:spcBef>
                <a:buClrTx/>
                <a:buSzTx/>
                <a:buFontTx/>
                <a:buNone/>
              </a:pPr>
              <a:r>
                <a:rPr lang="en-US" altLang="en-US" sz="1600">
                  <a:latin typeface="Times New Roman" panose="02020603050405020304" pitchFamily="18" charset="0"/>
                </a:rPr>
                <a:t>month</a:t>
              </a:r>
            </a:p>
            <a:p>
              <a:pPr>
                <a:spcBef>
                  <a:spcPct val="0"/>
                </a:spcBef>
                <a:buClrTx/>
                <a:buSzTx/>
                <a:buFontTx/>
                <a:buNone/>
              </a:pPr>
              <a:r>
                <a:rPr lang="en-US" altLang="en-US" sz="1600">
                  <a:latin typeface="Times New Roman" panose="02020603050405020304" pitchFamily="18" charset="0"/>
                </a:rPr>
                <a:t>quarter</a:t>
              </a:r>
            </a:p>
            <a:p>
              <a:pPr>
                <a:spcBef>
                  <a:spcPct val="0"/>
                </a:spcBef>
                <a:buClrTx/>
                <a:buSzTx/>
                <a:buFontTx/>
                <a:buNone/>
              </a:pPr>
              <a:r>
                <a:rPr lang="en-US" altLang="en-US" sz="1600">
                  <a:latin typeface="Times New Roman" panose="02020603050405020304" pitchFamily="18" charset="0"/>
                </a:rPr>
                <a:t>year</a:t>
              </a:r>
            </a:p>
          </p:txBody>
        </p:sp>
        <p:sp>
          <p:nvSpPr>
            <p:cNvPr id="55362" name="Rectangle 7"/>
            <p:cNvSpPr>
              <a:spLocks noChangeArrowheads="1"/>
            </p:cNvSpPr>
            <p:nvPr/>
          </p:nvSpPr>
          <p:spPr bwMode="auto">
            <a:xfrm>
              <a:off x="277" y="1164"/>
              <a:ext cx="374" cy="233"/>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time</a:t>
              </a:r>
            </a:p>
          </p:txBody>
        </p:sp>
      </p:grpSp>
      <p:grpSp>
        <p:nvGrpSpPr>
          <p:cNvPr id="55302" name="Group 8"/>
          <p:cNvGrpSpPr>
            <a:grpSpLocks/>
          </p:cNvGrpSpPr>
          <p:nvPr/>
        </p:nvGrpSpPr>
        <p:grpSpPr bwMode="auto">
          <a:xfrm>
            <a:off x="5105400" y="4038600"/>
            <a:ext cx="1654175" cy="1733550"/>
            <a:chOff x="684" y="2196"/>
            <a:chExt cx="1030" cy="1075"/>
          </a:xfrm>
        </p:grpSpPr>
        <p:sp>
          <p:nvSpPr>
            <p:cNvPr id="55359" name="Rectangle 9"/>
            <p:cNvSpPr>
              <a:spLocks noChangeArrowheads="1"/>
            </p:cNvSpPr>
            <p:nvPr/>
          </p:nvSpPr>
          <p:spPr bwMode="auto">
            <a:xfrm>
              <a:off x="684" y="2450"/>
              <a:ext cx="1030" cy="821"/>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location_key</a:t>
              </a:r>
            </a:p>
            <a:p>
              <a:pPr>
                <a:spcBef>
                  <a:spcPct val="0"/>
                </a:spcBef>
                <a:buClrTx/>
                <a:buSzTx/>
                <a:buFontTx/>
                <a:buNone/>
              </a:pPr>
              <a:r>
                <a:rPr lang="en-US" altLang="en-US" sz="1600">
                  <a:latin typeface="Times New Roman" panose="02020603050405020304" pitchFamily="18" charset="0"/>
                </a:rPr>
                <a:t>street</a:t>
              </a:r>
            </a:p>
            <a:p>
              <a:pPr>
                <a:spcBef>
                  <a:spcPct val="0"/>
                </a:spcBef>
                <a:buClrTx/>
                <a:buSzTx/>
                <a:buFontTx/>
                <a:buNone/>
              </a:pPr>
              <a:r>
                <a:rPr lang="en-US" altLang="en-US" sz="1600">
                  <a:latin typeface="Times New Roman" panose="02020603050405020304" pitchFamily="18" charset="0"/>
                </a:rPr>
                <a:t>city</a:t>
              </a:r>
            </a:p>
            <a:p>
              <a:pPr>
                <a:spcBef>
                  <a:spcPct val="0"/>
                </a:spcBef>
                <a:buClrTx/>
                <a:buSzTx/>
                <a:buFontTx/>
                <a:buNone/>
              </a:pPr>
              <a:r>
                <a:rPr lang="en-US" altLang="en-US" sz="1600">
                  <a:latin typeface="Times New Roman" panose="02020603050405020304" pitchFamily="18" charset="0"/>
                </a:rPr>
                <a:t>province_or_state</a:t>
              </a:r>
            </a:p>
            <a:p>
              <a:pPr>
                <a:spcBef>
                  <a:spcPct val="0"/>
                </a:spcBef>
                <a:buClrTx/>
                <a:buSzTx/>
                <a:buFontTx/>
                <a:buNone/>
              </a:pPr>
              <a:r>
                <a:rPr lang="en-US" altLang="en-US" sz="1600">
                  <a:latin typeface="Times New Roman" panose="02020603050405020304" pitchFamily="18" charset="0"/>
                </a:rPr>
                <a:t>country</a:t>
              </a:r>
            </a:p>
          </p:txBody>
        </p:sp>
        <p:sp>
          <p:nvSpPr>
            <p:cNvPr id="55360" name="Rectangle 10"/>
            <p:cNvSpPr>
              <a:spLocks noChangeArrowheads="1"/>
            </p:cNvSpPr>
            <p:nvPr/>
          </p:nvSpPr>
          <p:spPr bwMode="auto">
            <a:xfrm>
              <a:off x="684" y="2196"/>
              <a:ext cx="580" cy="233"/>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location</a:t>
              </a:r>
            </a:p>
          </p:txBody>
        </p:sp>
      </p:grpSp>
      <p:sp>
        <p:nvSpPr>
          <p:cNvPr id="55303" name="Rectangle 11"/>
          <p:cNvSpPr>
            <a:spLocks noChangeArrowheads="1"/>
          </p:cNvSpPr>
          <p:nvPr/>
        </p:nvSpPr>
        <p:spPr bwMode="auto">
          <a:xfrm>
            <a:off x="2743200" y="2133600"/>
            <a:ext cx="169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Sales Fact Table</a:t>
            </a:r>
          </a:p>
        </p:txBody>
      </p:sp>
      <p:sp>
        <p:nvSpPr>
          <p:cNvPr id="55304" name="Rectangle 12"/>
          <p:cNvSpPr>
            <a:spLocks noChangeArrowheads="1"/>
          </p:cNvSpPr>
          <p:nvPr/>
        </p:nvSpPr>
        <p:spPr bwMode="auto">
          <a:xfrm>
            <a:off x="2895600" y="259080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05" name="Rectangle 13"/>
          <p:cNvSpPr>
            <a:spLocks noChangeArrowheads="1"/>
          </p:cNvSpPr>
          <p:nvPr/>
        </p:nvSpPr>
        <p:spPr bwMode="auto">
          <a:xfrm>
            <a:off x="2895600" y="2667000"/>
            <a:ext cx="1601788" cy="366713"/>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time_key</a:t>
            </a:r>
          </a:p>
        </p:txBody>
      </p:sp>
      <p:sp>
        <p:nvSpPr>
          <p:cNvPr id="55306" name="Rectangle 14"/>
          <p:cNvSpPr>
            <a:spLocks noChangeArrowheads="1"/>
          </p:cNvSpPr>
          <p:nvPr/>
        </p:nvSpPr>
        <p:spPr bwMode="auto">
          <a:xfrm>
            <a:off x="2895600" y="3124200"/>
            <a:ext cx="1600200" cy="3667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item_key</a:t>
            </a:r>
          </a:p>
        </p:txBody>
      </p:sp>
      <p:sp>
        <p:nvSpPr>
          <p:cNvPr id="55307" name="Rectangle 15"/>
          <p:cNvSpPr>
            <a:spLocks noChangeArrowheads="1"/>
          </p:cNvSpPr>
          <p:nvPr/>
        </p:nvSpPr>
        <p:spPr bwMode="auto">
          <a:xfrm>
            <a:off x="2895600" y="3505200"/>
            <a:ext cx="1600200"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08" name="Rectangle 16"/>
          <p:cNvSpPr>
            <a:spLocks noChangeArrowheads="1"/>
          </p:cNvSpPr>
          <p:nvPr/>
        </p:nvSpPr>
        <p:spPr bwMode="auto">
          <a:xfrm>
            <a:off x="2895600" y="3505200"/>
            <a:ext cx="1600200" cy="3667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branch_key</a:t>
            </a:r>
          </a:p>
        </p:txBody>
      </p:sp>
      <p:sp>
        <p:nvSpPr>
          <p:cNvPr id="55309" name="Rectangle 17"/>
          <p:cNvSpPr>
            <a:spLocks noChangeArrowheads="1"/>
          </p:cNvSpPr>
          <p:nvPr/>
        </p:nvSpPr>
        <p:spPr bwMode="auto">
          <a:xfrm>
            <a:off x="2895600" y="396240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10" name="Rectangle 18"/>
          <p:cNvSpPr>
            <a:spLocks noChangeArrowheads="1"/>
          </p:cNvSpPr>
          <p:nvPr/>
        </p:nvSpPr>
        <p:spPr bwMode="auto">
          <a:xfrm>
            <a:off x="2894013" y="3981450"/>
            <a:ext cx="15938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location_key</a:t>
            </a:r>
          </a:p>
        </p:txBody>
      </p:sp>
      <p:sp>
        <p:nvSpPr>
          <p:cNvPr id="55311" name="Rectangle 19"/>
          <p:cNvSpPr>
            <a:spLocks noChangeArrowheads="1"/>
          </p:cNvSpPr>
          <p:nvPr/>
        </p:nvSpPr>
        <p:spPr bwMode="auto">
          <a:xfrm>
            <a:off x="2860675" y="4419600"/>
            <a:ext cx="1635125" cy="455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12" name="Rectangle 20"/>
          <p:cNvSpPr>
            <a:spLocks noChangeArrowheads="1"/>
          </p:cNvSpPr>
          <p:nvPr/>
        </p:nvSpPr>
        <p:spPr bwMode="auto">
          <a:xfrm>
            <a:off x="2895600" y="4473575"/>
            <a:ext cx="1581150" cy="3667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units_sold</a:t>
            </a:r>
          </a:p>
        </p:txBody>
      </p:sp>
      <p:sp>
        <p:nvSpPr>
          <p:cNvPr id="55313" name="Rectangle 21"/>
          <p:cNvSpPr>
            <a:spLocks noChangeArrowheads="1"/>
          </p:cNvSpPr>
          <p:nvPr/>
        </p:nvSpPr>
        <p:spPr bwMode="auto">
          <a:xfrm>
            <a:off x="2860675" y="4876800"/>
            <a:ext cx="1635125"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14" name="Rectangle 22"/>
          <p:cNvSpPr>
            <a:spLocks noChangeArrowheads="1"/>
          </p:cNvSpPr>
          <p:nvPr/>
        </p:nvSpPr>
        <p:spPr bwMode="auto">
          <a:xfrm>
            <a:off x="2895600" y="4918075"/>
            <a:ext cx="1587500" cy="3667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dollars_sold</a:t>
            </a:r>
          </a:p>
        </p:txBody>
      </p:sp>
      <p:sp>
        <p:nvSpPr>
          <p:cNvPr id="55315" name="Rectangle 23"/>
          <p:cNvSpPr>
            <a:spLocks noChangeArrowheads="1"/>
          </p:cNvSpPr>
          <p:nvPr/>
        </p:nvSpPr>
        <p:spPr bwMode="auto">
          <a:xfrm>
            <a:off x="2860675" y="5334000"/>
            <a:ext cx="163512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16" name="Rectangle 24"/>
          <p:cNvSpPr>
            <a:spLocks noChangeArrowheads="1"/>
          </p:cNvSpPr>
          <p:nvPr/>
        </p:nvSpPr>
        <p:spPr bwMode="auto">
          <a:xfrm>
            <a:off x="2876550" y="5364163"/>
            <a:ext cx="1587500" cy="36671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avg_sales</a:t>
            </a:r>
          </a:p>
        </p:txBody>
      </p:sp>
      <p:sp>
        <p:nvSpPr>
          <p:cNvPr id="55317" name="Rectangle 25"/>
          <p:cNvSpPr>
            <a:spLocks noChangeArrowheads="1"/>
          </p:cNvSpPr>
          <p:nvPr/>
        </p:nvSpPr>
        <p:spPr bwMode="auto">
          <a:xfrm>
            <a:off x="1295400" y="5715000"/>
            <a:ext cx="1219200" cy="376238"/>
          </a:xfrm>
          <a:prstGeom prst="rect">
            <a:avLst/>
          </a:prstGeom>
          <a:solidFill>
            <a:srgbClr val="FF99CC"/>
          </a:solidFill>
          <a:ln w="9525">
            <a:solidFill>
              <a:schemeClr val="tx1"/>
            </a:solidFill>
            <a:miter lim="800000"/>
            <a:headEnd/>
            <a:tailEnd/>
          </a:ln>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latin typeface="Times New Roman" panose="02020603050405020304" pitchFamily="18" charset="0"/>
              </a:rPr>
              <a:t>Measures</a:t>
            </a:r>
          </a:p>
        </p:txBody>
      </p:sp>
      <p:sp>
        <p:nvSpPr>
          <p:cNvPr id="55318" name="Line 26"/>
          <p:cNvSpPr>
            <a:spLocks noChangeShapeType="1"/>
          </p:cNvSpPr>
          <p:nvPr/>
        </p:nvSpPr>
        <p:spPr bwMode="auto">
          <a:xfrm flipV="1">
            <a:off x="2084388" y="4648200"/>
            <a:ext cx="769937"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9" name="Line 27"/>
          <p:cNvSpPr>
            <a:spLocks noChangeShapeType="1"/>
          </p:cNvSpPr>
          <p:nvPr/>
        </p:nvSpPr>
        <p:spPr bwMode="auto">
          <a:xfrm flipV="1">
            <a:off x="2065338" y="5191125"/>
            <a:ext cx="788987"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0" name="Line 28"/>
          <p:cNvSpPr>
            <a:spLocks noChangeShapeType="1"/>
          </p:cNvSpPr>
          <p:nvPr/>
        </p:nvSpPr>
        <p:spPr bwMode="auto">
          <a:xfrm flipV="1">
            <a:off x="2065338" y="5559425"/>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1" name="Line 29"/>
          <p:cNvSpPr>
            <a:spLocks noChangeShapeType="1"/>
          </p:cNvSpPr>
          <p:nvPr/>
        </p:nvSpPr>
        <p:spPr bwMode="auto">
          <a:xfrm flipH="1">
            <a:off x="1641475" y="3816350"/>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22" name="Line 30"/>
          <p:cNvSpPr>
            <a:spLocks noChangeShapeType="1"/>
          </p:cNvSpPr>
          <p:nvPr/>
        </p:nvSpPr>
        <p:spPr bwMode="auto">
          <a:xfrm flipH="1" flipV="1">
            <a:off x="1905000" y="2362200"/>
            <a:ext cx="914400" cy="381000"/>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3" name="Line 31"/>
          <p:cNvSpPr>
            <a:spLocks noChangeShapeType="1"/>
          </p:cNvSpPr>
          <p:nvPr/>
        </p:nvSpPr>
        <p:spPr bwMode="auto">
          <a:xfrm>
            <a:off x="4572000" y="4267200"/>
            <a:ext cx="533400" cy="3810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24" name="Line 32"/>
          <p:cNvSpPr>
            <a:spLocks noChangeShapeType="1"/>
          </p:cNvSpPr>
          <p:nvPr/>
        </p:nvSpPr>
        <p:spPr bwMode="auto">
          <a:xfrm flipV="1">
            <a:off x="4495800" y="2743200"/>
            <a:ext cx="762000" cy="52546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5325" name="Group 33"/>
          <p:cNvGrpSpPr>
            <a:grpSpLocks/>
          </p:cNvGrpSpPr>
          <p:nvPr/>
        </p:nvGrpSpPr>
        <p:grpSpPr bwMode="auto">
          <a:xfrm>
            <a:off x="5181600" y="1524000"/>
            <a:ext cx="1303338" cy="1744663"/>
            <a:chOff x="3796" y="1002"/>
            <a:chExt cx="812" cy="1081"/>
          </a:xfrm>
        </p:grpSpPr>
        <p:sp>
          <p:nvSpPr>
            <p:cNvPr id="55357" name="Rectangle 34"/>
            <p:cNvSpPr>
              <a:spLocks noChangeArrowheads="1"/>
            </p:cNvSpPr>
            <p:nvPr/>
          </p:nvSpPr>
          <p:spPr bwMode="auto">
            <a:xfrm>
              <a:off x="3796" y="1262"/>
              <a:ext cx="812" cy="821"/>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item_key</a:t>
              </a:r>
            </a:p>
            <a:p>
              <a:pPr>
                <a:spcBef>
                  <a:spcPct val="0"/>
                </a:spcBef>
                <a:buClrTx/>
                <a:buSzTx/>
                <a:buFontTx/>
                <a:buNone/>
              </a:pPr>
              <a:r>
                <a:rPr lang="en-US" altLang="en-US" sz="1600">
                  <a:latin typeface="Times New Roman" panose="02020603050405020304" pitchFamily="18" charset="0"/>
                </a:rPr>
                <a:t>item_name</a:t>
              </a:r>
            </a:p>
            <a:p>
              <a:pPr>
                <a:spcBef>
                  <a:spcPct val="0"/>
                </a:spcBef>
                <a:buClrTx/>
                <a:buSzTx/>
                <a:buFontTx/>
                <a:buNone/>
              </a:pPr>
              <a:r>
                <a:rPr lang="en-US" altLang="en-US" sz="1600">
                  <a:latin typeface="Times New Roman" panose="02020603050405020304" pitchFamily="18" charset="0"/>
                </a:rPr>
                <a:t>brand</a:t>
              </a:r>
            </a:p>
            <a:p>
              <a:pPr>
                <a:spcBef>
                  <a:spcPct val="0"/>
                </a:spcBef>
                <a:buClrTx/>
                <a:buSzTx/>
                <a:buFontTx/>
                <a:buNone/>
              </a:pPr>
              <a:r>
                <a:rPr lang="en-US" altLang="en-US" sz="1600">
                  <a:latin typeface="Times New Roman" panose="02020603050405020304" pitchFamily="18" charset="0"/>
                </a:rPr>
                <a:t>type</a:t>
              </a:r>
            </a:p>
            <a:p>
              <a:pPr>
                <a:spcBef>
                  <a:spcPct val="0"/>
                </a:spcBef>
                <a:buClrTx/>
                <a:buSzTx/>
                <a:buFontTx/>
                <a:buNone/>
              </a:pPr>
              <a:r>
                <a:rPr lang="en-US" altLang="en-US" sz="1600">
                  <a:latin typeface="Times New Roman" panose="02020603050405020304" pitchFamily="18" charset="0"/>
                </a:rPr>
                <a:t>supplier_type</a:t>
              </a:r>
            </a:p>
          </p:txBody>
        </p:sp>
        <p:sp>
          <p:nvSpPr>
            <p:cNvPr id="55358" name="Text Box 35"/>
            <p:cNvSpPr txBox="1">
              <a:spLocks noChangeArrowheads="1"/>
            </p:cNvSpPr>
            <p:nvPr/>
          </p:nvSpPr>
          <p:spPr bwMode="auto">
            <a:xfrm>
              <a:off x="3953" y="1002"/>
              <a:ext cx="401" cy="252"/>
            </a:xfrm>
            <a:prstGeom prst="rect">
              <a:avLst/>
            </a:prstGeom>
            <a:solidFill>
              <a:srgbClr val="FFCC99"/>
            </a:solidFill>
            <a:ln w="9525">
              <a:solidFill>
                <a:schemeClr val="tx1"/>
              </a:solidFill>
              <a:miter lim="800000"/>
              <a:headEnd/>
              <a:tailEnd/>
            </a:ln>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item</a:t>
              </a:r>
            </a:p>
          </p:txBody>
        </p:sp>
      </p:grpSp>
      <p:grpSp>
        <p:nvGrpSpPr>
          <p:cNvPr id="55326" name="Group 36"/>
          <p:cNvGrpSpPr>
            <a:grpSpLocks/>
          </p:cNvGrpSpPr>
          <p:nvPr/>
        </p:nvGrpSpPr>
        <p:grpSpPr bwMode="auto">
          <a:xfrm>
            <a:off x="304800" y="3962400"/>
            <a:ext cx="1290638" cy="1230313"/>
            <a:chOff x="3896" y="2472"/>
            <a:chExt cx="803" cy="762"/>
          </a:xfrm>
        </p:grpSpPr>
        <p:sp>
          <p:nvSpPr>
            <p:cNvPr id="55355" name="Rectangle 37"/>
            <p:cNvSpPr>
              <a:spLocks noChangeArrowheads="1"/>
            </p:cNvSpPr>
            <p:nvPr/>
          </p:nvSpPr>
          <p:spPr bwMode="auto">
            <a:xfrm>
              <a:off x="3896" y="2716"/>
              <a:ext cx="803" cy="518"/>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branch_key</a:t>
              </a:r>
            </a:p>
            <a:p>
              <a:pPr>
                <a:spcBef>
                  <a:spcPct val="0"/>
                </a:spcBef>
                <a:buClrTx/>
                <a:buSzTx/>
                <a:buFontTx/>
                <a:buNone/>
              </a:pPr>
              <a:r>
                <a:rPr lang="en-US" altLang="en-US" sz="1600">
                  <a:latin typeface="Times New Roman" panose="02020603050405020304" pitchFamily="18" charset="0"/>
                </a:rPr>
                <a:t>branch_name</a:t>
              </a:r>
            </a:p>
            <a:p>
              <a:pPr>
                <a:spcBef>
                  <a:spcPct val="0"/>
                </a:spcBef>
                <a:buClrTx/>
                <a:buSzTx/>
                <a:buFontTx/>
                <a:buNone/>
              </a:pPr>
              <a:r>
                <a:rPr lang="en-US" altLang="en-US" sz="1600">
                  <a:latin typeface="Times New Roman" panose="02020603050405020304" pitchFamily="18" charset="0"/>
                </a:rPr>
                <a:t>branch_type</a:t>
              </a:r>
            </a:p>
          </p:txBody>
        </p:sp>
        <p:sp>
          <p:nvSpPr>
            <p:cNvPr id="55356" name="Text Box 38"/>
            <p:cNvSpPr txBox="1">
              <a:spLocks noChangeArrowheads="1"/>
            </p:cNvSpPr>
            <p:nvPr/>
          </p:nvSpPr>
          <p:spPr bwMode="auto">
            <a:xfrm>
              <a:off x="3907" y="2472"/>
              <a:ext cx="507" cy="233"/>
            </a:xfrm>
            <a:prstGeom prst="rect">
              <a:avLst/>
            </a:prstGeom>
            <a:solidFill>
              <a:srgbClr val="CCECFF"/>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branch</a:t>
              </a:r>
            </a:p>
          </p:txBody>
        </p:sp>
      </p:grpSp>
      <p:sp>
        <p:nvSpPr>
          <p:cNvPr id="55327" name="Rectangle 39"/>
          <p:cNvSpPr>
            <a:spLocks noChangeArrowheads="1"/>
          </p:cNvSpPr>
          <p:nvPr/>
        </p:nvSpPr>
        <p:spPr bwMode="auto">
          <a:xfrm>
            <a:off x="7011988" y="2495550"/>
            <a:ext cx="1608137"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28" name="Rectangle 40"/>
          <p:cNvSpPr>
            <a:spLocks noChangeArrowheads="1"/>
          </p:cNvSpPr>
          <p:nvPr/>
        </p:nvSpPr>
        <p:spPr bwMode="auto">
          <a:xfrm>
            <a:off x="6859588" y="1581150"/>
            <a:ext cx="203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Shipping Fact Table</a:t>
            </a:r>
          </a:p>
        </p:txBody>
      </p:sp>
      <p:sp>
        <p:nvSpPr>
          <p:cNvPr id="55329" name="Rectangle 41"/>
          <p:cNvSpPr>
            <a:spLocks noChangeArrowheads="1"/>
          </p:cNvSpPr>
          <p:nvPr/>
        </p:nvSpPr>
        <p:spPr bwMode="auto">
          <a:xfrm>
            <a:off x="7011988" y="203835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30" name="Rectangle 42"/>
          <p:cNvSpPr>
            <a:spLocks noChangeArrowheads="1"/>
          </p:cNvSpPr>
          <p:nvPr/>
        </p:nvSpPr>
        <p:spPr bwMode="auto">
          <a:xfrm>
            <a:off x="7011988" y="2114550"/>
            <a:ext cx="1601787" cy="366713"/>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time_key</a:t>
            </a:r>
          </a:p>
        </p:txBody>
      </p:sp>
      <p:sp>
        <p:nvSpPr>
          <p:cNvPr id="55331" name="Rectangle 43"/>
          <p:cNvSpPr>
            <a:spLocks noChangeArrowheads="1"/>
          </p:cNvSpPr>
          <p:nvPr/>
        </p:nvSpPr>
        <p:spPr bwMode="auto">
          <a:xfrm>
            <a:off x="7011988" y="2571750"/>
            <a:ext cx="1600200" cy="3667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item_key</a:t>
            </a:r>
          </a:p>
        </p:txBody>
      </p:sp>
      <p:sp>
        <p:nvSpPr>
          <p:cNvPr id="55332" name="Rectangle 44"/>
          <p:cNvSpPr>
            <a:spLocks noChangeArrowheads="1"/>
          </p:cNvSpPr>
          <p:nvPr/>
        </p:nvSpPr>
        <p:spPr bwMode="auto">
          <a:xfrm>
            <a:off x="7011988" y="2952750"/>
            <a:ext cx="1600200" cy="450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33" name="Rectangle 45"/>
          <p:cNvSpPr>
            <a:spLocks noChangeArrowheads="1"/>
          </p:cNvSpPr>
          <p:nvPr/>
        </p:nvSpPr>
        <p:spPr bwMode="auto">
          <a:xfrm>
            <a:off x="7011988" y="2952750"/>
            <a:ext cx="1600200" cy="3667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shipper_key</a:t>
            </a:r>
          </a:p>
        </p:txBody>
      </p:sp>
      <p:sp>
        <p:nvSpPr>
          <p:cNvPr id="55334" name="Rectangle 46"/>
          <p:cNvSpPr>
            <a:spLocks noChangeArrowheads="1"/>
          </p:cNvSpPr>
          <p:nvPr/>
        </p:nvSpPr>
        <p:spPr bwMode="auto">
          <a:xfrm>
            <a:off x="7011988" y="340995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35" name="Rectangle 47"/>
          <p:cNvSpPr>
            <a:spLocks noChangeArrowheads="1"/>
          </p:cNvSpPr>
          <p:nvPr/>
        </p:nvSpPr>
        <p:spPr bwMode="auto">
          <a:xfrm>
            <a:off x="7010400" y="3429000"/>
            <a:ext cx="15938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from_location</a:t>
            </a:r>
          </a:p>
        </p:txBody>
      </p:sp>
      <p:sp>
        <p:nvSpPr>
          <p:cNvPr id="55336" name="Rectangle 48"/>
          <p:cNvSpPr>
            <a:spLocks noChangeArrowheads="1"/>
          </p:cNvSpPr>
          <p:nvPr/>
        </p:nvSpPr>
        <p:spPr bwMode="auto">
          <a:xfrm>
            <a:off x="6977063" y="3867150"/>
            <a:ext cx="1635125" cy="455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37" name="Rectangle 49"/>
          <p:cNvSpPr>
            <a:spLocks noChangeArrowheads="1"/>
          </p:cNvSpPr>
          <p:nvPr/>
        </p:nvSpPr>
        <p:spPr bwMode="auto">
          <a:xfrm>
            <a:off x="7011988" y="3943350"/>
            <a:ext cx="15557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to_location</a:t>
            </a:r>
          </a:p>
        </p:txBody>
      </p:sp>
      <p:sp>
        <p:nvSpPr>
          <p:cNvPr id="55338" name="Rectangle 50"/>
          <p:cNvSpPr>
            <a:spLocks noChangeArrowheads="1"/>
          </p:cNvSpPr>
          <p:nvPr/>
        </p:nvSpPr>
        <p:spPr bwMode="auto">
          <a:xfrm>
            <a:off x="6977063" y="4324350"/>
            <a:ext cx="1635125" cy="461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39" name="Rectangle 51"/>
          <p:cNvSpPr>
            <a:spLocks noChangeArrowheads="1"/>
          </p:cNvSpPr>
          <p:nvPr/>
        </p:nvSpPr>
        <p:spPr bwMode="auto">
          <a:xfrm>
            <a:off x="7011988" y="4365625"/>
            <a:ext cx="1574800" cy="3667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dollars_cost</a:t>
            </a:r>
          </a:p>
        </p:txBody>
      </p:sp>
      <p:sp>
        <p:nvSpPr>
          <p:cNvPr id="55340" name="Rectangle 52"/>
          <p:cNvSpPr>
            <a:spLocks noChangeArrowheads="1"/>
          </p:cNvSpPr>
          <p:nvPr/>
        </p:nvSpPr>
        <p:spPr bwMode="auto">
          <a:xfrm>
            <a:off x="6977063" y="4781550"/>
            <a:ext cx="163512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55341" name="Rectangle 53"/>
          <p:cNvSpPr>
            <a:spLocks noChangeArrowheads="1"/>
          </p:cNvSpPr>
          <p:nvPr/>
        </p:nvSpPr>
        <p:spPr bwMode="auto">
          <a:xfrm>
            <a:off x="6992938" y="4811713"/>
            <a:ext cx="1625600" cy="36671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units_shipped</a:t>
            </a:r>
          </a:p>
        </p:txBody>
      </p:sp>
      <p:sp>
        <p:nvSpPr>
          <p:cNvPr id="55342" name="Line 55"/>
          <p:cNvSpPr>
            <a:spLocks noChangeShapeType="1"/>
          </p:cNvSpPr>
          <p:nvPr/>
        </p:nvSpPr>
        <p:spPr bwMode="auto">
          <a:xfrm flipH="1" flipV="1">
            <a:off x="6629400" y="1524000"/>
            <a:ext cx="381000" cy="68580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5343" name="Line 56"/>
          <p:cNvSpPr>
            <a:spLocks noChangeShapeType="1"/>
          </p:cNvSpPr>
          <p:nvPr/>
        </p:nvSpPr>
        <p:spPr bwMode="auto">
          <a:xfrm flipH="1">
            <a:off x="2743200" y="1524000"/>
            <a:ext cx="3886200" cy="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5344" name="Line 57"/>
          <p:cNvSpPr>
            <a:spLocks noChangeShapeType="1"/>
          </p:cNvSpPr>
          <p:nvPr/>
        </p:nvSpPr>
        <p:spPr bwMode="auto">
          <a:xfrm flipH="1">
            <a:off x="1905000" y="1524000"/>
            <a:ext cx="914400" cy="4572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45" name="Line 58"/>
          <p:cNvSpPr>
            <a:spLocks noChangeShapeType="1"/>
          </p:cNvSpPr>
          <p:nvPr/>
        </p:nvSpPr>
        <p:spPr bwMode="auto">
          <a:xfrm flipH="1" flipV="1">
            <a:off x="6477000" y="2286000"/>
            <a:ext cx="533400" cy="4572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46" name="Line 59"/>
          <p:cNvSpPr>
            <a:spLocks noChangeShapeType="1"/>
          </p:cNvSpPr>
          <p:nvPr/>
        </p:nvSpPr>
        <p:spPr bwMode="auto">
          <a:xfrm flipH="1">
            <a:off x="6248400" y="3657600"/>
            <a:ext cx="685800" cy="7620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47" name="Line 60"/>
          <p:cNvSpPr>
            <a:spLocks noChangeShapeType="1"/>
          </p:cNvSpPr>
          <p:nvPr/>
        </p:nvSpPr>
        <p:spPr bwMode="auto">
          <a:xfrm flipH="1">
            <a:off x="6477000" y="4191000"/>
            <a:ext cx="457200" cy="2286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48" name="Line 61"/>
          <p:cNvSpPr>
            <a:spLocks noChangeShapeType="1"/>
          </p:cNvSpPr>
          <p:nvPr/>
        </p:nvSpPr>
        <p:spPr bwMode="auto">
          <a:xfrm>
            <a:off x="8991600" y="3200400"/>
            <a:ext cx="0" cy="167640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55349" name="Group 63"/>
          <p:cNvGrpSpPr>
            <a:grpSpLocks/>
          </p:cNvGrpSpPr>
          <p:nvPr/>
        </p:nvGrpSpPr>
        <p:grpSpPr bwMode="auto">
          <a:xfrm>
            <a:off x="7612063" y="5410200"/>
            <a:ext cx="1344612" cy="1473200"/>
            <a:chOff x="3891" y="2472"/>
            <a:chExt cx="836" cy="911"/>
          </a:xfrm>
        </p:grpSpPr>
        <p:sp>
          <p:nvSpPr>
            <p:cNvPr id="55353" name="Rectangle 64"/>
            <p:cNvSpPr>
              <a:spLocks noChangeArrowheads="1"/>
            </p:cNvSpPr>
            <p:nvPr/>
          </p:nvSpPr>
          <p:spPr bwMode="auto">
            <a:xfrm>
              <a:off x="3896" y="2715"/>
              <a:ext cx="831" cy="668"/>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shipper_key</a:t>
              </a:r>
            </a:p>
            <a:p>
              <a:pPr>
                <a:spcBef>
                  <a:spcPct val="0"/>
                </a:spcBef>
                <a:buClrTx/>
                <a:buSzTx/>
                <a:buFontTx/>
                <a:buNone/>
              </a:pPr>
              <a:r>
                <a:rPr lang="en-US" altLang="en-US" sz="1600">
                  <a:latin typeface="Times New Roman" panose="02020603050405020304" pitchFamily="18" charset="0"/>
                </a:rPr>
                <a:t>shipper_name</a:t>
              </a:r>
            </a:p>
            <a:p>
              <a:pPr>
                <a:spcBef>
                  <a:spcPct val="0"/>
                </a:spcBef>
                <a:buClrTx/>
                <a:buSzTx/>
                <a:buFontTx/>
                <a:buNone/>
              </a:pPr>
              <a:r>
                <a:rPr lang="en-US" altLang="en-US" sz="1600">
                  <a:latin typeface="Times New Roman" panose="02020603050405020304" pitchFamily="18" charset="0"/>
                </a:rPr>
                <a:t>location_key</a:t>
              </a:r>
            </a:p>
            <a:p>
              <a:pPr>
                <a:spcBef>
                  <a:spcPct val="0"/>
                </a:spcBef>
                <a:buClrTx/>
                <a:buSzTx/>
                <a:buFontTx/>
                <a:buNone/>
              </a:pPr>
              <a:r>
                <a:rPr lang="en-US" altLang="en-US" sz="1600">
                  <a:latin typeface="Times New Roman" panose="02020603050405020304" pitchFamily="18" charset="0"/>
                </a:rPr>
                <a:t>shipper_type</a:t>
              </a:r>
            </a:p>
          </p:txBody>
        </p:sp>
        <p:sp>
          <p:nvSpPr>
            <p:cNvPr id="55354" name="Text Box 65"/>
            <p:cNvSpPr txBox="1">
              <a:spLocks noChangeArrowheads="1"/>
            </p:cNvSpPr>
            <p:nvPr/>
          </p:nvSpPr>
          <p:spPr bwMode="auto">
            <a:xfrm>
              <a:off x="3891" y="2472"/>
              <a:ext cx="539" cy="233"/>
            </a:xfrm>
            <a:prstGeom prst="rect">
              <a:avLst/>
            </a:prstGeom>
            <a:solidFill>
              <a:srgbClr val="CCECFF"/>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shipper</a:t>
              </a:r>
            </a:p>
          </p:txBody>
        </p:sp>
      </p:grpSp>
      <p:sp>
        <p:nvSpPr>
          <p:cNvPr id="55350" name="Line 66"/>
          <p:cNvSpPr>
            <a:spLocks noChangeShapeType="1"/>
          </p:cNvSpPr>
          <p:nvPr/>
        </p:nvSpPr>
        <p:spPr bwMode="auto">
          <a:xfrm flipH="1">
            <a:off x="8610600" y="4800600"/>
            <a:ext cx="381000" cy="10668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51" name="Line 67"/>
          <p:cNvSpPr>
            <a:spLocks noChangeShapeType="1"/>
          </p:cNvSpPr>
          <p:nvPr/>
        </p:nvSpPr>
        <p:spPr bwMode="auto">
          <a:xfrm>
            <a:off x="8610600" y="3200400"/>
            <a:ext cx="381000" cy="0"/>
          </a:xfrm>
          <a:prstGeom prst="line">
            <a:avLst/>
          </a:prstGeom>
          <a:noFill/>
          <a:ln w="2857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55352" name="Line 68"/>
          <p:cNvSpPr>
            <a:spLocks noChangeShapeType="1"/>
          </p:cNvSpPr>
          <p:nvPr/>
        </p:nvSpPr>
        <p:spPr bwMode="auto">
          <a:xfrm flipH="1" flipV="1">
            <a:off x="5867400" y="5791200"/>
            <a:ext cx="1752600" cy="6858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Learning Outcomes</a:t>
            </a:r>
          </a:p>
        </p:txBody>
      </p:sp>
      <p:sp>
        <p:nvSpPr>
          <p:cNvPr id="9219" name="Content Placeholder 2"/>
          <p:cNvSpPr>
            <a:spLocks noGrp="1"/>
          </p:cNvSpPr>
          <p:nvPr>
            <p:ph idx="1"/>
          </p:nvPr>
        </p:nvSpPr>
        <p:spPr/>
        <p:txBody>
          <a:bodyPr/>
          <a:lstStyle/>
          <a:p>
            <a:r>
              <a:rPr lang="en-US" altLang="en-US" smtClean="0"/>
              <a:t>Define the characteristics of a data warehouse</a:t>
            </a:r>
          </a:p>
          <a:p>
            <a:r>
              <a:rPr lang="en-US" altLang="en-US" smtClean="0"/>
              <a:t>Design a simple data warehouse schema using fact and dimension tables</a:t>
            </a:r>
          </a:p>
          <a:p>
            <a:r>
              <a:rPr lang="en-US" altLang="en-US" smtClean="0"/>
              <a:t>Perform the OLAP operations on a data cube</a:t>
            </a:r>
          </a:p>
        </p:txBody>
      </p:sp>
      <p:sp>
        <p:nvSpPr>
          <p:cNvPr id="92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22874BE-81C8-43D3-9E07-597945836C2D}" type="slidenum">
              <a:rPr lang="en-US" altLang="en-US" sz="1200" smtClean="0"/>
              <a:pPr>
                <a:spcBef>
                  <a:spcPct val="0"/>
                </a:spcBef>
                <a:buClrTx/>
                <a:buSzTx/>
                <a:buFontTx/>
                <a:buNone/>
              </a:pPr>
              <a:t>3</a:t>
            </a:fld>
            <a:endParaRPr lang="en-US" altLang="en-US" sz="120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smtClean="0"/>
              <a:t>Exercise 2</a:t>
            </a:r>
          </a:p>
        </p:txBody>
      </p:sp>
      <p:sp>
        <p:nvSpPr>
          <p:cNvPr id="57347" name="Content Placeholder 2"/>
          <p:cNvSpPr>
            <a:spLocks noGrp="1"/>
          </p:cNvSpPr>
          <p:nvPr>
            <p:ph idx="1"/>
          </p:nvPr>
        </p:nvSpPr>
        <p:spPr/>
        <p:txBody>
          <a:bodyPr/>
          <a:lstStyle/>
          <a:p>
            <a:r>
              <a:rPr lang="en-US" altLang="en-US" smtClean="0"/>
              <a:t>Create a star schema for weather station with dimensions: time and location and facts: temperature, humidity, air pressure, and precipitation.</a:t>
            </a:r>
          </a:p>
        </p:txBody>
      </p:sp>
      <p:sp>
        <p:nvSpPr>
          <p:cNvPr id="573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875E0D1-AE38-403B-BDC0-3BCD972D17B7}" type="slidenum">
              <a:rPr lang="en-US" altLang="en-US" sz="1200" smtClean="0"/>
              <a:pPr>
                <a:spcBef>
                  <a:spcPct val="0"/>
                </a:spcBef>
                <a:buClrTx/>
                <a:buSzTx/>
                <a:buFontTx/>
                <a:buNone/>
              </a:pPr>
              <a:t>30</a:t>
            </a:fld>
            <a:endParaRPr lang="en-US" altLang="en-US" sz="120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mtClean="0"/>
              <a:t>Exercise 2</a:t>
            </a:r>
          </a:p>
        </p:txBody>
      </p:sp>
      <p:sp>
        <p:nvSpPr>
          <p:cNvPr id="58371" name="Content Placeholder 2"/>
          <p:cNvSpPr>
            <a:spLocks noGrp="1"/>
          </p:cNvSpPr>
          <p:nvPr>
            <p:ph idx="1"/>
          </p:nvPr>
        </p:nvSpPr>
        <p:spPr/>
        <p:txBody>
          <a:bodyPr/>
          <a:lstStyle/>
          <a:p>
            <a:r>
              <a:rPr lang="en-US" altLang="en-US" smtClean="0"/>
              <a:t>Create a star schema for weather station with dimensions: time and location and facts: temperature, humidity, air pressure, and precipitation.</a:t>
            </a:r>
          </a:p>
        </p:txBody>
      </p:sp>
      <p:sp>
        <p:nvSpPr>
          <p:cNvPr id="583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299FA47-45A9-490E-A2FB-2C1545A906F2}" type="slidenum">
              <a:rPr lang="en-US" altLang="en-US" sz="1200" smtClean="0"/>
              <a:pPr>
                <a:spcBef>
                  <a:spcPct val="0"/>
                </a:spcBef>
                <a:buClrTx/>
                <a:buSzTx/>
                <a:buFontTx/>
                <a:buNone/>
              </a:pPr>
              <a:t>31</a:t>
            </a:fld>
            <a:endParaRPr lang="en-US" altLang="en-US" sz="1200" smtClean="0"/>
          </a:p>
        </p:txBody>
      </p:sp>
      <p:graphicFrame>
        <p:nvGraphicFramePr>
          <p:cNvPr id="7" name="Table 6"/>
          <p:cNvGraphicFramePr>
            <a:graphicFrameLocks noGrp="1"/>
          </p:cNvGraphicFramePr>
          <p:nvPr/>
        </p:nvGraphicFramePr>
        <p:xfrm>
          <a:off x="3962400" y="3581400"/>
          <a:ext cx="1600200" cy="3302142"/>
        </p:xfrm>
        <a:graphic>
          <a:graphicData uri="http://schemas.openxmlformats.org/drawingml/2006/table">
            <a:tbl>
              <a:tblPr bandRow="1">
                <a:tableStyleId>{5C22544A-7EE6-4342-B048-85BDC9FD1C3A}</a:tableStyleId>
              </a:tblPr>
              <a:tblGrid>
                <a:gridCol w="1600200">
                  <a:extLst>
                    <a:ext uri="{9D8B030D-6E8A-4147-A177-3AD203B41FA5}">
                      <a16:colId xmlns:a16="http://schemas.microsoft.com/office/drawing/2014/main" val="20000"/>
                    </a:ext>
                  </a:extLst>
                </a:gridCol>
              </a:tblGrid>
              <a:tr h="370887">
                <a:tc>
                  <a:txBody>
                    <a:bodyPr/>
                    <a:lstStyle/>
                    <a:p>
                      <a:r>
                        <a:rPr lang="en-US" sz="1800" dirty="0" err="1" smtClean="0"/>
                        <a:t>Time_id</a:t>
                      </a:r>
                      <a:endParaRPr lang="en-US" sz="1800" dirty="0"/>
                    </a:p>
                  </a:txBody>
                  <a:tcPr marT="45726" marB="45726">
                    <a:solidFill>
                      <a:schemeClr val="accent1">
                        <a:lumMod val="20000"/>
                        <a:lumOff val="80000"/>
                      </a:schemeClr>
                    </a:solidFill>
                  </a:tcPr>
                </a:tc>
                <a:extLst>
                  <a:ext uri="{0D108BD9-81ED-4DB2-BD59-A6C34878D82A}">
                    <a16:rowId xmlns:a16="http://schemas.microsoft.com/office/drawing/2014/main" val="10000"/>
                  </a:ext>
                </a:extLst>
              </a:tr>
              <a:tr h="370887">
                <a:tc>
                  <a:txBody>
                    <a:bodyPr/>
                    <a:lstStyle/>
                    <a:p>
                      <a:r>
                        <a:rPr lang="en-US" sz="1800" dirty="0" err="1" smtClean="0"/>
                        <a:t>Location_id</a:t>
                      </a:r>
                      <a:endParaRPr lang="en-US" sz="1800" dirty="0"/>
                    </a:p>
                  </a:txBody>
                  <a:tcPr marT="45726" marB="45726">
                    <a:solidFill>
                      <a:schemeClr val="accent1">
                        <a:lumMod val="20000"/>
                        <a:lumOff val="80000"/>
                      </a:schemeClr>
                    </a:solidFill>
                  </a:tcPr>
                </a:tc>
                <a:extLst>
                  <a:ext uri="{0D108BD9-81ED-4DB2-BD59-A6C34878D82A}">
                    <a16:rowId xmlns:a16="http://schemas.microsoft.com/office/drawing/2014/main" val="10001"/>
                  </a:ext>
                </a:extLst>
              </a:tr>
              <a:tr h="640057">
                <a:tc>
                  <a:txBody>
                    <a:bodyPr/>
                    <a:lstStyle/>
                    <a:p>
                      <a:r>
                        <a:rPr lang="en-US" sz="1800" dirty="0" smtClean="0"/>
                        <a:t>Average  Temperature</a:t>
                      </a:r>
                      <a:endParaRPr lang="en-US" sz="1800" dirty="0"/>
                    </a:p>
                  </a:txBody>
                  <a:tcPr marT="45726" marB="45726">
                    <a:solidFill>
                      <a:srgbClr val="FFFF00"/>
                    </a:solidFill>
                  </a:tcPr>
                </a:tc>
                <a:extLst>
                  <a:ext uri="{0D108BD9-81ED-4DB2-BD59-A6C34878D82A}">
                    <a16:rowId xmlns:a16="http://schemas.microsoft.com/office/drawing/2014/main" val="10002"/>
                  </a:ext>
                </a:extLst>
              </a:tr>
              <a:tr h="640057">
                <a:tc>
                  <a:txBody>
                    <a:bodyPr/>
                    <a:lstStyle/>
                    <a:p>
                      <a:r>
                        <a:rPr lang="en-US" sz="1800" dirty="0" smtClean="0"/>
                        <a:t>Average Humidity</a:t>
                      </a:r>
                      <a:endParaRPr lang="en-US" sz="1800" dirty="0"/>
                    </a:p>
                  </a:txBody>
                  <a:tcPr marT="45726" marB="45726">
                    <a:solidFill>
                      <a:srgbClr val="FFFF00"/>
                    </a:solidFill>
                  </a:tcPr>
                </a:tc>
                <a:extLst>
                  <a:ext uri="{0D108BD9-81ED-4DB2-BD59-A6C34878D82A}">
                    <a16:rowId xmlns:a16="http://schemas.microsoft.com/office/drawing/2014/main" val="10003"/>
                  </a:ext>
                </a:extLst>
              </a:tr>
              <a:tr h="640057">
                <a:tc>
                  <a:txBody>
                    <a:bodyPr/>
                    <a:lstStyle/>
                    <a:p>
                      <a:r>
                        <a:rPr lang="en-US" sz="1800" dirty="0" smtClean="0"/>
                        <a:t>Average Air</a:t>
                      </a:r>
                      <a:r>
                        <a:rPr lang="en-US" sz="1800" baseline="0" dirty="0" smtClean="0"/>
                        <a:t> Pressure</a:t>
                      </a:r>
                      <a:endParaRPr lang="en-US" sz="1800" dirty="0"/>
                    </a:p>
                  </a:txBody>
                  <a:tcPr marT="45726" marB="45726">
                    <a:solidFill>
                      <a:srgbClr val="FFFF00"/>
                    </a:solidFill>
                  </a:tcPr>
                </a:tc>
                <a:extLst>
                  <a:ext uri="{0D108BD9-81ED-4DB2-BD59-A6C34878D82A}">
                    <a16:rowId xmlns:a16="http://schemas.microsoft.com/office/drawing/2014/main" val="10004"/>
                  </a:ext>
                </a:extLst>
              </a:tr>
              <a:tr h="640057">
                <a:tc>
                  <a:txBody>
                    <a:bodyPr/>
                    <a:lstStyle/>
                    <a:p>
                      <a:r>
                        <a:rPr lang="en-US" sz="1800" dirty="0" smtClean="0"/>
                        <a:t>Average Precipitation</a:t>
                      </a:r>
                      <a:endParaRPr lang="en-US" sz="1800" dirty="0"/>
                    </a:p>
                  </a:txBody>
                  <a:tcPr marT="45726" marB="45726">
                    <a:solidFill>
                      <a:srgbClr val="FFFF00"/>
                    </a:solidFill>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nvGraphicFramePr>
        <p:xfrm>
          <a:off x="304800" y="3657600"/>
          <a:ext cx="2362200" cy="2225676"/>
        </p:xfrm>
        <a:graphic>
          <a:graphicData uri="http://schemas.openxmlformats.org/drawingml/2006/table">
            <a:tbl>
              <a:tblPr bandRow="1">
                <a:tableStyleId>{5C22544A-7EE6-4342-B048-85BDC9FD1C3A}</a:tableStyleId>
              </a:tblPr>
              <a:tblGrid>
                <a:gridCol w="2362200">
                  <a:extLst>
                    <a:ext uri="{9D8B030D-6E8A-4147-A177-3AD203B41FA5}">
                      <a16:colId xmlns:a16="http://schemas.microsoft.com/office/drawing/2014/main" val="20000"/>
                    </a:ext>
                  </a:extLst>
                </a:gridCol>
              </a:tblGrid>
              <a:tr h="370946">
                <a:tc>
                  <a:txBody>
                    <a:bodyPr/>
                    <a:lstStyle/>
                    <a:p>
                      <a:r>
                        <a:rPr lang="en-US" sz="1800" dirty="0" err="1" smtClean="0"/>
                        <a:t>Time_id</a:t>
                      </a:r>
                      <a:endParaRPr lang="en-US" sz="1800" dirty="0"/>
                    </a:p>
                  </a:txBody>
                  <a:tcPr marT="45733" marB="45733">
                    <a:solidFill>
                      <a:schemeClr val="accent1">
                        <a:lumMod val="20000"/>
                        <a:lumOff val="80000"/>
                      </a:schemeClr>
                    </a:solidFill>
                  </a:tcPr>
                </a:tc>
                <a:extLst>
                  <a:ext uri="{0D108BD9-81ED-4DB2-BD59-A6C34878D82A}">
                    <a16:rowId xmlns:a16="http://schemas.microsoft.com/office/drawing/2014/main" val="10000"/>
                  </a:ext>
                </a:extLst>
              </a:tr>
              <a:tr h="370946">
                <a:tc>
                  <a:txBody>
                    <a:bodyPr/>
                    <a:lstStyle/>
                    <a:p>
                      <a:r>
                        <a:rPr lang="en-US" sz="1800" dirty="0" smtClean="0"/>
                        <a:t>Hour</a:t>
                      </a:r>
                      <a:endParaRPr lang="en-US" sz="1800" dirty="0"/>
                    </a:p>
                  </a:txBody>
                  <a:tcPr marT="45733" marB="45733">
                    <a:solidFill>
                      <a:schemeClr val="accent1">
                        <a:lumMod val="20000"/>
                        <a:lumOff val="80000"/>
                      </a:schemeClr>
                    </a:solidFill>
                  </a:tcPr>
                </a:tc>
                <a:extLst>
                  <a:ext uri="{0D108BD9-81ED-4DB2-BD59-A6C34878D82A}">
                    <a16:rowId xmlns:a16="http://schemas.microsoft.com/office/drawing/2014/main" val="1762524349"/>
                  </a:ext>
                </a:extLst>
              </a:tr>
              <a:tr h="370946">
                <a:tc>
                  <a:txBody>
                    <a:bodyPr/>
                    <a:lstStyle/>
                    <a:p>
                      <a:r>
                        <a:rPr lang="en-US" sz="1800" dirty="0" smtClean="0"/>
                        <a:t>Day</a:t>
                      </a:r>
                      <a:endParaRPr lang="en-US" sz="1800" dirty="0"/>
                    </a:p>
                  </a:txBody>
                  <a:tcPr marT="45733" marB="45733">
                    <a:solidFill>
                      <a:schemeClr val="accent1">
                        <a:lumMod val="20000"/>
                        <a:lumOff val="80000"/>
                      </a:schemeClr>
                    </a:solidFill>
                  </a:tcPr>
                </a:tc>
                <a:extLst>
                  <a:ext uri="{0D108BD9-81ED-4DB2-BD59-A6C34878D82A}">
                    <a16:rowId xmlns:a16="http://schemas.microsoft.com/office/drawing/2014/main" val="10001"/>
                  </a:ext>
                </a:extLst>
              </a:tr>
              <a:tr h="370946">
                <a:tc>
                  <a:txBody>
                    <a:bodyPr/>
                    <a:lstStyle/>
                    <a:p>
                      <a:r>
                        <a:rPr lang="en-US" sz="1800" dirty="0" smtClean="0"/>
                        <a:t>Week</a:t>
                      </a:r>
                      <a:endParaRPr lang="en-US" sz="1800" dirty="0"/>
                    </a:p>
                  </a:txBody>
                  <a:tcPr marT="45733" marB="45733">
                    <a:solidFill>
                      <a:schemeClr val="accent1">
                        <a:lumMod val="20000"/>
                        <a:lumOff val="80000"/>
                      </a:schemeClr>
                    </a:solidFill>
                  </a:tcPr>
                </a:tc>
                <a:extLst>
                  <a:ext uri="{0D108BD9-81ED-4DB2-BD59-A6C34878D82A}">
                    <a16:rowId xmlns:a16="http://schemas.microsoft.com/office/drawing/2014/main" val="10002"/>
                  </a:ext>
                </a:extLst>
              </a:tr>
              <a:tr h="370946">
                <a:tc>
                  <a:txBody>
                    <a:bodyPr/>
                    <a:lstStyle/>
                    <a:p>
                      <a:r>
                        <a:rPr lang="en-US" sz="1800" dirty="0" smtClean="0"/>
                        <a:t>Month</a:t>
                      </a:r>
                      <a:endParaRPr lang="en-US" sz="1800" dirty="0"/>
                    </a:p>
                  </a:txBody>
                  <a:tcPr marT="45733" marB="45733">
                    <a:solidFill>
                      <a:schemeClr val="accent1">
                        <a:lumMod val="20000"/>
                        <a:lumOff val="80000"/>
                      </a:schemeClr>
                    </a:solidFill>
                  </a:tcPr>
                </a:tc>
                <a:extLst>
                  <a:ext uri="{0D108BD9-81ED-4DB2-BD59-A6C34878D82A}">
                    <a16:rowId xmlns:a16="http://schemas.microsoft.com/office/drawing/2014/main" val="10003"/>
                  </a:ext>
                </a:extLst>
              </a:tr>
              <a:tr h="370946">
                <a:tc>
                  <a:txBody>
                    <a:bodyPr/>
                    <a:lstStyle/>
                    <a:p>
                      <a:r>
                        <a:rPr lang="en-US" sz="1800" dirty="0" smtClean="0"/>
                        <a:t>Year</a:t>
                      </a:r>
                      <a:endParaRPr lang="en-US" sz="1800" dirty="0"/>
                    </a:p>
                  </a:txBody>
                  <a:tcPr marT="45733" marB="45733">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6400800" y="3581400"/>
          <a:ext cx="2362200" cy="1381226"/>
        </p:xfrm>
        <a:graphic>
          <a:graphicData uri="http://schemas.openxmlformats.org/drawingml/2006/table">
            <a:tbl>
              <a:tblPr bandRow="1">
                <a:tableStyleId>{5C22544A-7EE6-4342-B048-85BDC9FD1C3A}</a:tableStyleId>
              </a:tblPr>
              <a:tblGrid>
                <a:gridCol w="2362200">
                  <a:extLst>
                    <a:ext uri="{9D8B030D-6E8A-4147-A177-3AD203B41FA5}">
                      <a16:colId xmlns:a16="http://schemas.microsoft.com/office/drawing/2014/main" val="20000"/>
                    </a:ext>
                  </a:extLst>
                </a:gridCol>
              </a:tblGrid>
              <a:tr h="370602">
                <a:tc>
                  <a:txBody>
                    <a:bodyPr/>
                    <a:lstStyle/>
                    <a:p>
                      <a:r>
                        <a:rPr lang="en-US" sz="1800" dirty="0" err="1" smtClean="0"/>
                        <a:t>Location_id</a:t>
                      </a:r>
                      <a:endParaRPr lang="en-US" sz="1800" dirty="0"/>
                    </a:p>
                  </a:txBody>
                  <a:tcPr marT="45691" marB="45691">
                    <a:solidFill>
                      <a:schemeClr val="accent1">
                        <a:lumMod val="20000"/>
                        <a:lumOff val="80000"/>
                      </a:schemeClr>
                    </a:solidFill>
                  </a:tcPr>
                </a:tc>
                <a:extLst>
                  <a:ext uri="{0D108BD9-81ED-4DB2-BD59-A6C34878D82A}">
                    <a16:rowId xmlns:a16="http://schemas.microsoft.com/office/drawing/2014/main" val="10000"/>
                  </a:ext>
                </a:extLst>
              </a:tr>
              <a:tr h="370602">
                <a:tc>
                  <a:txBody>
                    <a:bodyPr/>
                    <a:lstStyle/>
                    <a:p>
                      <a:r>
                        <a:rPr lang="en-US" sz="1800" dirty="0" smtClean="0"/>
                        <a:t>City</a:t>
                      </a:r>
                      <a:endParaRPr lang="en-US" sz="1800" dirty="0"/>
                    </a:p>
                  </a:txBody>
                  <a:tcPr marT="45691" marB="45691">
                    <a:solidFill>
                      <a:schemeClr val="accent1">
                        <a:lumMod val="20000"/>
                        <a:lumOff val="80000"/>
                      </a:schemeClr>
                    </a:solidFill>
                  </a:tcPr>
                </a:tc>
                <a:extLst>
                  <a:ext uri="{0D108BD9-81ED-4DB2-BD59-A6C34878D82A}">
                    <a16:rowId xmlns:a16="http://schemas.microsoft.com/office/drawing/2014/main" val="10002"/>
                  </a:ext>
                </a:extLst>
              </a:tr>
              <a:tr h="639921">
                <a:tc>
                  <a:txBody>
                    <a:bodyPr/>
                    <a:lstStyle/>
                    <a:p>
                      <a:r>
                        <a:rPr lang="en-US" sz="1800" dirty="0" smtClean="0"/>
                        <a:t>Province</a:t>
                      </a:r>
                    </a:p>
                    <a:p>
                      <a:r>
                        <a:rPr lang="en-US" sz="1800" dirty="0" smtClean="0"/>
                        <a:t>Country</a:t>
                      </a:r>
                      <a:endParaRPr lang="en-US" sz="1800" dirty="0"/>
                    </a:p>
                  </a:txBody>
                  <a:tcPr marT="45691" marB="45691">
                    <a:solidFill>
                      <a:schemeClr val="accent1">
                        <a:lumMod val="20000"/>
                        <a:lumOff val="80000"/>
                      </a:schemeClr>
                    </a:solidFill>
                  </a:tcPr>
                </a:tc>
                <a:extLst>
                  <a:ext uri="{0D108BD9-81ED-4DB2-BD59-A6C34878D82A}">
                    <a16:rowId xmlns:a16="http://schemas.microsoft.com/office/drawing/2014/main" val="10003"/>
                  </a:ext>
                </a:extLst>
              </a:tr>
            </a:tbl>
          </a:graphicData>
        </a:graphic>
      </p:graphicFrame>
      <p:cxnSp>
        <p:nvCxnSpPr>
          <p:cNvPr id="58417" name="Straight Arrow Connector 11"/>
          <p:cNvCxnSpPr>
            <a:cxnSpLocks noChangeShapeType="1"/>
          </p:cNvCxnSpPr>
          <p:nvPr/>
        </p:nvCxnSpPr>
        <p:spPr bwMode="auto">
          <a:xfrm flipH="1">
            <a:off x="2743200" y="3810000"/>
            <a:ext cx="1295400" cy="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58418" name="Straight Arrow Connector 13"/>
          <p:cNvCxnSpPr>
            <a:cxnSpLocks noChangeShapeType="1"/>
          </p:cNvCxnSpPr>
          <p:nvPr/>
        </p:nvCxnSpPr>
        <p:spPr bwMode="auto">
          <a:xfrm flipV="1">
            <a:off x="5486400" y="3886200"/>
            <a:ext cx="838200" cy="30480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86F2162-AE9B-4EC0-8A47-1DDFB489A4D3}" type="slidenum">
              <a:rPr lang="en-US" altLang="en-US" sz="1200" smtClean="0"/>
              <a:pPr>
                <a:spcBef>
                  <a:spcPct val="0"/>
                </a:spcBef>
                <a:buClrTx/>
                <a:buSzTx/>
                <a:buFontTx/>
                <a:buNone/>
              </a:pPr>
              <a:t>32</a:t>
            </a:fld>
            <a:endParaRPr lang="en-US" altLang="en-US" sz="1200" smtClean="0"/>
          </a:p>
        </p:txBody>
      </p:sp>
      <p:sp>
        <p:nvSpPr>
          <p:cNvPr id="60419" name="Rectangle 2"/>
          <p:cNvSpPr>
            <a:spLocks noGrp="1" noChangeArrowheads="1"/>
          </p:cNvSpPr>
          <p:nvPr>
            <p:ph type="title"/>
          </p:nvPr>
        </p:nvSpPr>
        <p:spPr>
          <a:xfrm>
            <a:off x="609600" y="533400"/>
            <a:ext cx="8001000" cy="609600"/>
          </a:xfrm>
        </p:spPr>
        <p:txBody>
          <a:bodyPr/>
          <a:lstStyle/>
          <a:p>
            <a:pPr eaLnBrk="1" hangingPunct="1"/>
            <a:r>
              <a:rPr lang="en-US" altLang="en-US" sz="3200" smtClean="0"/>
              <a:t>A Concept Hierarchy: </a:t>
            </a:r>
            <a:br>
              <a:rPr lang="en-US" altLang="en-US" sz="3200" smtClean="0"/>
            </a:br>
            <a:r>
              <a:rPr lang="en-US" altLang="en-US" sz="3200" b="1" smtClean="0"/>
              <a:t>Dimension</a:t>
            </a:r>
            <a:r>
              <a:rPr lang="en-US" altLang="en-US" sz="3200" smtClean="0"/>
              <a:t> (location)</a:t>
            </a:r>
          </a:p>
        </p:txBody>
      </p:sp>
      <p:sp>
        <p:nvSpPr>
          <p:cNvPr id="60420" name="Text Box 3"/>
          <p:cNvSpPr txBox="1">
            <a:spLocks noChangeArrowheads="1"/>
          </p:cNvSpPr>
          <p:nvPr/>
        </p:nvSpPr>
        <p:spPr bwMode="auto">
          <a:xfrm>
            <a:off x="4876800" y="1447800"/>
            <a:ext cx="487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all</a:t>
            </a:r>
          </a:p>
        </p:txBody>
      </p:sp>
      <p:sp>
        <p:nvSpPr>
          <p:cNvPr id="60421" name="Text Box 4"/>
          <p:cNvSpPr txBox="1">
            <a:spLocks noChangeArrowheads="1"/>
          </p:cNvSpPr>
          <p:nvPr/>
        </p:nvSpPr>
        <p:spPr bwMode="auto">
          <a:xfrm>
            <a:off x="3352800" y="2438400"/>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Europe</a:t>
            </a:r>
          </a:p>
        </p:txBody>
      </p:sp>
      <p:sp>
        <p:nvSpPr>
          <p:cNvPr id="60422" name="Text Box 5"/>
          <p:cNvSpPr txBox="1">
            <a:spLocks noChangeArrowheads="1"/>
          </p:cNvSpPr>
          <p:nvPr/>
        </p:nvSpPr>
        <p:spPr bwMode="auto">
          <a:xfrm>
            <a:off x="6400800" y="2438400"/>
            <a:ext cx="209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North_America</a:t>
            </a:r>
          </a:p>
        </p:txBody>
      </p:sp>
      <p:sp>
        <p:nvSpPr>
          <p:cNvPr id="60423" name="Text Box 6"/>
          <p:cNvSpPr txBox="1">
            <a:spLocks noChangeArrowheads="1"/>
          </p:cNvSpPr>
          <p:nvPr/>
        </p:nvSpPr>
        <p:spPr bwMode="auto">
          <a:xfrm>
            <a:off x="8029575" y="350520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Mexico</a:t>
            </a:r>
          </a:p>
        </p:txBody>
      </p:sp>
      <p:sp>
        <p:nvSpPr>
          <p:cNvPr id="60424" name="Text Box 7"/>
          <p:cNvSpPr txBox="1">
            <a:spLocks noChangeArrowheads="1"/>
          </p:cNvSpPr>
          <p:nvPr/>
        </p:nvSpPr>
        <p:spPr bwMode="auto">
          <a:xfrm>
            <a:off x="5943600" y="3505200"/>
            <a:ext cx="109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Canada</a:t>
            </a:r>
          </a:p>
        </p:txBody>
      </p:sp>
      <p:sp>
        <p:nvSpPr>
          <p:cNvPr id="60425" name="Text Box 8"/>
          <p:cNvSpPr txBox="1">
            <a:spLocks noChangeArrowheads="1"/>
          </p:cNvSpPr>
          <p:nvPr/>
        </p:nvSpPr>
        <p:spPr bwMode="auto">
          <a:xfrm>
            <a:off x="4227513" y="3505200"/>
            <a:ext cx="87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Spain</a:t>
            </a:r>
          </a:p>
        </p:txBody>
      </p:sp>
      <p:sp>
        <p:nvSpPr>
          <p:cNvPr id="60426" name="Text Box 9"/>
          <p:cNvSpPr txBox="1">
            <a:spLocks noChangeArrowheads="1"/>
          </p:cNvSpPr>
          <p:nvPr/>
        </p:nvSpPr>
        <p:spPr bwMode="auto">
          <a:xfrm>
            <a:off x="2209800" y="3505200"/>
            <a:ext cx="131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Germany</a:t>
            </a:r>
          </a:p>
        </p:txBody>
      </p:sp>
      <p:sp>
        <p:nvSpPr>
          <p:cNvPr id="60427" name="Text Box 10"/>
          <p:cNvSpPr txBox="1">
            <a:spLocks noChangeArrowheads="1"/>
          </p:cNvSpPr>
          <p:nvPr/>
        </p:nvSpPr>
        <p:spPr bwMode="auto">
          <a:xfrm>
            <a:off x="4876800" y="4572000"/>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Vancouver</a:t>
            </a:r>
          </a:p>
        </p:txBody>
      </p:sp>
      <p:sp>
        <p:nvSpPr>
          <p:cNvPr id="60428" name="Text Box 11"/>
          <p:cNvSpPr txBox="1">
            <a:spLocks noChangeArrowheads="1"/>
          </p:cNvSpPr>
          <p:nvPr/>
        </p:nvSpPr>
        <p:spPr bwMode="auto">
          <a:xfrm>
            <a:off x="6019800" y="5562600"/>
            <a:ext cx="1284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M. Wind</a:t>
            </a:r>
          </a:p>
        </p:txBody>
      </p:sp>
      <p:sp>
        <p:nvSpPr>
          <p:cNvPr id="60429" name="Text Box 12"/>
          <p:cNvSpPr txBox="1">
            <a:spLocks noChangeArrowheads="1"/>
          </p:cNvSpPr>
          <p:nvPr/>
        </p:nvSpPr>
        <p:spPr bwMode="auto">
          <a:xfrm>
            <a:off x="4191000" y="556260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L. Chan</a:t>
            </a:r>
          </a:p>
        </p:txBody>
      </p:sp>
      <p:sp>
        <p:nvSpPr>
          <p:cNvPr id="60430" name="Text Box 13"/>
          <p:cNvSpPr txBox="1">
            <a:spLocks noChangeArrowheads="1"/>
          </p:cNvSpPr>
          <p:nvPr/>
        </p:nvSpPr>
        <p:spPr bwMode="auto">
          <a:xfrm>
            <a:off x="5334000" y="24384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60431" name="Text Box 14"/>
          <p:cNvSpPr txBox="1">
            <a:spLocks noChangeArrowheads="1"/>
          </p:cNvSpPr>
          <p:nvPr/>
        </p:nvSpPr>
        <p:spPr bwMode="auto">
          <a:xfrm>
            <a:off x="7391400" y="35052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60432" name="Text Box 15"/>
          <p:cNvSpPr txBox="1">
            <a:spLocks noChangeArrowheads="1"/>
          </p:cNvSpPr>
          <p:nvPr/>
        </p:nvSpPr>
        <p:spPr bwMode="auto">
          <a:xfrm>
            <a:off x="3657600" y="35052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60433" name="Text Box 16"/>
          <p:cNvSpPr txBox="1">
            <a:spLocks noChangeArrowheads="1"/>
          </p:cNvSpPr>
          <p:nvPr/>
        </p:nvSpPr>
        <p:spPr bwMode="auto">
          <a:xfrm>
            <a:off x="3429000" y="46482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60434" name="Text Box 17"/>
          <p:cNvSpPr txBox="1">
            <a:spLocks noChangeArrowheads="1"/>
          </p:cNvSpPr>
          <p:nvPr/>
        </p:nvSpPr>
        <p:spPr bwMode="auto">
          <a:xfrm>
            <a:off x="6477000" y="45720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60435" name="Text Box 18"/>
          <p:cNvSpPr txBox="1">
            <a:spLocks noChangeArrowheads="1"/>
          </p:cNvSpPr>
          <p:nvPr/>
        </p:nvSpPr>
        <p:spPr bwMode="auto">
          <a:xfrm>
            <a:off x="5486400" y="55626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60436" name="Line 19"/>
          <p:cNvSpPr>
            <a:spLocks noChangeShapeType="1"/>
          </p:cNvSpPr>
          <p:nvPr/>
        </p:nvSpPr>
        <p:spPr bwMode="auto">
          <a:xfrm flipH="1">
            <a:off x="3886200" y="1828800"/>
            <a:ext cx="12192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7" name="Line 20"/>
          <p:cNvSpPr>
            <a:spLocks noChangeShapeType="1"/>
          </p:cNvSpPr>
          <p:nvPr/>
        </p:nvSpPr>
        <p:spPr bwMode="auto">
          <a:xfrm>
            <a:off x="5105400" y="1828800"/>
            <a:ext cx="2209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8" name="Line 21"/>
          <p:cNvSpPr>
            <a:spLocks noChangeShapeType="1"/>
          </p:cNvSpPr>
          <p:nvPr/>
        </p:nvSpPr>
        <p:spPr bwMode="auto">
          <a:xfrm flipH="1">
            <a:off x="2819400" y="2819400"/>
            <a:ext cx="990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39" name="Line 22"/>
          <p:cNvSpPr>
            <a:spLocks noChangeShapeType="1"/>
          </p:cNvSpPr>
          <p:nvPr/>
        </p:nvSpPr>
        <p:spPr bwMode="auto">
          <a:xfrm>
            <a:off x="3810000" y="2819400"/>
            <a:ext cx="838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0" name="Line 23"/>
          <p:cNvSpPr>
            <a:spLocks noChangeShapeType="1"/>
          </p:cNvSpPr>
          <p:nvPr/>
        </p:nvSpPr>
        <p:spPr bwMode="auto">
          <a:xfrm flipH="1">
            <a:off x="6477000" y="2819400"/>
            <a:ext cx="990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1" name="Line 24"/>
          <p:cNvSpPr>
            <a:spLocks noChangeShapeType="1"/>
          </p:cNvSpPr>
          <p:nvPr/>
        </p:nvSpPr>
        <p:spPr bwMode="auto">
          <a:xfrm>
            <a:off x="7467600" y="2819400"/>
            <a:ext cx="1143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2" name="Line 25"/>
          <p:cNvSpPr>
            <a:spLocks noChangeShapeType="1"/>
          </p:cNvSpPr>
          <p:nvPr/>
        </p:nvSpPr>
        <p:spPr bwMode="auto">
          <a:xfrm flipH="1">
            <a:off x="2362200" y="38862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3" name="Line 26"/>
          <p:cNvSpPr>
            <a:spLocks noChangeShapeType="1"/>
          </p:cNvSpPr>
          <p:nvPr/>
        </p:nvSpPr>
        <p:spPr bwMode="auto">
          <a:xfrm>
            <a:off x="2895600" y="3886200"/>
            <a:ext cx="6096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4" name="Line 27"/>
          <p:cNvSpPr>
            <a:spLocks noChangeShapeType="1"/>
          </p:cNvSpPr>
          <p:nvPr/>
        </p:nvSpPr>
        <p:spPr bwMode="auto">
          <a:xfrm flipH="1">
            <a:off x="41910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5" name="Line 28"/>
          <p:cNvSpPr>
            <a:spLocks noChangeShapeType="1"/>
          </p:cNvSpPr>
          <p:nvPr/>
        </p:nvSpPr>
        <p:spPr bwMode="auto">
          <a:xfrm>
            <a:off x="45720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6" name="Line 29"/>
          <p:cNvSpPr>
            <a:spLocks noChangeShapeType="1"/>
          </p:cNvSpPr>
          <p:nvPr/>
        </p:nvSpPr>
        <p:spPr bwMode="auto">
          <a:xfrm flipH="1">
            <a:off x="82296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7" name="Line 30"/>
          <p:cNvSpPr>
            <a:spLocks noChangeShapeType="1"/>
          </p:cNvSpPr>
          <p:nvPr/>
        </p:nvSpPr>
        <p:spPr bwMode="auto">
          <a:xfrm>
            <a:off x="86106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8" name="Line 31"/>
          <p:cNvSpPr>
            <a:spLocks noChangeShapeType="1"/>
          </p:cNvSpPr>
          <p:nvPr/>
        </p:nvSpPr>
        <p:spPr bwMode="auto">
          <a:xfrm flipH="1">
            <a:off x="2057400" y="51054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49" name="Line 32"/>
          <p:cNvSpPr>
            <a:spLocks noChangeShapeType="1"/>
          </p:cNvSpPr>
          <p:nvPr/>
        </p:nvSpPr>
        <p:spPr bwMode="auto">
          <a:xfrm>
            <a:off x="2438400" y="51054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50" name="Line 33"/>
          <p:cNvSpPr>
            <a:spLocks noChangeShapeType="1"/>
          </p:cNvSpPr>
          <p:nvPr/>
        </p:nvSpPr>
        <p:spPr bwMode="auto">
          <a:xfrm flipH="1">
            <a:off x="4876800" y="4953000"/>
            <a:ext cx="685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51" name="Line 34"/>
          <p:cNvSpPr>
            <a:spLocks noChangeShapeType="1"/>
          </p:cNvSpPr>
          <p:nvPr/>
        </p:nvSpPr>
        <p:spPr bwMode="auto">
          <a:xfrm>
            <a:off x="5562600" y="4953000"/>
            <a:ext cx="990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52" name="Text Box 35"/>
          <p:cNvSpPr txBox="1">
            <a:spLocks noChangeArrowheads="1"/>
          </p:cNvSpPr>
          <p:nvPr/>
        </p:nvSpPr>
        <p:spPr bwMode="auto">
          <a:xfrm>
            <a:off x="304800" y="1524000"/>
            <a:ext cx="487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hlink"/>
                </a:solidFill>
                <a:latin typeface="Times New Roman" panose="02020603050405020304" pitchFamily="18" charset="0"/>
              </a:rPr>
              <a:t>all</a:t>
            </a:r>
            <a:endParaRPr lang="en-US" altLang="en-US" sz="2400">
              <a:latin typeface="Times New Roman" panose="02020603050405020304" pitchFamily="18" charset="0"/>
            </a:endParaRPr>
          </a:p>
        </p:txBody>
      </p:sp>
      <p:sp>
        <p:nvSpPr>
          <p:cNvPr id="60453" name="Text Box 36"/>
          <p:cNvSpPr txBox="1">
            <a:spLocks noChangeArrowheads="1"/>
          </p:cNvSpPr>
          <p:nvPr/>
        </p:nvSpPr>
        <p:spPr bwMode="auto">
          <a:xfrm>
            <a:off x="228600" y="2514600"/>
            <a:ext cx="96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hlink"/>
                </a:solidFill>
                <a:latin typeface="Times New Roman" panose="02020603050405020304" pitchFamily="18" charset="0"/>
              </a:rPr>
              <a:t>region</a:t>
            </a:r>
            <a:endParaRPr lang="en-US" altLang="en-US" sz="2400">
              <a:latin typeface="Times New Roman" panose="02020603050405020304" pitchFamily="18" charset="0"/>
            </a:endParaRPr>
          </a:p>
        </p:txBody>
      </p:sp>
      <p:sp>
        <p:nvSpPr>
          <p:cNvPr id="60454" name="Text Box 37"/>
          <p:cNvSpPr txBox="1">
            <a:spLocks noChangeArrowheads="1"/>
          </p:cNvSpPr>
          <p:nvPr/>
        </p:nvSpPr>
        <p:spPr bwMode="auto">
          <a:xfrm>
            <a:off x="304800" y="5638800"/>
            <a:ext cx="893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hlink"/>
                </a:solidFill>
                <a:latin typeface="Times New Roman" panose="02020603050405020304" pitchFamily="18" charset="0"/>
              </a:rPr>
              <a:t>office</a:t>
            </a:r>
            <a:endParaRPr lang="en-US" altLang="en-US" sz="2400">
              <a:latin typeface="Times New Roman" panose="02020603050405020304" pitchFamily="18" charset="0"/>
            </a:endParaRPr>
          </a:p>
        </p:txBody>
      </p:sp>
      <p:sp>
        <p:nvSpPr>
          <p:cNvPr id="60455" name="Line 38"/>
          <p:cNvSpPr>
            <a:spLocks noChangeShapeType="1"/>
          </p:cNvSpPr>
          <p:nvPr/>
        </p:nvSpPr>
        <p:spPr bwMode="auto">
          <a:xfrm flipH="1">
            <a:off x="7315200" y="5029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56" name="Line 39"/>
          <p:cNvSpPr>
            <a:spLocks noChangeShapeType="1"/>
          </p:cNvSpPr>
          <p:nvPr/>
        </p:nvSpPr>
        <p:spPr bwMode="auto">
          <a:xfrm>
            <a:off x="7696200" y="50292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57" name="Line 40"/>
          <p:cNvSpPr>
            <a:spLocks noChangeShapeType="1"/>
          </p:cNvSpPr>
          <p:nvPr/>
        </p:nvSpPr>
        <p:spPr bwMode="auto">
          <a:xfrm flipH="1">
            <a:off x="5638800" y="3886200"/>
            <a:ext cx="762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58" name="Line 41"/>
          <p:cNvSpPr>
            <a:spLocks noChangeShapeType="1"/>
          </p:cNvSpPr>
          <p:nvPr/>
        </p:nvSpPr>
        <p:spPr bwMode="auto">
          <a:xfrm>
            <a:off x="6400800" y="3886200"/>
            <a:ext cx="1066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59" name="Text Box 42"/>
          <p:cNvSpPr txBox="1">
            <a:spLocks noChangeArrowheads="1"/>
          </p:cNvSpPr>
          <p:nvPr/>
        </p:nvSpPr>
        <p:spPr bwMode="auto">
          <a:xfrm>
            <a:off x="228600" y="358140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hlink"/>
                </a:solidFill>
                <a:latin typeface="Times New Roman" panose="02020603050405020304" pitchFamily="18" charset="0"/>
              </a:rPr>
              <a:t>country</a:t>
            </a:r>
          </a:p>
        </p:txBody>
      </p:sp>
      <p:sp>
        <p:nvSpPr>
          <p:cNvPr id="60460" name="Line 43"/>
          <p:cNvSpPr>
            <a:spLocks noChangeShapeType="1"/>
          </p:cNvSpPr>
          <p:nvPr/>
        </p:nvSpPr>
        <p:spPr bwMode="auto">
          <a:xfrm>
            <a:off x="609600" y="19050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1" name="Line 44"/>
          <p:cNvSpPr>
            <a:spLocks noChangeShapeType="1"/>
          </p:cNvSpPr>
          <p:nvPr/>
        </p:nvSpPr>
        <p:spPr bwMode="auto">
          <a:xfrm>
            <a:off x="609600" y="29718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2" name="Line 45"/>
          <p:cNvSpPr>
            <a:spLocks noChangeShapeType="1"/>
          </p:cNvSpPr>
          <p:nvPr/>
        </p:nvSpPr>
        <p:spPr bwMode="auto">
          <a:xfrm>
            <a:off x="609600" y="39624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3" name="Line 46"/>
          <p:cNvSpPr>
            <a:spLocks noChangeShapeType="1"/>
          </p:cNvSpPr>
          <p:nvPr/>
        </p:nvSpPr>
        <p:spPr bwMode="auto">
          <a:xfrm>
            <a:off x="609600" y="5029200"/>
            <a:ext cx="0" cy="6858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4" name="Text Box 47"/>
          <p:cNvSpPr txBox="1">
            <a:spLocks noChangeArrowheads="1"/>
          </p:cNvSpPr>
          <p:nvPr/>
        </p:nvSpPr>
        <p:spPr bwMode="auto">
          <a:xfrm>
            <a:off x="7086600" y="464820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Toronto</a:t>
            </a:r>
          </a:p>
        </p:txBody>
      </p:sp>
      <p:sp>
        <p:nvSpPr>
          <p:cNvPr id="60465" name="Text Box 48"/>
          <p:cNvSpPr txBox="1">
            <a:spLocks noChangeArrowheads="1"/>
          </p:cNvSpPr>
          <p:nvPr/>
        </p:nvSpPr>
        <p:spPr bwMode="auto">
          <a:xfrm>
            <a:off x="1828800" y="4648200"/>
            <a:ext cx="1335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Frankfurt</a:t>
            </a:r>
          </a:p>
        </p:txBody>
      </p:sp>
      <p:sp>
        <p:nvSpPr>
          <p:cNvPr id="60466" name="Text Box 49"/>
          <p:cNvSpPr txBox="1">
            <a:spLocks noChangeArrowheads="1"/>
          </p:cNvSpPr>
          <p:nvPr/>
        </p:nvSpPr>
        <p:spPr bwMode="auto">
          <a:xfrm>
            <a:off x="304800" y="4648200"/>
            <a:ext cx="639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solidFill>
                  <a:schemeClr val="hlink"/>
                </a:solidFill>
                <a:latin typeface="Times New Roman" panose="02020603050405020304" pitchFamily="18" charset="0"/>
              </a:rPr>
              <a:t>city</a:t>
            </a:r>
            <a:endParaRPr lang="en-US" altLang="en-US" sz="240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B1FAFA5-51B8-42A3-A018-76A4544FC500}" type="slidenum">
              <a:rPr lang="en-US" altLang="en-US" sz="1200" smtClean="0"/>
              <a:pPr>
                <a:spcBef>
                  <a:spcPct val="0"/>
                </a:spcBef>
                <a:buClrTx/>
                <a:buSzTx/>
                <a:buFontTx/>
                <a:buNone/>
              </a:pPr>
              <a:t>33</a:t>
            </a:fld>
            <a:endParaRPr lang="en-US" altLang="en-US" sz="1200" smtClean="0"/>
          </a:p>
        </p:txBody>
      </p:sp>
      <p:sp>
        <p:nvSpPr>
          <p:cNvPr id="67587" name="Rectangle 2"/>
          <p:cNvSpPr>
            <a:spLocks noGrp="1" noChangeArrowheads="1"/>
          </p:cNvSpPr>
          <p:nvPr>
            <p:ph type="title"/>
          </p:nvPr>
        </p:nvSpPr>
        <p:spPr>
          <a:xfrm>
            <a:off x="609600" y="350838"/>
            <a:ext cx="7847013" cy="577850"/>
          </a:xfrm>
          <a:noFill/>
        </p:spPr>
        <p:txBody>
          <a:bodyPr lIns="90488" tIns="44450" rIns="90488" bIns="44450" anchor="ctr"/>
          <a:lstStyle/>
          <a:p>
            <a:pPr eaLnBrk="1" hangingPunct="1"/>
            <a:r>
              <a:rPr lang="en-US" altLang="en-US" smtClean="0"/>
              <a:t>A Sample Data Cube</a:t>
            </a:r>
            <a:endParaRPr lang="en-US" altLang="en-US" sz="2800" smtClean="0"/>
          </a:p>
        </p:txBody>
      </p:sp>
      <p:sp>
        <p:nvSpPr>
          <p:cNvPr id="67588" name="Rectangle 3"/>
          <p:cNvSpPr>
            <a:spLocks noChangeArrowheads="1"/>
          </p:cNvSpPr>
          <p:nvPr/>
        </p:nvSpPr>
        <p:spPr bwMode="auto">
          <a:xfrm>
            <a:off x="704850" y="6191250"/>
            <a:ext cx="8001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Monotype Sorts" pitchFamily="2" charset="2"/>
              <a:buNone/>
            </a:pPr>
            <a:endParaRPr lang="en-US" altLang="en-US" sz="2000">
              <a:latin typeface="Times New Roman" panose="02020603050405020304" pitchFamily="18" charset="0"/>
            </a:endParaRPr>
          </a:p>
        </p:txBody>
      </p:sp>
      <p:sp>
        <p:nvSpPr>
          <p:cNvPr id="67589" name="AutoShape 4"/>
          <p:cNvSpPr>
            <a:spLocks noChangeArrowheads="1"/>
          </p:cNvSpPr>
          <p:nvPr/>
        </p:nvSpPr>
        <p:spPr bwMode="auto">
          <a:xfrm>
            <a:off x="6378575" y="1485900"/>
            <a:ext cx="2403475" cy="657225"/>
          </a:xfrm>
          <a:prstGeom prst="wedgeRoundRectCallout">
            <a:avLst>
              <a:gd name="adj1" fmla="val -41671"/>
              <a:gd name="adj2" fmla="val 66667"/>
              <a:gd name="adj3" fmla="val 16667"/>
            </a:avLst>
          </a:prstGeom>
          <a:solidFill>
            <a:srgbClr val="CCFFCC"/>
          </a:solidFill>
          <a:ln w="12700">
            <a:solidFill>
              <a:schemeClr val="tx1"/>
            </a:solidFill>
            <a:miter lim="800000"/>
            <a:headEnd/>
            <a:tailEnd/>
          </a:ln>
        </p:spPr>
        <p:txBody>
          <a:bodyPr wrap="none" lIns="90488" tIns="44450" rIns="90488" bIns="44450"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b="1">
                <a:latin typeface="Times New Roman" panose="02020603050405020304" pitchFamily="18" charset="0"/>
              </a:rPr>
              <a:t>Total annual sales</a:t>
            </a:r>
          </a:p>
          <a:p>
            <a:pPr algn="ctr">
              <a:spcBef>
                <a:spcPct val="0"/>
              </a:spcBef>
              <a:buClrTx/>
              <a:buSzTx/>
              <a:buFontTx/>
              <a:buNone/>
            </a:pPr>
            <a:r>
              <a:rPr lang="en-US" altLang="en-US" sz="2000" b="1">
                <a:latin typeface="Times New Roman" panose="02020603050405020304" pitchFamily="18" charset="0"/>
              </a:rPr>
              <a:t>of  TVs in U.S.A.</a:t>
            </a:r>
            <a:endParaRPr lang="en-US" altLang="en-US" sz="2400" b="1">
              <a:latin typeface="Times New Roman" panose="02020603050405020304" pitchFamily="18" charset="0"/>
            </a:endParaRPr>
          </a:p>
        </p:txBody>
      </p:sp>
      <p:grpSp>
        <p:nvGrpSpPr>
          <p:cNvPr id="67590" name="Group 5"/>
          <p:cNvGrpSpPr>
            <a:grpSpLocks/>
          </p:cNvGrpSpPr>
          <p:nvPr/>
        </p:nvGrpSpPr>
        <p:grpSpPr bwMode="auto">
          <a:xfrm>
            <a:off x="762000" y="1600200"/>
            <a:ext cx="7127875" cy="4760913"/>
            <a:chOff x="444" y="1008"/>
            <a:chExt cx="4490" cy="2999"/>
          </a:xfrm>
        </p:grpSpPr>
        <p:sp>
          <p:nvSpPr>
            <p:cNvPr id="67591" name="Rectangle 6"/>
            <p:cNvSpPr>
              <a:spLocks noChangeArrowheads="1"/>
            </p:cNvSpPr>
            <p:nvPr/>
          </p:nvSpPr>
          <p:spPr bwMode="auto">
            <a:xfrm>
              <a:off x="2412" y="1008"/>
              <a:ext cx="49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a:latin typeface="Times New Roman" panose="02020603050405020304" pitchFamily="18" charset="0"/>
                </a:rPr>
                <a:t>Date</a:t>
              </a:r>
            </a:p>
          </p:txBody>
        </p:sp>
        <p:sp>
          <p:nvSpPr>
            <p:cNvPr id="67592" name="Rectangle 7"/>
            <p:cNvSpPr>
              <a:spLocks noChangeArrowheads="1"/>
            </p:cNvSpPr>
            <p:nvPr/>
          </p:nvSpPr>
          <p:spPr bwMode="auto">
            <a:xfrm rot="-2984941">
              <a:off x="276" y="1342"/>
              <a:ext cx="77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a:latin typeface="Times New Roman" panose="02020603050405020304" pitchFamily="18" charset="0"/>
                </a:rPr>
                <a:t>Product</a:t>
              </a:r>
            </a:p>
          </p:txBody>
        </p:sp>
        <p:sp>
          <p:nvSpPr>
            <p:cNvPr id="67593" name="Rectangle 8"/>
            <p:cNvSpPr>
              <a:spLocks noChangeArrowheads="1"/>
            </p:cNvSpPr>
            <p:nvPr/>
          </p:nvSpPr>
          <p:spPr bwMode="auto">
            <a:xfrm rot="-5400000">
              <a:off x="4378" y="2088"/>
              <a:ext cx="80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a:latin typeface="Times New Roman" panose="02020603050405020304" pitchFamily="18" charset="0"/>
                </a:rPr>
                <a:t>Country</a:t>
              </a:r>
            </a:p>
          </p:txBody>
        </p:sp>
        <p:grpSp>
          <p:nvGrpSpPr>
            <p:cNvPr id="67594" name="Group 9"/>
            <p:cNvGrpSpPr>
              <a:grpSpLocks/>
            </p:cNvGrpSpPr>
            <p:nvPr/>
          </p:nvGrpSpPr>
          <p:grpSpPr bwMode="auto">
            <a:xfrm>
              <a:off x="3604" y="3717"/>
              <a:ext cx="1330" cy="290"/>
              <a:chOff x="3508" y="3022"/>
              <a:chExt cx="1330" cy="290"/>
            </a:xfrm>
          </p:grpSpPr>
          <p:sp>
            <p:nvSpPr>
              <p:cNvPr id="67654" name="WordArt 10"/>
              <p:cNvSpPr>
                <a:spLocks noChangeArrowheads="1" noChangeShapeType="1" noTextEdit="1"/>
              </p:cNvSpPr>
              <p:nvPr/>
            </p:nvSpPr>
            <p:spPr bwMode="auto">
              <a:xfrm>
                <a:off x="3854" y="3022"/>
                <a:ext cx="984" cy="29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4997"/>
                        </a:srgbClr>
                      </a:outerShdw>
                    </a:effectLst>
                    <a:latin typeface="Impact" panose="020B0806030902050204" pitchFamily="34" charset="0"/>
                  </a:rPr>
                  <a:t>All, All, All</a:t>
                </a:r>
              </a:p>
            </p:txBody>
          </p:sp>
          <p:sp>
            <p:nvSpPr>
              <p:cNvPr id="67655" name="AutoShape 11"/>
              <p:cNvSpPr>
                <a:spLocks noChangeArrowheads="1"/>
              </p:cNvSpPr>
              <p:nvPr/>
            </p:nvSpPr>
            <p:spPr bwMode="auto">
              <a:xfrm flipH="1">
                <a:off x="3508" y="3060"/>
                <a:ext cx="209" cy="187"/>
              </a:xfrm>
              <a:prstGeom prst="rightArrow">
                <a:avLst>
                  <a:gd name="adj1" fmla="val 50000"/>
                  <a:gd name="adj2" fmla="val 55888"/>
                </a:avLst>
              </a:prstGeom>
              <a:solidFill>
                <a:schemeClr val="tx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67595" name="AutoShape 12"/>
            <p:cNvSpPr>
              <a:spLocks noChangeArrowheads="1"/>
            </p:cNvSpPr>
            <p:nvPr/>
          </p:nvSpPr>
          <p:spPr bwMode="auto">
            <a:xfrm>
              <a:off x="3473" y="2787"/>
              <a:ext cx="640" cy="563"/>
            </a:xfrm>
            <a:prstGeom prst="cube">
              <a:avLst>
                <a:gd name="adj" fmla="val 24995"/>
              </a:avLst>
            </a:prstGeom>
            <a:solidFill>
              <a:srgbClr val="33996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596" name="AutoShape 13"/>
            <p:cNvSpPr>
              <a:spLocks noChangeArrowheads="1"/>
            </p:cNvSpPr>
            <p:nvPr/>
          </p:nvSpPr>
          <p:spPr bwMode="auto">
            <a:xfrm>
              <a:off x="3473" y="2328"/>
              <a:ext cx="640" cy="564"/>
            </a:xfrm>
            <a:prstGeom prst="cube">
              <a:avLst>
                <a:gd name="adj" fmla="val 24995"/>
              </a:avLst>
            </a:prstGeom>
            <a:solidFill>
              <a:srgbClr val="CCFFCC"/>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597" name="AutoShape 14"/>
            <p:cNvSpPr>
              <a:spLocks noChangeArrowheads="1"/>
            </p:cNvSpPr>
            <p:nvPr/>
          </p:nvSpPr>
          <p:spPr bwMode="auto">
            <a:xfrm>
              <a:off x="3473" y="1870"/>
              <a:ext cx="640" cy="563"/>
            </a:xfrm>
            <a:prstGeom prst="cube">
              <a:avLst>
                <a:gd name="adj" fmla="val 24995"/>
              </a:avLst>
            </a:prstGeom>
            <a:solidFill>
              <a:srgbClr val="CCFFCC"/>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598" name="AutoShape 15"/>
            <p:cNvSpPr>
              <a:spLocks noChangeArrowheads="1"/>
            </p:cNvSpPr>
            <p:nvPr/>
          </p:nvSpPr>
          <p:spPr bwMode="auto">
            <a:xfrm>
              <a:off x="3296" y="2958"/>
              <a:ext cx="640" cy="564"/>
            </a:xfrm>
            <a:prstGeom prst="cube">
              <a:avLst>
                <a:gd name="adj" fmla="val 24995"/>
              </a:avLst>
            </a:prstGeom>
            <a:solidFill>
              <a:srgbClr val="33996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599" name="AutoShape 16"/>
            <p:cNvSpPr>
              <a:spLocks noChangeArrowheads="1"/>
            </p:cNvSpPr>
            <p:nvPr/>
          </p:nvSpPr>
          <p:spPr bwMode="auto">
            <a:xfrm>
              <a:off x="3296" y="2500"/>
              <a:ext cx="640" cy="563"/>
            </a:xfrm>
            <a:prstGeom prst="cube">
              <a:avLst>
                <a:gd name="adj" fmla="val 24995"/>
              </a:avLst>
            </a:prstGeom>
            <a:solidFill>
              <a:srgbClr val="CCFFCC"/>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00" name="AutoShape 17"/>
            <p:cNvSpPr>
              <a:spLocks noChangeArrowheads="1"/>
            </p:cNvSpPr>
            <p:nvPr/>
          </p:nvSpPr>
          <p:spPr bwMode="auto">
            <a:xfrm>
              <a:off x="3296" y="2043"/>
              <a:ext cx="640" cy="562"/>
            </a:xfrm>
            <a:prstGeom prst="cube">
              <a:avLst>
                <a:gd name="adj" fmla="val 24995"/>
              </a:avLst>
            </a:prstGeom>
            <a:solidFill>
              <a:srgbClr val="CCFFCC"/>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01" name="AutoShape 18"/>
            <p:cNvSpPr>
              <a:spLocks noChangeArrowheads="1"/>
            </p:cNvSpPr>
            <p:nvPr/>
          </p:nvSpPr>
          <p:spPr bwMode="auto">
            <a:xfrm>
              <a:off x="3118" y="3130"/>
              <a:ext cx="641" cy="563"/>
            </a:xfrm>
            <a:prstGeom prst="cube">
              <a:avLst>
                <a:gd name="adj" fmla="val 24995"/>
              </a:avLst>
            </a:prstGeom>
            <a:solidFill>
              <a:srgbClr val="33996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02" name="AutoShape 19"/>
            <p:cNvSpPr>
              <a:spLocks noChangeArrowheads="1"/>
            </p:cNvSpPr>
            <p:nvPr/>
          </p:nvSpPr>
          <p:spPr bwMode="auto">
            <a:xfrm>
              <a:off x="3118" y="2673"/>
              <a:ext cx="641" cy="562"/>
            </a:xfrm>
            <a:prstGeom prst="cube">
              <a:avLst>
                <a:gd name="adj" fmla="val 24995"/>
              </a:avLst>
            </a:prstGeom>
            <a:solidFill>
              <a:srgbClr val="CCFFCC"/>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03" name="AutoShape 20"/>
            <p:cNvSpPr>
              <a:spLocks noChangeArrowheads="1"/>
            </p:cNvSpPr>
            <p:nvPr/>
          </p:nvSpPr>
          <p:spPr bwMode="auto">
            <a:xfrm>
              <a:off x="3118" y="2214"/>
              <a:ext cx="641" cy="564"/>
            </a:xfrm>
            <a:prstGeom prst="cube">
              <a:avLst>
                <a:gd name="adj" fmla="val 24995"/>
              </a:avLst>
            </a:prstGeom>
            <a:solidFill>
              <a:srgbClr val="CCFFCC"/>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04" name="Rectangle 21"/>
            <p:cNvSpPr>
              <a:spLocks noChangeArrowheads="1"/>
            </p:cNvSpPr>
            <p:nvPr/>
          </p:nvSpPr>
          <p:spPr bwMode="auto">
            <a:xfrm>
              <a:off x="444" y="1866"/>
              <a:ext cx="41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i="1">
                  <a:latin typeface="Arial" panose="020B0604020202020204" pitchFamily="34" charset="0"/>
                </a:rPr>
                <a:t>sum</a:t>
              </a:r>
              <a:endParaRPr lang="en-US" altLang="en-US" sz="1600" i="1">
                <a:latin typeface="Arial" panose="020B0604020202020204" pitchFamily="34" charset="0"/>
              </a:endParaRPr>
            </a:p>
          </p:txBody>
        </p:sp>
        <p:sp>
          <p:nvSpPr>
            <p:cNvPr id="67605" name="Rectangle 22"/>
            <p:cNvSpPr>
              <a:spLocks noChangeArrowheads="1"/>
            </p:cNvSpPr>
            <p:nvPr/>
          </p:nvSpPr>
          <p:spPr bwMode="auto">
            <a:xfrm>
              <a:off x="3616" y="1206"/>
              <a:ext cx="41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i="1">
                  <a:latin typeface="Arial" panose="020B0604020202020204" pitchFamily="34" charset="0"/>
                </a:rPr>
                <a:t>sum</a:t>
              </a:r>
              <a:endParaRPr lang="en-US" altLang="en-US" sz="1600" i="1">
                <a:latin typeface="Arial" panose="020B0604020202020204" pitchFamily="34" charset="0"/>
              </a:endParaRPr>
            </a:p>
          </p:txBody>
        </p:sp>
        <p:sp>
          <p:nvSpPr>
            <p:cNvPr id="67606" name="AutoShape 23"/>
            <p:cNvSpPr>
              <a:spLocks noChangeArrowheads="1"/>
            </p:cNvSpPr>
            <p:nvPr/>
          </p:nvSpPr>
          <p:spPr bwMode="auto">
            <a:xfrm>
              <a:off x="1346"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07" name="AutoShape 24"/>
            <p:cNvSpPr>
              <a:spLocks noChangeArrowheads="1"/>
            </p:cNvSpPr>
            <p:nvPr/>
          </p:nvSpPr>
          <p:spPr bwMode="auto">
            <a:xfrm>
              <a:off x="1170"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08" name="AutoShape 25"/>
            <p:cNvSpPr>
              <a:spLocks noChangeArrowheads="1"/>
            </p:cNvSpPr>
            <p:nvPr/>
          </p:nvSpPr>
          <p:spPr bwMode="auto">
            <a:xfrm>
              <a:off x="992" y="1771"/>
              <a:ext cx="640" cy="563"/>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09" name="AutoShape 26"/>
            <p:cNvSpPr>
              <a:spLocks noChangeArrowheads="1"/>
            </p:cNvSpPr>
            <p:nvPr/>
          </p:nvSpPr>
          <p:spPr bwMode="auto">
            <a:xfrm>
              <a:off x="1879" y="1428"/>
              <a:ext cx="639" cy="563"/>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10" name="AutoShape 27"/>
            <p:cNvSpPr>
              <a:spLocks noChangeArrowheads="1"/>
            </p:cNvSpPr>
            <p:nvPr/>
          </p:nvSpPr>
          <p:spPr bwMode="auto">
            <a:xfrm>
              <a:off x="1701"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11" name="AutoShape 28"/>
            <p:cNvSpPr>
              <a:spLocks noChangeArrowheads="1"/>
            </p:cNvSpPr>
            <p:nvPr/>
          </p:nvSpPr>
          <p:spPr bwMode="auto">
            <a:xfrm>
              <a:off x="1524"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12" name="AutoShape 29"/>
            <p:cNvSpPr>
              <a:spLocks noChangeArrowheads="1"/>
            </p:cNvSpPr>
            <p:nvPr/>
          </p:nvSpPr>
          <p:spPr bwMode="auto">
            <a:xfrm>
              <a:off x="2410"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13" name="AutoShape 30"/>
            <p:cNvSpPr>
              <a:spLocks noChangeArrowheads="1"/>
            </p:cNvSpPr>
            <p:nvPr/>
          </p:nvSpPr>
          <p:spPr bwMode="auto">
            <a:xfrm>
              <a:off x="2233"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14" name="AutoShape 31"/>
            <p:cNvSpPr>
              <a:spLocks noChangeArrowheads="1"/>
            </p:cNvSpPr>
            <p:nvPr/>
          </p:nvSpPr>
          <p:spPr bwMode="auto">
            <a:xfrm>
              <a:off x="2055"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15" name="AutoShape 32"/>
            <p:cNvSpPr>
              <a:spLocks noChangeArrowheads="1"/>
            </p:cNvSpPr>
            <p:nvPr/>
          </p:nvSpPr>
          <p:spPr bwMode="auto">
            <a:xfrm>
              <a:off x="2942"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16" name="AutoShape 33"/>
            <p:cNvSpPr>
              <a:spLocks noChangeArrowheads="1"/>
            </p:cNvSpPr>
            <p:nvPr/>
          </p:nvSpPr>
          <p:spPr bwMode="auto">
            <a:xfrm>
              <a:off x="2766"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17" name="AutoShape 34"/>
            <p:cNvSpPr>
              <a:spLocks noChangeArrowheads="1"/>
            </p:cNvSpPr>
            <p:nvPr/>
          </p:nvSpPr>
          <p:spPr bwMode="auto">
            <a:xfrm>
              <a:off x="2588" y="1771"/>
              <a:ext cx="639" cy="563"/>
            </a:xfrm>
            <a:prstGeom prst="cube">
              <a:avLst>
                <a:gd name="adj" fmla="val 24995"/>
              </a:avLst>
            </a:prstGeom>
            <a:solidFill>
              <a:schemeClr val="bg1"/>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18" name="AutoShape 35"/>
            <p:cNvSpPr>
              <a:spLocks noChangeArrowheads="1"/>
            </p:cNvSpPr>
            <p:nvPr/>
          </p:nvSpPr>
          <p:spPr bwMode="auto">
            <a:xfrm>
              <a:off x="3475" y="1428"/>
              <a:ext cx="639" cy="563"/>
            </a:xfrm>
            <a:prstGeom prst="cube">
              <a:avLst>
                <a:gd name="adj" fmla="val 24995"/>
              </a:avLst>
            </a:prstGeom>
            <a:solidFill>
              <a:srgbClr val="CCFFCC"/>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19" name="AutoShape 36"/>
            <p:cNvSpPr>
              <a:spLocks noChangeArrowheads="1"/>
            </p:cNvSpPr>
            <p:nvPr/>
          </p:nvSpPr>
          <p:spPr bwMode="auto">
            <a:xfrm>
              <a:off x="3297" y="1599"/>
              <a:ext cx="639" cy="564"/>
            </a:xfrm>
            <a:prstGeom prst="cube">
              <a:avLst>
                <a:gd name="adj" fmla="val 24995"/>
              </a:avLst>
            </a:prstGeom>
            <a:solidFill>
              <a:srgbClr val="CCFFCC"/>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20" name="AutoShape 37"/>
            <p:cNvSpPr>
              <a:spLocks noChangeArrowheads="1"/>
            </p:cNvSpPr>
            <p:nvPr/>
          </p:nvSpPr>
          <p:spPr bwMode="auto">
            <a:xfrm>
              <a:off x="3119" y="1771"/>
              <a:ext cx="641" cy="563"/>
            </a:xfrm>
            <a:prstGeom prst="cube">
              <a:avLst>
                <a:gd name="adj" fmla="val 24995"/>
              </a:avLst>
            </a:prstGeom>
            <a:solidFill>
              <a:srgbClr val="CCFFCC"/>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67621" name="Group 38"/>
            <p:cNvGrpSpPr>
              <a:grpSpLocks/>
            </p:cNvGrpSpPr>
            <p:nvPr/>
          </p:nvGrpSpPr>
          <p:grpSpPr bwMode="auto">
            <a:xfrm>
              <a:off x="823" y="1926"/>
              <a:ext cx="2768" cy="1937"/>
              <a:chOff x="1388" y="1937"/>
              <a:chExt cx="2026" cy="1310"/>
            </a:xfrm>
          </p:grpSpPr>
          <p:sp>
            <p:nvSpPr>
              <p:cNvPr id="67634" name="AutoShape 39"/>
              <p:cNvSpPr>
                <a:spLocks noChangeArrowheads="1"/>
              </p:cNvSpPr>
              <p:nvPr/>
            </p:nvSpPr>
            <p:spPr bwMode="auto">
              <a:xfrm>
                <a:off x="1388"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35" name="AutoShape 40"/>
              <p:cNvSpPr>
                <a:spLocks noChangeArrowheads="1"/>
              </p:cNvSpPr>
              <p:nvPr/>
            </p:nvSpPr>
            <p:spPr bwMode="auto">
              <a:xfrm>
                <a:off x="1778" y="2867"/>
                <a:ext cx="468" cy="380"/>
              </a:xfrm>
              <a:prstGeom prst="cube">
                <a:avLst>
                  <a:gd name="adj" fmla="val 24995"/>
                </a:avLst>
              </a:prstGeom>
              <a:solidFill>
                <a:srgbClr val="FF996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36" name="AutoShape 41"/>
              <p:cNvSpPr>
                <a:spLocks noChangeArrowheads="1"/>
              </p:cNvSpPr>
              <p:nvPr/>
            </p:nvSpPr>
            <p:spPr bwMode="auto">
              <a:xfrm>
                <a:off x="1388"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37" name="AutoShape 42"/>
              <p:cNvSpPr>
                <a:spLocks noChangeArrowheads="1"/>
              </p:cNvSpPr>
              <p:nvPr/>
            </p:nvSpPr>
            <p:spPr bwMode="auto">
              <a:xfrm>
                <a:off x="1389" y="2258"/>
                <a:ext cx="469" cy="380"/>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38" name="AutoShape 43"/>
              <p:cNvSpPr>
                <a:spLocks noChangeArrowheads="1"/>
              </p:cNvSpPr>
              <p:nvPr/>
            </p:nvSpPr>
            <p:spPr bwMode="auto">
              <a:xfrm>
                <a:off x="1778" y="2557"/>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39" name="AutoShape 44"/>
              <p:cNvSpPr>
                <a:spLocks noChangeArrowheads="1"/>
              </p:cNvSpPr>
              <p:nvPr/>
            </p:nvSpPr>
            <p:spPr bwMode="auto">
              <a:xfrm>
                <a:off x="1778" y="2247"/>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40" name="AutoShape 45"/>
              <p:cNvSpPr>
                <a:spLocks noChangeArrowheads="1"/>
              </p:cNvSpPr>
              <p:nvPr/>
            </p:nvSpPr>
            <p:spPr bwMode="auto">
              <a:xfrm>
                <a:off x="2167"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41" name="AutoShape 46"/>
              <p:cNvSpPr>
                <a:spLocks noChangeArrowheads="1"/>
              </p:cNvSpPr>
              <p:nvPr/>
            </p:nvSpPr>
            <p:spPr bwMode="auto">
              <a:xfrm>
                <a:off x="2167"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42" name="AutoShape 47"/>
              <p:cNvSpPr>
                <a:spLocks noChangeArrowheads="1"/>
              </p:cNvSpPr>
              <p:nvPr/>
            </p:nvSpPr>
            <p:spPr bwMode="auto">
              <a:xfrm>
                <a:off x="2167"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43" name="AutoShape 48"/>
              <p:cNvSpPr>
                <a:spLocks noChangeArrowheads="1"/>
              </p:cNvSpPr>
              <p:nvPr/>
            </p:nvSpPr>
            <p:spPr bwMode="auto">
              <a:xfrm>
                <a:off x="2556"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44" name="AutoShape 49"/>
              <p:cNvSpPr>
                <a:spLocks noChangeArrowheads="1"/>
              </p:cNvSpPr>
              <p:nvPr/>
            </p:nvSpPr>
            <p:spPr bwMode="auto">
              <a:xfrm>
                <a:off x="2556"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45" name="AutoShape 50"/>
              <p:cNvSpPr>
                <a:spLocks noChangeArrowheads="1"/>
              </p:cNvSpPr>
              <p:nvPr/>
            </p:nvSpPr>
            <p:spPr bwMode="auto">
              <a:xfrm>
                <a:off x="2556"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46" name="AutoShape 51"/>
              <p:cNvSpPr>
                <a:spLocks noChangeArrowheads="1"/>
              </p:cNvSpPr>
              <p:nvPr/>
            </p:nvSpPr>
            <p:spPr bwMode="auto">
              <a:xfrm>
                <a:off x="2946" y="2867"/>
                <a:ext cx="468" cy="380"/>
              </a:xfrm>
              <a:prstGeom prst="cube">
                <a:avLst>
                  <a:gd name="adj" fmla="val 24995"/>
                </a:avLst>
              </a:prstGeom>
              <a:solidFill>
                <a:srgbClr val="00336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47" name="AutoShape 52"/>
              <p:cNvSpPr>
                <a:spLocks noChangeArrowheads="1"/>
              </p:cNvSpPr>
              <p:nvPr/>
            </p:nvSpPr>
            <p:spPr bwMode="auto">
              <a:xfrm>
                <a:off x="2946" y="255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48" name="AutoShape 53"/>
              <p:cNvSpPr>
                <a:spLocks noChangeArrowheads="1"/>
              </p:cNvSpPr>
              <p:nvPr/>
            </p:nvSpPr>
            <p:spPr bwMode="auto">
              <a:xfrm>
                <a:off x="2946" y="224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49" name="AutoShape 54"/>
              <p:cNvSpPr>
                <a:spLocks noChangeArrowheads="1"/>
              </p:cNvSpPr>
              <p:nvPr/>
            </p:nvSpPr>
            <p:spPr bwMode="auto">
              <a:xfrm>
                <a:off x="1389"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50" name="AutoShape 55"/>
              <p:cNvSpPr>
                <a:spLocks noChangeArrowheads="1"/>
              </p:cNvSpPr>
              <p:nvPr/>
            </p:nvSpPr>
            <p:spPr bwMode="auto">
              <a:xfrm>
                <a:off x="1779" y="1948"/>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51" name="AutoShape 56"/>
              <p:cNvSpPr>
                <a:spLocks noChangeArrowheads="1"/>
              </p:cNvSpPr>
              <p:nvPr/>
            </p:nvSpPr>
            <p:spPr bwMode="auto">
              <a:xfrm>
                <a:off x="2168"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52" name="AutoShape 57"/>
              <p:cNvSpPr>
                <a:spLocks noChangeArrowheads="1"/>
              </p:cNvSpPr>
              <p:nvPr/>
            </p:nvSpPr>
            <p:spPr bwMode="auto">
              <a:xfrm>
                <a:off x="2557"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67653" name="AutoShape 58"/>
              <p:cNvSpPr>
                <a:spLocks noChangeArrowheads="1"/>
              </p:cNvSpPr>
              <p:nvPr/>
            </p:nvSpPr>
            <p:spPr bwMode="auto">
              <a:xfrm>
                <a:off x="2946" y="193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endParaRPr lang="en-US" altLang="en-US" sz="2400" b="1">
                  <a:latin typeface="Times New Roman" panose="02020603050405020304" pitchFamily="18" charset="0"/>
                </a:endParaRPr>
              </a:p>
            </p:txBody>
          </p:sp>
        </p:grpSp>
        <p:sp>
          <p:nvSpPr>
            <p:cNvPr id="67622" name="Rectangle 59"/>
            <p:cNvSpPr>
              <a:spLocks noChangeArrowheads="1"/>
            </p:cNvSpPr>
            <p:nvPr/>
          </p:nvSpPr>
          <p:spPr bwMode="auto">
            <a:xfrm>
              <a:off x="2468" y="1182"/>
              <a:ext cx="76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i="1">
                  <a:latin typeface="Arial" panose="020B0604020202020204" pitchFamily="34" charset="0"/>
                </a:rPr>
                <a:t> </a:t>
              </a:r>
            </a:p>
          </p:txBody>
        </p:sp>
        <p:sp>
          <p:nvSpPr>
            <p:cNvPr id="67623" name="Text Box 60"/>
            <p:cNvSpPr txBox="1">
              <a:spLocks noChangeArrowheads="1"/>
            </p:cNvSpPr>
            <p:nvPr/>
          </p:nvSpPr>
          <p:spPr bwMode="auto">
            <a:xfrm>
              <a:off x="1103" y="1300"/>
              <a:ext cx="3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TV</a:t>
              </a:r>
              <a:endParaRPr lang="en-US" altLang="en-US" sz="2400">
                <a:latin typeface="Times New Roman" panose="02020603050405020304" pitchFamily="18" charset="0"/>
              </a:endParaRPr>
            </a:p>
          </p:txBody>
        </p:sp>
        <p:sp>
          <p:nvSpPr>
            <p:cNvPr id="67624" name="Text Box 61"/>
            <p:cNvSpPr txBox="1">
              <a:spLocks noChangeArrowheads="1"/>
            </p:cNvSpPr>
            <p:nvPr/>
          </p:nvSpPr>
          <p:spPr bwMode="auto">
            <a:xfrm>
              <a:off x="679" y="1669"/>
              <a:ext cx="4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VCR</a:t>
              </a:r>
              <a:endParaRPr lang="en-US" altLang="en-US" sz="2400">
                <a:latin typeface="Times New Roman" panose="02020603050405020304" pitchFamily="18" charset="0"/>
              </a:endParaRPr>
            </a:p>
          </p:txBody>
        </p:sp>
        <p:sp>
          <p:nvSpPr>
            <p:cNvPr id="67625" name="Text Box 62"/>
            <p:cNvSpPr txBox="1">
              <a:spLocks noChangeArrowheads="1"/>
            </p:cNvSpPr>
            <p:nvPr/>
          </p:nvSpPr>
          <p:spPr bwMode="auto">
            <a:xfrm>
              <a:off x="941" y="1492"/>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PC</a:t>
              </a:r>
              <a:endParaRPr lang="en-US" altLang="en-US" sz="2400">
                <a:latin typeface="Times New Roman" panose="02020603050405020304" pitchFamily="18" charset="0"/>
              </a:endParaRPr>
            </a:p>
          </p:txBody>
        </p:sp>
        <p:sp>
          <p:nvSpPr>
            <p:cNvPr id="67626" name="Text Box 63"/>
            <p:cNvSpPr txBox="1">
              <a:spLocks noChangeArrowheads="1"/>
            </p:cNvSpPr>
            <p:nvPr/>
          </p:nvSpPr>
          <p:spPr bwMode="auto">
            <a:xfrm>
              <a:off x="1472" y="1197"/>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1Qtr</a:t>
              </a:r>
              <a:endParaRPr lang="en-US" altLang="en-US" sz="2400">
                <a:latin typeface="Times New Roman" panose="02020603050405020304" pitchFamily="18" charset="0"/>
              </a:endParaRPr>
            </a:p>
          </p:txBody>
        </p:sp>
        <p:sp>
          <p:nvSpPr>
            <p:cNvPr id="67627" name="Text Box 64"/>
            <p:cNvSpPr txBox="1">
              <a:spLocks noChangeArrowheads="1"/>
            </p:cNvSpPr>
            <p:nvPr/>
          </p:nvSpPr>
          <p:spPr bwMode="auto">
            <a:xfrm>
              <a:off x="2036" y="1185"/>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2Qtr</a:t>
              </a:r>
              <a:endParaRPr lang="en-US" altLang="en-US" sz="2400">
                <a:latin typeface="Times New Roman" panose="02020603050405020304" pitchFamily="18" charset="0"/>
              </a:endParaRPr>
            </a:p>
          </p:txBody>
        </p:sp>
        <p:sp>
          <p:nvSpPr>
            <p:cNvPr id="67628" name="Text Box 65"/>
            <p:cNvSpPr txBox="1">
              <a:spLocks noChangeArrowheads="1"/>
            </p:cNvSpPr>
            <p:nvPr/>
          </p:nvSpPr>
          <p:spPr bwMode="auto">
            <a:xfrm>
              <a:off x="2528" y="1209"/>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3Qtr</a:t>
              </a:r>
              <a:endParaRPr lang="en-US" altLang="en-US" sz="2400">
                <a:latin typeface="Times New Roman" panose="02020603050405020304" pitchFamily="18" charset="0"/>
              </a:endParaRPr>
            </a:p>
          </p:txBody>
        </p:sp>
        <p:sp>
          <p:nvSpPr>
            <p:cNvPr id="67629" name="Text Box 66"/>
            <p:cNvSpPr txBox="1">
              <a:spLocks noChangeArrowheads="1"/>
            </p:cNvSpPr>
            <p:nvPr/>
          </p:nvSpPr>
          <p:spPr bwMode="auto">
            <a:xfrm>
              <a:off x="3104" y="1221"/>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4Qtr</a:t>
              </a:r>
              <a:endParaRPr lang="en-US" altLang="en-US" sz="2400">
                <a:latin typeface="Times New Roman" panose="02020603050405020304" pitchFamily="18" charset="0"/>
              </a:endParaRPr>
            </a:p>
          </p:txBody>
        </p:sp>
        <p:sp>
          <p:nvSpPr>
            <p:cNvPr id="67630" name="Text Box 67"/>
            <p:cNvSpPr txBox="1">
              <a:spLocks noChangeArrowheads="1"/>
            </p:cNvSpPr>
            <p:nvPr/>
          </p:nvSpPr>
          <p:spPr bwMode="auto">
            <a:xfrm>
              <a:off x="4085" y="1482"/>
              <a:ext cx="5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a:latin typeface="Times New Roman" panose="02020603050405020304" pitchFamily="18" charset="0"/>
                </a:rPr>
                <a:t>U.S.A</a:t>
              </a:r>
              <a:endParaRPr lang="en-US" altLang="en-US" sz="2400">
                <a:latin typeface="Times New Roman" panose="02020603050405020304" pitchFamily="18" charset="0"/>
              </a:endParaRPr>
            </a:p>
          </p:txBody>
        </p:sp>
        <p:sp>
          <p:nvSpPr>
            <p:cNvPr id="67631" name="Text Box 68"/>
            <p:cNvSpPr txBox="1">
              <a:spLocks noChangeArrowheads="1"/>
            </p:cNvSpPr>
            <p:nvPr/>
          </p:nvSpPr>
          <p:spPr bwMode="auto">
            <a:xfrm>
              <a:off x="4034" y="1974"/>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a:latin typeface="Times New Roman" panose="02020603050405020304" pitchFamily="18" charset="0"/>
                </a:rPr>
                <a:t>Canada</a:t>
              </a:r>
              <a:endParaRPr lang="en-US" altLang="en-US" sz="2400">
                <a:latin typeface="Times New Roman" panose="02020603050405020304" pitchFamily="18" charset="0"/>
              </a:endParaRPr>
            </a:p>
          </p:txBody>
        </p:sp>
        <p:sp>
          <p:nvSpPr>
            <p:cNvPr id="67632" name="Text Box 69"/>
            <p:cNvSpPr txBox="1">
              <a:spLocks noChangeArrowheads="1"/>
            </p:cNvSpPr>
            <p:nvPr/>
          </p:nvSpPr>
          <p:spPr bwMode="auto">
            <a:xfrm>
              <a:off x="4054" y="2394"/>
              <a:ext cx="6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a:latin typeface="Times New Roman" panose="02020603050405020304" pitchFamily="18" charset="0"/>
                </a:rPr>
                <a:t>Mexico</a:t>
              </a:r>
              <a:endParaRPr lang="en-US" altLang="en-US" sz="2400">
                <a:latin typeface="Times New Roman" panose="02020603050405020304" pitchFamily="18" charset="0"/>
              </a:endParaRPr>
            </a:p>
          </p:txBody>
        </p:sp>
        <p:sp>
          <p:nvSpPr>
            <p:cNvPr id="67633" name="Text Box 70"/>
            <p:cNvSpPr txBox="1">
              <a:spLocks noChangeArrowheads="1"/>
            </p:cNvSpPr>
            <p:nvPr/>
          </p:nvSpPr>
          <p:spPr bwMode="auto">
            <a:xfrm>
              <a:off x="4180" y="2874"/>
              <a:ext cx="3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i="1">
                  <a:latin typeface="Times New Roman" panose="02020603050405020304" pitchFamily="18" charset="0"/>
                </a:rPr>
                <a:t>sum</a:t>
              </a:r>
              <a:endParaRPr lang="en-US" altLang="en-US" sz="2400">
                <a:latin typeface="Times New Roman" panose="02020603050405020304" pitchFamily="18" charset="0"/>
              </a:endParaRPr>
            </a:p>
          </p:txBody>
        </p:sp>
      </p:gr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D07422A-0CA1-4C05-BE77-FB9091BEB0CC}" type="slidenum">
              <a:rPr lang="en-US" altLang="en-US" sz="1200" smtClean="0"/>
              <a:pPr>
                <a:spcBef>
                  <a:spcPct val="0"/>
                </a:spcBef>
                <a:buClrTx/>
                <a:buSzTx/>
                <a:buFontTx/>
                <a:buNone/>
              </a:pPr>
              <a:t>34</a:t>
            </a:fld>
            <a:endParaRPr lang="en-US" altLang="en-US" sz="1200" smtClean="0"/>
          </a:p>
        </p:txBody>
      </p:sp>
      <p:sp>
        <p:nvSpPr>
          <p:cNvPr id="71683" name="Rectangle 1026"/>
          <p:cNvSpPr>
            <a:spLocks noGrp="1" noChangeArrowheads="1"/>
          </p:cNvSpPr>
          <p:nvPr>
            <p:ph type="title"/>
          </p:nvPr>
        </p:nvSpPr>
        <p:spPr>
          <a:xfrm>
            <a:off x="990600" y="152400"/>
            <a:ext cx="7239000" cy="838200"/>
          </a:xfrm>
          <a:noFill/>
        </p:spPr>
        <p:txBody>
          <a:bodyPr lIns="92075" tIns="46038" rIns="92075" bIns="46038"/>
          <a:lstStyle/>
          <a:p>
            <a:pPr eaLnBrk="1" hangingPunct="1"/>
            <a:r>
              <a:rPr lang="en-US" altLang="en-US" smtClean="0"/>
              <a:t>Typical OLAP Operations</a:t>
            </a:r>
          </a:p>
        </p:txBody>
      </p:sp>
      <p:sp>
        <p:nvSpPr>
          <p:cNvPr id="71684" name="Rectangle 1027"/>
          <p:cNvSpPr>
            <a:spLocks noGrp="1" noChangeArrowheads="1"/>
          </p:cNvSpPr>
          <p:nvPr>
            <p:ph type="body" idx="1"/>
          </p:nvPr>
        </p:nvSpPr>
        <p:spPr>
          <a:xfrm>
            <a:off x="228600" y="1371600"/>
            <a:ext cx="8763000" cy="4953000"/>
          </a:xfrm>
          <a:noFill/>
        </p:spPr>
        <p:txBody>
          <a:bodyPr lIns="92075" tIns="46038" rIns="92075" bIns="46038"/>
          <a:lstStyle/>
          <a:p>
            <a:pPr eaLnBrk="1" hangingPunct="1"/>
            <a:r>
              <a:rPr lang="en-US" altLang="en-US" sz="2000" smtClean="0">
                <a:solidFill>
                  <a:schemeClr val="hlink"/>
                </a:solidFill>
              </a:rPr>
              <a:t>Roll up (drill-up):</a:t>
            </a:r>
            <a:r>
              <a:rPr lang="en-US" altLang="en-US" sz="2000" smtClean="0"/>
              <a:t> summarize data</a:t>
            </a:r>
          </a:p>
          <a:p>
            <a:pPr lvl="1" eaLnBrk="1" hangingPunct="1"/>
            <a:r>
              <a:rPr lang="en-US" altLang="en-US" sz="2400" i="1" smtClean="0"/>
              <a:t>by climbing up hierarchy or by dimension reduction</a:t>
            </a:r>
            <a:endParaRPr lang="en-US" altLang="en-US" sz="2400" smtClean="0"/>
          </a:p>
          <a:p>
            <a:pPr eaLnBrk="1" hangingPunct="1"/>
            <a:r>
              <a:rPr lang="en-US" altLang="en-US" sz="2000" smtClean="0">
                <a:solidFill>
                  <a:schemeClr val="hlink"/>
                </a:solidFill>
              </a:rPr>
              <a:t>Drill down (roll down):</a:t>
            </a:r>
            <a:r>
              <a:rPr lang="en-US" altLang="en-US" sz="2000" smtClean="0"/>
              <a:t> reverse of roll-up</a:t>
            </a:r>
          </a:p>
          <a:p>
            <a:pPr lvl="1" eaLnBrk="1" hangingPunct="1"/>
            <a:r>
              <a:rPr lang="en-US" altLang="en-US" sz="2400" i="1" smtClean="0"/>
              <a:t>from higher level summary to lower level summary or detailed data, or introducing new dimensions</a:t>
            </a:r>
          </a:p>
          <a:p>
            <a:pPr eaLnBrk="1" hangingPunct="1"/>
            <a:r>
              <a:rPr lang="en-US" altLang="en-US" sz="2000" smtClean="0">
                <a:solidFill>
                  <a:schemeClr val="hlink"/>
                </a:solidFill>
              </a:rPr>
              <a:t>Slice and dice:</a:t>
            </a:r>
            <a:r>
              <a:rPr lang="en-US" altLang="en-US" sz="2000" smtClean="0"/>
              <a:t> </a:t>
            </a:r>
            <a:r>
              <a:rPr lang="en-US" altLang="en-US" sz="2400" i="1" smtClean="0"/>
              <a:t>project and select</a:t>
            </a:r>
            <a:r>
              <a:rPr lang="en-US" altLang="en-US" sz="2400" smtClean="0"/>
              <a:t> </a:t>
            </a:r>
          </a:p>
          <a:p>
            <a:pPr eaLnBrk="1" hangingPunct="1"/>
            <a:r>
              <a:rPr lang="en-US" altLang="en-US" sz="2000" smtClean="0">
                <a:solidFill>
                  <a:schemeClr val="hlink"/>
                </a:solidFill>
              </a:rPr>
              <a:t>Pivot (rotate):</a:t>
            </a:r>
            <a:r>
              <a:rPr lang="en-US" altLang="en-US" sz="2000" smtClean="0"/>
              <a:t> </a:t>
            </a:r>
          </a:p>
          <a:p>
            <a:pPr lvl="1" eaLnBrk="1" hangingPunct="1"/>
            <a:r>
              <a:rPr lang="en-US" altLang="en-US" sz="2400" i="1" smtClean="0"/>
              <a:t>reorient the cube, visualization, 3D to series of 2D planes</a:t>
            </a:r>
          </a:p>
          <a:p>
            <a:pPr eaLnBrk="1" hangingPunct="1"/>
            <a:r>
              <a:rPr lang="en-US" altLang="en-US" sz="2000" smtClean="0"/>
              <a:t>Other operations</a:t>
            </a:r>
          </a:p>
          <a:p>
            <a:pPr lvl="1" eaLnBrk="1" hangingPunct="1"/>
            <a:r>
              <a:rPr lang="en-US" altLang="en-US" sz="2400" i="1" smtClean="0">
                <a:solidFill>
                  <a:schemeClr val="hlink"/>
                </a:solidFill>
              </a:rPr>
              <a:t>drill across:</a:t>
            </a:r>
            <a:r>
              <a:rPr lang="en-US" altLang="en-US" sz="2400" i="1" smtClean="0"/>
              <a:t> involving (across) more than one fact table</a:t>
            </a:r>
            <a:endParaRPr lang="en-US" altLang="en-US" sz="2400" smtClean="0"/>
          </a:p>
          <a:p>
            <a:pPr lvl="1" eaLnBrk="1" hangingPunct="1"/>
            <a:r>
              <a:rPr lang="en-US" altLang="en-US" sz="2400" i="1" smtClean="0">
                <a:solidFill>
                  <a:schemeClr val="hlink"/>
                </a:solidFill>
              </a:rPr>
              <a:t>drill through:</a:t>
            </a:r>
            <a:r>
              <a:rPr lang="en-US" altLang="en-US" sz="2400" i="1" smtClean="0"/>
              <a:t> through the bottom level of the cube to its back-end relational tables (using SQL)</a:t>
            </a:r>
            <a:endParaRPr lang="en-US" altLang="en-US" sz="200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8C715BC-DE05-45B6-975F-745DEE6E29B0}" type="slidenum">
              <a:rPr lang="en-US" altLang="en-US" sz="1200" smtClean="0"/>
              <a:pPr>
                <a:spcBef>
                  <a:spcPct val="0"/>
                </a:spcBef>
                <a:buClrTx/>
                <a:buSzTx/>
                <a:buFontTx/>
                <a:buNone/>
              </a:pPr>
              <a:t>35</a:t>
            </a:fld>
            <a:endParaRPr lang="en-US" altLang="en-US" sz="1200" smtClean="0"/>
          </a:p>
        </p:txBody>
      </p:sp>
      <p:pic>
        <p:nvPicPr>
          <p:cNvPr id="7373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52575" y="0"/>
            <a:ext cx="6038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smtClean="0"/>
              <a:t>Roll-up and Drill-down</a:t>
            </a:r>
          </a:p>
        </p:txBody>
      </p:sp>
      <p:pic>
        <p:nvPicPr>
          <p:cNvPr id="75779" name="Content Placeholder 8" descr="OLAP rollup.jpg"/>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81000" y="1524000"/>
            <a:ext cx="4221163" cy="4419600"/>
          </a:xfrm>
        </p:spPr>
      </p:pic>
      <p:pic>
        <p:nvPicPr>
          <p:cNvPr id="75780" name="Content Placeholder 10" descr="OLAP drilldown.jpg"/>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876800" y="1338263"/>
            <a:ext cx="3914775" cy="5138737"/>
          </a:xfrm>
        </p:spPr>
      </p:pic>
      <p:sp>
        <p:nvSpPr>
          <p:cNvPr id="757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2E395A2-E5D9-4636-B312-0EAA0615E7F3}" type="slidenum">
              <a:rPr lang="en-US" altLang="en-US" sz="1200" smtClean="0"/>
              <a:pPr>
                <a:spcBef>
                  <a:spcPct val="0"/>
                </a:spcBef>
                <a:buClrTx/>
                <a:buSzTx/>
                <a:buFontTx/>
                <a:buNone/>
              </a:pPr>
              <a:t>36</a:t>
            </a:fld>
            <a:endParaRPr lang="en-US" altLang="en-US" sz="1200" smtClean="0"/>
          </a:p>
        </p:txBody>
      </p:sp>
      <p:sp>
        <p:nvSpPr>
          <p:cNvPr id="2" name="Rectangle 1"/>
          <p:cNvSpPr>
            <a:spLocks noChangeArrowheads="1"/>
          </p:cNvSpPr>
          <p:nvPr/>
        </p:nvSpPr>
        <p:spPr bwMode="auto">
          <a:xfrm>
            <a:off x="4800600" y="1219200"/>
            <a:ext cx="4114800" cy="5105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ltLang="en-US" smtClean="0"/>
              <a:t>Slice and Dice</a:t>
            </a:r>
          </a:p>
        </p:txBody>
      </p:sp>
      <p:pic>
        <p:nvPicPr>
          <p:cNvPr id="76803" name="Content Placeholder 7" descr="OLAP slice.jpg"/>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0" y="1905000"/>
            <a:ext cx="4594225" cy="3657600"/>
          </a:xfrm>
        </p:spPr>
      </p:pic>
      <p:pic>
        <p:nvPicPr>
          <p:cNvPr id="76804" name="Content Placeholder 8" descr="OLAP dice.jpg"/>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953000" y="1828800"/>
            <a:ext cx="3962400" cy="4081463"/>
          </a:xfrm>
        </p:spPr>
      </p:pic>
      <p:sp>
        <p:nvSpPr>
          <p:cNvPr id="7680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57C9B30-FFCC-4827-A479-E67FFE2D74B1}" type="slidenum">
              <a:rPr lang="en-US" altLang="en-US" sz="1200" smtClean="0"/>
              <a:pPr>
                <a:spcBef>
                  <a:spcPct val="0"/>
                </a:spcBef>
                <a:buClrTx/>
                <a:buSzTx/>
                <a:buFontTx/>
                <a:buNone/>
              </a:pPr>
              <a:t>37</a:t>
            </a:fld>
            <a:endParaRPr lang="en-US" altLang="en-US" sz="1200" smtClean="0"/>
          </a:p>
        </p:txBody>
      </p:sp>
      <p:sp>
        <p:nvSpPr>
          <p:cNvPr id="8" name="Rectangle 7"/>
          <p:cNvSpPr>
            <a:spLocks noChangeArrowheads="1"/>
          </p:cNvSpPr>
          <p:nvPr/>
        </p:nvSpPr>
        <p:spPr bwMode="auto">
          <a:xfrm>
            <a:off x="4800600" y="1219200"/>
            <a:ext cx="4114800" cy="5105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7"/>
          <p:cNvSpPr>
            <a:spLocks noGrp="1"/>
          </p:cNvSpPr>
          <p:nvPr>
            <p:ph type="title"/>
          </p:nvPr>
        </p:nvSpPr>
        <p:spPr/>
        <p:txBody>
          <a:bodyPr/>
          <a:lstStyle/>
          <a:p>
            <a:r>
              <a:rPr lang="en-US" altLang="en-US" smtClean="0"/>
              <a:t>Pivot</a:t>
            </a:r>
          </a:p>
        </p:txBody>
      </p:sp>
      <p:pic>
        <p:nvPicPr>
          <p:cNvPr id="77827" name="Content Placeholder 9" descr="OLAP pivot.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429000" y="1423988"/>
            <a:ext cx="2481263" cy="4595812"/>
          </a:xfrm>
        </p:spPr>
      </p:pic>
      <p:sp>
        <p:nvSpPr>
          <p:cNvPr id="7783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3ABA85F-1A6A-4336-8945-5DF7388B355B}" type="slidenum">
              <a:rPr lang="en-US" altLang="en-US" sz="1200" smtClean="0"/>
              <a:pPr>
                <a:spcBef>
                  <a:spcPct val="0"/>
                </a:spcBef>
                <a:buClrTx/>
                <a:buSzTx/>
                <a:buFontTx/>
                <a:buNone/>
              </a:pPr>
              <a:t>38</a:t>
            </a:fld>
            <a:endParaRPr lang="en-US" altLang="en-US" sz="120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F2F2CD1-9FA2-4329-A3C4-6169A58044E2}" type="slidenum">
              <a:rPr lang="en-US" altLang="en-US" sz="1200" smtClean="0"/>
              <a:pPr>
                <a:spcBef>
                  <a:spcPct val="0"/>
                </a:spcBef>
                <a:buClrTx/>
                <a:buSzTx/>
                <a:buFontTx/>
                <a:buNone/>
              </a:pPr>
              <a:t>39</a:t>
            </a:fld>
            <a:endParaRPr lang="en-US" altLang="en-US" sz="1200" smtClean="0"/>
          </a:p>
        </p:txBody>
      </p:sp>
      <p:pic>
        <p:nvPicPr>
          <p:cNvPr id="78851" name="Picture 2" descr="brows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607695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Rectangle 3"/>
          <p:cNvSpPr>
            <a:spLocks noGrp="1" noChangeArrowheads="1"/>
          </p:cNvSpPr>
          <p:nvPr>
            <p:ph type="title"/>
          </p:nvPr>
        </p:nvSpPr>
        <p:spPr>
          <a:xfrm>
            <a:off x="1371600" y="228600"/>
            <a:ext cx="5486400" cy="914400"/>
          </a:xfrm>
        </p:spPr>
        <p:txBody>
          <a:bodyPr/>
          <a:lstStyle/>
          <a:p>
            <a:pPr eaLnBrk="1" hangingPunct="1"/>
            <a:r>
              <a:rPr lang="en-US" altLang="en-US" smtClean="0"/>
              <a:t>Browsing a Data Cube</a:t>
            </a:r>
          </a:p>
        </p:txBody>
      </p:sp>
      <p:sp>
        <p:nvSpPr>
          <p:cNvPr id="2" name="Content Placeholder 1"/>
          <p:cNvSpPr>
            <a:spLocks noGrp="1"/>
          </p:cNvSpPr>
          <p:nvPr>
            <p:ph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E919B2E-7100-4AB5-A3F3-6A315865376F}" type="slidenum">
              <a:rPr lang="en-US" altLang="en-US" sz="1200" smtClean="0"/>
              <a:pPr>
                <a:spcBef>
                  <a:spcPct val="0"/>
                </a:spcBef>
                <a:buClrTx/>
                <a:buSzTx/>
                <a:buFontTx/>
                <a:buNone/>
              </a:pPr>
              <a:t>4</a:t>
            </a:fld>
            <a:endParaRPr lang="en-US" altLang="en-US" sz="1200" smtClean="0"/>
          </a:p>
        </p:txBody>
      </p:sp>
      <p:sp>
        <p:nvSpPr>
          <p:cNvPr id="12291" name="Rectangle 2"/>
          <p:cNvSpPr>
            <a:spLocks noGrp="1" noChangeArrowheads="1"/>
          </p:cNvSpPr>
          <p:nvPr>
            <p:ph type="title"/>
          </p:nvPr>
        </p:nvSpPr>
        <p:spPr>
          <a:xfrm>
            <a:off x="1295400" y="304800"/>
            <a:ext cx="7010400" cy="838200"/>
          </a:xfrm>
          <a:noFill/>
        </p:spPr>
        <p:txBody>
          <a:bodyPr lIns="92075" tIns="46038" rIns="92075" bIns="46038" anchor="ctr"/>
          <a:lstStyle/>
          <a:p>
            <a:pPr eaLnBrk="1" hangingPunct="1"/>
            <a:r>
              <a:rPr lang="en-US" altLang="en-US" smtClean="0"/>
              <a:t>What is a Data Warehouse?</a:t>
            </a:r>
            <a:endParaRPr lang="en-US" altLang="en-US" sz="3200" smtClean="0"/>
          </a:p>
        </p:txBody>
      </p:sp>
      <p:sp>
        <p:nvSpPr>
          <p:cNvPr id="12292" name="Rectangle 3"/>
          <p:cNvSpPr>
            <a:spLocks noGrp="1" noChangeArrowheads="1"/>
          </p:cNvSpPr>
          <p:nvPr>
            <p:ph type="body" idx="1"/>
          </p:nvPr>
        </p:nvSpPr>
        <p:spPr>
          <a:xfrm>
            <a:off x="381000" y="1371600"/>
            <a:ext cx="8305800" cy="5181600"/>
          </a:xfrm>
          <a:noFill/>
        </p:spPr>
        <p:txBody>
          <a:bodyPr lIns="92075" tIns="46038" rIns="92075" bIns="46038"/>
          <a:lstStyle/>
          <a:p>
            <a:pPr eaLnBrk="1" hangingPunct="1">
              <a:lnSpc>
                <a:spcPct val="140000"/>
              </a:lnSpc>
            </a:pPr>
            <a:r>
              <a:rPr lang="en-US" altLang="en-US" sz="2000" smtClean="0"/>
              <a:t>Defined in many different ways, but not rigorously.</a:t>
            </a:r>
          </a:p>
          <a:p>
            <a:pPr lvl="1" eaLnBrk="1" hangingPunct="1">
              <a:lnSpc>
                <a:spcPct val="140000"/>
              </a:lnSpc>
            </a:pPr>
            <a:r>
              <a:rPr lang="en-US" altLang="en-US" sz="2000" smtClean="0"/>
              <a:t>A decision support database that is maintained </a:t>
            </a:r>
            <a:r>
              <a:rPr lang="en-US" altLang="en-US" sz="2000" smtClean="0">
                <a:solidFill>
                  <a:schemeClr val="hlink"/>
                </a:solidFill>
              </a:rPr>
              <a:t>separately </a:t>
            </a:r>
            <a:r>
              <a:rPr lang="en-US" altLang="en-US" sz="2000" smtClean="0"/>
              <a:t>from the organization’s operational database</a:t>
            </a:r>
          </a:p>
          <a:p>
            <a:pPr lvl="1" eaLnBrk="1" hangingPunct="1">
              <a:lnSpc>
                <a:spcPct val="140000"/>
              </a:lnSpc>
            </a:pPr>
            <a:r>
              <a:rPr lang="en-US" altLang="en-US" sz="2000" smtClean="0"/>
              <a:t>Support </a:t>
            </a:r>
            <a:r>
              <a:rPr lang="en-US" altLang="en-US" sz="2000" smtClean="0">
                <a:solidFill>
                  <a:schemeClr val="hlink"/>
                </a:solidFill>
              </a:rPr>
              <a:t>information processing</a:t>
            </a:r>
            <a:r>
              <a:rPr lang="en-US" altLang="en-US" sz="2000" smtClean="0"/>
              <a:t> by providing a solid platform of consolidated, historical data for analysis.</a:t>
            </a:r>
          </a:p>
          <a:p>
            <a:pPr eaLnBrk="1" hangingPunct="1">
              <a:lnSpc>
                <a:spcPct val="140000"/>
              </a:lnSpc>
            </a:pPr>
            <a:r>
              <a:rPr lang="en-US" altLang="en-US" sz="2000" smtClean="0">
                <a:solidFill>
                  <a:srgbClr val="157573"/>
                </a:solidFill>
              </a:rPr>
              <a:t>“A data warehouse is a</a:t>
            </a:r>
            <a:r>
              <a:rPr lang="en-US" altLang="en-US" sz="2000" smtClean="0"/>
              <a:t> </a:t>
            </a:r>
            <a:r>
              <a:rPr lang="en-US" altLang="en-US" sz="2000" u="sng" smtClean="0">
                <a:solidFill>
                  <a:schemeClr val="hlink"/>
                </a:solidFill>
              </a:rPr>
              <a:t>subject-oriented</a:t>
            </a:r>
            <a:r>
              <a:rPr lang="en-US" altLang="en-US" sz="2000" smtClean="0"/>
              <a:t>,</a:t>
            </a:r>
            <a:r>
              <a:rPr lang="en-US" altLang="en-US" sz="2000" u="sng" smtClean="0">
                <a:solidFill>
                  <a:schemeClr val="hlink"/>
                </a:solidFill>
              </a:rPr>
              <a:t> integrated</a:t>
            </a:r>
            <a:r>
              <a:rPr lang="en-US" altLang="en-US" sz="2000" smtClean="0"/>
              <a:t>, </a:t>
            </a:r>
            <a:r>
              <a:rPr lang="en-US" altLang="en-US" sz="2000" u="sng" smtClean="0">
                <a:solidFill>
                  <a:schemeClr val="hlink"/>
                </a:solidFill>
              </a:rPr>
              <a:t>time-variant</a:t>
            </a:r>
            <a:r>
              <a:rPr lang="en-US" altLang="en-US" sz="2000" smtClean="0"/>
              <a:t>, </a:t>
            </a:r>
            <a:r>
              <a:rPr lang="en-US" altLang="en-US" sz="2000" smtClean="0">
                <a:solidFill>
                  <a:srgbClr val="157573"/>
                </a:solidFill>
              </a:rPr>
              <a:t>and </a:t>
            </a:r>
            <a:r>
              <a:rPr lang="en-US" altLang="en-US" sz="2000" u="sng" smtClean="0">
                <a:solidFill>
                  <a:schemeClr val="hlink"/>
                </a:solidFill>
              </a:rPr>
              <a:t>nonvolatile</a:t>
            </a:r>
            <a:r>
              <a:rPr lang="en-US" altLang="en-US" sz="2000" smtClean="0"/>
              <a:t> </a:t>
            </a:r>
            <a:r>
              <a:rPr lang="en-US" altLang="en-US" sz="2000" smtClean="0">
                <a:solidFill>
                  <a:srgbClr val="157573"/>
                </a:solidFill>
              </a:rPr>
              <a:t>collection of data in support of management’s decision-making process.”—W. H. Inmon</a:t>
            </a:r>
          </a:p>
          <a:p>
            <a:pPr eaLnBrk="1" hangingPunct="1">
              <a:lnSpc>
                <a:spcPct val="140000"/>
              </a:lnSpc>
            </a:pPr>
            <a:r>
              <a:rPr lang="en-US" altLang="en-US" sz="2000" smtClean="0"/>
              <a:t>Data warehousing:</a:t>
            </a:r>
          </a:p>
          <a:p>
            <a:pPr lvl="1" eaLnBrk="1" hangingPunct="1">
              <a:lnSpc>
                <a:spcPct val="140000"/>
              </a:lnSpc>
            </a:pPr>
            <a:r>
              <a:rPr lang="en-US" altLang="en-US" sz="2000" smtClean="0"/>
              <a:t>The process of constructing and using data warehouses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A25C719-881D-4664-93A1-02E071704138}" type="slidenum">
              <a:rPr lang="en-US" altLang="en-US" sz="1200" smtClean="0"/>
              <a:pPr>
                <a:spcBef>
                  <a:spcPct val="0"/>
                </a:spcBef>
                <a:buClrTx/>
                <a:buSzTx/>
                <a:buFontTx/>
                <a:buNone/>
              </a:pPr>
              <a:t>40</a:t>
            </a:fld>
            <a:endParaRPr lang="en-US" altLang="en-US" sz="1200" smtClean="0"/>
          </a:p>
        </p:txBody>
      </p:sp>
      <p:sp>
        <p:nvSpPr>
          <p:cNvPr id="81923" name="Rectangle 2"/>
          <p:cNvSpPr>
            <a:spLocks noGrp="1" noChangeArrowheads="1"/>
          </p:cNvSpPr>
          <p:nvPr>
            <p:ph type="title"/>
          </p:nvPr>
        </p:nvSpPr>
        <p:spPr>
          <a:xfrm>
            <a:off x="0" y="76200"/>
            <a:ext cx="9220200" cy="1066800"/>
          </a:xfrm>
          <a:noFill/>
        </p:spPr>
        <p:txBody>
          <a:bodyPr lIns="92075" tIns="46038" rIns="92075" bIns="46038" anchor="ctr"/>
          <a:lstStyle/>
          <a:p>
            <a:pPr eaLnBrk="1" hangingPunct="1"/>
            <a:r>
              <a:rPr lang="en-US" altLang="en-US" sz="3200" smtClean="0"/>
              <a:t>Chapter 4: Data Warehousing and On-line Analytical Processing</a:t>
            </a:r>
          </a:p>
        </p:txBody>
      </p:sp>
      <p:sp>
        <p:nvSpPr>
          <p:cNvPr id="81924" name="Rectangle 3"/>
          <p:cNvSpPr>
            <a:spLocks noGrp="1" noChangeArrowheads="1"/>
          </p:cNvSpPr>
          <p:nvPr>
            <p:ph type="body" idx="1"/>
          </p:nvPr>
        </p:nvSpPr>
        <p:spPr>
          <a:xfrm>
            <a:off x="457200" y="1447800"/>
            <a:ext cx="8382000" cy="4876800"/>
          </a:xfrm>
          <a:noFill/>
        </p:spPr>
        <p:txBody>
          <a:bodyPr lIns="92075" tIns="46038" rIns="92075" bIns="46038"/>
          <a:lstStyle/>
          <a:p>
            <a:pPr eaLnBrk="1" hangingPunct="1">
              <a:lnSpc>
                <a:spcPct val="140000"/>
              </a:lnSpc>
            </a:pPr>
            <a:r>
              <a:rPr lang="en-US" altLang="en-US" smtClean="0"/>
              <a:t>Data Warehouse: Basic Concepts</a:t>
            </a:r>
          </a:p>
          <a:p>
            <a:pPr eaLnBrk="1" hangingPunct="1">
              <a:lnSpc>
                <a:spcPct val="140000"/>
              </a:lnSpc>
            </a:pPr>
            <a:r>
              <a:rPr lang="en-US" altLang="en-US" smtClean="0"/>
              <a:t>Data Warehouse Modeling: Data Cube and OLAP</a:t>
            </a:r>
          </a:p>
          <a:p>
            <a:pPr eaLnBrk="1" hangingPunct="1">
              <a:lnSpc>
                <a:spcPct val="140000"/>
              </a:lnSpc>
            </a:pPr>
            <a:r>
              <a:rPr lang="en-US" altLang="en-US" smtClean="0"/>
              <a:t>Data Warehouse Design and Usage</a:t>
            </a:r>
          </a:p>
          <a:p>
            <a:pPr eaLnBrk="1" hangingPunct="1">
              <a:lnSpc>
                <a:spcPct val="140000"/>
              </a:lnSpc>
            </a:pPr>
            <a:r>
              <a:rPr lang="en-US" altLang="en-US" smtClean="0"/>
              <a:t>Summary</a:t>
            </a:r>
          </a:p>
        </p:txBody>
      </p:sp>
      <p:sp>
        <p:nvSpPr>
          <p:cNvPr id="81925" name="AutoShape 4"/>
          <p:cNvSpPr>
            <a:spLocks noChangeArrowheads="1"/>
          </p:cNvSpPr>
          <p:nvPr/>
        </p:nvSpPr>
        <p:spPr bwMode="auto">
          <a:xfrm rot="9109285">
            <a:off x="6629400" y="2895600"/>
            <a:ext cx="381000" cy="381000"/>
          </a:xfrm>
          <a:prstGeom prst="notchedRightArrow">
            <a:avLst>
              <a:gd name="adj1" fmla="val 50000"/>
              <a:gd name="adj2" fmla="val 25000"/>
            </a:avLst>
          </a:prstGeom>
          <a:solidFill>
            <a:srgbClr val="0000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109397D-C2C6-4C90-8D0B-5A35EE54B6C8}" type="slidenum">
              <a:rPr lang="en-US" altLang="en-US" sz="1200" smtClean="0"/>
              <a:pPr>
                <a:spcBef>
                  <a:spcPct val="0"/>
                </a:spcBef>
                <a:buClrTx/>
                <a:buSzTx/>
                <a:buFontTx/>
                <a:buNone/>
              </a:pPr>
              <a:t>41</a:t>
            </a:fld>
            <a:endParaRPr lang="en-US" altLang="en-US" sz="1200" smtClean="0"/>
          </a:p>
        </p:txBody>
      </p:sp>
      <p:sp>
        <p:nvSpPr>
          <p:cNvPr id="86021" name="Rectangle 2"/>
          <p:cNvSpPr>
            <a:spLocks noGrp="1" noChangeArrowheads="1"/>
          </p:cNvSpPr>
          <p:nvPr>
            <p:ph type="title"/>
          </p:nvPr>
        </p:nvSpPr>
        <p:spPr>
          <a:xfrm>
            <a:off x="1219200" y="304800"/>
            <a:ext cx="7086600" cy="685800"/>
          </a:xfrm>
          <a:noFill/>
        </p:spPr>
        <p:txBody>
          <a:bodyPr lIns="92075" tIns="46038" rIns="92075" bIns="46038"/>
          <a:lstStyle/>
          <a:p>
            <a:pPr eaLnBrk="1" hangingPunct="1"/>
            <a:r>
              <a:rPr lang="en-US" altLang="en-US" smtClean="0"/>
              <a:t>Data Warehouse Design Process </a:t>
            </a:r>
          </a:p>
        </p:txBody>
      </p:sp>
      <p:sp>
        <p:nvSpPr>
          <p:cNvPr id="86022" name="Rectangle 3"/>
          <p:cNvSpPr>
            <a:spLocks noGrp="1" noChangeArrowheads="1"/>
          </p:cNvSpPr>
          <p:nvPr>
            <p:ph type="body" idx="1"/>
          </p:nvPr>
        </p:nvSpPr>
        <p:spPr>
          <a:xfrm>
            <a:off x="304800" y="1371600"/>
            <a:ext cx="8458200" cy="5181600"/>
          </a:xfrm>
          <a:noFill/>
        </p:spPr>
        <p:txBody>
          <a:bodyPr lIns="92075" tIns="46038" rIns="92075" bIns="46038"/>
          <a:lstStyle/>
          <a:p>
            <a:pPr eaLnBrk="1" hangingPunct="1">
              <a:lnSpc>
                <a:spcPct val="110000"/>
              </a:lnSpc>
            </a:pPr>
            <a:r>
              <a:rPr lang="en-US" altLang="en-US" sz="2400" dirty="0" smtClean="0"/>
              <a:t>Top-down, bottom-up approaches or a combination of both</a:t>
            </a:r>
          </a:p>
          <a:p>
            <a:pPr lvl="1" eaLnBrk="1" hangingPunct="1">
              <a:lnSpc>
                <a:spcPct val="110000"/>
              </a:lnSpc>
            </a:pPr>
            <a:r>
              <a:rPr lang="en-US" altLang="en-US" sz="2400" u="sng" dirty="0" smtClean="0"/>
              <a:t>Top-down</a:t>
            </a:r>
            <a:r>
              <a:rPr lang="en-US" altLang="en-US" sz="2400" dirty="0" smtClean="0"/>
              <a:t>: Starts with overall design and planning (mature)</a:t>
            </a:r>
          </a:p>
          <a:p>
            <a:pPr lvl="1" eaLnBrk="1" hangingPunct="1">
              <a:lnSpc>
                <a:spcPct val="110000"/>
              </a:lnSpc>
            </a:pPr>
            <a:r>
              <a:rPr lang="en-US" altLang="en-US" sz="2400" u="sng" dirty="0" smtClean="0"/>
              <a:t>Bottom-up</a:t>
            </a:r>
            <a:r>
              <a:rPr lang="en-US" altLang="en-US" sz="2400" dirty="0" smtClean="0"/>
              <a:t>: Starts with experiments and prototypes (rapid)</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ltLang="en-US" smtClean="0"/>
              <a:t>Top down or bottom up?</a:t>
            </a:r>
          </a:p>
        </p:txBody>
      </p:sp>
      <p:sp>
        <p:nvSpPr>
          <p:cNvPr id="87043" name="Content Placeholder 2"/>
          <p:cNvSpPr>
            <a:spLocks noGrp="1"/>
          </p:cNvSpPr>
          <p:nvPr>
            <p:ph idx="1"/>
          </p:nvPr>
        </p:nvSpPr>
        <p:spPr/>
        <p:txBody>
          <a:bodyPr/>
          <a:lstStyle/>
          <a:p>
            <a:r>
              <a:rPr lang="en-US" altLang="en-US" smtClean="0"/>
              <a:t>Top down</a:t>
            </a:r>
          </a:p>
          <a:p>
            <a:pPr lvl="1"/>
            <a:r>
              <a:rPr lang="en-US" altLang="en-US" u="sng" smtClean="0"/>
              <a:t>pros</a:t>
            </a:r>
            <a:r>
              <a:rPr lang="en-US" altLang="en-US" smtClean="0"/>
              <a:t>: serves as systematic solution and minimizes integration problems</a:t>
            </a:r>
          </a:p>
          <a:p>
            <a:pPr lvl="1"/>
            <a:r>
              <a:rPr lang="en-US" altLang="en-US" u="sng" smtClean="0"/>
              <a:t>cons</a:t>
            </a:r>
            <a:r>
              <a:rPr lang="en-US" altLang="en-US" smtClean="0"/>
              <a:t>: expensive, long development time, lacks flexibility as a common data model for the entire organization is difficult to achieve</a:t>
            </a:r>
          </a:p>
          <a:p>
            <a:r>
              <a:rPr lang="en-US" altLang="en-US" smtClean="0"/>
              <a:t>Bottom up</a:t>
            </a:r>
          </a:p>
          <a:p>
            <a:pPr lvl="1"/>
            <a:r>
              <a:rPr lang="en-US" altLang="en-US" u="sng" smtClean="0"/>
              <a:t>pros</a:t>
            </a:r>
            <a:r>
              <a:rPr lang="en-US" altLang="en-US" smtClean="0"/>
              <a:t>: flexible, low cost and rapid ROI</a:t>
            </a:r>
          </a:p>
          <a:p>
            <a:pPr lvl="1"/>
            <a:r>
              <a:rPr lang="en-US" altLang="en-US" u="sng" smtClean="0"/>
              <a:t>cons</a:t>
            </a:r>
            <a:r>
              <a:rPr lang="en-US" altLang="en-US" smtClean="0"/>
              <a:t>: integration problems</a:t>
            </a:r>
          </a:p>
          <a:p>
            <a:endParaRPr lang="en-US" altLang="en-US" smtClean="0"/>
          </a:p>
        </p:txBody>
      </p:sp>
      <p:sp>
        <p:nvSpPr>
          <p:cNvPr id="870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D0D32D5-1C66-46EF-95EA-70B7D8438069}" type="slidenum">
              <a:rPr lang="en-US" altLang="en-US" sz="1200" smtClean="0"/>
              <a:pPr>
                <a:spcBef>
                  <a:spcPct val="0"/>
                </a:spcBef>
                <a:buClrTx/>
                <a:buSzTx/>
                <a:buFontTx/>
                <a:buNone/>
              </a:pPr>
              <a:t>42</a:t>
            </a:fld>
            <a:endParaRPr lang="en-US" altLang="en-US" sz="1200"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altLang="en-US" smtClean="0"/>
              <a:t>Data Warehouse Design Process </a:t>
            </a:r>
          </a:p>
        </p:txBody>
      </p:sp>
      <p:sp>
        <p:nvSpPr>
          <p:cNvPr id="88067" name="Content Placeholder 2"/>
          <p:cNvSpPr>
            <a:spLocks noGrp="1"/>
          </p:cNvSpPr>
          <p:nvPr>
            <p:ph idx="1"/>
          </p:nvPr>
        </p:nvSpPr>
        <p:spPr/>
        <p:txBody>
          <a:bodyPr/>
          <a:lstStyle/>
          <a:p>
            <a:pPr eaLnBrk="1" hangingPunct="1">
              <a:lnSpc>
                <a:spcPct val="110000"/>
              </a:lnSpc>
            </a:pPr>
            <a:r>
              <a:rPr lang="en-US" altLang="en-US" sz="2400" smtClean="0"/>
              <a:t>Typical data warehouse design process</a:t>
            </a:r>
          </a:p>
          <a:p>
            <a:pPr lvl="1" eaLnBrk="1" hangingPunct="1">
              <a:lnSpc>
                <a:spcPct val="110000"/>
              </a:lnSpc>
            </a:pPr>
            <a:r>
              <a:rPr lang="en-US" altLang="en-US" sz="2400" smtClean="0"/>
              <a:t>Choose a </a:t>
            </a:r>
            <a:r>
              <a:rPr lang="en-US" altLang="en-US" sz="2400" smtClean="0">
                <a:solidFill>
                  <a:schemeClr val="folHlink"/>
                </a:solidFill>
              </a:rPr>
              <a:t>business process</a:t>
            </a:r>
            <a:r>
              <a:rPr lang="en-US" altLang="en-US" sz="2400" smtClean="0"/>
              <a:t> to model, e.g., orders, invoices, etc.</a:t>
            </a:r>
          </a:p>
          <a:p>
            <a:pPr lvl="1" eaLnBrk="1" hangingPunct="1">
              <a:lnSpc>
                <a:spcPct val="110000"/>
              </a:lnSpc>
            </a:pPr>
            <a:r>
              <a:rPr lang="en-US" altLang="en-US" sz="2400" smtClean="0"/>
              <a:t>Choose the </a:t>
            </a:r>
            <a:r>
              <a:rPr lang="en-US" altLang="en-US" sz="2400" i="1" u="sng" smtClean="0">
                <a:solidFill>
                  <a:schemeClr val="folHlink"/>
                </a:solidFill>
              </a:rPr>
              <a:t>grain</a:t>
            </a:r>
            <a:r>
              <a:rPr lang="en-US" altLang="en-US" sz="2400" smtClean="0">
                <a:solidFill>
                  <a:schemeClr val="folHlink"/>
                </a:solidFill>
              </a:rPr>
              <a:t> (</a:t>
            </a:r>
            <a:r>
              <a:rPr lang="en-US" altLang="en-US" sz="2400" i="1" smtClean="0">
                <a:solidFill>
                  <a:schemeClr val="folHlink"/>
                </a:solidFill>
              </a:rPr>
              <a:t>atomic level of data</a:t>
            </a:r>
            <a:r>
              <a:rPr lang="en-US" altLang="en-US" sz="2400" smtClean="0">
                <a:solidFill>
                  <a:schemeClr val="folHlink"/>
                </a:solidFill>
              </a:rPr>
              <a:t>)</a:t>
            </a:r>
            <a:r>
              <a:rPr lang="en-US" altLang="en-US" sz="2400" smtClean="0"/>
              <a:t> of the business process, e.g. individual transactions, individual daily snapshots etc.</a:t>
            </a:r>
          </a:p>
          <a:p>
            <a:pPr lvl="1" eaLnBrk="1" hangingPunct="1">
              <a:lnSpc>
                <a:spcPct val="110000"/>
              </a:lnSpc>
            </a:pPr>
            <a:r>
              <a:rPr lang="en-US" altLang="en-US" sz="2400" smtClean="0"/>
              <a:t>Choose the </a:t>
            </a:r>
            <a:r>
              <a:rPr lang="en-US" altLang="en-US" sz="2400" smtClean="0">
                <a:solidFill>
                  <a:schemeClr val="folHlink"/>
                </a:solidFill>
              </a:rPr>
              <a:t>dimensions</a:t>
            </a:r>
            <a:r>
              <a:rPr lang="en-US" altLang="en-US" sz="2400" smtClean="0"/>
              <a:t> that will apply to each fact table record, e.g. time, item, customer, sales etc.</a:t>
            </a:r>
          </a:p>
          <a:p>
            <a:pPr lvl="1" eaLnBrk="1" hangingPunct="1">
              <a:lnSpc>
                <a:spcPct val="110000"/>
              </a:lnSpc>
            </a:pPr>
            <a:r>
              <a:rPr lang="en-US" altLang="en-US" sz="2400" smtClean="0"/>
              <a:t>Choose the </a:t>
            </a:r>
            <a:r>
              <a:rPr lang="en-US" altLang="en-US" sz="2400" smtClean="0">
                <a:solidFill>
                  <a:schemeClr val="folHlink"/>
                </a:solidFill>
              </a:rPr>
              <a:t>measure</a:t>
            </a:r>
            <a:r>
              <a:rPr lang="en-US" altLang="en-US" sz="2400" smtClean="0"/>
              <a:t> that will populate each fact table record, e.g., dollars sold, units sold etc</a:t>
            </a:r>
            <a:endParaRPr lang="en-US" altLang="en-US" sz="3600" smtClean="0"/>
          </a:p>
        </p:txBody>
      </p:sp>
      <p:sp>
        <p:nvSpPr>
          <p:cNvPr id="880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CA2312E-5B38-4CFF-BC81-418D0EDEB82E}" type="slidenum">
              <a:rPr lang="en-US" altLang="en-US" sz="1200" smtClean="0"/>
              <a:pPr>
                <a:spcBef>
                  <a:spcPct val="0"/>
                </a:spcBef>
                <a:buClrTx/>
                <a:buSzTx/>
                <a:buFontTx/>
                <a:buNone/>
              </a:pPr>
              <a:t>43</a:t>
            </a:fld>
            <a:endParaRPr lang="en-US" altLang="en-US" sz="1200"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B08376C-F572-47D1-99A5-36E28D77ECB8}" type="slidenum">
              <a:rPr lang="en-US" altLang="en-US" sz="1200" smtClean="0"/>
              <a:pPr>
                <a:spcBef>
                  <a:spcPct val="0"/>
                </a:spcBef>
                <a:buClrTx/>
                <a:buSzTx/>
                <a:buFontTx/>
                <a:buNone/>
              </a:pPr>
              <a:t>44</a:t>
            </a:fld>
            <a:endParaRPr lang="en-US" altLang="en-US" sz="1200" smtClean="0"/>
          </a:p>
        </p:txBody>
      </p:sp>
      <p:sp>
        <p:nvSpPr>
          <p:cNvPr id="91139" name="Rectangle 2"/>
          <p:cNvSpPr>
            <a:spLocks noGrp="1" noChangeArrowheads="1"/>
          </p:cNvSpPr>
          <p:nvPr>
            <p:ph type="title"/>
          </p:nvPr>
        </p:nvSpPr>
        <p:spPr>
          <a:noFill/>
        </p:spPr>
        <p:txBody>
          <a:bodyPr lIns="92075" tIns="46038" rIns="92075" bIns="46038"/>
          <a:lstStyle/>
          <a:p>
            <a:pPr eaLnBrk="1" hangingPunct="1"/>
            <a:r>
              <a:rPr lang="en-US" altLang="en-US" smtClean="0"/>
              <a:t>Data Warehouse Usage</a:t>
            </a:r>
          </a:p>
        </p:txBody>
      </p:sp>
      <p:sp>
        <p:nvSpPr>
          <p:cNvPr id="91140" name="Rectangle 3"/>
          <p:cNvSpPr>
            <a:spLocks noGrp="1" noChangeArrowheads="1"/>
          </p:cNvSpPr>
          <p:nvPr>
            <p:ph type="body" idx="1"/>
          </p:nvPr>
        </p:nvSpPr>
        <p:spPr>
          <a:xfrm>
            <a:off x="381000" y="1371600"/>
            <a:ext cx="8382000" cy="5105400"/>
          </a:xfrm>
          <a:noFill/>
        </p:spPr>
        <p:txBody>
          <a:bodyPr lIns="92075" tIns="46038" rIns="92075" bIns="46038"/>
          <a:lstStyle/>
          <a:p>
            <a:pPr eaLnBrk="1" hangingPunct="1">
              <a:lnSpc>
                <a:spcPct val="120000"/>
              </a:lnSpc>
            </a:pPr>
            <a:r>
              <a:rPr lang="en-US" altLang="en-US" sz="2000" smtClean="0"/>
              <a:t>Three kinds of data warehouse applications</a:t>
            </a:r>
          </a:p>
          <a:p>
            <a:pPr lvl="1" eaLnBrk="1" hangingPunct="1">
              <a:lnSpc>
                <a:spcPct val="120000"/>
              </a:lnSpc>
            </a:pPr>
            <a:r>
              <a:rPr lang="en-US" altLang="en-US" sz="2000" smtClean="0">
                <a:solidFill>
                  <a:schemeClr val="hlink"/>
                </a:solidFill>
              </a:rPr>
              <a:t>Information processing</a:t>
            </a:r>
          </a:p>
          <a:p>
            <a:pPr lvl="2" eaLnBrk="1" hangingPunct="1">
              <a:lnSpc>
                <a:spcPct val="120000"/>
              </a:lnSpc>
            </a:pPr>
            <a:r>
              <a:rPr lang="en-US" altLang="en-US" sz="2000" smtClean="0"/>
              <a:t>supports querying, basic statistical analysis, and reporting using crosstabs, tables, charts and graphs</a:t>
            </a:r>
          </a:p>
          <a:p>
            <a:pPr lvl="1" eaLnBrk="1" hangingPunct="1">
              <a:lnSpc>
                <a:spcPct val="120000"/>
              </a:lnSpc>
            </a:pPr>
            <a:r>
              <a:rPr lang="en-US" altLang="en-US" sz="2000" smtClean="0">
                <a:solidFill>
                  <a:schemeClr val="hlink"/>
                </a:solidFill>
              </a:rPr>
              <a:t>Analytical processing</a:t>
            </a:r>
          </a:p>
          <a:p>
            <a:pPr lvl="2" eaLnBrk="1" hangingPunct="1">
              <a:lnSpc>
                <a:spcPct val="120000"/>
              </a:lnSpc>
            </a:pPr>
            <a:r>
              <a:rPr lang="en-US" altLang="en-US" sz="2000" smtClean="0"/>
              <a:t>multidimensional analysis of data warehouse data</a:t>
            </a:r>
          </a:p>
          <a:p>
            <a:pPr lvl="2" eaLnBrk="1" hangingPunct="1">
              <a:lnSpc>
                <a:spcPct val="120000"/>
              </a:lnSpc>
            </a:pPr>
            <a:r>
              <a:rPr lang="en-US" altLang="en-US" sz="2000" smtClean="0"/>
              <a:t>supports basic OLAP operations, slice-dice, drilling, pivoting</a:t>
            </a:r>
          </a:p>
          <a:p>
            <a:pPr lvl="1" eaLnBrk="1" hangingPunct="1">
              <a:lnSpc>
                <a:spcPct val="120000"/>
              </a:lnSpc>
            </a:pPr>
            <a:r>
              <a:rPr lang="en-US" altLang="en-US" sz="2000" smtClean="0">
                <a:solidFill>
                  <a:schemeClr val="hlink"/>
                </a:solidFill>
              </a:rPr>
              <a:t>Data mining</a:t>
            </a:r>
          </a:p>
          <a:p>
            <a:pPr lvl="2" eaLnBrk="1" hangingPunct="1">
              <a:lnSpc>
                <a:spcPct val="120000"/>
              </a:lnSpc>
            </a:pPr>
            <a:r>
              <a:rPr lang="en-US" altLang="en-US" sz="2000" smtClean="0"/>
              <a:t>knowledge discovery from hidden patterns </a:t>
            </a:r>
          </a:p>
          <a:p>
            <a:pPr lvl="2" eaLnBrk="1" hangingPunct="1">
              <a:lnSpc>
                <a:spcPct val="120000"/>
              </a:lnSpc>
            </a:pPr>
            <a:r>
              <a:rPr lang="en-US" altLang="en-US" sz="2000" smtClean="0"/>
              <a:t>supports associations, constructing analytical models, performing classification and prediction, and presenting the mining results using visualization tools</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C159A33-013E-4B99-8DEB-E6ABF9E44FCC}" type="slidenum">
              <a:rPr lang="en-US" altLang="en-US" sz="1200" smtClean="0"/>
              <a:pPr>
                <a:spcBef>
                  <a:spcPct val="0"/>
                </a:spcBef>
                <a:buClrTx/>
                <a:buSzTx/>
                <a:buFontTx/>
                <a:buNone/>
              </a:pPr>
              <a:t>45</a:t>
            </a:fld>
            <a:endParaRPr lang="en-US" altLang="en-US" sz="1200" smtClean="0"/>
          </a:p>
        </p:txBody>
      </p:sp>
      <p:sp>
        <p:nvSpPr>
          <p:cNvPr id="93187" name="Rectangle 2"/>
          <p:cNvSpPr>
            <a:spLocks noGrp="1" noChangeArrowheads="1"/>
          </p:cNvSpPr>
          <p:nvPr>
            <p:ph type="title"/>
          </p:nvPr>
        </p:nvSpPr>
        <p:spPr>
          <a:xfrm>
            <a:off x="228600" y="304800"/>
            <a:ext cx="8610600" cy="935038"/>
          </a:xfrm>
        </p:spPr>
        <p:txBody>
          <a:bodyPr/>
          <a:lstStyle/>
          <a:p>
            <a:pPr eaLnBrk="1" hangingPunct="1"/>
            <a:r>
              <a:rPr lang="en-US" altLang="en-US" sz="3200" smtClean="0">
                <a:solidFill>
                  <a:srgbClr val="170981"/>
                </a:solidFill>
              </a:rPr>
              <a:t>From On-Line Analytical Processing (OLAP) </a:t>
            </a:r>
            <a:br>
              <a:rPr lang="en-US" altLang="en-US" sz="3200" smtClean="0">
                <a:solidFill>
                  <a:srgbClr val="170981"/>
                </a:solidFill>
              </a:rPr>
            </a:br>
            <a:r>
              <a:rPr lang="en-US" altLang="en-US" sz="3200" smtClean="0">
                <a:solidFill>
                  <a:srgbClr val="170981"/>
                </a:solidFill>
              </a:rPr>
              <a:t>to On Line Analytical Mining (OLAM)</a:t>
            </a:r>
            <a:endParaRPr lang="en-US" altLang="en-US" smtClean="0">
              <a:solidFill>
                <a:srgbClr val="170981"/>
              </a:solidFill>
            </a:endParaRPr>
          </a:p>
        </p:txBody>
      </p:sp>
      <p:sp>
        <p:nvSpPr>
          <p:cNvPr id="93188" name="Rectangle 3"/>
          <p:cNvSpPr>
            <a:spLocks noGrp="1" noChangeArrowheads="1"/>
          </p:cNvSpPr>
          <p:nvPr>
            <p:ph type="body" idx="1"/>
          </p:nvPr>
        </p:nvSpPr>
        <p:spPr/>
        <p:txBody>
          <a:bodyPr/>
          <a:lstStyle/>
          <a:p>
            <a:pPr eaLnBrk="1" hangingPunct="1"/>
            <a:r>
              <a:rPr lang="en-US" altLang="en-US" sz="2400" dirty="0" smtClean="0"/>
              <a:t>Why </a:t>
            </a:r>
            <a:r>
              <a:rPr lang="en-US" altLang="en-US" sz="2400" dirty="0" smtClean="0">
                <a:solidFill>
                  <a:schemeClr val="hlink"/>
                </a:solidFill>
              </a:rPr>
              <a:t>online analytical mining</a:t>
            </a:r>
            <a:r>
              <a:rPr lang="en-US" altLang="en-US" sz="2400" dirty="0" smtClean="0"/>
              <a:t>?</a:t>
            </a:r>
          </a:p>
          <a:p>
            <a:pPr lvl="1" eaLnBrk="1" hangingPunct="1"/>
            <a:r>
              <a:rPr lang="en-US" altLang="en-US" sz="2400" dirty="0" smtClean="0"/>
              <a:t>High quality of data in data warehouses</a:t>
            </a:r>
          </a:p>
          <a:p>
            <a:pPr lvl="2" eaLnBrk="1" hangingPunct="1"/>
            <a:r>
              <a:rPr lang="en-US" altLang="en-US" dirty="0" smtClean="0"/>
              <a:t>DW contains integrated, consistent, cleaned data</a:t>
            </a:r>
          </a:p>
          <a:p>
            <a:pPr lvl="1" eaLnBrk="1" hangingPunct="1"/>
            <a:r>
              <a:rPr lang="en-US" altLang="en-US" sz="2400" dirty="0" smtClean="0"/>
              <a:t>OLAP-based exploratory data analysis</a:t>
            </a:r>
          </a:p>
          <a:p>
            <a:pPr lvl="2" eaLnBrk="1" hangingPunct="1"/>
            <a:r>
              <a:rPr lang="en-US" altLang="en-US" dirty="0" smtClean="0"/>
              <a:t>Mining with drilling, dicing, pivoting, etc.</a:t>
            </a:r>
          </a:p>
          <a:p>
            <a:pPr lvl="1" eaLnBrk="1" hangingPunct="1"/>
            <a:r>
              <a:rPr lang="en-US" altLang="en-US" sz="2400" dirty="0" smtClean="0"/>
              <a:t>On-line selection of data mining functions</a:t>
            </a:r>
          </a:p>
          <a:p>
            <a:pPr lvl="2" eaLnBrk="1" hangingPunct="1"/>
            <a:r>
              <a:rPr lang="en-US" altLang="en-US" dirty="0" smtClean="0"/>
              <a:t>Integration and swapping of multiple mining functions, algorithms, and tasks</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33427C0-AC64-424C-ADEC-83C54EFFCA5E}" type="slidenum">
              <a:rPr lang="en-US" altLang="en-US" sz="1200" smtClean="0"/>
              <a:pPr>
                <a:spcBef>
                  <a:spcPct val="0"/>
                </a:spcBef>
                <a:buClrTx/>
                <a:buSzTx/>
                <a:buFontTx/>
                <a:buNone/>
              </a:pPr>
              <a:t>46</a:t>
            </a:fld>
            <a:endParaRPr lang="en-US" altLang="en-US" sz="1200" smtClean="0"/>
          </a:p>
        </p:txBody>
      </p:sp>
      <p:sp>
        <p:nvSpPr>
          <p:cNvPr id="97283" name="Rectangle 2"/>
          <p:cNvSpPr>
            <a:spLocks noGrp="1" noChangeArrowheads="1"/>
          </p:cNvSpPr>
          <p:nvPr>
            <p:ph type="title"/>
          </p:nvPr>
        </p:nvSpPr>
        <p:spPr>
          <a:xfrm>
            <a:off x="0" y="76200"/>
            <a:ext cx="9220200" cy="1066800"/>
          </a:xfrm>
          <a:noFill/>
        </p:spPr>
        <p:txBody>
          <a:bodyPr lIns="92075" tIns="46038" rIns="92075" bIns="46038" anchor="ctr"/>
          <a:lstStyle/>
          <a:p>
            <a:pPr eaLnBrk="1" hangingPunct="1"/>
            <a:r>
              <a:rPr lang="en-US" altLang="en-US" sz="3200" smtClean="0"/>
              <a:t>Chapter 4: Data Warehousing and On-line Analytical Processing</a:t>
            </a:r>
          </a:p>
        </p:txBody>
      </p:sp>
      <p:sp>
        <p:nvSpPr>
          <p:cNvPr id="97284" name="Rectangle 3"/>
          <p:cNvSpPr>
            <a:spLocks noGrp="1" noChangeArrowheads="1"/>
          </p:cNvSpPr>
          <p:nvPr>
            <p:ph type="body" idx="1"/>
          </p:nvPr>
        </p:nvSpPr>
        <p:spPr>
          <a:xfrm>
            <a:off x="457200" y="1447800"/>
            <a:ext cx="8382000" cy="4876800"/>
          </a:xfrm>
          <a:noFill/>
        </p:spPr>
        <p:txBody>
          <a:bodyPr lIns="92075" tIns="46038" rIns="92075" bIns="46038"/>
          <a:lstStyle/>
          <a:p>
            <a:pPr eaLnBrk="1" hangingPunct="1">
              <a:lnSpc>
                <a:spcPct val="140000"/>
              </a:lnSpc>
            </a:pPr>
            <a:r>
              <a:rPr lang="en-US" altLang="en-US" smtClean="0"/>
              <a:t>Data Warehouse: Basic Concepts</a:t>
            </a:r>
          </a:p>
          <a:p>
            <a:pPr eaLnBrk="1" hangingPunct="1">
              <a:lnSpc>
                <a:spcPct val="140000"/>
              </a:lnSpc>
            </a:pPr>
            <a:r>
              <a:rPr lang="en-US" altLang="en-US" smtClean="0"/>
              <a:t>Data Warehouse Modeling: Data Cube and OLAP</a:t>
            </a:r>
          </a:p>
          <a:p>
            <a:pPr eaLnBrk="1" hangingPunct="1">
              <a:lnSpc>
                <a:spcPct val="140000"/>
              </a:lnSpc>
            </a:pPr>
            <a:r>
              <a:rPr lang="en-US" altLang="en-US" smtClean="0"/>
              <a:t>Data Warehouse Design and Usage</a:t>
            </a:r>
          </a:p>
          <a:p>
            <a:pPr eaLnBrk="1" hangingPunct="1">
              <a:lnSpc>
                <a:spcPct val="140000"/>
              </a:lnSpc>
            </a:pPr>
            <a:r>
              <a:rPr lang="en-US" altLang="en-US" smtClean="0"/>
              <a:t>Summary</a:t>
            </a:r>
          </a:p>
        </p:txBody>
      </p:sp>
      <p:sp>
        <p:nvSpPr>
          <p:cNvPr id="97285" name="AutoShape 4"/>
          <p:cNvSpPr>
            <a:spLocks noChangeArrowheads="1"/>
          </p:cNvSpPr>
          <p:nvPr/>
        </p:nvSpPr>
        <p:spPr bwMode="auto">
          <a:xfrm rot="9109285">
            <a:off x="2657475" y="3648075"/>
            <a:ext cx="381000" cy="381000"/>
          </a:xfrm>
          <a:prstGeom prst="notchedRightArrow">
            <a:avLst>
              <a:gd name="adj1" fmla="val 50000"/>
              <a:gd name="adj2" fmla="val 25000"/>
            </a:avLst>
          </a:prstGeom>
          <a:solidFill>
            <a:srgbClr val="0000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1E0CEE1-6082-4F25-826C-CDDB1B78C1CD}" type="slidenum">
              <a:rPr lang="en-US" altLang="en-US" sz="1200" smtClean="0"/>
              <a:pPr>
                <a:spcBef>
                  <a:spcPct val="0"/>
                </a:spcBef>
                <a:buClrTx/>
                <a:buSzTx/>
                <a:buFontTx/>
                <a:buNone/>
              </a:pPr>
              <a:t>47</a:t>
            </a:fld>
            <a:endParaRPr lang="en-US" altLang="en-US" sz="1200" smtClean="0"/>
          </a:p>
        </p:txBody>
      </p:sp>
      <p:sp>
        <p:nvSpPr>
          <p:cNvPr id="99331" name="Rectangle 2"/>
          <p:cNvSpPr>
            <a:spLocks noGrp="1" noChangeArrowheads="1"/>
          </p:cNvSpPr>
          <p:nvPr>
            <p:ph type="title"/>
          </p:nvPr>
        </p:nvSpPr>
        <p:spPr>
          <a:xfrm>
            <a:off x="0" y="0"/>
            <a:ext cx="9144000" cy="1066800"/>
          </a:xfrm>
        </p:spPr>
        <p:txBody>
          <a:bodyPr/>
          <a:lstStyle/>
          <a:p>
            <a:pPr eaLnBrk="1" hangingPunct="1"/>
            <a:r>
              <a:rPr lang="en-US" altLang="en-US" smtClean="0">
                <a:solidFill>
                  <a:srgbClr val="170981"/>
                </a:solidFill>
              </a:rPr>
              <a:t>Summary</a:t>
            </a:r>
            <a:endParaRPr lang="en-US" altLang="en-US" sz="3200" smtClean="0">
              <a:solidFill>
                <a:srgbClr val="170981"/>
              </a:solidFill>
            </a:endParaRPr>
          </a:p>
        </p:txBody>
      </p:sp>
      <p:sp>
        <p:nvSpPr>
          <p:cNvPr id="99332" name="Rectangle 3"/>
          <p:cNvSpPr>
            <a:spLocks noGrp="1" noChangeArrowheads="1"/>
          </p:cNvSpPr>
          <p:nvPr>
            <p:ph type="body" idx="1"/>
          </p:nvPr>
        </p:nvSpPr>
        <p:spPr>
          <a:xfrm>
            <a:off x="381000" y="1371600"/>
            <a:ext cx="8382000" cy="5181600"/>
          </a:xfrm>
        </p:spPr>
        <p:txBody>
          <a:bodyPr/>
          <a:lstStyle/>
          <a:p>
            <a:pPr eaLnBrk="1" hangingPunct="1">
              <a:lnSpc>
                <a:spcPct val="110000"/>
              </a:lnSpc>
            </a:pPr>
            <a:r>
              <a:rPr lang="en-US" altLang="en-US" sz="1800" smtClean="0">
                <a:solidFill>
                  <a:schemeClr val="folHlink"/>
                </a:solidFill>
              </a:rPr>
              <a:t>Data warehousing</a:t>
            </a:r>
            <a:r>
              <a:rPr lang="en-US" altLang="en-US" sz="1800" smtClean="0"/>
              <a:t>: A </a:t>
            </a:r>
            <a:r>
              <a:rPr lang="en-US" altLang="en-US" sz="1800" smtClean="0">
                <a:solidFill>
                  <a:schemeClr val="hlink"/>
                </a:solidFill>
              </a:rPr>
              <a:t>multi-dimensional model</a:t>
            </a:r>
            <a:r>
              <a:rPr lang="en-US" altLang="en-US" sz="1800" smtClean="0"/>
              <a:t> of a data warehouse</a:t>
            </a:r>
          </a:p>
          <a:p>
            <a:pPr lvl="1" eaLnBrk="1" hangingPunct="1">
              <a:lnSpc>
                <a:spcPct val="110000"/>
              </a:lnSpc>
            </a:pPr>
            <a:r>
              <a:rPr lang="en-US" altLang="en-US" sz="1800" smtClean="0"/>
              <a:t>A data cube consists of </a:t>
            </a:r>
            <a:r>
              <a:rPr lang="en-US" altLang="en-US" sz="1800" i="1" smtClean="0"/>
              <a:t>dimensions</a:t>
            </a:r>
            <a:r>
              <a:rPr lang="en-US" altLang="en-US" sz="1800" smtClean="0"/>
              <a:t> &amp; </a:t>
            </a:r>
            <a:r>
              <a:rPr lang="en-US" altLang="en-US" sz="1800" i="1" smtClean="0"/>
              <a:t>measures</a:t>
            </a:r>
          </a:p>
          <a:p>
            <a:pPr lvl="1" eaLnBrk="1" hangingPunct="1">
              <a:lnSpc>
                <a:spcPct val="110000"/>
              </a:lnSpc>
              <a:spcBef>
                <a:spcPct val="10000"/>
              </a:spcBef>
            </a:pPr>
            <a:r>
              <a:rPr lang="en-US" altLang="en-US" sz="1800" smtClean="0"/>
              <a:t>Star schema, snowflake schema, fact constellations</a:t>
            </a:r>
          </a:p>
          <a:p>
            <a:pPr lvl="1" eaLnBrk="1" hangingPunct="1">
              <a:lnSpc>
                <a:spcPct val="110000"/>
              </a:lnSpc>
              <a:spcBef>
                <a:spcPct val="10000"/>
              </a:spcBef>
            </a:pPr>
            <a:r>
              <a:rPr lang="en-US" altLang="en-US" sz="1800" smtClean="0">
                <a:solidFill>
                  <a:schemeClr val="hlink"/>
                </a:solidFill>
              </a:rPr>
              <a:t>OLAP</a:t>
            </a:r>
            <a:r>
              <a:rPr lang="en-US" altLang="en-US" sz="1800" smtClean="0"/>
              <a:t> operations: drilling, rolling, slicing, dicing and pivoting</a:t>
            </a:r>
          </a:p>
          <a:p>
            <a:pPr eaLnBrk="1" hangingPunct="1">
              <a:lnSpc>
                <a:spcPct val="110000"/>
              </a:lnSpc>
            </a:pPr>
            <a:r>
              <a:rPr lang="en-US" altLang="en-US" sz="1800" smtClean="0">
                <a:solidFill>
                  <a:schemeClr val="folHlink"/>
                </a:solidFill>
              </a:rPr>
              <a:t>Data Warehouse Architecture, Design, and Usage</a:t>
            </a:r>
          </a:p>
          <a:p>
            <a:pPr lvl="1" eaLnBrk="1" hangingPunct="1">
              <a:lnSpc>
                <a:spcPct val="110000"/>
              </a:lnSpc>
            </a:pPr>
            <a:r>
              <a:rPr lang="en-US" altLang="en-US" sz="1800" smtClean="0"/>
              <a:t>Multi-tiered architecture</a:t>
            </a:r>
          </a:p>
          <a:p>
            <a:pPr lvl="1" eaLnBrk="1" hangingPunct="1">
              <a:lnSpc>
                <a:spcPct val="110000"/>
              </a:lnSpc>
            </a:pPr>
            <a:r>
              <a:rPr lang="en-US" altLang="en-US" sz="1800" smtClean="0"/>
              <a:t>Business analysis design framework</a:t>
            </a:r>
          </a:p>
          <a:p>
            <a:pPr lvl="1" eaLnBrk="1" hangingPunct="1">
              <a:lnSpc>
                <a:spcPct val="110000"/>
              </a:lnSpc>
            </a:pPr>
            <a:r>
              <a:rPr lang="en-US" altLang="en-US" sz="1800" smtClean="0"/>
              <a:t>Information processing, analytical processing, data mining, </a:t>
            </a:r>
            <a:r>
              <a:rPr lang="en-US" altLang="en-US" sz="1800" smtClean="0">
                <a:solidFill>
                  <a:schemeClr val="hlink"/>
                </a:solidFill>
              </a:rPr>
              <a:t>OLAM</a:t>
            </a:r>
            <a:r>
              <a:rPr lang="en-US" altLang="en-US" sz="1800" smtClean="0"/>
              <a:t> (Online Analytical Mining)</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5C5CF1D-E02B-4CB2-BAC7-83B8E23A2E63}" type="slidenum">
              <a:rPr lang="en-US" altLang="en-US" sz="1200" smtClean="0"/>
              <a:pPr>
                <a:spcBef>
                  <a:spcPct val="0"/>
                </a:spcBef>
                <a:buClrTx/>
                <a:buSzTx/>
                <a:buFontTx/>
                <a:buNone/>
              </a:pPr>
              <a:t>48</a:t>
            </a:fld>
            <a:endParaRPr lang="en-US" altLang="en-US" sz="1200" smtClean="0"/>
          </a:p>
        </p:txBody>
      </p:sp>
      <p:sp>
        <p:nvSpPr>
          <p:cNvPr id="101379" name="Rectangle 2"/>
          <p:cNvSpPr>
            <a:spLocks noGrp="1" noChangeArrowheads="1"/>
          </p:cNvSpPr>
          <p:nvPr>
            <p:ph type="title"/>
          </p:nvPr>
        </p:nvSpPr>
        <p:spPr/>
        <p:txBody>
          <a:bodyPr/>
          <a:lstStyle/>
          <a:p>
            <a:pPr eaLnBrk="1" hangingPunct="1"/>
            <a:r>
              <a:rPr lang="en-US" altLang="en-US" smtClean="0"/>
              <a:t>References (I)</a:t>
            </a:r>
          </a:p>
        </p:txBody>
      </p:sp>
      <p:sp>
        <p:nvSpPr>
          <p:cNvPr id="101380" name="Rectangle 3"/>
          <p:cNvSpPr>
            <a:spLocks noGrp="1" noChangeArrowheads="1"/>
          </p:cNvSpPr>
          <p:nvPr>
            <p:ph type="body" idx="1"/>
          </p:nvPr>
        </p:nvSpPr>
        <p:spPr>
          <a:xfrm>
            <a:off x="381000" y="1371600"/>
            <a:ext cx="8382000" cy="5257800"/>
          </a:xfrm>
        </p:spPr>
        <p:txBody>
          <a:bodyPr/>
          <a:lstStyle/>
          <a:p>
            <a:pPr eaLnBrk="1" hangingPunct="1">
              <a:lnSpc>
                <a:spcPct val="110000"/>
              </a:lnSpc>
              <a:spcBef>
                <a:spcPct val="10000"/>
              </a:spcBef>
              <a:spcAft>
                <a:spcPct val="10000"/>
              </a:spcAft>
            </a:pPr>
            <a:r>
              <a:rPr lang="en-US" altLang="en-US" sz="1600" smtClean="0"/>
              <a:t>S. Agarwal, R. Agrawal, P. M. Deshpande, A. Gupta, J. F. Naughton, R. Ramakrishnan, and S. Sarawagi.  On the computation of multidimensional aggregates.  VLDB’96</a:t>
            </a:r>
          </a:p>
          <a:p>
            <a:pPr eaLnBrk="1" hangingPunct="1">
              <a:lnSpc>
                <a:spcPct val="110000"/>
              </a:lnSpc>
              <a:spcBef>
                <a:spcPct val="10000"/>
              </a:spcBef>
              <a:spcAft>
                <a:spcPct val="10000"/>
              </a:spcAft>
            </a:pPr>
            <a:r>
              <a:rPr lang="en-US" altLang="en-US" sz="1600" smtClean="0"/>
              <a:t>D. Agrawal, A. E. Abbadi, A. Singh, and T. Yurek. Efficient view maintenance in data warehouses. SIGMOD’97</a:t>
            </a:r>
          </a:p>
          <a:p>
            <a:pPr eaLnBrk="1" hangingPunct="1">
              <a:lnSpc>
                <a:spcPct val="110000"/>
              </a:lnSpc>
              <a:spcBef>
                <a:spcPct val="10000"/>
              </a:spcBef>
              <a:spcAft>
                <a:spcPct val="10000"/>
              </a:spcAft>
            </a:pPr>
            <a:r>
              <a:rPr lang="en-US" altLang="en-US" sz="1600" smtClean="0"/>
              <a:t>R. Agrawal, A. Gupta, and S. Sarawagi. Modeling multidimensional databases.  ICDE’97</a:t>
            </a:r>
          </a:p>
          <a:p>
            <a:pPr eaLnBrk="1" hangingPunct="1">
              <a:lnSpc>
                <a:spcPct val="110000"/>
              </a:lnSpc>
              <a:spcBef>
                <a:spcPct val="10000"/>
              </a:spcBef>
              <a:spcAft>
                <a:spcPct val="10000"/>
              </a:spcAft>
            </a:pPr>
            <a:r>
              <a:rPr lang="en-US" altLang="en-US" sz="1600" smtClean="0">
                <a:solidFill>
                  <a:schemeClr val="hlink"/>
                </a:solidFill>
              </a:rPr>
              <a:t>S. Chaudhuri and U. Dayal. An overview of data warehousing and OLAP technology. ACM SIGMOD Record, 26:65-74, 1997</a:t>
            </a:r>
          </a:p>
          <a:p>
            <a:pPr eaLnBrk="1" hangingPunct="1">
              <a:lnSpc>
                <a:spcPct val="110000"/>
              </a:lnSpc>
            </a:pPr>
            <a:r>
              <a:rPr lang="en-US" altLang="en-US" sz="1600" smtClean="0"/>
              <a:t>E. F. Codd, S. B. Codd, and C. T. Salley. Beyond decision support. Computer World, 27, July 1993.</a:t>
            </a:r>
            <a:endParaRPr lang="en-US" altLang="en-US" sz="1600" smtClean="0">
              <a:solidFill>
                <a:schemeClr val="hlink"/>
              </a:solidFill>
            </a:endParaRPr>
          </a:p>
          <a:p>
            <a:pPr eaLnBrk="1" hangingPunct="1">
              <a:lnSpc>
                <a:spcPct val="110000"/>
              </a:lnSpc>
              <a:spcBef>
                <a:spcPct val="10000"/>
              </a:spcBef>
              <a:spcAft>
                <a:spcPct val="10000"/>
              </a:spcAft>
            </a:pPr>
            <a:r>
              <a:rPr lang="en-US" altLang="en-US" sz="1600" smtClean="0"/>
              <a:t>J. Gray, et al. Data cube: A relational aggregation operator generalizing group-by, cross-tab and sub-totals.  Data Mining and Knowledge Discovery, 1:29-54, 1997.</a:t>
            </a:r>
          </a:p>
          <a:p>
            <a:pPr eaLnBrk="1" hangingPunct="1">
              <a:lnSpc>
                <a:spcPct val="110000"/>
              </a:lnSpc>
            </a:pPr>
            <a:r>
              <a:rPr lang="en-US" altLang="en-US" sz="1600" smtClean="0"/>
              <a:t>A. Gupta and I. S. Mumick. Materialized Views: Techniques, Implementations, and Applications. MIT Press, 1999.</a:t>
            </a:r>
          </a:p>
          <a:p>
            <a:pPr eaLnBrk="1" hangingPunct="1">
              <a:lnSpc>
                <a:spcPct val="110000"/>
              </a:lnSpc>
            </a:pPr>
            <a:r>
              <a:rPr lang="en-US" altLang="en-US" sz="1600" smtClean="0"/>
              <a:t>J. Han. Towards on-line analytical mining in large databases. </a:t>
            </a:r>
            <a:r>
              <a:rPr lang="en-US" altLang="en-US" sz="1600" i="1" smtClean="0"/>
              <a:t>ACM SIGMOD Record</a:t>
            </a:r>
            <a:r>
              <a:rPr lang="en-US" altLang="en-US" sz="1600" smtClean="0"/>
              <a:t>, 27:97-107, 1998. </a:t>
            </a:r>
          </a:p>
          <a:p>
            <a:pPr eaLnBrk="1" hangingPunct="1">
              <a:lnSpc>
                <a:spcPct val="110000"/>
              </a:lnSpc>
            </a:pPr>
            <a:r>
              <a:rPr lang="en-US" altLang="en-US" sz="1600" smtClean="0"/>
              <a:t>V. Harinarayan, A. Rajaraman, and J. D. Ullman. Implementing data cubes efficiently. SIGMOD’96</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5956E4F-B4C4-4797-A7C2-249B00B0AAD7}" type="slidenum">
              <a:rPr lang="en-US" altLang="en-US" sz="1200" smtClean="0"/>
              <a:pPr>
                <a:spcBef>
                  <a:spcPct val="0"/>
                </a:spcBef>
                <a:buClrTx/>
                <a:buSzTx/>
                <a:buFontTx/>
                <a:buNone/>
              </a:pPr>
              <a:t>49</a:t>
            </a:fld>
            <a:endParaRPr lang="en-US" altLang="en-US" sz="1200" smtClean="0"/>
          </a:p>
        </p:txBody>
      </p:sp>
      <p:sp>
        <p:nvSpPr>
          <p:cNvPr id="103427" name="Rectangle 2"/>
          <p:cNvSpPr>
            <a:spLocks noGrp="1" noChangeArrowheads="1"/>
          </p:cNvSpPr>
          <p:nvPr>
            <p:ph type="title"/>
          </p:nvPr>
        </p:nvSpPr>
        <p:spPr/>
        <p:txBody>
          <a:bodyPr/>
          <a:lstStyle/>
          <a:p>
            <a:pPr eaLnBrk="1" hangingPunct="1"/>
            <a:r>
              <a:rPr lang="en-US" altLang="en-US" smtClean="0"/>
              <a:t>References (II)</a:t>
            </a:r>
          </a:p>
        </p:txBody>
      </p:sp>
      <p:sp>
        <p:nvSpPr>
          <p:cNvPr id="103428" name="Rectangle 3"/>
          <p:cNvSpPr>
            <a:spLocks noGrp="1" noChangeArrowheads="1"/>
          </p:cNvSpPr>
          <p:nvPr>
            <p:ph type="body" idx="1"/>
          </p:nvPr>
        </p:nvSpPr>
        <p:spPr>
          <a:xfrm>
            <a:off x="304800" y="1295400"/>
            <a:ext cx="8610600" cy="5334000"/>
          </a:xfrm>
        </p:spPr>
        <p:txBody>
          <a:bodyPr/>
          <a:lstStyle/>
          <a:p>
            <a:pPr eaLnBrk="1" hangingPunct="1"/>
            <a:r>
              <a:rPr lang="en-US" altLang="en-US" sz="1800" smtClean="0"/>
              <a:t>C. Imhoff, N. Galemmo, and J. G. Geiger. Mastering Data Warehouse Design: Relational and Dimensional Techniques. John Wiley, 2003</a:t>
            </a:r>
          </a:p>
          <a:p>
            <a:pPr eaLnBrk="1" hangingPunct="1"/>
            <a:r>
              <a:rPr lang="en-US" altLang="en-US" sz="1800" smtClean="0"/>
              <a:t>W. H. Inmon. Building the Data Warehouse. John Wiley, 1996</a:t>
            </a:r>
          </a:p>
          <a:p>
            <a:pPr eaLnBrk="1" hangingPunct="1"/>
            <a:r>
              <a:rPr lang="en-US" altLang="en-US" sz="1800" smtClean="0"/>
              <a:t>R. Kimball and M. Ross.  The Data Warehouse Toolkit: The Complete Guide to Dimensional Modeling. 2ed. John Wiley, 2002</a:t>
            </a:r>
          </a:p>
          <a:p>
            <a:pPr eaLnBrk="1" hangingPunct="1"/>
            <a:r>
              <a:rPr lang="en-US" altLang="en-US" sz="1800" smtClean="0"/>
              <a:t>P. O'Neil and D. Quass. Improved query performance with variant indexes. SIGMOD'97</a:t>
            </a:r>
          </a:p>
          <a:p>
            <a:pPr eaLnBrk="1" hangingPunct="1"/>
            <a:r>
              <a:rPr lang="en-US" altLang="en-US" sz="1800" smtClean="0"/>
              <a:t>Microsoft. OLEDB for OLAP programmer's reference version 1.0. In http://www.microsoft.com/data/oledb/olap, 1998</a:t>
            </a:r>
          </a:p>
          <a:p>
            <a:pPr eaLnBrk="1" hangingPunct="1"/>
            <a:r>
              <a:rPr lang="en-US" altLang="en-US" sz="1800" smtClean="0"/>
              <a:t>A. Shoshani.  OLAP and statistical databases: Similarities and differences. PODS’00.</a:t>
            </a:r>
          </a:p>
          <a:p>
            <a:pPr eaLnBrk="1" hangingPunct="1"/>
            <a:r>
              <a:rPr lang="en-US" altLang="en-US" sz="1800" smtClean="0"/>
              <a:t>S. Sarawagi and M. Stonebraker. Efficient organization of large multidimensional arrays. ICDE'94</a:t>
            </a:r>
          </a:p>
          <a:p>
            <a:pPr eaLnBrk="1" hangingPunct="1"/>
            <a:r>
              <a:rPr lang="en-US" altLang="en-US" sz="1800" smtClean="0"/>
              <a:t>P. Valduriez. Join indices. ACM Trans. Database Systems, 12:218-246, 1987.</a:t>
            </a:r>
          </a:p>
          <a:p>
            <a:pPr eaLnBrk="1" hangingPunct="1"/>
            <a:r>
              <a:rPr lang="en-US" altLang="en-US" sz="1800" smtClean="0"/>
              <a:t>J. Widom. Research problems in data warehousing.  CIKM’95.</a:t>
            </a:r>
          </a:p>
          <a:p>
            <a:pPr eaLnBrk="1" hangingPunct="1"/>
            <a:r>
              <a:rPr lang="en-US" altLang="en-US" sz="1800" smtClean="0"/>
              <a:t>K. Wu, E. Otoo, and A. Shoshani, Optimal Bitmap Indices with Efficient Compression, ACM Trans. on Database Systems (TODS), 31(1), 2006, pp. 1-38.</a:t>
            </a:r>
          </a:p>
          <a:p>
            <a:pPr eaLnBrk="1" hangingPunct="1">
              <a:buFont typeface="Wingdings" panose="05000000000000000000" pitchFamily="2" charset="2"/>
              <a:buNone/>
            </a:pPr>
            <a:endParaRPr lang="en-US" altLang="en-US" sz="180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F069085-589D-4156-A233-FF0FEC17E946}" type="slidenum">
              <a:rPr lang="en-US" altLang="en-US" sz="1200" smtClean="0"/>
              <a:pPr>
                <a:spcBef>
                  <a:spcPct val="0"/>
                </a:spcBef>
                <a:buClrTx/>
                <a:buSzTx/>
                <a:buFontTx/>
                <a:buNone/>
              </a:pPr>
              <a:t>5</a:t>
            </a:fld>
            <a:endParaRPr lang="en-US" altLang="en-US" sz="1200" smtClean="0"/>
          </a:p>
        </p:txBody>
      </p:sp>
      <p:sp>
        <p:nvSpPr>
          <p:cNvPr id="14339" name="Rectangle 2"/>
          <p:cNvSpPr>
            <a:spLocks noGrp="1" noChangeArrowheads="1"/>
          </p:cNvSpPr>
          <p:nvPr>
            <p:ph type="title"/>
          </p:nvPr>
        </p:nvSpPr>
        <p:spPr>
          <a:noFill/>
        </p:spPr>
        <p:txBody>
          <a:bodyPr lIns="92075" tIns="46038" rIns="92075" bIns="46038"/>
          <a:lstStyle/>
          <a:p>
            <a:pPr eaLnBrk="1" hangingPunct="1"/>
            <a:r>
              <a:rPr lang="en-US" altLang="en-US" smtClean="0"/>
              <a:t>Data Warehouse—Subject-Oriented</a:t>
            </a:r>
            <a:endParaRPr lang="en-US" altLang="en-US" sz="3200" smtClean="0"/>
          </a:p>
        </p:txBody>
      </p:sp>
      <p:sp>
        <p:nvSpPr>
          <p:cNvPr id="14340" name="Rectangle 3"/>
          <p:cNvSpPr>
            <a:spLocks noGrp="1" noChangeArrowheads="1"/>
          </p:cNvSpPr>
          <p:nvPr>
            <p:ph type="body" idx="1"/>
          </p:nvPr>
        </p:nvSpPr>
        <p:spPr>
          <a:xfrm>
            <a:off x="381000" y="1524000"/>
            <a:ext cx="8305800" cy="4608513"/>
          </a:xfrm>
          <a:noFill/>
        </p:spPr>
        <p:txBody>
          <a:bodyPr lIns="92075" tIns="46038" rIns="92075" bIns="46038"/>
          <a:lstStyle/>
          <a:p>
            <a:pPr eaLnBrk="1" hangingPunct="1">
              <a:lnSpc>
                <a:spcPct val="130000"/>
              </a:lnSpc>
            </a:pPr>
            <a:r>
              <a:rPr lang="en-US" altLang="en-US" sz="2400" smtClean="0"/>
              <a:t>Organized around major subjects, such as </a:t>
            </a:r>
            <a:r>
              <a:rPr lang="en-US" altLang="en-US" sz="2400" smtClean="0">
                <a:solidFill>
                  <a:schemeClr val="hlink"/>
                </a:solidFill>
              </a:rPr>
              <a:t>customer, product, sales</a:t>
            </a:r>
            <a:endParaRPr lang="en-US" altLang="en-US" sz="2400" smtClean="0"/>
          </a:p>
          <a:p>
            <a:pPr eaLnBrk="1" hangingPunct="1">
              <a:lnSpc>
                <a:spcPct val="130000"/>
              </a:lnSpc>
            </a:pPr>
            <a:r>
              <a:rPr lang="en-US" altLang="en-US" sz="2400" smtClean="0"/>
              <a:t>Focusing on the modeling and analysis of data for decision makers, not on daily operations or transaction processing</a:t>
            </a:r>
          </a:p>
          <a:p>
            <a:pPr eaLnBrk="1" hangingPunct="1">
              <a:lnSpc>
                <a:spcPct val="130000"/>
              </a:lnSpc>
            </a:pPr>
            <a:r>
              <a:rPr lang="en-US" altLang="en-US" sz="2400" smtClean="0"/>
              <a:t>Provide </a:t>
            </a:r>
            <a:r>
              <a:rPr lang="en-US" altLang="en-US" sz="2400" smtClean="0">
                <a:solidFill>
                  <a:schemeClr val="hlink"/>
                </a:solidFill>
              </a:rPr>
              <a:t>a simple and concise</a:t>
            </a:r>
            <a:r>
              <a:rPr lang="en-US" altLang="en-US" sz="2400" smtClean="0"/>
              <a:t> view around particular subject issues by </a:t>
            </a:r>
            <a:r>
              <a:rPr lang="en-US" altLang="en-US" sz="2400" smtClean="0">
                <a:solidFill>
                  <a:schemeClr val="hlink"/>
                </a:solidFill>
              </a:rPr>
              <a:t>excluding data that are not useful in the decision support process</a:t>
            </a:r>
            <a:endParaRPr lang="en-US" altLang="en-US" sz="240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BF430D6-6D89-41EC-A22D-EA8987681965}" type="slidenum">
              <a:rPr lang="en-US" altLang="en-US" sz="1200" smtClean="0"/>
              <a:pPr>
                <a:spcBef>
                  <a:spcPct val="0"/>
                </a:spcBef>
                <a:buClrTx/>
                <a:buSzTx/>
                <a:buFontTx/>
                <a:buNone/>
              </a:pPr>
              <a:t>6</a:t>
            </a:fld>
            <a:endParaRPr lang="en-US" altLang="en-US" sz="1200" smtClean="0"/>
          </a:p>
        </p:txBody>
      </p:sp>
      <p:sp>
        <p:nvSpPr>
          <p:cNvPr id="16387" name="Rectangle 2"/>
          <p:cNvSpPr>
            <a:spLocks noGrp="1" noChangeArrowheads="1"/>
          </p:cNvSpPr>
          <p:nvPr>
            <p:ph type="title"/>
          </p:nvPr>
        </p:nvSpPr>
        <p:spPr>
          <a:noFill/>
        </p:spPr>
        <p:txBody>
          <a:bodyPr lIns="92075" tIns="46038" rIns="92075" bIns="46038"/>
          <a:lstStyle/>
          <a:p>
            <a:pPr eaLnBrk="1" hangingPunct="1"/>
            <a:r>
              <a:rPr lang="en-US" altLang="en-US" smtClean="0"/>
              <a:t>Data Warehouse—Integrated</a:t>
            </a:r>
          </a:p>
        </p:txBody>
      </p:sp>
      <p:sp>
        <p:nvSpPr>
          <p:cNvPr id="16388" name="Rectangle 3"/>
          <p:cNvSpPr>
            <a:spLocks noGrp="1" noChangeArrowheads="1"/>
          </p:cNvSpPr>
          <p:nvPr>
            <p:ph type="body" idx="1"/>
          </p:nvPr>
        </p:nvSpPr>
        <p:spPr>
          <a:xfrm>
            <a:off x="457200" y="1447800"/>
            <a:ext cx="8229600" cy="4953000"/>
          </a:xfrm>
          <a:noFill/>
        </p:spPr>
        <p:txBody>
          <a:bodyPr lIns="92075" tIns="46038" rIns="92075" bIns="46038"/>
          <a:lstStyle/>
          <a:p>
            <a:pPr eaLnBrk="1" hangingPunct="1"/>
            <a:r>
              <a:rPr lang="en-US" altLang="en-US" sz="2400" smtClean="0"/>
              <a:t>Constructed by integrating multiple, heterogeneous data sources</a:t>
            </a:r>
          </a:p>
          <a:p>
            <a:pPr lvl="1" eaLnBrk="1" hangingPunct="1"/>
            <a:r>
              <a:rPr lang="en-US" altLang="en-US" sz="2400" smtClean="0"/>
              <a:t>relational databases, flat files, on-line transaction records</a:t>
            </a:r>
          </a:p>
          <a:p>
            <a:pPr eaLnBrk="1" hangingPunct="1"/>
            <a:r>
              <a:rPr lang="en-US" altLang="en-US" sz="2400" smtClean="0"/>
              <a:t>Data cleaning and data integration techniques are applied.</a:t>
            </a:r>
          </a:p>
          <a:p>
            <a:pPr lvl="1" eaLnBrk="1" hangingPunct="1"/>
            <a:r>
              <a:rPr lang="en-US" altLang="en-US" sz="2400" smtClean="0"/>
              <a:t>Ensure consistency in naming conventions, encoding structures, attribute measures, etc. among different data sources</a:t>
            </a:r>
          </a:p>
          <a:p>
            <a:pPr lvl="2" eaLnBrk="1" hangingPunct="1"/>
            <a:r>
              <a:rPr lang="en-US" altLang="en-US" sz="2000" smtClean="0"/>
              <a:t>E.g., Hotel price: currency, tax, breakfast covered, etc.</a:t>
            </a:r>
          </a:p>
          <a:p>
            <a:pPr lvl="1" eaLnBrk="1" hangingPunct="1"/>
            <a:r>
              <a:rPr lang="en-US" altLang="en-US" sz="2400" smtClean="0"/>
              <a:t>When data is moved to the warehouse, it is converted.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4DC169B-7F29-4003-B38A-AEA2FEDD980D}" type="slidenum">
              <a:rPr lang="en-US" altLang="en-US" sz="1200" smtClean="0"/>
              <a:pPr>
                <a:spcBef>
                  <a:spcPct val="0"/>
                </a:spcBef>
                <a:buClrTx/>
                <a:buSzTx/>
                <a:buFontTx/>
                <a:buNone/>
              </a:pPr>
              <a:t>7</a:t>
            </a:fld>
            <a:endParaRPr lang="en-US" altLang="en-US" sz="1200" smtClean="0"/>
          </a:p>
        </p:txBody>
      </p:sp>
      <p:sp>
        <p:nvSpPr>
          <p:cNvPr id="18435" name="Rectangle 2"/>
          <p:cNvSpPr>
            <a:spLocks noGrp="1" noChangeArrowheads="1"/>
          </p:cNvSpPr>
          <p:nvPr>
            <p:ph type="title"/>
          </p:nvPr>
        </p:nvSpPr>
        <p:spPr>
          <a:noFill/>
        </p:spPr>
        <p:txBody>
          <a:bodyPr lIns="92075" tIns="46038" rIns="92075" bIns="46038"/>
          <a:lstStyle/>
          <a:p>
            <a:pPr eaLnBrk="1" hangingPunct="1"/>
            <a:r>
              <a:rPr lang="en-US" altLang="en-US" smtClean="0"/>
              <a:t>Data Warehouse—Time Variant</a:t>
            </a:r>
          </a:p>
        </p:txBody>
      </p:sp>
      <p:sp>
        <p:nvSpPr>
          <p:cNvPr id="18436" name="Rectangle 3"/>
          <p:cNvSpPr>
            <a:spLocks noGrp="1" noChangeArrowheads="1"/>
          </p:cNvSpPr>
          <p:nvPr>
            <p:ph type="body" idx="1"/>
          </p:nvPr>
        </p:nvSpPr>
        <p:spPr>
          <a:xfrm>
            <a:off x="381000" y="1447800"/>
            <a:ext cx="8305800" cy="4953000"/>
          </a:xfrm>
          <a:noFill/>
        </p:spPr>
        <p:txBody>
          <a:bodyPr lIns="92075" tIns="46038" rIns="92075" bIns="46038"/>
          <a:lstStyle/>
          <a:p>
            <a:pPr eaLnBrk="1" hangingPunct="1">
              <a:lnSpc>
                <a:spcPct val="120000"/>
              </a:lnSpc>
            </a:pPr>
            <a:r>
              <a:rPr lang="en-US" altLang="en-US" sz="2400" smtClean="0"/>
              <a:t>The time horizon for the data warehouse is significantly longer than that of operational systems</a:t>
            </a:r>
          </a:p>
          <a:p>
            <a:pPr lvl="1" eaLnBrk="1" hangingPunct="1">
              <a:lnSpc>
                <a:spcPct val="120000"/>
              </a:lnSpc>
            </a:pPr>
            <a:r>
              <a:rPr lang="en-US" altLang="en-US" sz="2400" smtClean="0"/>
              <a:t>Operational database: current value data</a:t>
            </a:r>
          </a:p>
          <a:p>
            <a:pPr lvl="1" eaLnBrk="1" hangingPunct="1">
              <a:lnSpc>
                <a:spcPct val="120000"/>
              </a:lnSpc>
            </a:pPr>
            <a:r>
              <a:rPr lang="en-US" altLang="en-US" sz="2400" smtClean="0"/>
              <a:t>Data warehouse data: provide information from a historical perspective (e.g., past 5-10 years)</a:t>
            </a:r>
          </a:p>
          <a:p>
            <a:pPr eaLnBrk="1" hangingPunct="1">
              <a:lnSpc>
                <a:spcPct val="120000"/>
              </a:lnSpc>
            </a:pPr>
            <a:r>
              <a:rPr lang="en-US" altLang="en-US" sz="2400" smtClean="0"/>
              <a:t>Every key structure in the data warehouse</a:t>
            </a:r>
          </a:p>
          <a:p>
            <a:pPr lvl="1" eaLnBrk="1" hangingPunct="1">
              <a:lnSpc>
                <a:spcPct val="120000"/>
              </a:lnSpc>
            </a:pPr>
            <a:r>
              <a:rPr lang="en-US" altLang="en-US" sz="2400" smtClean="0"/>
              <a:t>Contains an element of time, explicitly or implicitly</a:t>
            </a:r>
          </a:p>
          <a:p>
            <a:pPr lvl="1" eaLnBrk="1" hangingPunct="1">
              <a:lnSpc>
                <a:spcPct val="120000"/>
              </a:lnSpc>
            </a:pPr>
            <a:r>
              <a:rPr lang="en-US" altLang="en-US" sz="2400" smtClean="0"/>
              <a:t>But the key of operational data may or may not contain “time element”</a:t>
            </a:r>
          </a:p>
          <a:p>
            <a:pPr lvl="1" eaLnBrk="1" hangingPunct="1">
              <a:lnSpc>
                <a:spcPct val="110000"/>
              </a:lnSpc>
            </a:pPr>
            <a:endParaRPr lang="en-US" altLang="en-US" sz="220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102158F-1C19-409A-9266-45DC2C604497}" type="slidenum">
              <a:rPr lang="en-US" altLang="en-US" sz="1200" smtClean="0"/>
              <a:pPr>
                <a:spcBef>
                  <a:spcPct val="0"/>
                </a:spcBef>
                <a:buClrTx/>
                <a:buSzTx/>
                <a:buFontTx/>
                <a:buNone/>
              </a:pPr>
              <a:t>8</a:t>
            </a:fld>
            <a:endParaRPr lang="en-US" altLang="en-US" sz="1200" smtClean="0"/>
          </a:p>
        </p:txBody>
      </p:sp>
      <p:sp>
        <p:nvSpPr>
          <p:cNvPr id="20483" name="Rectangle 1026"/>
          <p:cNvSpPr>
            <a:spLocks noGrp="1" noChangeArrowheads="1"/>
          </p:cNvSpPr>
          <p:nvPr>
            <p:ph type="title"/>
          </p:nvPr>
        </p:nvSpPr>
        <p:spPr>
          <a:noFill/>
        </p:spPr>
        <p:txBody>
          <a:bodyPr lIns="92075" tIns="46038" rIns="92075" bIns="46038"/>
          <a:lstStyle/>
          <a:p>
            <a:pPr eaLnBrk="1" hangingPunct="1"/>
            <a:r>
              <a:rPr lang="en-US" altLang="en-US" smtClean="0"/>
              <a:t>Data Warehouse—Nonvolatile</a:t>
            </a:r>
          </a:p>
        </p:txBody>
      </p:sp>
      <p:sp>
        <p:nvSpPr>
          <p:cNvPr id="20484" name="Rectangle 1027"/>
          <p:cNvSpPr>
            <a:spLocks noGrp="1" noChangeArrowheads="1"/>
          </p:cNvSpPr>
          <p:nvPr>
            <p:ph type="body" idx="1"/>
          </p:nvPr>
        </p:nvSpPr>
        <p:spPr>
          <a:xfrm>
            <a:off x="381000" y="1371600"/>
            <a:ext cx="8229600" cy="4876800"/>
          </a:xfrm>
          <a:noFill/>
        </p:spPr>
        <p:txBody>
          <a:bodyPr lIns="92075" tIns="46038" rIns="92075" bIns="46038"/>
          <a:lstStyle/>
          <a:p>
            <a:pPr eaLnBrk="1" hangingPunct="1">
              <a:lnSpc>
                <a:spcPct val="130000"/>
              </a:lnSpc>
            </a:pPr>
            <a:r>
              <a:rPr lang="en-US" altLang="en-US" sz="2400" smtClean="0"/>
              <a:t>A </a:t>
            </a:r>
            <a:r>
              <a:rPr lang="en-US" altLang="en-US" sz="2400" smtClean="0">
                <a:solidFill>
                  <a:schemeClr val="hlink"/>
                </a:solidFill>
              </a:rPr>
              <a:t>physically separate store</a:t>
            </a:r>
            <a:r>
              <a:rPr lang="en-US" altLang="en-US" sz="2400" smtClean="0"/>
              <a:t> of data transformed from the operational environment</a:t>
            </a:r>
          </a:p>
          <a:p>
            <a:pPr eaLnBrk="1" hangingPunct="1">
              <a:lnSpc>
                <a:spcPct val="130000"/>
              </a:lnSpc>
            </a:pPr>
            <a:r>
              <a:rPr lang="en-US" altLang="en-US" sz="2400" smtClean="0"/>
              <a:t>Operational </a:t>
            </a:r>
            <a:r>
              <a:rPr lang="en-US" altLang="en-US" sz="2400" smtClean="0">
                <a:solidFill>
                  <a:schemeClr val="hlink"/>
                </a:solidFill>
              </a:rPr>
              <a:t>update of data does not occur</a:t>
            </a:r>
            <a:r>
              <a:rPr lang="en-US" altLang="en-US" sz="2400" smtClean="0"/>
              <a:t> in the data warehouse environment</a:t>
            </a:r>
          </a:p>
          <a:p>
            <a:pPr lvl="1" eaLnBrk="1" hangingPunct="1">
              <a:lnSpc>
                <a:spcPct val="130000"/>
              </a:lnSpc>
            </a:pPr>
            <a:r>
              <a:rPr lang="en-US" altLang="en-US" sz="2400" smtClean="0"/>
              <a:t>Does not require transaction processing, recovery, and concurrency control mechanisms</a:t>
            </a:r>
          </a:p>
          <a:p>
            <a:pPr lvl="1" eaLnBrk="1" hangingPunct="1">
              <a:lnSpc>
                <a:spcPct val="130000"/>
              </a:lnSpc>
            </a:pPr>
            <a:r>
              <a:rPr lang="en-US" altLang="en-US" sz="2400" smtClean="0"/>
              <a:t>Requires only two operations in data accessing: </a:t>
            </a:r>
          </a:p>
          <a:p>
            <a:pPr lvl="2" eaLnBrk="1" hangingPunct="1">
              <a:lnSpc>
                <a:spcPct val="130000"/>
              </a:lnSpc>
            </a:pPr>
            <a:r>
              <a:rPr lang="en-US" altLang="en-US" i="1" smtClean="0">
                <a:solidFill>
                  <a:schemeClr val="hlink"/>
                </a:solidFill>
              </a:rPr>
              <a:t>initial loading of data</a:t>
            </a:r>
            <a:r>
              <a:rPr lang="en-US" altLang="en-US" smtClean="0"/>
              <a:t> and </a:t>
            </a:r>
            <a:r>
              <a:rPr lang="en-US" altLang="en-US" i="1" smtClean="0">
                <a:solidFill>
                  <a:schemeClr val="hlink"/>
                </a:solidFill>
              </a:rPr>
              <a:t>access of data</a:t>
            </a:r>
            <a:endParaRPr lang="en-US" altLang="en-US"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69056" tIns="34529" rIns="69056" bIns="34529"/>
          <a:lstStyle/>
          <a:p>
            <a:pPr eaLnBrk="1" hangingPunct="1"/>
            <a:r>
              <a:rPr lang="en-US" altLang="en-US" smtClean="0"/>
              <a:t>OLTP vs. OLAP</a:t>
            </a:r>
          </a:p>
        </p:txBody>
      </p:sp>
      <p:grpSp>
        <p:nvGrpSpPr>
          <p:cNvPr id="22531" name="Group 1"/>
          <p:cNvGrpSpPr>
            <a:grpSpLocks/>
          </p:cNvGrpSpPr>
          <p:nvPr/>
        </p:nvGrpSpPr>
        <p:grpSpPr bwMode="auto">
          <a:xfrm>
            <a:off x="3657600" y="1295400"/>
            <a:ext cx="5400675" cy="3998913"/>
            <a:chOff x="59077" y="1991760"/>
            <a:chExt cx="5838639" cy="4292726"/>
          </a:xfrm>
        </p:grpSpPr>
        <p:sp>
          <p:nvSpPr>
            <p:cNvPr id="22535" name="Line 4"/>
            <p:cNvSpPr>
              <a:spLocks noChangeShapeType="1"/>
            </p:cNvSpPr>
            <p:nvPr/>
          </p:nvSpPr>
          <p:spPr bwMode="auto">
            <a:xfrm>
              <a:off x="5897716" y="2056063"/>
              <a:ext cx="0" cy="42284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532" name="Rectangle 1027"/>
          <p:cNvSpPr txBox="1">
            <a:spLocks noChangeArrowheads="1"/>
          </p:cNvSpPr>
          <p:nvPr/>
        </p:nvSpPr>
        <p:spPr bwMode="auto">
          <a:xfrm>
            <a:off x="76200" y="1778000"/>
            <a:ext cx="335280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lvl1pPr marL="339725" indent="-339725" defTabSz="912813">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571500" indent="-371475" defTabSz="912813">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defTabSz="912813">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defTabSz="91281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defTabSz="91281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defTabSz="9128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130000"/>
              </a:lnSpc>
              <a:spcBef>
                <a:spcPts val="600"/>
              </a:spcBef>
              <a:buClr>
                <a:srgbClr val="0000CC"/>
              </a:buClr>
              <a:buSzPct val="80000"/>
              <a:buFont typeface="Wingdings" panose="05000000000000000000" pitchFamily="2" charset="2"/>
              <a:buChar char="q"/>
            </a:pPr>
            <a:r>
              <a:rPr lang="en-US" altLang="en-US" sz="1600">
                <a:solidFill>
                  <a:srgbClr val="000000"/>
                </a:solidFill>
              </a:rPr>
              <a:t>OLTP: Online transactional processing</a:t>
            </a:r>
          </a:p>
          <a:p>
            <a:pPr lvl="1" eaLnBrk="1" hangingPunct="1">
              <a:lnSpc>
                <a:spcPct val="130000"/>
              </a:lnSpc>
              <a:spcBef>
                <a:spcPts val="600"/>
              </a:spcBef>
              <a:buClr>
                <a:srgbClr val="BD582C"/>
              </a:buClr>
              <a:buSzPct val="80000"/>
              <a:buFont typeface="Wingdings" panose="05000000000000000000" pitchFamily="2" charset="2"/>
              <a:buChar char="q"/>
            </a:pPr>
            <a:r>
              <a:rPr lang="en-US" altLang="en-US" sz="1600">
                <a:solidFill>
                  <a:srgbClr val="000000"/>
                </a:solidFill>
              </a:rPr>
              <a:t>DBMS operations</a:t>
            </a:r>
          </a:p>
          <a:p>
            <a:pPr lvl="1" eaLnBrk="1" hangingPunct="1">
              <a:lnSpc>
                <a:spcPct val="130000"/>
              </a:lnSpc>
              <a:spcBef>
                <a:spcPts val="600"/>
              </a:spcBef>
              <a:buClr>
                <a:srgbClr val="BD582C"/>
              </a:buClr>
              <a:buSzPct val="80000"/>
              <a:buFont typeface="Wingdings" panose="05000000000000000000" pitchFamily="2" charset="2"/>
              <a:buChar char="q"/>
            </a:pPr>
            <a:r>
              <a:rPr lang="en-US" altLang="en-US" sz="1600">
                <a:solidFill>
                  <a:srgbClr val="000000"/>
                </a:solidFill>
              </a:rPr>
              <a:t>Query and transactional processing</a:t>
            </a:r>
          </a:p>
          <a:p>
            <a:pPr eaLnBrk="1" hangingPunct="1">
              <a:lnSpc>
                <a:spcPct val="130000"/>
              </a:lnSpc>
              <a:spcBef>
                <a:spcPts val="600"/>
              </a:spcBef>
              <a:buClr>
                <a:srgbClr val="0000CC"/>
              </a:buClr>
              <a:buSzPct val="80000"/>
              <a:buFont typeface="Wingdings" panose="05000000000000000000" pitchFamily="2" charset="2"/>
              <a:buChar char="q"/>
            </a:pPr>
            <a:r>
              <a:rPr lang="en-US" altLang="en-US" sz="1600">
                <a:solidFill>
                  <a:srgbClr val="000000"/>
                </a:solidFill>
              </a:rPr>
              <a:t>OLAP: Online analytical processing</a:t>
            </a:r>
          </a:p>
          <a:p>
            <a:pPr lvl="1" eaLnBrk="1" hangingPunct="1">
              <a:lnSpc>
                <a:spcPct val="130000"/>
              </a:lnSpc>
              <a:spcBef>
                <a:spcPts val="600"/>
              </a:spcBef>
              <a:buClr>
                <a:srgbClr val="BD582C"/>
              </a:buClr>
              <a:buSzPct val="80000"/>
              <a:buFont typeface="Wingdings" panose="05000000000000000000" pitchFamily="2" charset="2"/>
              <a:buChar char="q"/>
            </a:pPr>
            <a:r>
              <a:rPr lang="en-US" altLang="en-US" sz="1600">
                <a:solidFill>
                  <a:srgbClr val="000000"/>
                </a:solidFill>
              </a:rPr>
              <a:t>Data warehouse operations</a:t>
            </a:r>
          </a:p>
          <a:p>
            <a:pPr lvl="1" eaLnBrk="1" hangingPunct="1">
              <a:lnSpc>
                <a:spcPct val="130000"/>
              </a:lnSpc>
              <a:spcBef>
                <a:spcPts val="600"/>
              </a:spcBef>
              <a:buClr>
                <a:srgbClr val="BD582C"/>
              </a:buClr>
              <a:buSzPct val="80000"/>
              <a:buFont typeface="Wingdings" panose="05000000000000000000" pitchFamily="2" charset="2"/>
              <a:buChar char="q"/>
            </a:pPr>
            <a:r>
              <a:rPr lang="en-US" altLang="en-US" sz="1600">
                <a:solidFill>
                  <a:srgbClr val="000000"/>
                </a:solidFill>
              </a:rPr>
              <a:t>Drilling, slicing, dicing, etc.</a:t>
            </a:r>
          </a:p>
        </p:txBody>
      </p:sp>
      <p:graphicFrame>
        <p:nvGraphicFramePr>
          <p:cNvPr id="22533" name="Object 3"/>
          <p:cNvGraphicFramePr>
            <a:graphicFrameLocks noGrp="1"/>
          </p:cNvGraphicFramePr>
          <p:nvPr>
            <p:ph type="tbl" idx="1"/>
          </p:nvPr>
        </p:nvGraphicFramePr>
        <p:xfrm>
          <a:off x="93784738" y="2147483647"/>
          <a:ext cx="2147483647" cy="2147482688"/>
        </p:xfrm>
        <a:graphic>
          <a:graphicData uri="http://schemas.openxmlformats.org/presentationml/2006/ole">
            <mc:AlternateContent xmlns:mc="http://schemas.openxmlformats.org/markup-compatibility/2006">
              <mc:Choice xmlns:v="urn:schemas-microsoft-com:vml" Requires="v">
                <p:oleObj spid="_x0000_s22568" name="Document" r:id="rId4" imgW="11154240" imgH="7853400" progId="Word.Document.8">
                  <p:embed/>
                </p:oleObj>
              </mc:Choice>
              <mc:Fallback>
                <p:oleObj name="Document" r:id="rId4" imgW="11154240" imgH="7853400" progId="Word.Document.8">
                  <p:embed/>
                  <p:pic>
                    <p:nvPicPr>
                      <p:cNvPr id="0" name="Object 3"/>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84738" y="2147483647"/>
                        <a:ext cx="2147483647" cy="21474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4" name="Object 7"/>
          <p:cNvGraphicFramePr>
            <a:graphicFrameLocks/>
          </p:cNvGraphicFramePr>
          <p:nvPr>
            <p:extLst>
              <p:ext uri="{D42A27DB-BD31-4B8C-83A1-F6EECF244321}">
                <p14:modId xmlns:p14="http://schemas.microsoft.com/office/powerpoint/2010/main" val="3059780850"/>
              </p:ext>
            </p:extLst>
          </p:nvPr>
        </p:nvGraphicFramePr>
        <p:xfrm>
          <a:off x="3429000" y="2133600"/>
          <a:ext cx="5168900" cy="3606800"/>
        </p:xfrm>
        <a:graphic>
          <a:graphicData uri="http://schemas.openxmlformats.org/presentationml/2006/ole">
            <mc:AlternateContent xmlns:mc="http://schemas.openxmlformats.org/markup-compatibility/2006">
              <mc:Choice xmlns:v="urn:schemas-microsoft-com:vml" Requires="v">
                <p:oleObj spid="_x0000_s22569" name="Document" r:id="rId6" imgW="9965969" imgH="7046706" progId="Word.Document.8">
                  <p:embed/>
                </p:oleObj>
              </mc:Choice>
              <mc:Fallback>
                <p:oleObj name="Document" r:id="rId6" imgW="9965969" imgH="7046706" progId="Word.Document.8">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2133600"/>
                        <a:ext cx="5168900" cy="360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Berlin Sans FB Demi"/>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67554</TotalTime>
  <Words>2755</Words>
  <Application>Microsoft Office PowerPoint</Application>
  <PresentationFormat>On-screen Show (4:3)</PresentationFormat>
  <Paragraphs>517</Paragraphs>
  <Slides>49</Slides>
  <Notes>32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0" baseType="lpstr">
      <vt:lpstr>SimSun</vt:lpstr>
      <vt:lpstr>SimSun</vt:lpstr>
      <vt:lpstr>Arial</vt:lpstr>
      <vt:lpstr>Berlin Sans FB Demi</vt:lpstr>
      <vt:lpstr>Impact</vt:lpstr>
      <vt:lpstr>Monotype Sorts</vt:lpstr>
      <vt:lpstr>Tahoma</vt:lpstr>
      <vt:lpstr>Times New Roman</vt:lpstr>
      <vt:lpstr>Wingdings</vt:lpstr>
      <vt:lpstr>Blends</vt:lpstr>
      <vt:lpstr>Document</vt:lpstr>
      <vt:lpstr>Data Mining:  DWH and OLAP</vt:lpstr>
      <vt:lpstr>Chapter 4: Data Warehousing and On-line Analytical Processing</vt:lpstr>
      <vt:lpstr>Learning Outcomes</vt:lpstr>
      <vt:lpstr>What is a Data Warehouse?</vt:lpstr>
      <vt:lpstr>Data Warehouse—Subject-Oriented</vt:lpstr>
      <vt:lpstr>Data Warehouse—Integrated</vt:lpstr>
      <vt:lpstr>Data Warehouse—Time Variant</vt:lpstr>
      <vt:lpstr>Data Warehouse—Nonvolatile</vt:lpstr>
      <vt:lpstr>OLTP vs. OLAP</vt:lpstr>
      <vt:lpstr>Why a Separate Data Warehouse?</vt:lpstr>
      <vt:lpstr>PowerPoint Presentation</vt:lpstr>
      <vt:lpstr>Three Data Warehouse Models</vt:lpstr>
      <vt:lpstr>Extraction, Transformation, and Loading (ETL)</vt:lpstr>
      <vt:lpstr>Metadata Repository</vt:lpstr>
      <vt:lpstr>Chapter 4: Data Warehousing and On-line Analytical Processing</vt:lpstr>
      <vt:lpstr>From Tables and Spreadsheets to Data Cubes</vt:lpstr>
      <vt:lpstr>2-D Vs 3-D View</vt:lpstr>
      <vt:lpstr>3-D View and 3-D Cube</vt:lpstr>
      <vt:lpstr>3-D Vs 4-D Cube</vt:lpstr>
      <vt:lpstr>Exercise 1</vt:lpstr>
      <vt:lpstr>Exercise 1</vt:lpstr>
      <vt:lpstr>Cube: A Lattice of Cuboids (can be used for any fact)</vt:lpstr>
      <vt:lpstr>Cuboids and Cubes</vt:lpstr>
      <vt:lpstr>Exercise 1</vt:lpstr>
      <vt:lpstr>Conceptual Modeling of Data Warehouses</vt:lpstr>
      <vt:lpstr>PowerPoint Presentation</vt:lpstr>
      <vt:lpstr>Example of Star Schema</vt:lpstr>
      <vt:lpstr>Example of Snowflake Schema</vt:lpstr>
      <vt:lpstr>Example of Fact Constellation</vt:lpstr>
      <vt:lpstr>Exercise 2</vt:lpstr>
      <vt:lpstr>Exercise 2</vt:lpstr>
      <vt:lpstr>A Concept Hierarchy:  Dimension (location)</vt:lpstr>
      <vt:lpstr>A Sample Data Cube</vt:lpstr>
      <vt:lpstr>Typical OLAP Operations</vt:lpstr>
      <vt:lpstr>PowerPoint Presentation</vt:lpstr>
      <vt:lpstr>Roll-up and Drill-down</vt:lpstr>
      <vt:lpstr>Slice and Dice</vt:lpstr>
      <vt:lpstr>Pivot</vt:lpstr>
      <vt:lpstr>Browsing a Data Cube</vt:lpstr>
      <vt:lpstr>Chapter 4: Data Warehousing and On-line Analytical Processing</vt:lpstr>
      <vt:lpstr>Data Warehouse Design Process </vt:lpstr>
      <vt:lpstr>Top down or bottom up?</vt:lpstr>
      <vt:lpstr>Data Warehouse Design Process </vt:lpstr>
      <vt:lpstr>Data Warehouse Usage</vt:lpstr>
      <vt:lpstr>From On-Line Analytical Processing (OLAP)  to On Line Analytical Mining (OLAM)</vt:lpstr>
      <vt:lpstr>Chapter 4: Data Warehousing and On-line Analytical Processing</vt:lpstr>
      <vt:lpstr>Summary</vt:lpstr>
      <vt:lpstr>References (I)</vt:lpstr>
      <vt:lpstr>References (II)</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Jiawei Han</dc:creator>
  <cp:lastModifiedBy>Moiz Ghauri</cp:lastModifiedBy>
  <cp:revision>481</cp:revision>
  <cp:lastPrinted>2011-10-11T21:02:16Z</cp:lastPrinted>
  <dcterms:created xsi:type="dcterms:W3CDTF">1998-06-19T04:38:52Z</dcterms:created>
  <dcterms:modified xsi:type="dcterms:W3CDTF">2024-05-06T03:31:07Z</dcterms:modified>
</cp:coreProperties>
</file>