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1375" r:id="rId2"/>
    <p:sldId id="1383" r:id="rId3"/>
    <p:sldId id="1399" r:id="rId4"/>
    <p:sldId id="1184" r:id="rId5"/>
    <p:sldId id="1398" r:id="rId6"/>
    <p:sldId id="1295" r:id="rId7"/>
    <p:sldId id="1299" r:id="rId8"/>
    <p:sldId id="1413" r:id="rId9"/>
    <p:sldId id="1410" r:id="rId10"/>
    <p:sldId id="1397" r:id="rId11"/>
    <p:sldId id="1302" r:id="rId12"/>
    <p:sldId id="1406" r:id="rId13"/>
    <p:sldId id="1377" r:id="rId14"/>
    <p:sldId id="1189" r:id="rId15"/>
    <p:sldId id="1190" r:id="rId16"/>
    <p:sldId id="1191" r:id="rId17"/>
    <p:sldId id="1411" r:id="rId18"/>
    <p:sldId id="1414" r:id="rId19"/>
    <p:sldId id="1419" r:id="rId20"/>
    <p:sldId id="1393" r:id="rId21"/>
    <p:sldId id="1040" r:id="rId22"/>
    <p:sldId id="1055" r:id="rId23"/>
    <p:sldId id="1407" r:id="rId24"/>
    <p:sldId id="1073" r:id="rId25"/>
    <p:sldId id="1412" r:id="rId26"/>
    <p:sldId id="1418" r:id="rId2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E6EA"/>
    <a:srgbClr val="FAE2F6"/>
    <a:srgbClr val="170981"/>
    <a:srgbClr val="121328"/>
    <a:srgbClr val="D7FDF9"/>
    <a:srgbClr val="00336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3" autoAdjust="0"/>
    <p:restoredTop sz="93701" autoAdjust="0"/>
  </p:normalViewPr>
  <p:slideViewPr>
    <p:cSldViewPr>
      <p:cViewPr varScale="1">
        <p:scale>
          <a:sx n="61" d="100"/>
          <a:sy n="61" d="100"/>
        </p:scale>
        <p:origin x="1480" y="56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81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12.xml"/><Relationship Id="rId1" Type="http://schemas.openxmlformats.org/officeDocument/2006/relationships/slide" Target="slides/slide2.xml"/><Relationship Id="rId5" Type="http://schemas.openxmlformats.org/officeDocument/2006/relationships/slide" Target="slides/slide24.xml"/><Relationship Id="rId4" Type="http://schemas.openxmlformats.org/officeDocument/2006/relationships/slide" Target="slides/slide2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BB9E022-3D10-4F99-A775-12C35C955C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5" tIns="46153" rIns="92305" bIns="46153" numCol="1" anchor="b" anchorCtr="0" compatLnSpc="1">
            <a:prstTxWarp prst="textNoShape">
              <a:avLst/>
            </a:prstTxWarp>
          </a:bodyPr>
          <a:lstStyle>
            <a:lvl1pPr algn="r" defTabSz="922338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18FEBE7-15A1-497B-8BFD-C1F70B8477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8A6AE69-5152-4C17-BE0B-E7E7973C025B}" type="slidenum">
              <a:rPr lang="en-US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6147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F05DE3EE-9A7E-469F-B9EA-106608E7AF1E}" type="slidenum">
              <a:rPr lang="zh-CN" altLang="en-US" sz="1200">
                <a:latin typeface="Times New Roman" panose="02020603050405020304" pitchFamily="18" charset="0"/>
              </a:rPr>
              <a:pPr algn="r"/>
              <a:t>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AE8176-E7C0-4F57-BC4C-554D41E2645D}" type="slidenum">
              <a:rPr lang="en-US" altLang="en-US" sz="1200" smtClean="0">
                <a:latin typeface="Times New Roman" panose="02020603050405020304" pitchFamily="18" charset="0"/>
              </a:rPr>
              <a:pPr/>
              <a:t>15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ACAD12-B466-417E-9424-70673B8A3EF6}" type="slidenum">
              <a:rPr lang="en-US" altLang="en-US" sz="1200" smtClean="0">
                <a:latin typeface="Times New Roman" panose="02020603050405020304" pitchFamily="18" charset="0"/>
              </a:rPr>
              <a:pPr/>
              <a:t>16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05" tIns="46153" rIns="92305" bIns="46153" anchor="b"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980DD34-BC1B-46EB-8184-FF0925CA4ACE}" type="slidenum">
              <a:rPr lang="en-US" altLang="en-US" sz="1200">
                <a:latin typeface="Times New Roman" panose="02020603050405020304" pitchFamily="18" charset="0"/>
              </a:rPr>
              <a:pPr algn="r"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9AB42BC-164A-4625-8228-7D03624CEAA5}" type="slidenum">
              <a:rPr lang="en-US" altLang="en-US" sz="1200" smtClean="0">
                <a:latin typeface="Times New Roman" panose="02020603050405020304" pitchFamily="18" charset="0"/>
              </a:rPr>
              <a:pPr/>
              <a:t>21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71414F7-A697-4810-8F24-D47C04C2F005}" type="slidenum">
              <a:rPr lang="en-US" altLang="en-US" sz="1200" smtClean="0">
                <a:latin typeface="Times New Roman" panose="02020603050405020304" pitchFamily="18" charset="0"/>
              </a:rPr>
              <a:pPr/>
              <a:t>22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D5E2B09-C178-482E-8C3E-F43991E8E2CA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F11FFB6-BFDF-4B51-8F12-A2C30122DC6E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AF2312F-F7B4-4AB9-93E1-6B4F27021C7E}" type="slidenum">
              <a:rPr lang="en-US" altLang="en-US" sz="12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EF083DB-2836-4BFD-8A30-187F1B9BBDE7}" type="slidenum">
              <a:rPr lang="en-US" altLang="en-US" sz="12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224887D-898F-4626-BA28-589A2FF9323F}" type="slidenum">
              <a:rPr lang="en-US" altLang="en-US" sz="1200" smtClean="0">
                <a:latin typeface="Times New Roman" panose="02020603050405020304" pitchFamily="18" charset="0"/>
              </a:rPr>
              <a:pPr/>
              <a:t>6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240CE21-2A73-4716-A986-CDA1B51F8D08}" type="slidenum">
              <a:rPr lang="en-US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62FADE4-7A9F-4C6E-BFDB-11BBDBDBADDE}" type="slidenum">
              <a:rPr lang="en-US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78B589F-AA7E-423B-B593-A0A81F62C1D0}" type="slidenum">
              <a:rPr lang="en-US" altLang="en-US" sz="1200" smtClean="0">
                <a:latin typeface="Times New Roman" panose="02020603050405020304" pitchFamily="18" charset="0"/>
              </a:rPr>
              <a:pPr/>
              <a:t>12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8D9A93F-10CF-492A-8804-5C1202DE2A7B}" type="slidenum">
              <a:rPr lang="en-US" altLang="en-US" sz="1200" smtClean="0">
                <a:latin typeface="Times New Roman" panose="02020603050405020304" pitchFamily="18" charset="0"/>
              </a:rPr>
              <a:pPr/>
              <a:t>13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23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3BD0AB2-E542-4FFF-AE08-B57A77BA1386}" type="slidenum">
              <a:rPr lang="en-US" altLang="en-US" sz="1200" smtClean="0">
                <a:latin typeface="Times New Roman" panose="02020603050405020304" pitchFamily="18" charset="0"/>
              </a:rPr>
              <a:pPr/>
              <a:t>14</a:t>
            </a:fld>
            <a:endParaRPr lang="en-US" altLang="en-US" sz="1200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81911F3-431E-42EA-8716-D58354F9A503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597474-2934-4F3C-A666-B5183FF817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226267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B6E758-431C-49F3-97B1-2BD331AA09AC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52CC1-1F1B-4C51-A4CB-B675CD0F3A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60285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81000"/>
            <a:ext cx="20955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1341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31E2F-6F7B-43F0-9456-DA461BEEEE60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65A85-2347-4767-9598-353048995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95980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0678C-18A8-46B7-8DB7-818618218D21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B6C48-1DF5-4634-88E1-AA265545F5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162064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1148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40AE2-7108-4731-A6D6-E4573F2D478E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1A88B-D9D3-4ACB-9F27-BE32805265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31928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3DA9-1FDC-4DDD-BE95-29FCCF88D5BA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13E1A-E8DD-4404-9F4F-CAFCADB472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0567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84CC6-0241-4A02-A9E3-6F9A8F63E621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601DC-7C4B-43A8-88DD-E582323415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06104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0007A-3C12-4DA1-93BD-3E16831BA3FD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EBCFA-77E5-482C-96DF-587173C56F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62579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D4CFE-4616-44D4-B167-AC17E3C30DFF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5C1FE-C028-4D26-8306-FB2793E442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4892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07F40-C199-4403-AD2E-1A5C69AFDFD5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93FAF-EB3A-4DCD-94AD-B0A688BCCE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752785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3A618-7EFE-46C6-B258-67EF36A23BC5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E4C4-4256-4847-882F-CCE5D49D40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02438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E3BF2-AC68-4CED-9841-3DAD2CBD0197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702-E371-4BC2-B3CE-C76C4F40F4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64141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55838-91ED-43DD-881A-6396B28B4FC8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FA4BE-D92B-44AE-8F41-6C2DD136A2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6643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/>
          <p:cNvSpPr>
            <a:spLocks noChangeArrowheads="1"/>
          </p:cNvSpPr>
          <p:nvPr/>
        </p:nvSpPr>
        <p:spPr bwMode="gray">
          <a:xfrm>
            <a:off x="381000" y="1219200"/>
            <a:ext cx="8410575" cy="46038"/>
          </a:xfrm>
          <a:prstGeom prst="rect">
            <a:avLst/>
          </a:prstGeom>
          <a:gradFill rotWithShape="0">
            <a:gsLst>
              <a:gs pos="0">
                <a:schemeClr val="accent1">
                  <a:alpha val="50000"/>
                </a:schemeClr>
              </a:gs>
              <a:gs pos="100000">
                <a:schemeClr val="folHlink">
                  <a:alpha val="50000"/>
                </a:schemeClr>
              </a:gs>
            </a:gsLst>
            <a:lin ang="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3DBA89E7-3B08-46F2-98F8-E3A56E3EB0F7}" type="datetime4">
              <a:rPr lang="en-US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AA02827-E83B-4C88-8D69-F8B2E9B3D8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6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</p:sldLayoutIdLst>
  <p:transition spd="med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F88095-4DCB-4A89-B6A2-E637985E706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/>
          </a:p>
        </p:txBody>
      </p:sp>
      <p:sp>
        <p:nvSpPr>
          <p:cNvPr id="5123" name="Slide Number Placeholder 5"/>
          <p:cNvSpPr txBox="1">
            <a:spLocks noGrp="1"/>
          </p:cNvSpPr>
          <p:nvPr/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6BBAEFB-FE54-4542-BD6B-E5F3C94FE952}" type="slidenum">
              <a:rPr lang="zh-CN" altLang="en-US" sz="1200">
                <a:ea typeface="SimSun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0"/>
            <a:ext cx="8077200" cy="3886200"/>
          </a:xfrm>
        </p:spPr>
        <p:txBody>
          <a:bodyPr/>
          <a:lstStyle/>
          <a:p>
            <a:pPr eaLnBrk="1" hangingPunct="1"/>
            <a:r>
              <a:rPr lang="en-US" altLang="en-US" sz="6000" dirty="0" smtClean="0"/>
              <a:t>Data Mining</a:t>
            </a:r>
            <a:br>
              <a:rPr lang="en-US" altLang="en-US" sz="6000" dirty="0" smtClean="0"/>
            </a:br>
            <a:r>
              <a:rPr lang="en-US" altLang="en-US" sz="6000" dirty="0" smtClean="0"/>
              <a:t/>
            </a:r>
            <a:br>
              <a:rPr lang="en-US" altLang="en-US" sz="6000" dirty="0" smtClean="0"/>
            </a:br>
            <a:r>
              <a:rPr lang="en-US" altLang="en-US" sz="6000" dirty="0" smtClean="0"/>
              <a:t> </a:t>
            </a:r>
            <a:r>
              <a:rPr lang="en-US" altLang="en-US" sz="4800" dirty="0" smtClean="0"/>
              <a:t>Frequent Pattern Mining</a:t>
            </a:r>
            <a:endParaRPr lang="en-US" altLang="en-US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Association Rule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Association rule mining can be viewed as a two-step process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Find all frequent itemsets: items satisfying minimum support</a:t>
            </a:r>
          </a:p>
          <a:p>
            <a:pPr lvl="1">
              <a:defRPr/>
            </a:pPr>
            <a:r>
              <a:rPr lang="en-US" dirty="0"/>
              <a:t>Generate strong association rules from the frequent itemsets: </a:t>
            </a:r>
            <a:r>
              <a:rPr lang="en-US" dirty="0">
                <a:ea typeface="+mn-ea"/>
                <a:cs typeface="+mn-cs"/>
              </a:rPr>
              <a:t>these rules must satisfy minimum support and minimum confidence</a:t>
            </a:r>
          </a:p>
          <a:p>
            <a:pPr>
              <a:defRPr/>
            </a:pPr>
            <a:r>
              <a:rPr lang="en-US" dirty="0"/>
              <a:t>Second step is much less costly than the first</a:t>
            </a:r>
          </a:p>
          <a:p>
            <a:pPr>
              <a:defRPr/>
            </a:pPr>
            <a:r>
              <a:rPr lang="en-US" dirty="0"/>
              <a:t>Overall performance of mining association rules is determined by the first step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F7440-DB8B-49E5-BBF5-C2DBC2B056C0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May 12, 2024</a:t>
            </a:fld>
            <a:endParaRPr lang="en-US" altLang="en-US" sz="1200" smtClean="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7EFA64-ECE1-4566-9BEF-E7F891A2037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77B8A9-EB49-41DE-840C-1E9377D5D54E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Computational Complexity of Frequent Itemset Mining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How many itemsets are potentially to be generated in the worst case?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The number of frequent itemsets to be generated is senstive to the minsup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When minsup is low, there exist potentially an exponential number of frequent itemsets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The worst case: 2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N</a:t>
            </a:r>
            <a:r>
              <a:rPr lang="en-US" altLang="zh-CN" sz="1800" smtClean="0">
                <a:ea typeface="SimSun" panose="02010600030101010101" pitchFamily="2" charset="-122"/>
              </a:rPr>
              <a:t> (number of subsets) where N: # distinct items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The worst case complexty vs. the expected probability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Ex. Suppose Walmart has 10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4</a:t>
            </a:r>
            <a:r>
              <a:rPr lang="en-US" altLang="zh-CN" sz="1800" smtClean="0">
                <a:ea typeface="SimSun" panose="02010600030101010101" pitchFamily="2" charset="-122"/>
              </a:rPr>
              <a:t> kinds of products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1800" smtClean="0">
                <a:ea typeface="SimSun" panose="02010600030101010101" pitchFamily="2" charset="-122"/>
              </a:rPr>
              <a:t>Total number of possible itemsets = 2</a:t>
            </a:r>
            <a:r>
              <a:rPr lang="en-US" altLang="zh-CN" sz="1800" baseline="30000" smtClean="0">
                <a:ea typeface="SimSun" panose="02010600030101010101" pitchFamily="2" charset="-122"/>
              </a:rPr>
              <a:t>10</a:t>
            </a:r>
            <a:r>
              <a:rPr lang="en-US" altLang="zh-CN" sz="1800" baseline="60000" smtClean="0">
                <a:ea typeface="SimSun" panose="02010600030101010101" pitchFamily="2" charset="-122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A9296C-5E2B-4B0F-A1AE-A28F2299AF4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5: Mining Frequent Patterns, Association and Correlations: Basic Concepts and Methods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Frequent </a:t>
            </a:r>
            <a:r>
              <a:rPr lang="en-US" altLang="en-US" sz="2200" dirty="0" err="1" smtClean="0"/>
              <a:t>Itemset</a:t>
            </a:r>
            <a:r>
              <a:rPr lang="en-US" altLang="en-US" sz="2200" dirty="0" smtClean="0"/>
              <a:t>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Which Patterns Are Interesting?—Pattern Evaluation Methods</a:t>
            </a:r>
          </a:p>
        </p:txBody>
      </p:sp>
      <p:sp>
        <p:nvSpPr>
          <p:cNvPr id="23557" name="AutoShape 4"/>
          <p:cNvSpPr>
            <a:spLocks noChangeArrowheads="1"/>
          </p:cNvSpPr>
          <p:nvPr/>
        </p:nvSpPr>
        <p:spPr bwMode="auto">
          <a:xfrm rot="-1053010">
            <a:off x="5684838" y="2279650"/>
            <a:ext cx="522287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DDCE3E-5953-47DE-A9BF-1C6A252AA8C5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Scalable Frequent Itemset Mining Methods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en-US" smtClean="0"/>
              <a:t>Apriori: A Candidate Generation-and-Test Approach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smtClean="0"/>
              <a:t>Improving the Efficiency of Apriori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en-US" smtClean="0"/>
              <a:t>FPGrowth:  A Frequent Pattern-Growth Approach</a:t>
            </a:r>
          </a:p>
        </p:txBody>
      </p:sp>
      <p:sp>
        <p:nvSpPr>
          <p:cNvPr id="25605" name="AutoShape 4"/>
          <p:cNvSpPr>
            <a:spLocks noChangeArrowheads="1"/>
          </p:cNvSpPr>
          <p:nvPr/>
        </p:nvSpPr>
        <p:spPr bwMode="auto">
          <a:xfrm rot="269203">
            <a:off x="7848600" y="1697038"/>
            <a:ext cx="533400" cy="485775"/>
          </a:xfrm>
          <a:prstGeom prst="leftArrow">
            <a:avLst>
              <a:gd name="adj1" fmla="val 50000"/>
              <a:gd name="adj2" fmla="val 2745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565A22-80F6-4F33-9AAE-2A761C63A2F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10668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3200" smtClean="0"/>
              <a:t>The Downward Closure Property and Scalable Mining Methods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The </a:t>
            </a:r>
            <a:r>
              <a:rPr lang="en-US" altLang="en-US" sz="2400" smtClean="0">
                <a:solidFill>
                  <a:schemeClr val="hlink"/>
                </a:solidFill>
              </a:rPr>
              <a:t>downward closure</a:t>
            </a:r>
            <a:r>
              <a:rPr lang="en-US" altLang="en-US" sz="2400" smtClean="0"/>
              <a:t> property of frequent patterns</a:t>
            </a:r>
          </a:p>
          <a:p>
            <a:pPr lvl="1" eaLnBrk="1" hangingPunct="1"/>
            <a:r>
              <a:rPr lang="en-US" altLang="en-US" sz="2400" u="sng" smtClean="0">
                <a:solidFill>
                  <a:schemeClr val="hlink"/>
                </a:solidFill>
              </a:rPr>
              <a:t>Any subset of a frequent itemset must be frequent</a:t>
            </a:r>
            <a:endParaRPr lang="en-US" altLang="en-US" sz="2400" smtClean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en-US" sz="2400" smtClean="0">
                <a:solidFill>
                  <a:schemeClr val="bg2"/>
                </a:solidFill>
              </a:rPr>
              <a:t>If </a:t>
            </a:r>
            <a:r>
              <a:rPr lang="en-US" altLang="en-US" sz="2400" b="1" smtClean="0">
                <a:solidFill>
                  <a:schemeClr val="bg2"/>
                </a:solidFill>
              </a:rPr>
              <a:t>{juice, diaper, nuts}</a:t>
            </a:r>
            <a:r>
              <a:rPr lang="en-US" altLang="en-US" sz="2400" smtClean="0">
                <a:solidFill>
                  <a:schemeClr val="bg2"/>
                </a:solidFill>
              </a:rPr>
              <a:t> is frequent, so is </a:t>
            </a:r>
            <a:r>
              <a:rPr lang="en-US" altLang="en-US" sz="2400" b="1" smtClean="0">
                <a:solidFill>
                  <a:schemeClr val="bg2"/>
                </a:solidFill>
              </a:rPr>
              <a:t>{juice, diaper}</a:t>
            </a:r>
            <a:endParaRPr lang="en-US" altLang="en-US" sz="2400" smtClean="0">
              <a:solidFill>
                <a:schemeClr val="bg2"/>
              </a:solidFill>
            </a:endParaRPr>
          </a:p>
          <a:p>
            <a:pPr lvl="1" eaLnBrk="1" hangingPunct="1"/>
            <a:r>
              <a:rPr lang="en-US" altLang="en-US" sz="2400" smtClean="0">
                <a:solidFill>
                  <a:schemeClr val="bg2"/>
                </a:solidFill>
              </a:rPr>
              <a:t>i.e., every transaction having {juice, diaper, nuts} also contains {juice, diaper} </a:t>
            </a:r>
          </a:p>
          <a:p>
            <a:pPr eaLnBrk="1" hangingPunct="1"/>
            <a:r>
              <a:rPr lang="en-US" altLang="en-US" sz="2400" smtClean="0">
                <a:solidFill>
                  <a:schemeClr val="bg2"/>
                </a:solidFill>
              </a:rPr>
              <a:t>Scalable mining methods: Three major approaches</a:t>
            </a:r>
          </a:p>
          <a:p>
            <a:pPr lvl="1" eaLnBrk="1" hangingPunct="1"/>
            <a:r>
              <a:rPr lang="en-US" altLang="en-US" sz="2400" smtClean="0">
                <a:solidFill>
                  <a:schemeClr val="bg2"/>
                </a:solidFill>
              </a:rPr>
              <a:t>Apriori (Agrawal &amp; Srikant@VLDB’94)</a:t>
            </a:r>
          </a:p>
          <a:p>
            <a:pPr lvl="1" eaLnBrk="1" hangingPunct="1"/>
            <a:r>
              <a:rPr lang="en-US" altLang="en-US" sz="2400" smtClean="0">
                <a:solidFill>
                  <a:schemeClr val="bg2"/>
                </a:solidFill>
              </a:rPr>
              <a:t>Freq. pattern growth (FPgrowth—Han, Pei &amp; Yin @SIGMOD’00)</a:t>
            </a:r>
          </a:p>
          <a:p>
            <a:pPr lvl="1" eaLnBrk="1" hangingPunct="1"/>
            <a:r>
              <a:rPr lang="en-US" altLang="en-US" sz="2400" smtClean="0">
                <a:solidFill>
                  <a:schemeClr val="bg2"/>
                </a:solidFill>
              </a:rPr>
              <a:t>Vertical data format approach (Charm—Zaki &amp; Hsiao @SDM’02)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759A96-334C-4C8F-B58D-CAB5FBABF010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762000"/>
          </a:xfrm>
        </p:spPr>
        <p:txBody>
          <a:bodyPr/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3200" smtClean="0"/>
              <a:t>Apriori: A Candidate Generation &amp; Test Approach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6106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u="sng" dirty="0" err="1" smtClean="0">
                <a:solidFill>
                  <a:schemeClr val="hlink"/>
                </a:solidFill>
              </a:rPr>
              <a:t>Apriori</a:t>
            </a:r>
            <a:r>
              <a:rPr lang="en-US" altLang="en-US" sz="2400" u="sng" dirty="0" smtClean="0">
                <a:solidFill>
                  <a:schemeClr val="hlink"/>
                </a:solidFill>
              </a:rPr>
              <a:t> pruning principle</a:t>
            </a:r>
            <a:r>
              <a:rPr lang="en-US" altLang="en-US" sz="2400" dirty="0" smtClean="0">
                <a:solidFill>
                  <a:schemeClr val="hlink"/>
                </a:solidFill>
              </a:rPr>
              <a:t>: </a:t>
            </a:r>
            <a:r>
              <a:rPr lang="en-US" altLang="en-US" sz="2400" dirty="0" smtClean="0">
                <a:solidFill>
                  <a:schemeClr val="tx2"/>
                </a:solidFill>
              </a:rPr>
              <a:t>If there is </a:t>
            </a:r>
            <a:r>
              <a:rPr lang="en-US" altLang="en-US" sz="2400" dirty="0" smtClean="0">
                <a:solidFill>
                  <a:schemeClr val="hlink"/>
                </a:solidFill>
              </a:rPr>
              <a:t>any</a:t>
            </a:r>
            <a:r>
              <a:rPr lang="en-US" altLang="en-US" sz="2400" dirty="0" smtClean="0">
                <a:solidFill>
                  <a:schemeClr val="tx2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tx2"/>
                </a:solidFill>
              </a:rPr>
              <a:t>itemset</a:t>
            </a:r>
            <a:r>
              <a:rPr lang="en-US" altLang="en-US" sz="2400" dirty="0" smtClean="0">
                <a:solidFill>
                  <a:schemeClr val="tx2"/>
                </a:solidFill>
              </a:rPr>
              <a:t> which is infrequent, its superset should not be generated/tested! </a:t>
            </a:r>
            <a:r>
              <a:rPr lang="en-US" altLang="en-US" sz="2400" dirty="0" smtClean="0">
                <a:solidFill>
                  <a:schemeClr val="bg2"/>
                </a:solidFill>
              </a:rPr>
              <a:t>Method: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Generate</a:t>
            </a:r>
            <a:r>
              <a:rPr lang="en-US" altLang="en-US" sz="2400" dirty="0" smtClean="0">
                <a:solidFill>
                  <a:schemeClr val="bg2"/>
                </a:solidFill>
              </a:rPr>
              <a:t> length (k+1) </a:t>
            </a:r>
            <a:r>
              <a:rPr lang="en-US" altLang="en-US" sz="2400" dirty="0" smtClean="0">
                <a:solidFill>
                  <a:schemeClr val="hlink"/>
                </a:solidFill>
              </a:rPr>
              <a:t>candidate</a:t>
            </a:r>
            <a:r>
              <a:rPr lang="en-US" altLang="en-US" sz="2400" dirty="0" smtClean="0">
                <a:solidFill>
                  <a:schemeClr val="bg2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</a:rPr>
              <a:t>itemsets</a:t>
            </a:r>
            <a:r>
              <a:rPr lang="en-US" altLang="en-US" sz="2400" dirty="0" smtClean="0">
                <a:solidFill>
                  <a:schemeClr val="bg2"/>
                </a:solidFill>
              </a:rPr>
              <a:t> from length k </a:t>
            </a:r>
            <a:r>
              <a:rPr lang="en-US" altLang="en-US" sz="2400" dirty="0" smtClean="0">
                <a:solidFill>
                  <a:schemeClr val="hlink"/>
                </a:solidFill>
              </a:rPr>
              <a:t>frequent</a:t>
            </a:r>
            <a:r>
              <a:rPr lang="en-US" altLang="en-US" sz="2400" dirty="0" smtClean="0">
                <a:solidFill>
                  <a:schemeClr val="bg2"/>
                </a:solidFill>
              </a:rPr>
              <a:t> </a:t>
            </a:r>
            <a:r>
              <a:rPr lang="en-US" altLang="en-US" sz="2400" dirty="0" err="1" smtClean="0">
                <a:solidFill>
                  <a:schemeClr val="bg2"/>
                </a:solidFill>
              </a:rPr>
              <a:t>itemsets</a:t>
            </a:r>
            <a:endParaRPr lang="en-US" altLang="en-US" sz="2400" dirty="0" smtClean="0">
              <a:solidFill>
                <a:schemeClr val="bg2"/>
              </a:solidFill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hlink"/>
                </a:solidFill>
              </a:rPr>
              <a:t>Test </a:t>
            </a:r>
            <a:r>
              <a:rPr lang="en-US" altLang="en-US" sz="2400" dirty="0" smtClean="0">
                <a:solidFill>
                  <a:schemeClr val="bg2"/>
                </a:solidFill>
              </a:rPr>
              <a:t>the candidates against DB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solidFill>
                  <a:schemeClr val="bg2"/>
                </a:solidFill>
              </a:rPr>
              <a:t>Terminate when no frequent or candidate set can be generated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1A7CDA-3DE5-490E-8A22-B889E1F8191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Apriori Algorithm—An Example 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1</a:t>
            </a:r>
            <a:r>
              <a:rPr lang="en-US" altLang="en-US" sz="2400" baseline="30000">
                <a:latin typeface="Times New Roman" panose="02020603050405020304" pitchFamily="18" charset="0"/>
              </a:rPr>
              <a:t>st</a:t>
            </a:r>
            <a:r>
              <a:rPr lang="en-US" altLang="en-US" sz="24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31750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4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5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57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2</a:t>
            </a:r>
            <a:r>
              <a:rPr lang="en-US" altLang="en-US" sz="2400" baseline="30000">
                <a:latin typeface="Times New Roman" panose="02020603050405020304" pitchFamily="18" charset="0"/>
              </a:rPr>
              <a:t>nd</a:t>
            </a:r>
            <a:r>
              <a:rPr lang="en-US" altLang="en-US" sz="24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31758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60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61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1762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3</a:t>
            </a:r>
            <a:r>
              <a:rPr lang="en-US" altLang="en-US" sz="2400" baseline="30000">
                <a:latin typeface="Times New Roman" panose="02020603050405020304" pitchFamily="18" charset="0"/>
              </a:rPr>
              <a:t>rd</a:t>
            </a:r>
            <a:r>
              <a:rPr lang="en-US" altLang="en-US" sz="2400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31763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5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18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18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02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194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912" name="Text Box 167"/>
          <p:cNvSpPr txBox="1">
            <a:spLocks noChangeArrowheads="1"/>
          </p:cNvSpPr>
          <p:nvPr/>
        </p:nvSpPr>
        <p:spPr bwMode="auto">
          <a:xfrm>
            <a:off x="1828800" y="11430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Sup</a:t>
            </a:r>
            <a:r>
              <a:rPr lang="en-US" altLang="en-US" sz="2400" baseline="-25000"/>
              <a:t>min</a:t>
            </a:r>
            <a:r>
              <a:rPr lang="en-US" altLang="en-US" sz="2400"/>
              <a:t> = 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2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Find all the frequent itemsets with minsup = 3</a:t>
            </a:r>
          </a:p>
          <a:p>
            <a:pPr lvl="1"/>
            <a:endParaRPr lang="en-US" altLang="en-US" sz="2000" smtClean="0"/>
          </a:p>
          <a:p>
            <a:r>
              <a:rPr lang="en-US" altLang="en-US" sz="2000" smtClean="0"/>
              <a:t>Create 3 association rules from the frequent itemsets</a:t>
            </a:r>
          </a:p>
          <a:p>
            <a:pPr lvl="1"/>
            <a:endParaRPr lang="en-US" altLang="en-US" sz="2000" smtClean="0"/>
          </a:p>
          <a:p>
            <a:r>
              <a:rPr lang="en-US" altLang="en-US" sz="2000" smtClean="0"/>
              <a:t>Find support and confidence of the association rules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1F5DBB-81A7-44DB-9F0D-7E9840191236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May 12, 2024</a:t>
            </a:fld>
            <a:endParaRPr lang="en-US" altLang="en-US" sz="1200" smtClean="0"/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E0A61B-F536-4C22-8940-F2BA5B88747D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/>
          </a:p>
        </p:txBody>
      </p:sp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31612"/>
              </p:ext>
            </p:extLst>
          </p:nvPr>
        </p:nvGraphicFramePr>
        <p:xfrm>
          <a:off x="3352800" y="3457988"/>
          <a:ext cx="1905000" cy="217646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D, 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D, 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2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Find all the frequent </a:t>
            </a:r>
            <a:r>
              <a:rPr lang="en-US" altLang="en-US" sz="2000" dirty="0" err="1" smtClean="0"/>
              <a:t>itemsets</a:t>
            </a:r>
            <a:r>
              <a:rPr lang="en-US" altLang="en-US" sz="2000" dirty="0" smtClean="0"/>
              <a:t> with </a:t>
            </a:r>
            <a:r>
              <a:rPr lang="en-US" altLang="en-US" sz="2000" dirty="0" err="1" smtClean="0"/>
              <a:t>minsup</a:t>
            </a:r>
            <a:r>
              <a:rPr lang="en-US" altLang="en-US" sz="2000" dirty="0" smtClean="0"/>
              <a:t> = 3</a:t>
            </a:r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pPr lvl="1"/>
            <a:r>
              <a:rPr lang="en-US" altLang="en-US" sz="2000" dirty="0" smtClean="0"/>
              <a:t>A,B,C,D,AB,AD,BC,BD,CD,ABD,BCD</a:t>
            </a:r>
          </a:p>
          <a:p>
            <a:r>
              <a:rPr lang="en-US" altLang="en-US" sz="2000" dirty="0" smtClean="0"/>
              <a:t>Create 3 association rules from the frequent </a:t>
            </a:r>
            <a:r>
              <a:rPr lang="en-US" altLang="en-US" sz="2000" dirty="0" err="1" smtClean="0"/>
              <a:t>itemsets</a:t>
            </a:r>
            <a:endParaRPr lang="en-US" altLang="en-US" sz="2000" dirty="0" smtClean="0"/>
          </a:p>
          <a:p>
            <a:pPr lvl="1"/>
            <a:r>
              <a:rPr lang="en-US" altLang="en-US" sz="2000" dirty="0" smtClean="0"/>
              <a:t>A=&gt;B, B=&gt;A, A=&gt;BD, …</a:t>
            </a:r>
          </a:p>
          <a:p>
            <a:r>
              <a:rPr lang="en-US" altLang="en-US" sz="2000" dirty="0" smtClean="0"/>
              <a:t>Find support and confidence of the association rules</a:t>
            </a:r>
          </a:p>
        </p:txBody>
      </p:sp>
      <p:sp>
        <p:nvSpPr>
          <p:cNvPr id="348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B6D1DB-4DAA-4221-A6EE-7B1189BD3825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May 12, 2024</a:t>
            </a:fld>
            <a:endParaRPr lang="en-US" altLang="en-US" sz="1200" smtClean="0"/>
          </a:p>
        </p:txBody>
      </p:sp>
      <p:sp>
        <p:nvSpPr>
          <p:cNvPr id="3482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348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A431DA-0A3F-4F60-A502-76A570AEAB7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/>
          </a:p>
        </p:txBody>
      </p:sp>
      <p:graphicFrame>
        <p:nvGraphicFramePr>
          <p:cNvPr id="7" name="Group 21"/>
          <p:cNvGraphicFramePr>
            <a:graphicFrameLocks noGrp="1"/>
          </p:cNvGraphicFramePr>
          <p:nvPr/>
        </p:nvGraphicFramePr>
        <p:xfrm>
          <a:off x="7239000" y="0"/>
          <a:ext cx="1905000" cy="217646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D, 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D, 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95400" y="1770063"/>
          <a:ext cx="914400" cy="22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4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693863"/>
          <a:ext cx="1143000" cy="22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AB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AC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1770063"/>
          <a:ext cx="1143000" cy="2225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ABD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BCD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918" name="TextBox 11"/>
          <p:cNvSpPr txBox="1">
            <a:spLocks noChangeArrowheads="1"/>
          </p:cNvSpPr>
          <p:nvPr/>
        </p:nvSpPr>
        <p:spPr bwMode="auto">
          <a:xfrm>
            <a:off x="1192213" y="5486400"/>
            <a:ext cx="29400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A=&gt;B (3/6=50%, 3/3=100%)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B=&gt;A (3/6=50%, 3/6=50%)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A=&gt;D (…)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…</a:t>
            </a:r>
          </a:p>
        </p:txBody>
      </p:sp>
      <p:sp>
        <p:nvSpPr>
          <p:cNvPr id="34919" name="TextBox 12"/>
          <p:cNvSpPr txBox="1">
            <a:spLocks noChangeArrowheads="1"/>
          </p:cNvSpPr>
          <p:nvPr/>
        </p:nvSpPr>
        <p:spPr bwMode="auto">
          <a:xfrm>
            <a:off x="4087813" y="5486400"/>
            <a:ext cx="31432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A=&gt;BD (3/6=50%, 3/3=100%)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B=&gt;AD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D=&gt;AB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AB=&gt;D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" grpId="0"/>
      <p:bldP spid="349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550471"/>
              </p:ext>
            </p:extLst>
          </p:nvPr>
        </p:nvGraphicFramePr>
        <p:xfrm>
          <a:off x="3429000" y="1371600"/>
          <a:ext cx="1593850" cy="18984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3634">
                  <a:extLst>
                    <a:ext uri="{9D8B030D-6E8A-4147-A177-3AD203B41FA5}">
                      <a16:colId xmlns:a16="http://schemas.microsoft.com/office/drawing/2014/main" val="854672377"/>
                    </a:ext>
                  </a:extLst>
                </a:gridCol>
                <a:gridCol w="1020216">
                  <a:extLst>
                    <a:ext uri="{9D8B030D-6E8A-4147-A177-3AD203B41FA5}">
                      <a16:colId xmlns:a16="http://schemas.microsoft.com/office/drawing/2014/main" val="3374573213"/>
                    </a:ext>
                  </a:extLst>
                </a:gridCol>
              </a:tblGrid>
              <a:tr h="134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TID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Items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472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10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A,B,C,D,E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43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20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B,D,E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34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30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C,D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44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40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B,C,D,E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495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50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D,E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3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>
                          <a:effectLst/>
                        </a:rPr>
                        <a:t>60</a:t>
                      </a:r>
                      <a:endParaRPr lang="en-US" sz="1200" kern="1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50" dirty="0">
                          <a:effectLst/>
                        </a:rPr>
                        <a:t>C,D,E</a:t>
                      </a:r>
                      <a:endParaRPr lang="en-US" sz="1200" kern="1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6665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03DA9-1FDC-4DDD-BE95-29FCCF88D5BA}" type="datetime4">
              <a:rPr lang="en-US" smtClean="0"/>
              <a:pPr>
                <a:defRPr/>
              </a:pPr>
              <a:t>May 12,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Data Mining: Concepts and Techniques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13E1A-E8DD-4404-9F4F-CAFCADB4723C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381000" y="3352800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1. Use </a:t>
            </a:r>
            <a:r>
              <a:rPr lang="en-US" dirty="0" err="1"/>
              <a:t>Apriori</a:t>
            </a:r>
            <a:r>
              <a:rPr lang="en-US" dirty="0"/>
              <a:t> algorithm to find all the frequent </a:t>
            </a:r>
            <a:r>
              <a:rPr lang="en-US" dirty="0" err="1"/>
              <a:t>itemsets</a:t>
            </a:r>
            <a:r>
              <a:rPr lang="en-US" dirty="0"/>
              <a:t> with minimum support count of 2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2. Find </a:t>
            </a:r>
            <a:r>
              <a:rPr lang="en-US" dirty="0"/>
              <a:t>the support and confidence of the following rules</a:t>
            </a:r>
            <a:endParaRPr lang="en-US" sz="2800" dirty="0"/>
          </a:p>
          <a:p>
            <a:pPr lvl="1"/>
            <a:r>
              <a:rPr lang="en-US" dirty="0"/>
              <a:t>A=&gt;D,E</a:t>
            </a:r>
          </a:p>
          <a:p>
            <a:pPr lvl="1"/>
            <a:r>
              <a:rPr lang="en-US" dirty="0"/>
              <a:t>D=&gt;A,E</a:t>
            </a:r>
          </a:p>
          <a:p>
            <a:pPr lvl="1"/>
            <a:r>
              <a:rPr lang="en-US" dirty="0"/>
              <a:t>A=&gt;D</a:t>
            </a:r>
          </a:p>
          <a:p>
            <a:pPr indent="461963"/>
            <a:r>
              <a:rPr lang="en-US" dirty="0" smtClean="0"/>
              <a:t>C=&gt;D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689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ABFDBB-4885-4A73-B2C3-89D72F495A77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6: Mining Frequent Patterns, Association and Correlations: Basic Concepts and Methods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Frequent </a:t>
            </a:r>
            <a:r>
              <a:rPr lang="en-US" altLang="en-US" sz="2200" dirty="0" err="1" smtClean="0"/>
              <a:t>Itemset</a:t>
            </a:r>
            <a:r>
              <a:rPr lang="en-US" altLang="en-US" sz="2200" dirty="0" smtClean="0"/>
              <a:t>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Which Patterns Are Interesting?—Pattern Evaluation Methods</a:t>
            </a:r>
          </a:p>
        </p:txBody>
      </p:sp>
      <p:sp>
        <p:nvSpPr>
          <p:cNvPr id="7173" name="AutoShape 4"/>
          <p:cNvSpPr>
            <a:spLocks noChangeArrowheads="1"/>
          </p:cNvSpPr>
          <p:nvPr/>
        </p:nvSpPr>
        <p:spPr bwMode="auto">
          <a:xfrm rot="-1053010">
            <a:off x="3698875" y="1530350"/>
            <a:ext cx="522288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C99D91B-09D6-44F2-8BBC-8A247AC7E18D}" type="slidenum">
              <a:rPr lang="en-US" altLang="en-US" sz="12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Scalable Frequent Itemset Mining Methods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240000"/>
              </a:lnSpc>
            </a:pPr>
            <a:r>
              <a:rPr lang="en-US" altLang="en-US" sz="2400" smtClean="0"/>
              <a:t>Apriori: A Candidate Generation-and-Test Approach</a:t>
            </a:r>
          </a:p>
          <a:p>
            <a:pPr eaLnBrk="1" hangingPunct="1">
              <a:lnSpc>
                <a:spcPct val="240000"/>
              </a:lnSpc>
            </a:pPr>
            <a:r>
              <a:rPr lang="en-US" altLang="en-US" sz="2400" smtClean="0"/>
              <a:t>Improving the Efficiency of Apriori</a:t>
            </a:r>
          </a:p>
          <a:p>
            <a:pPr eaLnBrk="1" hangingPunct="1">
              <a:lnSpc>
                <a:spcPct val="240000"/>
              </a:lnSpc>
            </a:pPr>
            <a:r>
              <a:rPr lang="en-US" altLang="en-US" sz="2400" smtClean="0"/>
              <a:t>FPGrowth:  A Frequent Pattern-Growth Approach</a:t>
            </a:r>
          </a:p>
        </p:txBody>
      </p:sp>
      <p:sp>
        <p:nvSpPr>
          <p:cNvPr id="36869" name="AutoShape 4"/>
          <p:cNvSpPr>
            <a:spLocks noChangeArrowheads="1"/>
          </p:cNvSpPr>
          <p:nvPr/>
        </p:nvSpPr>
        <p:spPr bwMode="auto">
          <a:xfrm rot="1206592">
            <a:off x="5705475" y="2743200"/>
            <a:ext cx="533400" cy="485775"/>
          </a:xfrm>
          <a:prstGeom prst="leftArrow">
            <a:avLst>
              <a:gd name="adj1" fmla="val 50000"/>
              <a:gd name="adj2" fmla="val 27451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0EC8F6-CB67-4D95-8A32-FCFFFDEBBDA3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Further Improvement of the Apriori Method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97888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smtClean="0"/>
              <a:t>Major computational challenges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Multiple scans of transaction database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Huge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Tedious workload of support counting for candidates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400" smtClean="0"/>
              <a:t>Improving Apriori: general ideas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Reduce passes of transaction database scans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Shrink number of candidates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400" smtClean="0"/>
              <a:t>Facilitate support counting of candidates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BA36A9-0B7A-4E27-90BC-5E9F12B992A4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158163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FP-Growth vs. Apriori: Scalability With the Support Threshold</a:t>
            </a:r>
          </a:p>
        </p:txBody>
      </p:sp>
      <p:graphicFrame>
        <p:nvGraphicFramePr>
          <p:cNvPr id="47108" name="Object 3"/>
          <p:cNvGraphicFramePr>
            <a:graphicFrameLocks noChangeAspect="1"/>
          </p:cNvGraphicFramePr>
          <p:nvPr/>
        </p:nvGraphicFramePr>
        <p:xfrm>
          <a:off x="914400" y="1981200"/>
          <a:ext cx="76200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6" name="Chart" r:id="rId4" imgW="4597400" imgH="3289300" progId="Excel.Chart.8">
                  <p:embed/>
                </p:oleObj>
              </mc:Choice>
              <mc:Fallback>
                <p:oleObj name="Chart" r:id="rId4" imgW="4597400" imgH="3289300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6200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3810000" y="1981200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Data set T25I20D10K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7C134E-E9E5-4F84-82A9-4224AAB9487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smtClean="0"/>
              <a:t>Chapter 5: Mining Frequent Patterns, Association and Correlations: Basic Concepts and Methods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458200" cy="5105400"/>
          </a:xfrm>
          <a:noFill/>
        </p:spPr>
        <p:txBody>
          <a:bodyPr lIns="92075" tIns="46038" rIns="92075" bIns="46038"/>
          <a:lstStyle/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Basic Concepts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Frequent </a:t>
            </a:r>
            <a:r>
              <a:rPr lang="en-US" altLang="en-US" sz="2200" dirty="0" err="1" smtClean="0"/>
              <a:t>Itemset</a:t>
            </a:r>
            <a:r>
              <a:rPr lang="en-US" altLang="en-US" sz="2200" dirty="0" smtClean="0"/>
              <a:t> Mining Methods </a:t>
            </a:r>
          </a:p>
          <a:p>
            <a:pPr marL="457200" indent="-457200" eaLnBrk="1" hangingPunct="1">
              <a:lnSpc>
                <a:spcPct val="200000"/>
              </a:lnSpc>
              <a:buSzTx/>
            </a:pPr>
            <a:r>
              <a:rPr lang="en-US" altLang="en-US" sz="2200" dirty="0" smtClean="0"/>
              <a:t>Which Patterns Are Interesting?—Pattern Evaluation Methods</a:t>
            </a:r>
          </a:p>
        </p:txBody>
      </p:sp>
      <p:sp>
        <p:nvSpPr>
          <p:cNvPr id="49157" name="AutoShape 4"/>
          <p:cNvSpPr>
            <a:spLocks noChangeArrowheads="1"/>
          </p:cNvSpPr>
          <p:nvPr/>
        </p:nvSpPr>
        <p:spPr bwMode="auto">
          <a:xfrm rot="-1053010">
            <a:off x="8653463" y="3060700"/>
            <a:ext cx="522287" cy="381000"/>
          </a:xfrm>
          <a:prstGeom prst="leftArrow">
            <a:avLst>
              <a:gd name="adj1" fmla="val 50000"/>
              <a:gd name="adj2" fmla="val 34271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17979" y="6458850"/>
            <a:ext cx="19050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C455EF-A868-4882-BADE-A431A385899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Interestingness Measure: Correlations (Lift)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534400" cy="2895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ym typeface="Symbol" panose="05050102010706020507" pitchFamily="18" charset="2"/>
              </a:rPr>
              <a:t>Measure </a:t>
            </a:r>
            <a:r>
              <a:rPr lang="en-US" altLang="en-US" sz="2000" dirty="0" smtClean="0">
                <a:sym typeface="Symbol" panose="05050102010706020507" pitchFamily="18" charset="2"/>
              </a:rPr>
              <a:t>of dependent/correlated events: </a:t>
            </a:r>
            <a:r>
              <a:rPr lang="en-US" altLang="en-US" sz="2000" dirty="0" smtClean="0">
                <a:solidFill>
                  <a:schemeClr val="hlink"/>
                </a:solidFill>
                <a:sym typeface="Symbol" panose="05050102010706020507" pitchFamily="18" charset="2"/>
              </a:rPr>
              <a:t>lift</a:t>
            </a:r>
          </a:p>
        </p:txBody>
      </p:sp>
      <p:graphicFrame>
        <p:nvGraphicFramePr>
          <p:cNvPr id="1408050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081391"/>
              </p:ext>
            </p:extLst>
          </p:nvPr>
        </p:nvGraphicFramePr>
        <p:xfrm>
          <a:off x="4445876" y="4197352"/>
          <a:ext cx="4495800" cy="15573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WhatsApp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sym typeface="Symbol" charset="2"/>
                        </a:rPr>
                        <a:t>WhatsApp 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iPhone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3750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No iPhone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charset="2"/>
                        <a:defRPr sz="24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2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941917"/>
              </p:ext>
            </p:extLst>
          </p:nvPr>
        </p:nvGraphicFramePr>
        <p:xfrm>
          <a:off x="1104106" y="3945211"/>
          <a:ext cx="18811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4" imgW="876300" imgH="381000" progId="Equation.3">
                  <p:embed/>
                </p:oleObj>
              </mc:Choice>
              <mc:Fallback>
                <p:oleObj name="Equation" r:id="rId4" imgW="876300" imgH="3810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106" y="3945211"/>
                        <a:ext cx="18811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4910138"/>
            <a:ext cx="2706687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4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5573713"/>
            <a:ext cx="28067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1363" y="1912203"/>
            <a:ext cx="82952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⇒ B [support, confidence, lift].</a:t>
            </a:r>
          </a:p>
          <a:p>
            <a:r>
              <a:rPr lang="en-US" dirty="0" smtClean="0"/>
              <a:t>Lift&lt;1 =&gt; negatively correlated</a:t>
            </a:r>
            <a:r>
              <a:rPr lang="en-US" dirty="0" smtClean="0"/>
              <a:t>, means occurrence of one likely leads to absence of the other</a:t>
            </a:r>
          </a:p>
          <a:p>
            <a:r>
              <a:rPr lang="en-US" smtClean="0"/>
              <a:t>=</a:t>
            </a:r>
            <a:r>
              <a:rPr lang="en-US" dirty="0" smtClean="0"/>
              <a:t>1 independent</a:t>
            </a:r>
            <a:r>
              <a:rPr lang="en-US" dirty="0" smtClean="0"/>
              <a:t>,</a:t>
            </a:r>
          </a:p>
          <a:p>
            <a:r>
              <a:rPr lang="en-US" dirty="0" smtClean="0"/>
              <a:t>Lift&gt;1 =&gt; positively correlated 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3</a:t>
            </a:r>
          </a:p>
        </p:txBody>
      </p:sp>
      <p:sp>
        <p:nvSpPr>
          <p:cNvPr id="53251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r>
              <a:rPr lang="en-US" altLang="en-US" sz="2000" dirty="0" smtClean="0"/>
              <a:t>Find the lift of the rule “</a:t>
            </a:r>
            <a:r>
              <a:rPr lang="en-US" altLang="en-US" sz="2000" dirty="0" err="1" smtClean="0"/>
              <a:t>noIphone</a:t>
            </a:r>
            <a:r>
              <a:rPr lang="en-US" altLang="en-US" sz="2000" dirty="0" smtClean="0"/>
              <a:t> =&gt; </a:t>
            </a:r>
            <a:r>
              <a:rPr lang="en-US" altLang="en-US" sz="2000" dirty="0" err="1" smtClean="0"/>
              <a:t>noWhatsApp</a:t>
            </a:r>
            <a:r>
              <a:rPr lang="en-US" altLang="en-US" sz="2000" dirty="0" smtClean="0"/>
              <a:t>” based on the previous slide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Find the lift of the 3 association rules found in Exercise 2</a:t>
            </a:r>
          </a:p>
        </p:txBody>
      </p:sp>
      <p:sp>
        <p:nvSpPr>
          <p:cNvPr id="5325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EA4066-F46C-4B06-86FF-7039A0DE0D3A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May 12, 2024</a:t>
            </a:fld>
            <a:endParaRPr lang="en-US" altLang="en-US" sz="1200" smtClean="0"/>
          </a:p>
        </p:txBody>
      </p:sp>
      <p:sp>
        <p:nvSpPr>
          <p:cNvPr id="53253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2819400" y="3581400"/>
            <a:ext cx="3211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/>
              <a:t>A=&gt;B, B=&gt;A, A=&gt;BD</a:t>
            </a:r>
            <a:endParaRPr lang="ar-SA" altLang="en-US" dirty="0"/>
          </a:p>
        </p:txBody>
      </p:sp>
      <p:graphicFrame>
        <p:nvGraphicFramePr>
          <p:cNvPr id="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988387"/>
              </p:ext>
            </p:extLst>
          </p:nvPr>
        </p:nvGraphicFramePr>
        <p:xfrm>
          <a:off x="3733800" y="4300539"/>
          <a:ext cx="1905000" cy="217646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D, 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D, 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233815"/>
            <a:ext cx="2231329" cy="6523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Exercise 3</a:t>
            </a:r>
          </a:p>
        </p:txBody>
      </p:sp>
      <p:sp>
        <p:nvSpPr>
          <p:cNvPr id="54275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endParaRPr lang="en-US" altLang="en-US" sz="2000" dirty="0" smtClean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Find the lift of the 3 association rules found in Exercise 2</a:t>
            </a:r>
          </a:p>
        </p:txBody>
      </p:sp>
      <p:sp>
        <p:nvSpPr>
          <p:cNvPr id="5427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7B4309-F35B-4398-BAA3-39E2656159C5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May 12, 2024</a:t>
            </a:fld>
            <a:endParaRPr lang="en-US" altLang="en-US" sz="1200" smtClean="0"/>
          </a:p>
        </p:txBody>
      </p:sp>
      <p:sp>
        <p:nvSpPr>
          <p:cNvPr id="5427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54279" name="Rectangle 1"/>
          <p:cNvSpPr>
            <a:spLocks noChangeArrowheads="1"/>
          </p:cNvSpPr>
          <p:nvPr/>
        </p:nvSpPr>
        <p:spPr bwMode="auto">
          <a:xfrm>
            <a:off x="1254125" y="3235325"/>
            <a:ext cx="998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A=&gt;B</a:t>
            </a:r>
          </a:p>
        </p:txBody>
      </p:sp>
      <p:sp>
        <p:nvSpPr>
          <p:cNvPr id="9" name="TextBox 8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95904" y="3640417"/>
            <a:ext cx="1493742" cy="621067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ar-SA">
                <a:noFill/>
              </a:rPr>
              <a:t> </a:t>
            </a:r>
          </a:p>
        </p:txBody>
      </p:sp>
      <p:sp>
        <p:nvSpPr>
          <p:cNvPr id="54307" name="Rectangle 2"/>
          <p:cNvSpPr>
            <a:spLocks noChangeArrowheads="1"/>
          </p:cNvSpPr>
          <p:nvPr/>
        </p:nvSpPr>
        <p:spPr bwMode="auto">
          <a:xfrm>
            <a:off x="1254125" y="4411663"/>
            <a:ext cx="998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B=&gt;A</a:t>
            </a:r>
            <a:endParaRPr lang="ar-SA" altLang="en-US"/>
          </a:p>
        </p:txBody>
      </p:sp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73258" y="4832328"/>
            <a:ext cx="1493742" cy="621067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ar-SA">
                <a:noFill/>
              </a:rPr>
              <a:t> </a:t>
            </a:r>
          </a:p>
        </p:txBody>
      </p:sp>
      <p:sp>
        <p:nvSpPr>
          <p:cNvPr id="54309" name="Rectangle 3"/>
          <p:cNvSpPr>
            <a:spLocks noChangeArrowheads="1"/>
          </p:cNvSpPr>
          <p:nvPr/>
        </p:nvSpPr>
        <p:spPr bwMode="auto">
          <a:xfrm>
            <a:off x="1195388" y="5603875"/>
            <a:ext cx="1208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A=&gt;BD</a:t>
            </a:r>
            <a:endParaRPr lang="ar-SA" altLang="en-US"/>
          </a:p>
        </p:txBody>
      </p:sp>
      <p:sp>
        <p:nvSpPr>
          <p:cNvPr id="13" name="TextBox 1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269533" y="6020587"/>
            <a:ext cx="1599925" cy="62106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ar-SA">
                <a:noFill/>
              </a:rPr>
              <a:t> </a:t>
            </a:r>
          </a:p>
        </p:txBody>
      </p:sp>
      <p:graphicFrame>
        <p:nvGraphicFramePr>
          <p:cNvPr id="1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16694"/>
              </p:ext>
            </p:extLst>
          </p:nvPr>
        </p:nvGraphicFramePr>
        <p:xfrm>
          <a:off x="6401092" y="3673700"/>
          <a:ext cx="1905000" cy="2176461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</a:t>
                      </a: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D, 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C, D, 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D, 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3" marB="457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999137"/>
              </p:ext>
            </p:extLst>
          </p:nvPr>
        </p:nvGraphicFramePr>
        <p:xfrm>
          <a:off x="3769232" y="4085042"/>
          <a:ext cx="188118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Equation" r:id="rId6" imgW="876300" imgH="381000" progId="Equation.3">
                  <p:embed/>
                </p:oleObj>
              </mc:Choice>
              <mc:Fallback>
                <p:oleObj name="Equation" r:id="rId6" imgW="876300" imgH="381000" progId="Equation.3">
                  <p:embed/>
                  <p:pic>
                    <p:nvPicPr>
                      <p:cNvPr id="51232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9232" y="4085042"/>
                        <a:ext cx="188118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Learning Outcomes</a:t>
            </a:r>
          </a:p>
        </p:txBody>
      </p:sp>
      <p:sp>
        <p:nvSpPr>
          <p:cNvPr id="921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Define the basic concepts in frequent pattern analysis</a:t>
            </a:r>
          </a:p>
          <a:p>
            <a:r>
              <a:rPr lang="en-US" altLang="en-US" smtClean="0"/>
              <a:t>Compute support and confidence for association rules</a:t>
            </a:r>
          </a:p>
          <a:p>
            <a:r>
              <a:rPr lang="en-US" altLang="en-US" smtClean="0"/>
              <a:t>Use Apriori &amp; FPGrowth algorithms to generate frequent itemsets</a:t>
            </a:r>
          </a:p>
          <a:p>
            <a:endParaRPr lang="en-US" altLang="en-US" smtClean="0"/>
          </a:p>
        </p:txBody>
      </p:sp>
      <p:sp>
        <p:nvSpPr>
          <p:cNvPr id="922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EC1992-51FB-44F8-AE35-1656BC5BDA7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457360-7117-4124-A3F1-F999B2BBA1F2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Frequent Pattern Analysis?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dirty="0" smtClean="0">
                <a:solidFill>
                  <a:schemeClr val="hlink"/>
                </a:solidFill>
              </a:rPr>
              <a:t>Frequent pattern</a:t>
            </a:r>
            <a:r>
              <a:rPr lang="en-US" altLang="en-US" sz="2000" dirty="0" smtClean="0"/>
              <a:t>: a pattern (a set of items, subsequences, substructures, etc.) that occurs frequently in a data set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 dirty="0" smtClean="0"/>
              <a:t>Motivation: Finding inherent regularities in data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What products were often purchased together?— Juice and diapers?!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What are the subsequent purchases after buying a PC?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What kinds of DNAs are sensitive to this new drug?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 dirty="0" smtClean="0"/>
              <a:t>Can we automatically classify web documents?</a:t>
            </a:r>
          </a:p>
          <a:p>
            <a:pPr eaLnBrk="1" hangingPunct="1">
              <a:lnSpc>
                <a:spcPct val="130000"/>
              </a:lnSpc>
              <a:buSzPct val="80000"/>
            </a:pPr>
            <a:r>
              <a:rPr lang="en-US" altLang="en-US" sz="2000" dirty="0" smtClean="0"/>
              <a:t>Applications</a:t>
            </a:r>
          </a:p>
          <a:p>
            <a:pPr lvl="1" eaLnBrk="1" hangingPunct="1">
              <a:lnSpc>
                <a:spcPct val="130000"/>
              </a:lnSpc>
              <a:buSzPct val="80000"/>
            </a:pPr>
            <a:r>
              <a:rPr lang="en-US" altLang="en-US" sz="2000" dirty="0" smtClean="0"/>
              <a:t>Basket data analysis, cross-marketing, catalog design, sale campaign analysis, Web log (click stream) analysis, and DNA sequence analysis.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Let I ={</a:t>
            </a:r>
            <a:r>
              <a:rPr lang="en-US" altLang="en-US" sz="2400" i="1" smtClean="0"/>
              <a:t>I</a:t>
            </a:r>
            <a:r>
              <a:rPr lang="en-US" altLang="en-US" sz="2400" i="1" baseline="-25000" smtClean="0"/>
              <a:t>1</a:t>
            </a:r>
            <a:r>
              <a:rPr lang="en-US" altLang="en-US" sz="2400" i="1" smtClean="0"/>
              <a:t>, I</a:t>
            </a:r>
            <a:r>
              <a:rPr lang="en-US" altLang="en-US" sz="2400" i="1" baseline="-25000" smtClean="0"/>
              <a:t>2</a:t>
            </a:r>
            <a:r>
              <a:rPr lang="en-US" altLang="en-US" sz="2400" i="1" smtClean="0"/>
              <a:t>, …, I</a:t>
            </a:r>
            <a:r>
              <a:rPr lang="en-US" altLang="en-US" sz="2400" i="1" baseline="-25000" smtClean="0"/>
              <a:t>m</a:t>
            </a:r>
            <a:r>
              <a:rPr lang="en-US" altLang="en-US" sz="2400" i="1" smtClean="0"/>
              <a:t>} be a set of items </a:t>
            </a:r>
          </a:p>
          <a:p>
            <a:r>
              <a:rPr lang="en-US" altLang="en-US" sz="2400" smtClean="0"/>
              <a:t>A transaction </a:t>
            </a:r>
            <a:r>
              <a:rPr lang="en-US" altLang="en-US" sz="2400" i="1" smtClean="0"/>
              <a:t>T</a:t>
            </a:r>
            <a:r>
              <a:rPr lang="en-US" altLang="en-US" sz="2400" smtClean="0"/>
              <a:t> is a set of items such that</a:t>
            </a:r>
            <a:r>
              <a:rPr lang="en-US" altLang="en-US" sz="2400" i="1" smtClean="0"/>
              <a:t>  </a:t>
            </a:r>
          </a:p>
          <a:p>
            <a:r>
              <a:rPr lang="en-US" altLang="en-US" sz="2400" smtClean="0"/>
              <a:t>A transaction </a:t>
            </a:r>
            <a:r>
              <a:rPr lang="en-US" altLang="en-US" sz="2400" i="1" smtClean="0"/>
              <a:t>T </a:t>
            </a:r>
            <a:r>
              <a:rPr lang="en-US" altLang="en-US" sz="2400" smtClean="0"/>
              <a:t>is said to contain </a:t>
            </a:r>
            <a:r>
              <a:rPr lang="en-US" altLang="en-US" sz="2400" i="1" smtClean="0"/>
              <a:t>A </a:t>
            </a:r>
            <a:r>
              <a:rPr lang="en-US" altLang="en-US" sz="2400" smtClean="0"/>
              <a:t>if and only if </a:t>
            </a:r>
          </a:p>
          <a:p>
            <a:r>
              <a:rPr lang="en-US" altLang="en-US" sz="2400" smtClean="0"/>
              <a:t>An association rule is an implication of the form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smtClean="0"/>
              <a:t>             where</a:t>
            </a:r>
            <a:r>
              <a:rPr lang="en-US" altLang="en-US" sz="2400" i="1" smtClean="0"/>
              <a:t>         ,          </a:t>
            </a:r>
            <a:r>
              <a:rPr lang="en-US" altLang="en-US" sz="2400" smtClean="0"/>
              <a:t>and </a:t>
            </a:r>
          </a:p>
          <a:p>
            <a:r>
              <a:rPr lang="en-US" altLang="en-US" sz="2400" smtClean="0"/>
              <a:t>Support is the percentage of transactions containing </a:t>
            </a:r>
          </a:p>
          <a:p>
            <a:r>
              <a:rPr lang="en-US" altLang="en-US" sz="2400" smtClean="0"/>
              <a:t>Confidence is the percentage of transactions containing A that also contains B</a:t>
            </a:r>
          </a:p>
          <a:p>
            <a:r>
              <a:rPr lang="en-US" altLang="en-US" sz="2400" smtClean="0"/>
              <a:t>Itemset is a set of items</a:t>
            </a:r>
          </a:p>
          <a:p>
            <a:r>
              <a:rPr lang="en-US" altLang="en-US" sz="2400" smtClean="0"/>
              <a:t>An itemset containing k items is a k-itemset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 smtClean="0"/>
              <a:t>             </a:t>
            </a: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  <a:p>
            <a:pPr>
              <a:buFont typeface="Wingdings" panose="05000000000000000000" pitchFamily="2" charset="2"/>
              <a:buNone/>
            </a:pPr>
            <a:endParaRPr lang="en-US" altLang="en-US" sz="2400" smtClean="0"/>
          </a:p>
        </p:txBody>
      </p:sp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92CDF7-9D16-41AF-A618-96620F8BCF29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May 12, 2024</a:t>
            </a:fld>
            <a:endParaRPr lang="en-US" altLang="en-US" sz="1200" smtClean="0"/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2DC18B-F578-4B94-AFEE-FAE9C3091DF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smtClean="0"/>
          </a:p>
        </p:txBody>
      </p:sp>
      <p:graphicFrame>
        <p:nvGraphicFramePr>
          <p:cNvPr id="12294" name="Object 2"/>
          <p:cNvGraphicFramePr>
            <a:graphicFrameLocks noChangeAspect="1"/>
          </p:cNvGraphicFramePr>
          <p:nvPr/>
        </p:nvGraphicFramePr>
        <p:xfrm>
          <a:off x="6527800" y="1905000"/>
          <a:ext cx="78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Equation" r:id="rId3" imgW="393529" imgH="190417" progId="Equation.3">
                  <p:embed/>
                </p:oleObj>
              </mc:Choice>
              <mc:Fallback>
                <p:oleObj name="Equation" r:id="rId3" imgW="393529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905000"/>
                        <a:ext cx="78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3"/>
          <p:cNvGraphicFramePr>
            <a:graphicFrameLocks noChangeAspect="1"/>
          </p:cNvGraphicFramePr>
          <p:nvPr/>
        </p:nvGraphicFramePr>
        <p:xfrm>
          <a:off x="7315200" y="22860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9" name="Equation" r:id="rId5" imgW="419100" imgH="190500" progId="Equation.3">
                  <p:embed/>
                </p:oleObj>
              </mc:Choice>
              <mc:Fallback>
                <p:oleObj name="Equation" r:id="rId5" imgW="419100" imgH="190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286000"/>
                        <a:ext cx="83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4"/>
          <p:cNvGraphicFramePr>
            <a:graphicFrameLocks noChangeAspect="1"/>
          </p:cNvGraphicFramePr>
          <p:nvPr/>
        </p:nvGraphicFramePr>
        <p:xfrm>
          <a:off x="636588" y="3124200"/>
          <a:ext cx="10398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Equation" r:id="rId7" imgW="469696" imgH="177723" progId="Equation.3">
                  <p:embed/>
                </p:oleObj>
              </mc:Choice>
              <mc:Fallback>
                <p:oleObj name="Equation" r:id="rId7" imgW="469696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124200"/>
                        <a:ext cx="10398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5"/>
          <p:cNvGraphicFramePr>
            <a:graphicFrameLocks noChangeAspect="1"/>
          </p:cNvGraphicFramePr>
          <p:nvPr/>
        </p:nvGraphicFramePr>
        <p:xfrm>
          <a:off x="2520950" y="3124200"/>
          <a:ext cx="908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Equation" r:id="rId9" imgW="393359" imgH="164957" progId="Equation.3">
                  <p:embed/>
                </p:oleObj>
              </mc:Choice>
              <mc:Fallback>
                <p:oleObj name="Equation" r:id="rId9" imgW="393359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124200"/>
                        <a:ext cx="908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6"/>
          <p:cNvGraphicFramePr>
            <a:graphicFrameLocks noChangeAspect="1"/>
          </p:cNvGraphicFramePr>
          <p:nvPr/>
        </p:nvGraphicFramePr>
        <p:xfrm>
          <a:off x="3511550" y="3124200"/>
          <a:ext cx="908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Equation" r:id="rId11" imgW="393359" imgH="164957" progId="Equation.3">
                  <p:embed/>
                </p:oleObj>
              </mc:Choice>
              <mc:Fallback>
                <p:oleObj name="Equation" r:id="rId11" imgW="393359" imgH="1649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124200"/>
                        <a:ext cx="908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7"/>
          <p:cNvGraphicFramePr>
            <a:graphicFrameLocks noChangeAspect="1"/>
          </p:cNvGraphicFramePr>
          <p:nvPr/>
        </p:nvGraphicFramePr>
        <p:xfrm>
          <a:off x="4953000" y="3167063"/>
          <a:ext cx="1295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Equation" r:id="rId13" imgW="634725" imgH="203112" progId="Equation.3">
                  <p:embed/>
                </p:oleObj>
              </mc:Choice>
              <mc:Fallback>
                <p:oleObj name="Equation" r:id="rId13" imgW="63472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167063"/>
                        <a:ext cx="12954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9144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Basic Concepts: Frequent Patterns and Association Rules</a:t>
            </a:r>
          </a:p>
        </p:txBody>
      </p:sp>
      <p:graphicFrame>
        <p:nvGraphicFramePr>
          <p:cNvPr id="12301" name="Object 8"/>
          <p:cNvGraphicFramePr>
            <a:graphicFrameLocks noChangeAspect="1"/>
          </p:cNvGraphicFramePr>
          <p:nvPr/>
        </p:nvGraphicFramePr>
        <p:xfrm>
          <a:off x="7848600" y="3581400"/>
          <a:ext cx="914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15" imgW="393529" imgH="190417" progId="Equation.3">
                  <p:embed/>
                </p:oleObj>
              </mc:Choice>
              <mc:Fallback>
                <p:oleObj name="Equation" r:id="rId15" imgW="393529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581400"/>
                        <a:ext cx="914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Box 5"/>
          <p:cNvSpPr txBox="1">
            <a:spLocks noChangeArrowheads="1"/>
          </p:cNvSpPr>
          <p:nvPr/>
        </p:nvSpPr>
        <p:spPr bwMode="auto">
          <a:xfrm>
            <a:off x="6019800" y="1524000"/>
            <a:ext cx="3228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E.g., I={Coffee,Diaper,Eggs,Juice,Milk,Nuts}</a:t>
            </a:r>
          </a:p>
        </p:txBody>
      </p:sp>
      <p:sp>
        <p:nvSpPr>
          <p:cNvPr id="12303" name="TextBox 20"/>
          <p:cNvSpPr txBox="1">
            <a:spLocks noChangeArrowheads="1"/>
          </p:cNvSpPr>
          <p:nvPr/>
        </p:nvSpPr>
        <p:spPr bwMode="auto">
          <a:xfrm>
            <a:off x="7248525" y="1981200"/>
            <a:ext cx="280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E.g., T={Nuts, Eggs, Milk}</a:t>
            </a:r>
          </a:p>
        </p:txBody>
      </p:sp>
      <p:sp>
        <p:nvSpPr>
          <p:cNvPr id="12304" name="TextBox 21"/>
          <p:cNvSpPr txBox="1">
            <a:spLocks noChangeArrowheads="1"/>
          </p:cNvSpPr>
          <p:nvPr/>
        </p:nvSpPr>
        <p:spPr bwMode="auto">
          <a:xfrm>
            <a:off x="7315200" y="2667000"/>
            <a:ext cx="1938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A={Nuts}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B={Eggs, Milk}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A=&gt;B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{Nuts} =&gt; {Eggs,Milk}</a:t>
            </a:r>
          </a:p>
        </p:txBody>
      </p:sp>
      <p:sp>
        <p:nvSpPr>
          <p:cNvPr id="12305" name="TextBox 25"/>
          <p:cNvSpPr txBox="1">
            <a:spLocks noChangeArrowheads="1"/>
          </p:cNvSpPr>
          <p:nvPr/>
        </p:nvSpPr>
        <p:spPr bwMode="auto">
          <a:xfrm>
            <a:off x="6878638" y="4662488"/>
            <a:ext cx="19399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E.g.,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A={Nuts}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B={Eggs, Milk}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A and B are itemsets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A is 1-itemset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B is 2-itemset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98980B-2767-4737-8912-4A1CDA6AA49C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Concepts: Frequent Patterns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8600" y="1524000"/>
            <a:ext cx="495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itemset</a:t>
            </a:r>
            <a:r>
              <a:rPr lang="en-US" altLang="en-US" sz="2400" smtClean="0"/>
              <a:t>: A set of one or more items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olidFill>
                  <a:schemeClr val="hlink"/>
                </a:solidFill>
              </a:rPr>
              <a:t>k-itemset</a:t>
            </a:r>
            <a:r>
              <a:rPr lang="en-US" altLang="en-US" sz="2400" smtClean="0"/>
              <a:t> X = {x</a:t>
            </a:r>
            <a:r>
              <a:rPr lang="en-US" altLang="en-US" sz="2400" baseline="-25000" smtClean="0"/>
              <a:t>1</a:t>
            </a:r>
            <a:r>
              <a:rPr lang="en-US" altLang="en-US" sz="2400" smtClean="0"/>
              <a:t>, …, x</a:t>
            </a:r>
            <a:r>
              <a:rPr lang="en-US" altLang="en-US" sz="2400" baseline="-25000" smtClean="0"/>
              <a:t>k</a:t>
            </a:r>
            <a:r>
              <a:rPr lang="en-US" altLang="en-US" sz="24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hlink"/>
                </a:solidFill>
              </a:rPr>
              <a:t>(absolute) support</a:t>
            </a:r>
            <a:r>
              <a:rPr lang="en-US" altLang="en-US" sz="2400" smtClean="0"/>
              <a:t>, or, </a:t>
            </a:r>
            <a:r>
              <a:rPr lang="en-US" altLang="en-US" sz="2400" i="1" smtClean="0">
                <a:solidFill>
                  <a:schemeClr val="hlink"/>
                </a:solidFill>
              </a:rPr>
              <a:t>support count</a:t>
            </a:r>
            <a:r>
              <a:rPr lang="en-US" altLang="en-US" sz="2400" smtClean="0"/>
              <a:t> of X: Frequency or occurrence of an itemset 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smtClean="0">
                <a:solidFill>
                  <a:schemeClr val="hlink"/>
                </a:solidFill>
              </a:rPr>
              <a:t>(relative)</a:t>
            </a:r>
            <a:r>
              <a:rPr lang="en-US" altLang="en-US" sz="2400" smtClean="0"/>
              <a:t> </a:t>
            </a:r>
            <a:r>
              <a:rPr lang="en-US" altLang="en-US" sz="2400" i="1" smtClean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400" smtClean="0">
                <a:sym typeface="Symbol" panose="05050102010706020507" pitchFamily="18" charset="2"/>
              </a:rPr>
              <a:t>, </a:t>
            </a:r>
            <a:r>
              <a:rPr lang="en-US" altLang="en-US" sz="2400" i="1" smtClean="0">
                <a:sym typeface="Symbol" panose="05050102010706020507" pitchFamily="18" charset="2"/>
              </a:rPr>
              <a:t>s</a:t>
            </a:r>
            <a:r>
              <a:rPr lang="en-US" altLang="en-US" sz="2400" smtClean="0">
                <a:sym typeface="Symbol" panose="05050102010706020507" pitchFamily="18" charset="2"/>
              </a:rPr>
              <a:t>, is the fraction of transactions that contains X (i.e., the </a:t>
            </a:r>
            <a:r>
              <a:rPr lang="en-US" altLang="en-US" sz="2400" smtClean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400" smtClean="0">
                <a:sym typeface="Symbol" panose="05050102010706020507" pitchFamily="18" charset="2"/>
              </a:rPr>
              <a:t> that a transaction contains X)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>
                <a:sym typeface="Symbol" panose="05050102010706020507" pitchFamily="18" charset="2"/>
              </a:rPr>
              <a:t>An itemset X is </a:t>
            </a:r>
            <a:r>
              <a:rPr lang="en-US" altLang="en-US" sz="2400" i="1" smtClean="0">
                <a:solidFill>
                  <a:schemeClr val="hlink"/>
                </a:solidFill>
                <a:sym typeface="Symbol" panose="05050102010706020507" pitchFamily="18" charset="2"/>
              </a:rPr>
              <a:t>frequent</a:t>
            </a:r>
            <a:r>
              <a:rPr lang="en-US" altLang="en-US" sz="2400" smtClean="0">
                <a:sym typeface="Symbol" panose="05050102010706020507" pitchFamily="18" charset="2"/>
              </a:rPr>
              <a:t> if X’s support is no less than a </a:t>
            </a:r>
            <a:r>
              <a:rPr lang="en-US" altLang="en-US" sz="2400" i="1" smtClean="0">
                <a:sym typeface="Symbol" panose="05050102010706020507" pitchFamily="18" charset="2"/>
              </a:rPr>
              <a:t>minsup</a:t>
            </a:r>
            <a:r>
              <a:rPr lang="en-US" altLang="en-US" sz="2400" smtClean="0">
                <a:sym typeface="Symbol" panose="05050102010706020507" pitchFamily="18" charset="2"/>
              </a:rPr>
              <a:t> threshold</a:t>
            </a:r>
          </a:p>
        </p:txBody>
      </p:sp>
      <p:grpSp>
        <p:nvGrpSpPr>
          <p:cNvPr id="13317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3342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343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  <p:sp>
          <p:nvSpPr>
            <p:cNvPr id="13344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5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6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7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buys diaper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3348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buys both</a:t>
              </a:r>
              <a:endParaRPr lang="en-US" altLang="en-US" sz="1800" b="1" u="sng">
                <a:solidFill>
                  <a:srgbClr val="5FA1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49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95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buys Juice</a:t>
              </a:r>
              <a:endParaRPr lang="en-US" alt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3350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/>
            </a:p>
          </p:txBody>
        </p:sp>
      </p:grpSp>
      <p:graphicFrame>
        <p:nvGraphicFramePr>
          <p:cNvPr id="1767468" name="Group 44"/>
          <p:cNvGraphicFramePr>
            <a:graphicFrameLocks noGrp="1"/>
          </p:cNvGraphicFramePr>
          <p:nvPr/>
        </p:nvGraphicFramePr>
        <p:xfrm>
          <a:off x="152400" y="1524000"/>
          <a:ext cx="3886200" cy="213042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Juice,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Juice,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Coffee, Diaper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Juice, 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Diaper, Eggs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Nuts, Coffee, Diaper, Eggs, Milk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341" name="TextBox 15"/>
          <p:cNvSpPr txBox="1">
            <a:spLocks noChangeArrowheads="1"/>
          </p:cNvSpPr>
          <p:nvPr/>
        </p:nvSpPr>
        <p:spPr bwMode="auto">
          <a:xfrm>
            <a:off x="5915025" y="990600"/>
            <a:ext cx="32289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E.g., I={Coffee,Diaper,Eggs,Juice,Milk,Nuts}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51CB04-8D84-44B0-AFFD-93C78789BA0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Basic Concepts: Association Rules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1524000"/>
            <a:ext cx="5334000" cy="4953000"/>
          </a:xfrm>
        </p:spPr>
        <p:txBody>
          <a:bodyPr/>
          <a:lstStyle/>
          <a:p>
            <a:pPr marL="457200" indent="-457200" eaLnBrk="1" hangingPunct="1"/>
            <a:r>
              <a:rPr lang="en-US" altLang="en-US" sz="2400" dirty="0" smtClean="0"/>
              <a:t>Find all the rules </a:t>
            </a:r>
            <a:r>
              <a:rPr lang="en-US" altLang="en-US" sz="2400" i="1" dirty="0" smtClean="0"/>
              <a:t>X </a:t>
            </a: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400" i="1" dirty="0" smtClean="0">
                <a:sym typeface="Wingdings" panose="05000000000000000000" pitchFamily="2" charset="2"/>
              </a:rPr>
              <a:t>Y</a:t>
            </a:r>
            <a:r>
              <a:rPr lang="en-US" altLang="en-US" sz="2400" i="1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/>
              <a:t>with minimum support and confidence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marL="914400" lvl="1" indent="-457200" eaLnBrk="1" hangingPunct="1"/>
            <a:r>
              <a:rPr lang="en-US" altLang="en-US" sz="2400" dirty="0" smtClean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altLang="en-US" sz="2400" dirty="0" smtClean="0">
                <a:sym typeface="Symbol" panose="05050102010706020507" pitchFamily="18" charset="2"/>
              </a:rPr>
              <a:t>, </a:t>
            </a:r>
            <a:r>
              <a:rPr lang="en-US" altLang="en-US" sz="2400" i="1" dirty="0" smtClean="0">
                <a:sym typeface="Symbol" panose="05050102010706020507" pitchFamily="18" charset="2"/>
              </a:rPr>
              <a:t>s</a:t>
            </a:r>
            <a:r>
              <a:rPr lang="en-US" altLang="en-US" sz="2400" dirty="0" smtClean="0">
                <a:sym typeface="Symbol" panose="05050102010706020507" pitchFamily="18" charset="2"/>
              </a:rPr>
              <a:t>, 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altLang="en-US" sz="2400" dirty="0" smtClean="0">
                <a:sym typeface="Symbol" panose="05050102010706020507" pitchFamily="18" charset="2"/>
              </a:rPr>
              <a:t> that a transaction contains X U Y</a:t>
            </a:r>
          </a:p>
          <a:p>
            <a:pPr marL="914400" lvl="1" indent="-457200" eaLnBrk="1" hangingPunct="1"/>
            <a:r>
              <a:rPr lang="en-US" altLang="en-US" sz="2400" dirty="0" smtClean="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altLang="en-US" sz="2400" dirty="0" smtClean="0">
                <a:sym typeface="Symbol" panose="05050102010706020507" pitchFamily="18" charset="2"/>
              </a:rPr>
              <a:t>, </a:t>
            </a:r>
            <a:r>
              <a:rPr lang="en-US" altLang="en-US" sz="2400" i="1" dirty="0" smtClean="0">
                <a:sym typeface="Symbol" panose="05050102010706020507" pitchFamily="18" charset="2"/>
              </a:rPr>
              <a:t>c,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altLang="en-US" sz="2400" dirty="0" smtClean="0">
                <a:sym typeface="Symbol" panose="05050102010706020507" pitchFamily="18" charset="2"/>
              </a:rPr>
              <a:t> that a transaction having X also contains </a:t>
            </a:r>
            <a:r>
              <a:rPr lang="en-US" altLang="en-US" sz="2400" i="1" dirty="0" smtClean="0">
                <a:sym typeface="Symbol" panose="05050102010706020507" pitchFamily="18" charset="2"/>
              </a:rPr>
              <a:t>Y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Let  </a:t>
            </a:r>
            <a:r>
              <a:rPr lang="en-US" altLang="en-US" sz="2000" i="1" dirty="0" err="1" smtClean="0"/>
              <a:t>minsup</a:t>
            </a:r>
            <a:r>
              <a:rPr lang="en-US" altLang="en-US" sz="2000" i="1" dirty="0" smtClean="0"/>
              <a:t> = 50%, </a:t>
            </a:r>
            <a:r>
              <a:rPr lang="en-US" altLang="en-US" sz="2000" i="1" dirty="0" err="1" smtClean="0"/>
              <a:t>minconf</a:t>
            </a:r>
            <a:r>
              <a:rPr lang="en-US" altLang="en-US" sz="2000" i="1" dirty="0" smtClean="0"/>
              <a:t> = 50%</a:t>
            </a:r>
          </a:p>
          <a:p>
            <a:pPr marL="457200" indent="-457200" eaLnBrk="1" hangingPunct="1">
              <a:buFont typeface="Wingdings" panose="05000000000000000000" pitchFamily="2" charset="2"/>
              <a:buNone/>
            </a:pPr>
            <a:r>
              <a:rPr lang="en-US" altLang="en-US" sz="2000" i="1" dirty="0" smtClean="0"/>
              <a:t>Freq. Pat.: </a:t>
            </a:r>
            <a:r>
              <a:rPr lang="en-US" altLang="en-US" sz="2000" dirty="0" smtClean="0"/>
              <a:t>Juice:3, Nuts:3, Diaper:4, Eggs:3, {Juice, Diaper}:3</a:t>
            </a:r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92125" y="3927475"/>
            <a:ext cx="1643063" cy="11684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1346200" y="3927475"/>
            <a:ext cx="1643063" cy="1298575"/>
          </a:xfrm>
          <a:prstGeom prst="ellipse">
            <a:avLst/>
          </a:prstGeom>
          <a:solidFill>
            <a:srgbClr val="99CCFF">
              <a:alpha val="50195"/>
            </a:srgbClr>
          </a:solidFill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754063" y="4511675"/>
            <a:ext cx="198437" cy="6492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2727325" y="4057650"/>
            <a:ext cx="196850" cy="584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H="1" flipV="1">
            <a:off x="1938338" y="3732213"/>
            <a:ext cx="0" cy="7794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463800" y="3536950"/>
            <a:ext cx="1052513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hlink"/>
                </a:solidFill>
                <a:latin typeface="Times New Roman" panose="02020603050405020304" pitchFamily="18" charset="0"/>
              </a:rPr>
              <a:t>buys diaper</a:t>
            </a:r>
            <a:endParaRPr lang="en-US" altLang="en-US" sz="1800" b="1" u="sng">
              <a:latin typeface="Times New Roman" panose="02020603050405020304" pitchFamily="18" charset="0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143000" y="3473450"/>
            <a:ext cx="10668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5FA180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5FA180"/>
                </a:solidFill>
                <a:latin typeface="Times New Roman" panose="02020603050405020304" pitchFamily="18" charset="0"/>
              </a:rPr>
              <a:t>buys both</a:t>
            </a:r>
            <a:endParaRPr lang="en-US" altLang="en-US" sz="1600" b="1" u="sng">
              <a:solidFill>
                <a:srgbClr val="5FA1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92125" y="5095875"/>
            <a:ext cx="110331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Customer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chemeClr val="tx2"/>
                </a:solidFill>
                <a:latin typeface="Times New Roman" panose="02020603050405020304" pitchFamily="18" charset="0"/>
              </a:rPr>
              <a:t>buys Juice</a:t>
            </a:r>
            <a:endParaRPr lang="en-US" altLang="en-US" sz="1800" b="1" u="sng">
              <a:latin typeface="Times New Roman" panose="02020603050405020304" pitchFamily="18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28600" y="3473450"/>
            <a:ext cx="3352800" cy="2241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pSp>
        <p:nvGrpSpPr>
          <p:cNvPr id="15374" name="Group 1"/>
          <p:cNvGrpSpPr>
            <a:grpSpLocks/>
          </p:cNvGrpSpPr>
          <p:nvPr/>
        </p:nvGrpSpPr>
        <p:grpSpPr bwMode="auto">
          <a:xfrm>
            <a:off x="228600" y="1524000"/>
            <a:ext cx="3352800" cy="1816100"/>
            <a:chOff x="228600" y="1524000"/>
            <a:chExt cx="3352800" cy="1816100"/>
          </a:xfrm>
        </p:grpSpPr>
        <p:sp>
          <p:nvSpPr>
            <p:cNvPr id="15376" name="Rectangle 15"/>
            <p:cNvSpPr>
              <a:spLocks noChangeArrowheads="1"/>
            </p:cNvSpPr>
            <p:nvPr/>
          </p:nvSpPr>
          <p:spPr bwMode="auto">
            <a:xfrm>
              <a:off x="688975" y="2768600"/>
              <a:ext cx="2892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Nuts, Eggs, Milk</a:t>
              </a:r>
            </a:p>
          </p:txBody>
        </p:sp>
        <p:sp>
          <p:nvSpPr>
            <p:cNvPr id="15377" name="Rectangle 16"/>
            <p:cNvSpPr>
              <a:spLocks noChangeArrowheads="1"/>
            </p:cNvSpPr>
            <p:nvPr/>
          </p:nvSpPr>
          <p:spPr bwMode="auto">
            <a:xfrm>
              <a:off x="228600" y="2768600"/>
              <a:ext cx="4603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40</a:t>
              </a:r>
            </a:p>
          </p:txBody>
        </p:sp>
        <p:sp>
          <p:nvSpPr>
            <p:cNvPr id="15378" name="Rectangle 17"/>
            <p:cNvSpPr>
              <a:spLocks noChangeArrowheads="1"/>
            </p:cNvSpPr>
            <p:nvPr/>
          </p:nvSpPr>
          <p:spPr bwMode="auto">
            <a:xfrm>
              <a:off x="688975" y="3054350"/>
              <a:ext cx="2892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400"/>
                <a:t>Nuts, Coffee, Diaper, Eggs, Milk</a:t>
              </a:r>
            </a:p>
          </p:txBody>
        </p:sp>
        <p:sp>
          <p:nvSpPr>
            <p:cNvPr id="15379" name="Rectangle 18"/>
            <p:cNvSpPr>
              <a:spLocks noChangeArrowheads="1"/>
            </p:cNvSpPr>
            <p:nvPr/>
          </p:nvSpPr>
          <p:spPr bwMode="auto">
            <a:xfrm>
              <a:off x="228600" y="3054350"/>
              <a:ext cx="46037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50</a:t>
              </a:r>
            </a:p>
          </p:txBody>
        </p:sp>
        <p:sp>
          <p:nvSpPr>
            <p:cNvPr id="15380" name="Rectangle 19"/>
            <p:cNvSpPr>
              <a:spLocks noChangeArrowheads="1"/>
            </p:cNvSpPr>
            <p:nvPr/>
          </p:nvSpPr>
          <p:spPr bwMode="auto">
            <a:xfrm>
              <a:off x="688975" y="2457450"/>
              <a:ext cx="28924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Diaper, Eggs</a:t>
              </a:r>
            </a:p>
          </p:txBody>
        </p:sp>
        <p:sp>
          <p:nvSpPr>
            <p:cNvPr id="15381" name="Rectangle 20"/>
            <p:cNvSpPr>
              <a:spLocks noChangeArrowheads="1"/>
            </p:cNvSpPr>
            <p:nvPr/>
          </p:nvSpPr>
          <p:spPr bwMode="auto">
            <a:xfrm>
              <a:off x="228600" y="2457450"/>
              <a:ext cx="46037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15382" name="Rectangle 21"/>
            <p:cNvSpPr>
              <a:spLocks noChangeArrowheads="1"/>
            </p:cNvSpPr>
            <p:nvPr/>
          </p:nvSpPr>
          <p:spPr bwMode="auto">
            <a:xfrm>
              <a:off x="688975" y="2146300"/>
              <a:ext cx="28924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Coffee, Diaper</a:t>
              </a:r>
            </a:p>
          </p:txBody>
        </p:sp>
        <p:sp>
          <p:nvSpPr>
            <p:cNvPr id="15383" name="Rectangle 22"/>
            <p:cNvSpPr>
              <a:spLocks noChangeArrowheads="1"/>
            </p:cNvSpPr>
            <p:nvPr/>
          </p:nvSpPr>
          <p:spPr bwMode="auto">
            <a:xfrm>
              <a:off x="228600" y="2146300"/>
              <a:ext cx="46037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20</a:t>
              </a:r>
            </a:p>
          </p:txBody>
        </p:sp>
        <p:sp>
          <p:nvSpPr>
            <p:cNvPr id="15384" name="Rectangle 23"/>
            <p:cNvSpPr>
              <a:spLocks noChangeArrowheads="1"/>
            </p:cNvSpPr>
            <p:nvPr/>
          </p:nvSpPr>
          <p:spPr bwMode="auto">
            <a:xfrm>
              <a:off x="688975" y="1835150"/>
              <a:ext cx="289242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Nuts, Diaper</a:t>
              </a:r>
            </a:p>
          </p:txBody>
        </p:sp>
        <p:sp>
          <p:nvSpPr>
            <p:cNvPr id="15385" name="Rectangle 24"/>
            <p:cNvSpPr>
              <a:spLocks noChangeArrowheads="1"/>
            </p:cNvSpPr>
            <p:nvPr/>
          </p:nvSpPr>
          <p:spPr bwMode="auto">
            <a:xfrm>
              <a:off x="228600" y="1835150"/>
              <a:ext cx="460375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10</a:t>
              </a:r>
            </a:p>
          </p:txBody>
        </p:sp>
        <p:sp>
          <p:nvSpPr>
            <p:cNvPr id="15386" name="Rectangle 25"/>
            <p:cNvSpPr>
              <a:spLocks noChangeArrowheads="1"/>
            </p:cNvSpPr>
            <p:nvPr/>
          </p:nvSpPr>
          <p:spPr bwMode="auto">
            <a:xfrm>
              <a:off x="688975" y="1524000"/>
              <a:ext cx="2892425" cy="311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Items bought</a:t>
              </a:r>
            </a:p>
          </p:txBody>
        </p:sp>
        <p:sp>
          <p:nvSpPr>
            <p:cNvPr id="15387" name="Rectangle 26"/>
            <p:cNvSpPr>
              <a:spLocks noChangeArrowheads="1"/>
            </p:cNvSpPr>
            <p:nvPr/>
          </p:nvSpPr>
          <p:spPr bwMode="auto">
            <a:xfrm>
              <a:off x="228600" y="1524000"/>
              <a:ext cx="460375" cy="311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chemeClr val="hlink"/>
                  </a:solidFill>
                </a:rPr>
                <a:t>Tid</a:t>
              </a:r>
            </a:p>
          </p:txBody>
        </p:sp>
        <p:sp>
          <p:nvSpPr>
            <p:cNvPr id="15388" name="Line 27"/>
            <p:cNvSpPr>
              <a:spLocks noChangeShapeType="1"/>
            </p:cNvSpPr>
            <p:nvPr/>
          </p:nvSpPr>
          <p:spPr bwMode="auto">
            <a:xfrm>
              <a:off x="228600" y="15240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89" name="Line 28"/>
            <p:cNvSpPr>
              <a:spLocks noChangeShapeType="1"/>
            </p:cNvSpPr>
            <p:nvPr/>
          </p:nvSpPr>
          <p:spPr bwMode="auto">
            <a:xfrm>
              <a:off x="228600" y="1835150"/>
              <a:ext cx="335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0" name="Line 29"/>
            <p:cNvSpPr>
              <a:spLocks noChangeShapeType="1"/>
            </p:cNvSpPr>
            <p:nvPr/>
          </p:nvSpPr>
          <p:spPr bwMode="auto">
            <a:xfrm>
              <a:off x="228600" y="21463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1" name="Line 30"/>
            <p:cNvSpPr>
              <a:spLocks noChangeShapeType="1"/>
            </p:cNvSpPr>
            <p:nvPr/>
          </p:nvSpPr>
          <p:spPr bwMode="auto">
            <a:xfrm>
              <a:off x="228600" y="24574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2" name="Line 31"/>
            <p:cNvSpPr>
              <a:spLocks noChangeShapeType="1"/>
            </p:cNvSpPr>
            <p:nvPr/>
          </p:nvSpPr>
          <p:spPr bwMode="auto">
            <a:xfrm>
              <a:off x="228600" y="27686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3" name="Line 32"/>
            <p:cNvSpPr>
              <a:spLocks noChangeShapeType="1"/>
            </p:cNvSpPr>
            <p:nvPr/>
          </p:nvSpPr>
          <p:spPr bwMode="auto">
            <a:xfrm>
              <a:off x="228600" y="33401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4" name="Line 33"/>
            <p:cNvSpPr>
              <a:spLocks noChangeShapeType="1"/>
            </p:cNvSpPr>
            <p:nvPr/>
          </p:nvSpPr>
          <p:spPr bwMode="auto">
            <a:xfrm>
              <a:off x="228600" y="152400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5" name="Line 34"/>
            <p:cNvSpPr>
              <a:spLocks noChangeShapeType="1"/>
            </p:cNvSpPr>
            <p:nvPr/>
          </p:nvSpPr>
          <p:spPr bwMode="auto">
            <a:xfrm>
              <a:off x="688975" y="1524000"/>
              <a:ext cx="0" cy="181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6" name="Line 35"/>
            <p:cNvSpPr>
              <a:spLocks noChangeShapeType="1"/>
            </p:cNvSpPr>
            <p:nvPr/>
          </p:nvSpPr>
          <p:spPr bwMode="auto">
            <a:xfrm>
              <a:off x="3581400" y="152400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97" name="Line 36"/>
            <p:cNvSpPr>
              <a:spLocks noChangeShapeType="1"/>
            </p:cNvSpPr>
            <p:nvPr/>
          </p:nvSpPr>
          <p:spPr bwMode="auto">
            <a:xfrm>
              <a:off x="228600" y="30543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75" name="Rectangle 38"/>
          <p:cNvSpPr>
            <a:spLocks noChangeArrowheads="1"/>
          </p:cNvSpPr>
          <p:nvPr/>
        </p:nvSpPr>
        <p:spPr bwMode="auto">
          <a:xfrm>
            <a:off x="3715406" y="5257800"/>
            <a:ext cx="5334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914400" indent="-4572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Association rules: (many more!)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/>
              <a:t>Juice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>
                <a:sym typeface="Symbol" panose="05050102010706020507" pitchFamily="18" charset="2"/>
              </a:rPr>
              <a:t> Diaper  </a:t>
            </a:r>
            <a:r>
              <a:rPr lang="en-US" altLang="en-US" sz="2400" dirty="0" smtClean="0">
                <a:sym typeface="Symbol" panose="05050102010706020507" pitchFamily="18" charset="2"/>
              </a:rPr>
              <a:t>(3/5=60</a:t>
            </a:r>
            <a:r>
              <a:rPr lang="en-US" altLang="en-US" sz="2400" dirty="0">
                <a:sym typeface="Symbol" panose="05050102010706020507" pitchFamily="18" charset="2"/>
              </a:rPr>
              <a:t>%, </a:t>
            </a:r>
            <a:r>
              <a:rPr lang="en-US" altLang="en-US" sz="2400" dirty="0" smtClean="0">
                <a:sym typeface="Symbol" panose="05050102010706020507" pitchFamily="18" charset="2"/>
              </a:rPr>
              <a:t>3/3=100</a:t>
            </a:r>
            <a:r>
              <a:rPr lang="en-US" altLang="en-US" sz="2400" dirty="0">
                <a:sym typeface="Symbol" panose="05050102010706020507" pitchFamily="18" charset="2"/>
              </a:rPr>
              <a:t>%)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i="1" dirty="0"/>
              <a:t>Diaper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i="1" dirty="0">
                <a:sym typeface="Symbol" panose="05050102010706020507" pitchFamily="18" charset="2"/>
              </a:rPr>
              <a:t> Juice  </a:t>
            </a:r>
            <a:r>
              <a:rPr lang="en-US" altLang="en-US" sz="2400" dirty="0" smtClean="0">
                <a:sym typeface="Symbol" panose="05050102010706020507" pitchFamily="18" charset="2"/>
              </a:rPr>
              <a:t>(3/5=60</a:t>
            </a:r>
            <a:r>
              <a:rPr lang="en-US" altLang="en-US" sz="2400" dirty="0">
                <a:sym typeface="Symbol" panose="05050102010706020507" pitchFamily="18" charset="2"/>
              </a:rPr>
              <a:t>%, </a:t>
            </a:r>
            <a:r>
              <a:rPr lang="en-US" altLang="en-US" sz="2400" dirty="0" smtClean="0">
                <a:sym typeface="Symbol" panose="05050102010706020507" pitchFamily="18" charset="2"/>
              </a:rPr>
              <a:t>¾=75</a:t>
            </a:r>
            <a:r>
              <a:rPr lang="en-US" altLang="en-US" sz="2400" dirty="0">
                <a:sym typeface="Symbol" panose="05050102010706020507" pitchFamily="18" charset="2"/>
              </a:rPr>
              <a:t>%)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1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smtClean="0"/>
              <a:t>List any three association rules</a:t>
            </a:r>
          </a:p>
          <a:p>
            <a:pPr lvl="1"/>
            <a:r>
              <a:rPr lang="en-US" altLang="en-US" sz="2000" smtClean="0"/>
              <a:t>1. </a:t>
            </a:r>
          </a:p>
          <a:p>
            <a:pPr lvl="1"/>
            <a:r>
              <a:rPr lang="en-US" altLang="en-US" sz="2000" smtClean="0"/>
              <a:t>2. </a:t>
            </a:r>
          </a:p>
          <a:p>
            <a:pPr lvl="1"/>
            <a:r>
              <a:rPr lang="en-US" altLang="en-US" sz="2000" smtClean="0"/>
              <a:t>3. </a:t>
            </a:r>
          </a:p>
          <a:p>
            <a:r>
              <a:rPr lang="en-US" altLang="en-US" sz="2000" smtClean="0"/>
              <a:t>Find the support of these rules</a:t>
            </a:r>
          </a:p>
          <a:p>
            <a:pPr lvl="1"/>
            <a:r>
              <a:rPr lang="en-US" altLang="en-US" sz="2000" smtClean="0"/>
              <a:t>1. </a:t>
            </a:r>
          </a:p>
          <a:p>
            <a:pPr lvl="1"/>
            <a:r>
              <a:rPr lang="en-US" altLang="en-US" sz="2000" smtClean="0"/>
              <a:t>2. </a:t>
            </a:r>
          </a:p>
          <a:p>
            <a:pPr lvl="1"/>
            <a:r>
              <a:rPr lang="en-US" altLang="en-US" sz="2000" smtClean="0"/>
              <a:t>3. </a:t>
            </a:r>
          </a:p>
          <a:p>
            <a:r>
              <a:rPr lang="en-US" altLang="en-US" sz="2000" smtClean="0"/>
              <a:t>Find the confidence of these rules</a:t>
            </a:r>
          </a:p>
          <a:p>
            <a:pPr lvl="1"/>
            <a:r>
              <a:rPr lang="en-US" altLang="en-US" sz="2000" smtClean="0"/>
              <a:t>1. </a:t>
            </a:r>
          </a:p>
          <a:p>
            <a:pPr lvl="1"/>
            <a:r>
              <a:rPr lang="en-US" altLang="en-US" sz="2000" smtClean="0"/>
              <a:t>2. </a:t>
            </a:r>
          </a:p>
          <a:p>
            <a:pPr lvl="2"/>
            <a:endParaRPr lang="en-US" altLang="en-US" sz="1600" smtClean="0"/>
          </a:p>
          <a:p>
            <a:pPr lvl="1"/>
            <a:r>
              <a:rPr lang="en-US" altLang="en-US" sz="2000" smtClean="0"/>
              <a:t>3. </a:t>
            </a:r>
          </a:p>
          <a:p>
            <a:r>
              <a:rPr lang="en-US" altLang="en-US" sz="2000" smtClean="0"/>
              <a:t>If the minsup is 40%, which association rules are frequent?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3070C9-1E69-4916-870E-B57A9C9E1BCB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May 12, 2024</a:t>
            </a:fld>
            <a:endParaRPr lang="en-US" altLang="en-US" sz="1200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400371-EB03-4BB8-B2F2-E1721CC0FE58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smtClean="0"/>
          </a:p>
        </p:txBody>
      </p:sp>
      <p:grpSp>
        <p:nvGrpSpPr>
          <p:cNvPr id="17415" name="Group 30"/>
          <p:cNvGrpSpPr>
            <a:grpSpLocks/>
          </p:cNvGrpSpPr>
          <p:nvPr/>
        </p:nvGrpSpPr>
        <p:grpSpPr bwMode="auto">
          <a:xfrm>
            <a:off x="5756275" y="0"/>
            <a:ext cx="3352800" cy="1816100"/>
            <a:chOff x="5756366" y="0"/>
            <a:chExt cx="3352800" cy="1816100"/>
          </a:xfrm>
        </p:grpSpPr>
        <p:sp>
          <p:nvSpPr>
            <p:cNvPr id="17416" name="Rectangle 15"/>
            <p:cNvSpPr>
              <a:spLocks noChangeArrowheads="1"/>
            </p:cNvSpPr>
            <p:nvPr/>
          </p:nvSpPr>
          <p:spPr bwMode="auto">
            <a:xfrm>
              <a:off x="6216741" y="1244600"/>
              <a:ext cx="2892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Nuts, Eggs, Milk</a:t>
              </a:r>
            </a:p>
          </p:txBody>
        </p:sp>
        <p:sp>
          <p:nvSpPr>
            <p:cNvPr id="17417" name="Rectangle 16"/>
            <p:cNvSpPr>
              <a:spLocks noChangeArrowheads="1"/>
            </p:cNvSpPr>
            <p:nvPr/>
          </p:nvSpPr>
          <p:spPr bwMode="auto">
            <a:xfrm>
              <a:off x="5756366" y="1244600"/>
              <a:ext cx="46037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40</a:t>
              </a:r>
            </a:p>
          </p:txBody>
        </p:sp>
        <p:sp>
          <p:nvSpPr>
            <p:cNvPr id="17418" name="Rectangle 17"/>
            <p:cNvSpPr>
              <a:spLocks noChangeArrowheads="1"/>
            </p:cNvSpPr>
            <p:nvPr/>
          </p:nvSpPr>
          <p:spPr bwMode="auto">
            <a:xfrm>
              <a:off x="6216741" y="1530350"/>
              <a:ext cx="2892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400"/>
                <a:t>Nuts, Coffee, Diaper, Eggs, Milk</a:t>
              </a:r>
            </a:p>
          </p:txBody>
        </p:sp>
        <p:sp>
          <p:nvSpPr>
            <p:cNvPr id="17419" name="Rectangle 18"/>
            <p:cNvSpPr>
              <a:spLocks noChangeArrowheads="1"/>
            </p:cNvSpPr>
            <p:nvPr/>
          </p:nvSpPr>
          <p:spPr bwMode="auto">
            <a:xfrm>
              <a:off x="5756366" y="1530350"/>
              <a:ext cx="46037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50</a:t>
              </a:r>
            </a:p>
          </p:txBody>
        </p:sp>
        <p:sp>
          <p:nvSpPr>
            <p:cNvPr id="17420" name="Rectangle 19"/>
            <p:cNvSpPr>
              <a:spLocks noChangeArrowheads="1"/>
            </p:cNvSpPr>
            <p:nvPr/>
          </p:nvSpPr>
          <p:spPr bwMode="auto">
            <a:xfrm>
              <a:off x="6216741" y="933450"/>
              <a:ext cx="289242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Diaper, Eggs</a:t>
              </a:r>
            </a:p>
          </p:txBody>
        </p:sp>
        <p:sp>
          <p:nvSpPr>
            <p:cNvPr id="17421" name="Rectangle 20"/>
            <p:cNvSpPr>
              <a:spLocks noChangeArrowheads="1"/>
            </p:cNvSpPr>
            <p:nvPr/>
          </p:nvSpPr>
          <p:spPr bwMode="auto">
            <a:xfrm>
              <a:off x="5756366" y="933450"/>
              <a:ext cx="46037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17422" name="Rectangle 21"/>
            <p:cNvSpPr>
              <a:spLocks noChangeArrowheads="1"/>
            </p:cNvSpPr>
            <p:nvPr/>
          </p:nvSpPr>
          <p:spPr bwMode="auto">
            <a:xfrm>
              <a:off x="6216741" y="622300"/>
              <a:ext cx="289242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Coffee, Diaper</a:t>
              </a:r>
            </a:p>
          </p:txBody>
        </p:sp>
        <p:sp>
          <p:nvSpPr>
            <p:cNvPr id="17423" name="Rectangle 22"/>
            <p:cNvSpPr>
              <a:spLocks noChangeArrowheads="1"/>
            </p:cNvSpPr>
            <p:nvPr/>
          </p:nvSpPr>
          <p:spPr bwMode="auto">
            <a:xfrm>
              <a:off x="5756366" y="622300"/>
              <a:ext cx="46037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20</a:t>
              </a:r>
            </a:p>
          </p:txBody>
        </p:sp>
        <p:sp>
          <p:nvSpPr>
            <p:cNvPr id="17424" name="Rectangle 23"/>
            <p:cNvSpPr>
              <a:spLocks noChangeArrowheads="1"/>
            </p:cNvSpPr>
            <p:nvPr/>
          </p:nvSpPr>
          <p:spPr bwMode="auto">
            <a:xfrm>
              <a:off x="6216741" y="311150"/>
              <a:ext cx="289242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Nuts, Diaper</a:t>
              </a:r>
            </a:p>
          </p:txBody>
        </p:sp>
        <p:sp>
          <p:nvSpPr>
            <p:cNvPr id="17425" name="Rectangle 24"/>
            <p:cNvSpPr>
              <a:spLocks noChangeArrowheads="1"/>
            </p:cNvSpPr>
            <p:nvPr/>
          </p:nvSpPr>
          <p:spPr bwMode="auto">
            <a:xfrm>
              <a:off x="5756366" y="311150"/>
              <a:ext cx="46037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10</a:t>
              </a:r>
            </a:p>
          </p:txBody>
        </p:sp>
        <p:sp>
          <p:nvSpPr>
            <p:cNvPr id="17426" name="Rectangle 25"/>
            <p:cNvSpPr>
              <a:spLocks noChangeArrowheads="1"/>
            </p:cNvSpPr>
            <p:nvPr/>
          </p:nvSpPr>
          <p:spPr bwMode="auto">
            <a:xfrm>
              <a:off x="6216741" y="0"/>
              <a:ext cx="2892425" cy="311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Items bought</a:t>
              </a:r>
            </a:p>
          </p:txBody>
        </p:sp>
        <p:sp>
          <p:nvSpPr>
            <p:cNvPr id="17427" name="Rectangle 26"/>
            <p:cNvSpPr>
              <a:spLocks noChangeArrowheads="1"/>
            </p:cNvSpPr>
            <p:nvPr/>
          </p:nvSpPr>
          <p:spPr bwMode="auto">
            <a:xfrm>
              <a:off x="5756366" y="0"/>
              <a:ext cx="460375" cy="311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chemeClr val="hlink"/>
                  </a:solidFill>
                </a:rPr>
                <a:t>Tid</a:t>
              </a:r>
            </a:p>
          </p:txBody>
        </p:sp>
        <p:sp>
          <p:nvSpPr>
            <p:cNvPr id="17428" name="Line 27"/>
            <p:cNvSpPr>
              <a:spLocks noChangeShapeType="1"/>
            </p:cNvSpPr>
            <p:nvPr/>
          </p:nvSpPr>
          <p:spPr bwMode="auto">
            <a:xfrm>
              <a:off x="5756366" y="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9" name="Line 28"/>
            <p:cNvSpPr>
              <a:spLocks noChangeShapeType="1"/>
            </p:cNvSpPr>
            <p:nvPr/>
          </p:nvSpPr>
          <p:spPr bwMode="auto">
            <a:xfrm>
              <a:off x="5756366" y="311150"/>
              <a:ext cx="335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0" name="Line 29"/>
            <p:cNvSpPr>
              <a:spLocks noChangeShapeType="1"/>
            </p:cNvSpPr>
            <p:nvPr/>
          </p:nvSpPr>
          <p:spPr bwMode="auto">
            <a:xfrm>
              <a:off x="5756366" y="6223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1" name="Line 30"/>
            <p:cNvSpPr>
              <a:spLocks noChangeShapeType="1"/>
            </p:cNvSpPr>
            <p:nvPr/>
          </p:nvSpPr>
          <p:spPr bwMode="auto">
            <a:xfrm>
              <a:off x="5756366" y="9334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2" name="Line 31"/>
            <p:cNvSpPr>
              <a:spLocks noChangeShapeType="1"/>
            </p:cNvSpPr>
            <p:nvPr/>
          </p:nvSpPr>
          <p:spPr bwMode="auto">
            <a:xfrm>
              <a:off x="5756366" y="12446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3" name="Line 32"/>
            <p:cNvSpPr>
              <a:spLocks noChangeShapeType="1"/>
            </p:cNvSpPr>
            <p:nvPr/>
          </p:nvSpPr>
          <p:spPr bwMode="auto">
            <a:xfrm>
              <a:off x="5756366" y="18161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4" name="Line 33"/>
            <p:cNvSpPr>
              <a:spLocks noChangeShapeType="1"/>
            </p:cNvSpPr>
            <p:nvPr/>
          </p:nvSpPr>
          <p:spPr bwMode="auto">
            <a:xfrm>
              <a:off x="5756366" y="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5" name="Line 34"/>
            <p:cNvSpPr>
              <a:spLocks noChangeShapeType="1"/>
            </p:cNvSpPr>
            <p:nvPr/>
          </p:nvSpPr>
          <p:spPr bwMode="auto">
            <a:xfrm>
              <a:off x="6216741" y="0"/>
              <a:ext cx="0" cy="181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6" name="Line 35"/>
            <p:cNvSpPr>
              <a:spLocks noChangeShapeType="1"/>
            </p:cNvSpPr>
            <p:nvPr/>
          </p:nvSpPr>
          <p:spPr bwMode="auto">
            <a:xfrm>
              <a:off x="9109166" y="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37" name="Line 36"/>
            <p:cNvSpPr>
              <a:spLocks noChangeShapeType="1"/>
            </p:cNvSpPr>
            <p:nvPr/>
          </p:nvSpPr>
          <p:spPr bwMode="auto">
            <a:xfrm>
              <a:off x="5756366" y="15303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mtClean="0"/>
              <a:t>Exercise 1 – Sol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 smtClean="0"/>
              <a:t>List any three association rules</a:t>
            </a:r>
          </a:p>
          <a:p>
            <a:pPr lvl="1"/>
            <a:r>
              <a:rPr lang="en-US" altLang="en-US" sz="2000" dirty="0" smtClean="0"/>
              <a:t>1. {Milk, Eggs} =&gt; {Juice}</a:t>
            </a:r>
          </a:p>
          <a:p>
            <a:pPr lvl="1"/>
            <a:r>
              <a:rPr lang="en-US" altLang="en-US" sz="2000" dirty="0" smtClean="0"/>
              <a:t>2. {Coffee} =&gt; {Diaper}</a:t>
            </a:r>
          </a:p>
          <a:p>
            <a:pPr lvl="1"/>
            <a:r>
              <a:rPr lang="en-US" altLang="en-US" sz="2000" dirty="0" smtClean="0"/>
              <a:t>3. {Juice, Nuts, Milk} =&gt; {Coffee, Eggs}</a:t>
            </a:r>
          </a:p>
          <a:p>
            <a:r>
              <a:rPr lang="en-US" altLang="en-US" sz="2000" dirty="0" smtClean="0"/>
              <a:t>Find the support of these rules</a:t>
            </a:r>
          </a:p>
          <a:p>
            <a:pPr lvl="1"/>
            <a:r>
              <a:rPr lang="en-US" altLang="en-US" sz="2000" dirty="0" smtClean="0"/>
              <a:t>1. {Milk, Eggs} =&gt; {Juice} : 0/5 = 0%</a:t>
            </a:r>
          </a:p>
          <a:p>
            <a:pPr lvl="1"/>
            <a:r>
              <a:rPr lang="en-US" altLang="en-US" sz="2000" dirty="0" smtClean="0"/>
              <a:t>2. {Coffee} =&gt; {Diaper} :2/5 = 40%</a:t>
            </a:r>
          </a:p>
          <a:p>
            <a:pPr lvl="1"/>
            <a:r>
              <a:rPr lang="en-US" altLang="en-US" sz="2000" dirty="0" smtClean="0"/>
              <a:t>3. {Juice, Nuts, Milk} =&gt; {Coffee, Eggs} : 0</a:t>
            </a:r>
          </a:p>
          <a:p>
            <a:r>
              <a:rPr lang="en-US" altLang="en-US" sz="2000" dirty="0" smtClean="0"/>
              <a:t>Find the confidence of these rules</a:t>
            </a:r>
          </a:p>
          <a:p>
            <a:pPr lvl="1"/>
            <a:r>
              <a:rPr lang="en-US" altLang="en-US" sz="2000" dirty="0" smtClean="0"/>
              <a:t>1. {Milk, Eggs} =&gt; {Juice} : 0 </a:t>
            </a:r>
          </a:p>
          <a:p>
            <a:pPr lvl="1"/>
            <a:r>
              <a:rPr lang="en-US" altLang="en-US" sz="2000" dirty="0" smtClean="0"/>
              <a:t>2. {Coffee} =&gt; {Diaper} : 2/2 = 100%</a:t>
            </a:r>
          </a:p>
          <a:p>
            <a:pPr lvl="2"/>
            <a:r>
              <a:rPr lang="en-US" altLang="en-US" sz="1600" dirty="0" smtClean="0"/>
              <a:t>{Diaper} =&gt; {Coffee} : 2/4 = 50%</a:t>
            </a:r>
          </a:p>
          <a:p>
            <a:pPr lvl="1"/>
            <a:r>
              <a:rPr lang="en-US" altLang="en-US" sz="2000" dirty="0" smtClean="0"/>
              <a:t>3. {Juice, Nuts, Milk} =&gt; {Coffee, Eggs} : 0</a:t>
            </a:r>
          </a:p>
          <a:p>
            <a:r>
              <a:rPr lang="en-US" altLang="en-US" sz="2000" dirty="0" smtClean="0"/>
              <a:t>If the </a:t>
            </a:r>
            <a:r>
              <a:rPr lang="en-US" altLang="en-US" sz="2000" dirty="0" err="1" smtClean="0"/>
              <a:t>minsup</a:t>
            </a:r>
            <a:r>
              <a:rPr lang="en-US" altLang="en-US" sz="2000" dirty="0" smtClean="0"/>
              <a:t> is 40%, which association rules are frequent?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01926C-FE2D-445C-ABA9-844224DB603E}" type="datetime4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May 12, 2024</a:t>
            </a:fld>
            <a:endParaRPr lang="en-US" altLang="en-US" sz="1200" smtClean="0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smtClean="0"/>
              <a:t>Data Mining: Concepts and Techniques</a:t>
            </a:r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F78FB4-26CA-4C90-B01C-ABD4C698C179}" type="slidenum">
              <a:rPr lang="en-US" altLang="en-US" sz="12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smtClean="0"/>
          </a:p>
        </p:txBody>
      </p:sp>
      <p:grpSp>
        <p:nvGrpSpPr>
          <p:cNvPr id="18439" name="Group 30"/>
          <p:cNvGrpSpPr>
            <a:grpSpLocks/>
          </p:cNvGrpSpPr>
          <p:nvPr/>
        </p:nvGrpSpPr>
        <p:grpSpPr bwMode="auto">
          <a:xfrm>
            <a:off x="5791200" y="0"/>
            <a:ext cx="3352800" cy="1816100"/>
            <a:chOff x="5756366" y="0"/>
            <a:chExt cx="3352800" cy="1816100"/>
          </a:xfrm>
        </p:grpSpPr>
        <p:sp>
          <p:nvSpPr>
            <p:cNvPr id="18440" name="Rectangle 15"/>
            <p:cNvSpPr>
              <a:spLocks noChangeArrowheads="1"/>
            </p:cNvSpPr>
            <p:nvPr/>
          </p:nvSpPr>
          <p:spPr bwMode="auto">
            <a:xfrm>
              <a:off x="6216741" y="1244600"/>
              <a:ext cx="2892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Nuts, Eggs, Milk</a:t>
              </a:r>
            </a:p>
          </p:txBody>
        </p:sp>
        <p:sp>
          <p:nvSpPr>
            <p:cNvPr id="18441" name="Rectangle 16"/>
            <p:cNvSpPr>
              <a:spLocks noChangeArrowheads="1"/>
            </p:cNvSpPr>
            <p:nvPr/>
          </p:nvSpPr>
          <p:spPr bwMode="auto">
            <a:xfrm>
              <a:off x="5756366" y="1244600"/>
              <a:ext cx="46037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40</a:t>
              </a:r>
            </a:p>
          </p:txBody>
        </p:sp>
        <p:sp>
          <p:nvSpPr>
            <p:cNvPr id="18442" name="Rectangle 17"/>
            <p:cNvSpPr>
              <a:spLocks noChangeArrowheads="1"/>
            </p:cNvSpPr>
            <p:nvPr/>
          </p:nvSpPr>
          <p:spPr bwMode="auto">
            <a:xfrm>
              <a:off x="6216741" y="1530350"/>
              <a:ext cx="289242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400"/>
                <a:t>Nuts, Coffee, Diaper, Eggs, Milk</a:t>
              </a:r>
            </a:p>
          </p:txBody>
        </p:sp>
        <p:sp>
          <p:nvSpPr>
            <p:cNvPr id="18443" name="Rectangle 18"/>
            <p:cNvSpPr>
              <a:spLocks noChangeArrowheads="1"/>
            </p:cNvSpPr>
            <p:nvPr/>
          </p:nvSpPr>
          <p:spPr bwMode="auto">
            <a:xfrm>
              <a:off x="5756366" y="1530350"/>
              <a:ext cx="460375" cy="285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50</a:t>
              </a:r>
            </a:p>
          </p:txBody>
        </p:sp>
        <p:sp>
          <p:nvSpPr>
            <p:cNvPr id="18444" name="Rectangle 19"/>
            <p:cNvSpPr>
              <a:spLocks noChangeArrowheads="1"/>
            </p:cNvSpPr>
            <p:nvPr/>
          </p:nvSpPr>
          <p:spPr bwMode="auto">
            <a:xfrm>
              <a:off x="6216741" y="933450"/>
              <a:ext cx="289242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Diaper, Eggs</a:t>
              </a:r>
            </a:p>
          </p:txBody>
        </p:sp>
        <p:sp>
          <p:nvSpPr>
            <p:cNvPr id="18445" name="Rectangle 20"/>
            <p:cNvSpPr>
              <a:spLocks noChangeArrowheads="1"/>
            </p:cNvSpPr>
            <p:nvPr/>
          </p:nvSpPr>
          <p:spPr bwMode="auto">
            <a:xfrm>
              <a:off x="5756366" y="933450"/>
              <a:ext cx="46037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30</a:t>
              </a:r>
            </a:p>
          </p:txBody>
        </p:sp>
        <p:sp>
          <p:nvSpPr>
            <p:cNvPr id="18446" name="Rectangle 21"/>
            <p:cNvSpPr>
              <a:spLocks noChangeArrowheads="1"/>
            </p:cNvSpPr>
            <p:nvPr/>
          </p:nvSpPr>
          <p:spPr bwMode="auto">
            <a:xfrm>
              <a:off x="6216741" y="622300"/>
              <a:ext cx="289242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Coffee, Diaper</a:t>
              </a:r>
            </a:p>
          </p:txBody>
        </p:sp>
        <p:sp>
          <p:nvSpPr>
            <p:cNvPr id="18447" name="Rectangle 22"/>
            <p:cNvSpPr>
              <a:spLocks noChangeArrowheads="1"/>
            </p:cNvSpPr>
            <p:nvPr/>
          </p:nvSpPr>
          <p:spPr bwMode="auto">
            <a:xfrm>
              <a:off x="5756366" y="622300"/>
              <a:ext cx="46037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20</a:t>
              </a:r>
            </a:p>
          </p:txBody>
        </p:sp>
        <p:sp>
          <p:nvSpPr>
            <p:cNvPr id="18448" name="Rectangle 23"/>
            <p:cNvSpPr>
              <a:spLocks noChangeArrowheads="1"/>
            </p:cNvSpPr>
            <p:nvPr/>
          </p:nvSpPr>
          <p:spPr bwMode="auto">
            <a:xfrm>
              <a:off x="6216741" y="311150"/>
              <a:ext cx="289242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Juice, Nuts, Diaper</a:t>
              </a:r>
            </a:p>
          </p:txBody>
        </p:sp>
        <p:sp>
          <p:nvSpPr>
            <p:cNvPr id="18449" name="Rectangle 24"/>
            <p:cNvSpPr>
              <a:spLocks noChangeArrowheads="1"/>
            </p:cNvSpPr>
            <p:nvPr/>
          </p:nvSpPr>
          <p:spPr bwMode="auto">
            <a:xfrm>
              <a:off x="5756366" y="311150"/>
              <a:ext cx="460375" cy="311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/>
                <a:t>10</a:t>
              </a:r>
            </a:p>
          </p:txBody>
        </p:sp>
        <p:sp>
          <p:nvSpPr>
            <p:cNvPr id="18450" name="Rectangle 25"/>
            <p:cNvSpPr>
              <a:spLocks noChangeArrowheads="1"/>
            </p:cNvSpPr>
            <p:nvPr/>
          </p:nvSpPr>
          <p:spPr bwMode="auto">
            <a:xfrm>
              <a:off x="6216741" y="0"/>
              <a:ext cx="2892425" cy="311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600" b="1">
                  <a:solidFill>
                    <a:schemeClr val="hlink"/>
                  </a:solidFill>
                </a:rPr>
                <a:t>Items bought</a:t>
              </a:r>
            </a:p>
          </p:txBody>
        </p:sp>
        <p:sp>
          <p:nvSpPr>
            <p:cNvPr id="18451" name="Rectangle 26"/>
            <p:cNvSpPr>
              <a:spLocks noChangeArrowheads="1"/>
            </p:cNvSpPr>
            <p:nvPr/>
          </p:nvSpPr>
          <p:spPr bwMode="auto">
            <a:xfrm>
              <a:off x="5756366" y="0"/>
              <a:ext cx="460375" cy="311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sz="1400" b="1">
                  <a:solidFill>
                    <a:schemeClr val="hlink"/>
                  </a:solidFill>
                </a:rPr>
                <a:t>Tid</a:t>
              </a:r>
            </a:p>
          </p:txBody>
        </p:sp>
        <p:sp>
          <p:nvSpPr>
            <p:cNvPr id="18452" name="Line 27"/>
            <p:cNvSpPr>
              <a:spLocks noChangeShapeType="1"/>
            </p:cNvSpPr>
            <p:nvPr/>
          </p:nvSpPr>
          <p:spPr bwMode="auto">
            <a:xfrm>
              <a:off x="5756366" y="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Line 28"/>
            <p:cNvSpPr>
              <a:spLocks noChangeShapeType="1"/>
            </p:cNvSpPr>
            <p:nvPr/>
          </p:nvSpPr>
          <p:spPr bwMode="auto">
            <a:xfrm>
              <a:off x="5756366" y="311150"/>
              <a:ext cx="3352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4" name="Line 29"/>
            <p:cNvSpPr>
              <a:spLocks noChangeShapeType="1"/>
            </p:cNvSpPr>
            <p:nvPr/>
          </p:nvSpPr>
          <p:spPr bwMode="auto">
            <a:xfrm>
              <a:off x="5756366" y="6223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5" name="Line 30"/>
            <p:cNvSpPr>
              <a:spLocks noChangeShapeType="1"/>
            </p:cNvSpPr>
            <p:nvPr/>
          </p:nvSpPr>
          <p:spPr bwMode="auto">
            <a:xfrm>
              <a:off x="5756366" y="9334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6" name="Line 31"/>
            <p:cNvSpPr>
              <a:spLocks noChangeShapeType="1"/>
            </p:cNvSpPr>
            <p:nvPr/>
          </p:nvSpPr>
          <p:spPr bwMode="auto">
            <a:xfrm>
              <a:off x="5756366" y="124460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7" name="Line 32"/>
            <p:cNvSpPr>
              <a:spLocks noChangeShapeType="1"/>
            </p:cNvSpPr>
            <p:nvPr/>
          </p:nvSpPr>
          <p:spPr bwMode="auto">
            <a:xfrm>
              <a:off x="5756366" y="1816100"/>
              <a:ext cx="3352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8" name="Line 33"/>
            <p:cNvSpPr>
              <a:spLocks noChangeShapeType="1"/>
            </p:cNvSpPr>
            <p:nvPr/>
          </p:nvSpPr>
          <p:spPr bwMode="auto">
            <a:xfrm>
              <a:off x="5756366" y="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Line 34"/>
            <p:cNvSpPr>
              <a:spLocks noChangeShapeType="1"/>
            </p:cNvSpPr>
            <p:nvPr/>
          </p:nvSpPr>
          <p:spPr bwMode="auto">
            <a:xfrm>
              <a:off x="6216741" y="0"/>
              <a:ext cx="0" cy="181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Line 35"/>
            <p:cNvSpPr>
              <a:spLocks noChangeShapeType="1"/>
            </p:cNvSpPr>
            <p:nvPr/>
          </p:nvSpPr>
          <p:spPr bwMode="auto">
            <a:xfrm>
              <a:off x="9109166" y="0"/>
              <a:ext cx="0" cy="18161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1" name="Line 36"/>
            <p:cNvSpPr>
              <a:spLocks noChangeShapeType="1"/>
            </p:cNvSpPr>
            <p:nvPr/>
          </p:nvSpPr>
          <p:spPr bwMode="auto">
            <a:xfrm>
              <a:off x="5756366" y="1530350"/>
              <a:ext cx="335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25773</TotalTime>
  <Words>2168</Words>
  <Application>Microsoft Office PowerPoint</Application>
  <PresentationFormat>On-screen Show (4:3)</PresentationFormat>
  <Paragraphs>518</Paragraphs>
  <Slides>26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SimSun</vt:lpstr>
      <vt:lpstr>SimSun</vt:lpstr>
      <vt:lpstr>Arial</vt:lpstr>
      <vt:lpstr>Berlin Sans FB Demi</vt:lpstr>
      <vt:lpstr>Calibri</vt:lpstr>
      <vt:lpstr>Symbol</vt:lpstr>
      <vt:lpstr>Tahoma</vt:lpstr>
      <vt:lpstr>Times New Roman</vt:lpstr>
      <vt:lpstr>Wingdings</vt:lpstr>
      <vt:lpstr>Blends</vt:lpstr>
      <vt:lpstr>Equation</vt:lpstr>
      <vt:lpstr>Chart</vt:lpstr>
      <vt:lpstr>Data Mining   Frequent Pattern Mining</vt:lpstr>
      <vt:lpstr>Chapter 6: Mining Frequent Patterns, Association and Correlations: Basic Concepts and Methods</vt:lpstr>
      <vt:lpstr>Learning Outcomes</vt:lpstr>
      <vt:lpstr>What Is Frequent Pattern Analysis?</vt:lpstr>
      <vt:lpstr>Basic Concepts: Frequent Patterns and Association Rules</vt:lpstr>
      <vt:lpstr>Basic Concepts: Frequent Patterns</vt:lpstr>
      <vt:lpstr>Basic Concepts: Association Rules</vt:lpstr>
      <vt:lpstr>Exercise 1</vt:lpstr>
      <vt:lpstr>Exercise 1 – Sol </vt:lpstr>
      <vt:lpstr>Association Rule Mining</vt:lpstr>
      <vt:lpstr>Computational Complexity of Frequent Itemset Mining</vt:lpstr>
      <vt:lpstr>Chapter 5: Mining Frequent Patterns, Association and Correlations: Basic Concepts and Methods</vt:lpstr>
      <vt:lpstr>Scalable Frequent Itemset Mining Methods</vt:lpstr>
      <vt:lpstr>The Downward Closure Property and Scalable Mining Methods</vt:lpstr>
      <vt:lpstr>Apriori: A Candidate Generation &amp; Test Approach</vt:lpstr>
      <vt:lpstr>The Apriori Algorithm—An Example </vt:lpstr>
      <vt:lpstr>Exercise 2</vt:lpstr>
      <vt:lpstr>Exercise 2</vt:lpstr>
      <vt:lpstr>Assignment</vt:lpstr>
      <vt:lpstr>Scalable Frequent Itemset Mining Methods</vt:lpstr>
      <vt:lpstr>Further Improvement of the Apriori Method</vt:lpstr>
      <vt:lpstr>FP-Growth vs. Apriori: Scalability With the Support Threshold</vt:lpstr>
      <vt:lpstr>Chapter 5: Mining Frequent Patterns, Association and Correlations: Basic Concepts and Methods</vt:lpstr>
      <vt:lpstr>Interestingness Measure: Correlations (Lift)</vt:lpstr>
      <vt:lpstr>Exercise 3</vt:lpstr>
      <vt:lpstr>Exercise 3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Moiz Ghauri</cp:lastModifiedBy>
  <cp:revision>745</cp:revision>
  <cp:lastPrinted>2010-10-01T20:10:01Z</cp:lastPrinted>
  <dcterms:created xsi:type="dcterms:W3CDTF">1998-06-19T04:38:52Z</dcterms:created>
  <dcterms:modified xsi:type="dcterms:W3CDTF">2024-05-13T06:42:44Z</dcterms:modified>
</cp:coreProperties>
</file>