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1661" r:id="rId2"/>
    <p:sldId id="1747" r:id="rId3"/>
    <p:sldId id="1669" r:id="rId4"/>
    <p:sldId id="1670" r:id="rId5"/>
    <p:sldId id="1672" r:id="rId6"/>
    <p:sldId id="1673" r:id="rId7"/>
    <p:sldId id="1674" r:id="rId8"/>
    <p:sldId id="1675" r:id="rId9"/>
    <p:sldId id="1676" r:id="rId10"/>
    <p:sldId id="1677" r:id="rId11"/>
    <p:sldId id="1678" r:id="rId12"/>
    <p:sldId id="1680" r:id="rId13"/>
    <p:sldId id="1682" r:id="rId14"/>
    <p:sldId id="1748" r:id="rId15"/>
    <p:sldId id="1690" r:id="rId16"/>
    <p:sldId id="1691" r:id="rId17"/>
    <p:sldId id="1692" r:id="rId18"/>
    <p:sldId id="1693" r:id="rId19"/>
    <p:sldId id="1695" r:id="rId20"/>
    <p:sldId id="1696" r:id="rId21"/>
    <p:sldId id="1698" r:id="rId22"/>
    <p:sldId id="1749" r:id="rId23"/>
    <p:sldId id="1750" r:id="rId24"/>
    <p:sldId id="1751" r:id="rId25"/>
    <p:sldId id="1752" r:id="rId26"/>
    <p:sldId id="1753" r:id="rId27"/>
    <p:sldId id="1754" r:id="rId28"/>
  </p:sldIdLst>
  <p:sldSz cx="12192000" cy="6858000"/>
  <p:notesSz cx="7010400" cy="9296400"/>
  <p:defaultTextStyle>
    <a:defPPr>
      <a:defRPr lang="en-US"/>
    </a:defPPr>
    <a:lvl1pPr marL="0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qing Liu" initials="XL" lastIdx="3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DBC"/>
    <a:srgbClr val="E48312"/>
    <a:srgbClr val="94A088"/>
    <a:srgbClr val="008080"/>
    <a:srgbClr val="0033CC"/>
    <a:srgbClr val="0000CC"/>
    <a:srgbClr val="BD582C"/>
    <a:srgbClr val="7F7F7F"/>
    <a:srgbClr val="865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1" autoAdjust="0"/>
    <p:restoredTop sz="99021" autoAdjust="0"/>
  </p:normalViewPr>
  <p:slideViewPr>
    <p:cSldViewPr snapToGrid="0">
      <p:cViewPr varScale="1">
        <p:scale>
          <a:sx n="86" d="100"/>
          <a:sy n="86" d="100"/>
        </p:scale>
        <p:origin x="-840" y="-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358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emf"/><Relationship Id="rId6" Type="http://schemas.openxmlformats.org/officeDocument/2006/relationships/image" Target="../media/image12.wmf"/><Relationship Id="rId5" Type="http://schemas.openxmlformats.org/officeDocument/2006/relationships/image" Target="../media/image11.e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r">
              <a:defRPr sz="1200"/>
            </a:lvl1pPr>
          </a:lstStyle>
          <a:p>
            <a:fld id="{F87AF23C-6CAB-4A6A-B3BC-A88F610E0570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7" tIns="46584" rIns="93167" bIns="4658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67" tIns="46584" rIns="93167" bIns="4658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9"/>
            <a:ext cx="3037840" cy="466433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9"/>
            <a:ext cx="3037840" cy="466433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r">
              <a:defRPr sz="1200"/>
            </a:lvl1pPr>
          </a:lstStyle>
          <a:p>
            <a:fld id="{A6F8110F-5CB8-4B7A-89C2-96B671E60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4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110F-5CB8-4B7A-89C2-96B671E605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76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40B2C22-A77C-4DAF-9C0E-930571BDEE41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60671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534D9A1-129C-4562-96D2-C442A5B806E4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6682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EE2F585-E68E-4BA1-BE26-16783875BEB7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1383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FA90D65-3361-49DF-9B88-8772BDB9DA9D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98500"/>
            <a:ext cx="6132513" cy="3451225"/>
          </a:xfrm>
          <a:ln w="12700" cap="flat">
            <a:solidFill>
              <a:schemeClr val="tx1"/>
            </a:solidFill>
          </a:ln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84005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BF947792-BF46-405C-86E9-4DC33AF8A072}" type="slidenum">
              <a:rPr lang="en-US" altLang="en-US">
                <a:solidFill>
                  <a:prstClr val="black"/>
                </a:solidFill>
              </a:rPr>
              <a:pPr algn="r">
                <a:spcBef>
                  <a:spcPct val="0"/>
                </a:spcBef>
              </a:pPr>
              <a:t>14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01634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D5A7EE7-558B-4BEE-BB98-C5DCA5D432C0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3159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9F1B8A3-85F5-43BE-9C88-C460B9285F31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64650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DD2C04B-58A1-4B5B-9FE0-CCA8FA76BAEC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93078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4A1B803-A03C-4AF0-B832-2232D755746A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5960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62B3276-B21B-46AA-8A50-86AF7917B6FD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73205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BF947792-BF46-405C-86E9-4DC33AF8A072}" type="slidenum">
              <a:rPr lang="en-US" altLang="en-US">
                <a:solidFill>
                  <a:prstClr val="black"/>
                </a:solidFill>
              </a:rPr>
              <a:pPr algn="r">
                <a:spcBef>
                  <a:spcPct val="0"/>
                </a:spcBef>
              </a:pPr>
              <a:t>2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4365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84C2BBE-EFD2-41B4-AE3C-60858669F699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10759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945A8F0-8966-46AC-B0C6-0A66CA5E6FF0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66767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83992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32038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40902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D9D86FD-A244-42A4-AEDB-C28D6F30B35B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78995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870A63E-C667-4AC0-8176-DF644A0FB608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48181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65EC476-ADA0-4B8B-9C02-E341A210E4EF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I : the expected information needed to classify a given sample</a:t>
            </a:r>
          </a:p>
          <a:p>
            <a:r>
              <a:rPr lang="en-US" altLang="en-US" smtClean="0"/>
              <a:t>E (entropy) : expected information based on the partitioning into subsets by A</a:t>
            </a:r>
          </a:p>
          <a:p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5309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10FB955-1A05-46BC-9E97-806C4BB938B5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95062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A6F9A96-B1C2-454F-A435-EAA583CB3B73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18252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EDCBD44-BA6F-47C3-9FCD-D068176CAEB4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13891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E6A0700-62D1-4DF1-9C21-09E216332905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55289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500" y="2343945"/>
            <a:ext cx="11303000" cy="1034256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600" spc="-51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95871" y="3529775"/>
            <a:ext cx="10058400" cy="782070"/>
          </a:xfrm>
        </p:spPr>
        <p:txBody>
          <a:bodyPr lIns="91436" rIns="91436">
            <a:normAutofit/>
          </a:bodyPr>
          <a:lstStyle>
            <a:lvl1pPr marL="0" indent="0" algn="ctr">
              <a:buNone/>
              <a:defRPr sz="2400" b="1" cap="none" spc="200" baseline="0">
                <a:solidFill>
                  <a:schemeClr val="tx1"/>
                </a:solidFill>
                <a:latin typeface="Berlin Sans FB Demi" panose="020E0802020502020306" pitchFamily="34" charset="0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" y="0"/>
            <a:ext cx="12244106" cy="2281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" y="4463419"/>
            <a:ext cx="12192000" cy="2396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85" y="221676"/>
            <a:ext cx="11369963" cy="738909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83" y="1219200"/>
            <a:ext cx="11406908" cy="5384800"/>
          </a:xfrm>
        </p:spPr>
        <p:txBody>
          <a:bodyPr/>
          <a:lstStyle>
            <a:lvl1pPr marL="461951" indent="-461951">
              <a:defRPr sz="2800"/>
            </a:lvl1pPr>
            <a:lvl2pPr marL="738170" indent="-538149">
              <a:defRPr sz="2800"/>
            </a:lvl2pPr>
            <a:lvl3pPr marL="858817" indent="-474651">
              <a:defRPr sz="2800"/>
            </a:lvl3pPr>
            <a:lvl4pPr marL="1144559" indent="-522275">
              <a:defRPr sz="2800"/>
            </a:lvl4pPr>
            <a:lvl5pPr marL="1376328" indent="-507987"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 Fourth level</a:t>
            </a:r>
          </a:p>
          <a:p>
            <a:pPr lvl="4"/>
            <a:r>
              <a:rPr lang="en-US" dirty="0" smtClean="0"/>
              <a:t> 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203200" y="6324600"/>
            <a:ext cx="2540000" cy="533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51A89-488A-40F4-925D-3A8D716DC85C}" type="datetime4">
              <a:rPr lang="en-US"/>
              <a:pPr>
                <a:defRPr/>
              </a:pPr>
              <a:t>January 10, 2025</a:t>
            </a:fld>
            <a:endParaRPr lang="en-US"/>
          </a:p>
        </p:txBody>
      </p:sp>
      <p:sp>
        <p:nvSpPr>
          <p:cNvPr id="3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4267200" y="6324600"/>
            <a:ext cx="3860800" cy="533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652000" y="64008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37563FD-6697-45D1-A120-28B4ECD114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4220206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81000"/>
            <a:ext cx="11074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371600"/>
            <a:ext cx="54864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4864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406400" y="64770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FFBA9-6F95-4F70-A0C1-45366D5DB750}" type="datetime4">
              <a:rPr lang="en-US"/>
              <a:pPr>
                <a:defRPr/>
              </a:pPr>
              <a:t>January 10, 2025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4470400" y="6477000"/>
            <a:ext cx="38608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652000" y="64770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B0B6D57-B021-463B-8D62-09A83E2EE1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993140"/>
      </p:ext>
    </p:extLst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81000"/>
            <a:ext cx="11074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371600"/>
            <a:ext cx="54864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71600"/>
            <a:ext cx="54864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4864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406400" y="64770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EE658-57DF-4B39-B118-E03A2B79081A}" type="datetime4">
              <a:rPr lang="en-US"/>
              <a:pPr>
                <a:defRPr/>
              </a:pPr>
              <a:t>January 10, 2025</a:t>
            </a:fld>
            <a:endParaRPr lang="en-US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4470400" y="6477000"/>
            <a:ext cx="38608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652000" y="64770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9DA83-A2E4-4BB2-82C9-33E7C7455E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32498"/>
      </p:ext>
    </p:extLst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371600"/>
            <a:ext cx="5537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52000" y="64770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936636E-AA82-48A0-9724-8B30587E83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4613622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6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52000" y="64770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7E9CF88-D109-4A11-9C8C-9AA1CCFBA9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622503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0985" y="286607"/>
            <a:ext cx="11369963" cy="673979"/>
          </a:xfrm>
          <a:prstGeom prst="rect">
            <a:avLst/>
          </a:prstGeom>
        </p:spPr>
        <p:txBody>
          <a:bodyPr vert="horz" lIns="91436" tIns="45718" rIns="91436" bIns="45718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83" y="1219203"/>
            <a:ext cx="11406908" cy="5209309"/>
          </a:xfrm>
          <a:prstGeom prst="rect">
            <a:avLst/>
          </a:prstGeom>
        </p:spPr>
        <p:txBody>
          <a:bodyPr vert="horz" lIns="91436" tIns="45718" rIns="91436" bIns="45718" rtlCol="0">
            <a:no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 Fourth level</a:t>
            </a:r>
          </a:p>
          <a:p>
            <a:pPr lvl="4"/>
            <a:r>
              <a:rPr lang="en-US" dirty="0" smtClean="0"/>
              <a:t> 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91131" y="1100537"/>
            <a:ext cx="10972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0" y="6565686"/>
            <a:ext cx="1066800" cy="273844"/>
          </a:xfrm>
          <a:prstGeom prst="rect">
            <a:avLst/>
          </a:prstGeom>
        </p:spPr>
        <p:txBody>
          <a:bodyPr lIns="91436" tIns="45718" rIns="91436" bIns="45718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4F2234-F0AC-4578-99CD-21C2B01FA7D4}" type="slidenum">
              <a:rPr lang="en-US" sz="1600" b="0" smtClean="0"/>
              <a:pPr/>
              <a:t>‹#›</a:t>
            </a:fld>
            <a:endParaRPr lang="en-US" sz="16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80" r:id="rId3"/>
    <p:sldLayoutId id="2147483681" r:id="rId4"/>
    <p:sldLayoutId id="2147483682" r:id="rId5"/>
    <p:sldLayoutId id="2147483683" r:id="rId6"/>
    <p:sldLayoutId id="2147483684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354" rtl="0" eaLnBrk="1" latinLnBrk="0" hangingPunct="1">
        <a:lnSpc>
          <a:spcPct val="85000"/>
        </a:lnSpc>
        <a:spcBef>
          <a:spcPct val="0"/>
        </a:spcBef>
        <a:buNone/>
        <a:defRPr sz="4400" kern="1200" spc="-51" baseline="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Berlin Sans FB Demi" panose="020E0802020502020306" pitchFamily="34" charset="0"/>
          <a:ea typeface="+mj-ea"/>
          <a:cs typeface="+mj-cs"/>
        </a:defRPr>
      </a:lvl1pPr>
    </p:titleStyle>
    <p:bodyStyle>
      <a:lvl1pPr marL="341305" indent="-341305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00CC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74" indent="-373053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BD582C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4179" indent="-300023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8080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912791" indent="-290506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FF0000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2971" indent="-274632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7030A0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3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1.e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0.wmf"/><Relationship Id="rId5" Type="http://schemas.openxmlformats.org/officeDocument/2006/relationships/image" Target="../media/image7.e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0824" y="1938969"/>
            <a:ext cx="80312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Lecture 06</a:t>
            </a:r>
          </a:p>
          <a:p>
            <a:endParaRPr lang="en-US" sz="5400" b="1" dirty="0"/>
          </a:p>
          <a:p>
            <a:r>
              <a:rPr lang="en-US" sz="5400" b="1" dirty="0" smtClean="0"/>
              <a:t>Classification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23363568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08000" y="133350"/>
            <a:ext cx="110744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Computation of Gini Index </a:t>
            </a:r>
          </a:p>
        </p:txBody>
      </p:sp>
      <p:sp>
        <p:nvSpPr>
          <p:cNvPr id="20484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08000" y="1181100"/>
            <a:ext cx="11074400" cy="3876675"/>
          </a:xfrm>
        </p:spPr>
        <p:txBody>
          <a:bodyPr/>
          <a:lstStyle/>
          <a:p>
            <a:pPr eaLnBrk="1" hangingPunct="1"/>
            <a:r>
              <a:rPr lang="en-US" altLang="en-US" dirty="0"/>
              <a:t>Ex.  D has 9 tuples in </a:t>
            </a:r>
            <a:r>
              <a:rPr lang="en-US" altLang="en-US" dirty="0" err="1"/>
              <a:t>buys_computer</a:t>
            </a:r>
            <a:r>
              <a:rPr lang="en-US" altLang="en-US" dirty="0"/>
              <a:t> = “yes” and 5 in “no”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Suppose </a:t>
            </a:r>
            <a:r>
              <a:rPr lang="en-US" altLang="en-US" dirty="0"/>
              <a:t>the attribute income partitions D into 10 in D</a:t>
            </a:r>
            <a:r>
              <a:rPr lang="en-US" altLang="en-US" baseline="-25000" dirty="0"/>
              <a:t>1</a:t>
            </a:r>
            <a:r>
              <a:rPr lang="en-US" altLang="en-US" dirty="0"/>
              <a:t>: {low, medium} and 4 in D</a:t>
            </a:r>
            <a:r>
              <a:rPr lang="en-US" altLang="en-US" baseline="-25000" dirty="0"/>
              <a:t>2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 </a:t>
            </a:r>
            <a:r>
              <a:rPr lang="en-US" altLang="en-US" dirty="0"/>
              <a:t>Gini</a:t>
            </a:r>
            <a:r>
              <a:rPr lang="en-US" altLang="en-US" baseline="-25000" dirty="0"/>
              <a:t>{</a:t>
            </a:r>
            <a:r>
              <a:rPr lang="en-US" altLang="en-US" baseline="-25000" dirty="0" err="1"/>
              <a:t>low,high</a:t>
            </a:r>
            <a:r>
              <a:rPr lang="en-US" altLang="en-US" baseline="-25000" dirty="0"/>
              <a:t>}</a:t>
            </a:r>
            <a:r>
              <a:rPr lang="en-US" altLang="en-US" dirty="0"/>
              <a:t> is 0.458; Gini</a:t>
            </a:r>
            <a:r>
              <a:rPr lang="en-US" altLang="en-US" baseline="-25000" dirty="0"/>
              <a:t>{</a:t>
            </a:r>
            <a:r>
              <a:rPr lang="en-US" altLang="en-US" baseline="-25000" dirty="0" err="1"/>
              <a:t>medium,high</a:t>
            </a:r>
            <a:r>
              <a:rPr lang="en-US" altLang="en-US" baseline="-25000" dirty="0"/>
              <a:t>}</a:t>
            </a:r>
            <a:r>
              <a:rPr lang="en-US" altLang="en-US" dirty="0"/>
              <a:t> is 0.450.  Thus, split on the {</a:t>
            </a:r>
            <a:r>
              <a:rPr lang="en-US" altLang="en-US" dirty="0" err="1"/>
              <a:t>low,medium</a:t>
            </a:r>
            <a:r>
              <a:rPr lang="en-US" altLang="en-US" dirty="0"/>
              <a:t>} (and {high}) since it has the lowest Gini </a:t>
            </a:r>
            <a:r>
              <a:rPr lang="en-US" altLang="en-US" dirty="0" smtClean="0"/>
              <a:t>index</a:t>
            </a:r>
            <a:endParaRPr lang="en-US" altLang="en-US" dirty="0"/>
          </a:p>
        </p:txBody>
      </p:sp>
      <p:graphicFrame>
        <p:nvGraphicFramePr>
          <p:cNvPr id="20485" name="Object 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870066515"/>
              </p:ext>
            </p:extLst>
          </p:nvPr>
        </p:nvGraphicFramePr>
        <p:xfrm>
          <a:off x="5276850" y="1562100"/>
          <a:ext cx="3581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8" name="Equation" r:id="rId4" imgW="2222500" imgH="469900" progId="Equation.3">
                  <p:embed/>
                </p:oleObj>
              </mc:Choice>
              <mc:Fallback>
                <p:oleObj name="Equation" r:id="rId4" imgW="2222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50" y="1562100"/>
                        <a:ext cx="3581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360797"/>
              </p:ext>
            </p:extLst>
          </p:nvPr>
        </p:nvGraphicFramePr>
        <p:xfrm>
          <a:off x="1004887" y="3076573"/>
          <a:ext cx="504031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9" name="Equation" r:id="rId6" imgW="3340100" imgH="431800" progId="Equation.3">
                  <p:embed/>
                </p:oleObj>
              </mc:Choice>
              <mc:Fallback>
                <p:oleObj name="Equation" r:id="rId6" imgW="3340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7" y="3076573"/>
                        <a:ext cx="5040313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7" name="Picture 14" descr="8gini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593" y="3112292"/>
            <a:ext cx="4877880" cy="123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7029974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0"/>
            <a:ext cx="11087100" cy="11430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dirty="0"/>
              <a:t>Comparing Attribute Selection Measures</a:t>
            </a:r>
            <a:endParaRPr lang="en-US" altLang="en-US" sz="4000" dirty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450" y="1143000"/>
            <a:ext cx="10868026" cy="51054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The three measures, in general, return good results but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b="1" dirty="0"/>
              <a:t>Information gain</a:t>
            </a:r>
            <a:r>
              <a:rPr lang="en-US" altLang="en-US" sz="2400" dirty="0"/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400" dirty="0" smtClean="0"/>
              <a:t>biased towards multivalued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b="1" dirty="0"/>
              <a:t>Gain ratio</a:t>
            </a:r>
            <a:r>
              <a:rPr lang="en-US" altLang="en-US" sz="2400" dirty="0"/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400" dirty="0" smtClean="0"/>
              <a:t>tends to prefer unbalanced splits in which one partition is much smaller than the others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b="1" dirty="0"/>
              <a:t>Gini index</a:t>
            </a:r>
            <a:r>
              <a:rPr lang="en-US" altLang="en-US" sz="2400" dirty="0"/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400" dirty="0" smtClean="0"/>
              <a:t>biased to multivalued attributes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400" dirty="0" smtClean="0"/>
              <a:t>has difficulty when # of classes is large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400" dirty="0" smtClean="0"/>
              <a:t>tends to favor tests that result in equal-sized partitions and purity in both partitions</a:t>
            </a:r>
          </a:p>
        </p:txBody>
      </p:sp>
    </p:spTree>
    <p:extLst>
      <p:ext uri="{BB962C8B-B14F-4D97-AF65-F5344CB8AC3E}">
        <p14:creationId xmlns:p14="http://schemas.microsoft.com/office/powerpoint/2010/main" val="294631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305800" cy="6858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smtClean="0"/>
              <a:t>Overfitting and Tree Pruning</a:t>
            </a:r>
            <a:endParaRPr lang="en-US" altLang="en-US" sz="320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2" y="1247774"/>
            <a:ext cx="10925175" cy="5324475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altLang="en-US" sz="2400" u="sng" dirty="0"/>
              <a:t>Overfitting</a:t>
            </a:r>
            <a:r>
              <a:rPr lang="en-US" altLang="en-US" sz="2400" dirty="0"/>
              <a:t>:  An induced tree may </a:t>
            </a:r>
            <a:r>
              <a:rPr lang="en-US" altLang="en-US" sz="2400" dirty="0" err="1"/>
              <a:t>overfit</a:t>
            </a:r>
            <a:r>
              <a:rPr lang="en-US" altLang="en-US" sz="2400" dirty="0"/>
              <a:t> the training data 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Too many branches, some may reflect anomalies due to noise or outliers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Poor accuracy for unseen samples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Two approaches to avoid overfitting 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u="sng" dirty="0" err="1"/>
              <a:t>Prepruning</a:t>
            </a:r>
            <a:r>
              <a:rPr lang="en-US" altLang="en-US" sz="2400" dirty="0"/>
              <a:t>: </a:t>
            </a:r>
            <a:r>
              <a:rPr lang="en-US" altLang="en-US" sz="2400" i="1" dirty="0"/>
              <a:t>Halt tree construction early</a:t>
            </a:r>
            <a:r>
              <a:rPr lang="en-US" altLang="en-US" sz="2400" dirty="0"/>
              <a:t> </a:t>
            </a:r>
            <a:r>
              <a:rPr lang="en-US" altLang="en-US" sz="2400" dirty="0">
                <a:cs typeface="Tahoma" panose="020B0604030504040204" pitchFamily="34" charset="0"/>
              </a:rPr>
              <a:t>̵</a:t>
            </a:r>
            <a:r>
              <a:rPr lang="en-US" altLang="en-US" sz="2400" dirty="0"/>
              <a:t> do not split a node if this would result in the goodness measure falling below a threshold</a:t>
            </a:r>
          </a:p>
          <a:p>
            <a:pPr lvl="2" eaLnBrk="1" hangingPunct="1">
              <a:spcAft>
                <a:spcPts val="600"/>
              </a:spcAft>
            </a:pPr>
            <a:r>
              <a:rPr lang="en-US" altLang="en-US" sz="2400" dirty="0" smtClean="0"/>
              <a:t>Difficult to choose an appropriate threshold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u="sng" dirty="0" err="1"/>
              <a:t>Postpruning</a:t>
            </a:r>
            <a:r>
              <a:rPr lang="en-US" altLang="en-US" sz="2400" dirty="0"/>
              <a:t>: </a:t>
            </a:r>
            <a:r>
              <a:rPr lang="en-US" altLang="en-US" sz="2400" i="1" dirty="0"/>
              <a:t>Remove branches</a:t>
            </a:r>
            <a:r>
              <a:rPr lang="en-US" altLang="en-US" sz="2400" dirty="0"/>
              <a:t> from a “fully grown” tree—get a sequence of progressively pruned trees</a:t>
            </a:r>
          </a:p>
          <a:p>
            <a:pPr lvl="2" eaLnBrk="1" hangingPunct="1">
              <a:spcAft>
                <a:spcPts val="600"/>
              </a:spcAft>
            </a:pPr>
            <a:r>
              <a:rPr lang="en-US" altLang="en-US" sz="2400" dirty="0" smtClean="0"/>
              <a:t>Use a set of data different from the training data to decide which is the “best pruned tree”- validation data</a:t>
            </a:r>
          </a:p>
        </p:txBody>
      </p:sp>
    </p:spTree>
    <p:extLst>
      <p:ext uri="{BB962C8B-B14F-4D97-AF65-F5344CB8AC3E}">
        <p14:creationId xmlns:p14="http://schemas.microsoft.com/office/powerpoint/2010/main" val="228945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036638"/>
          </a:xfrm>
          <a:noFill/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 dirty="0" smtClean="0"/>
              <a:t>Classification in Large Databases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5" y="1152525"/>
            <a:ext cx="10991850" cy="5370513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altLang="en-US" sz="2400" dirty="0" smtClean="0"/>
              <a:t>Scalability</a:t>
            </a:r>
            <a:r>
              <a:rPr lang="en-US" altLang="en-US" sz="2400" dirty="0"/>
              <a:t>: Classifying data sets with millions of examples and hundreds of attributes with reasonable speed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Why is decision tree induction popular?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relatively faster learning speed (than other classification methods)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convertible to simple and easy to understand classification rules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can use SQL queries for accessing databases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comparable classification accuracy with other </a:t>
            </a:r>
            <a:r>
              <a:rPr lang="en-US" altLang="en-US" sz="2400" dirty="0" smtClean="0"/>
              <a:t>methods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9634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123825"/>
            <a:ext cx="11029950" cy="97871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dirty="0" smtClean="0"/>
              <a:t>Chapter 8. Classification: Basic Concepts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9125" y="1209675"/>
            <a:ext cx="10915650" cy="5343525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en-US" dirty="0" smtClean="0"/>
              <a:t>Classification: Basic Concepts</a:t>
            </a:r>
          </a:p>
          <a:p>
            <a:pPr>
              <a:lnSpc>
                <a:spcPct val="200000"/>
              </a:lnSpc>
            </a:pPr>
            <a:r>
              <a:rPr lang="en-US" altLang="en-US" dirty="0" smtClean="0"/>
              <a:t>Decision Tree Induction</a:t>
            </a:r>
          </a:p>
          <a:p>
            <a:pPr>
              <a:lnSpc>
                <a:spcPct val="200000"/>
              </a:lnSpc>
            </a:pPr>
            <a:r>
              <a:rPr lang="en-US" altLang="en-US" dirty="0" smtClean="0"/>
              <a:t>Bayes Classification Methods</a:t>
            </a:r>
          </a:p>
          <a:p>
            <a:pPr>
              <a:lnSpc>
                <a:spcPct val="200000"/>
              </a:lnSpc>
            </a:pPr>
            <a:r>
              <a:rPr lang="en-US" altLang="en-US" dirty="0" smtClean="0"/>
              <a:t>Model Evaluation and Selection</a:t>
            </a:r>
          </a:p>
          <a:p>
            <a:pPr>
              <a:lnSpc>
                <a:spcPct val="200000"/>
              </a:lnSpc>
            </a:pPr>
            <a:r>
              <a:rPr lang="en-US" altLang="en-US" dirty="0" smtClean="0"/>
              <a:t>Techniques to Improve Classification Accuracy: Ensemble Methods</a:t>
            </a:r>
          </a:p>
          <a:p>
            <a:pPr>
              <a:lnSpc>
                <a:spcPct val="200000"/>
              </a:lnSpc>
            </a:pPr>
            <a:r>
              <a:rPr lang="en-US" altLang="en-US" dirty="0" smtClean="0"/>
              <a:t>Summary</a:t>
            </a:r>
          </a:p>
        </p:txBody>
      </p:sp>
      <p:sp>
        <p:nvSpPr>
          <p:cNvPr id="5125" name="AutoShape 8"/>
          <p:cNvSpPr>
            <a:spLocks noChangeArrowheads="1"/>
          </p:cNvSpPr>
          <p:nvPr/>
        </p:nvSpPr>
        <p:spPr bwMode="auto">
          <a:xfrm rot="9803581">
            <a:off x="5545663" y="3257443"/>
            <a:ext cx="533400" cy="462984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6491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696200" cy="6858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smtClean="0"/>
              <a:t>Bayesian Classification: Why?</a:t>
            </a:r>
            <a:endParaRPr lang="en-US" altLang="en-US" sz="240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219199"/>
            <a:ext cx="10925175" cy="5400675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altLang="en-US" sz="2400" u="sng" dirty="0"/>
              <a:t>A statistical classifier</a:t>
            </a:r>
            <a:r>
              <a:rPr lang="en-US" altLang="en-US" sz="2400" dirty="0"/>
              <a:t>: performs </a:t>
            </a:r>
            <a:r>
              <a:rPr lang="en-US" altLang="en-US" sz="2400" i="1" dirty="0"/>
              <a:t>probabilistic prediction, i.e.,</a:t>
            </a:r>
            <a:r>
              <a:rPr lang="en-US" altLang="en-US" sz="2400" dirty="0"/>
              <a:t> predicts class membership probabilities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u="sng" dirty="0"/>
              <a:t>Foundation:</a:t>
            </a:r>
            <a:r>
              <a:rPr lang="en-US" altLang="en-US" sz="2400" dirty="0"/>
              <a:t> Based on Bayes’ Theorem. 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u="sng" dirty="0"/>
              <a:t>Performance:</a:t>
            </a:r>
            <a:r>
              <a:rPr lang="en-US" altLang="en-US" sz="2400" dirty="0"/>
              <a:t> A simple Bayesian classifier, </a:t>
            </a:r>
            <a:r>
              <a:rPr lang="en-US" altLang="en-US" sz="2400" i="1" dirty="0"/>
              <a:t>naïve Bayesian classifier</a:t>
            </a:r>
            <a:r>
              <a:rPr lang="en-US" altLang="en-US" sz="2400" dirty="0"/>
              <a:t>, has comparable performance with decision tree and selected neural network classifiers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u="sng" dirty="0"/>
              <a:t>Incremental</a:t>
            </a:r>
            <a:r>
              <a:rPr lang="en-US" altLang="en-US" sz="2400" dirty="0"/>
              <a:t>: Each training example can incrementally increase/decrease the probability that a hypothesis is correct 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4406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Bayes’ Theorem: Basics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43001"/>
            <a:ext cx="10972800" cy="5410200"/>
          </a:xfrm>
        </p:spPr>
        <p:txBody>
          <a:bodyPr/>
          <a:lstStyle/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Bayes’ Theorem</a:t>
            </a:r>
            <a:r>
              <a:rPr lang="en-US" altLang="en-US" sz="2400" dirty="0" smtClean="0"/>
              <a:t>:</a:t>
            </a:r>
          </a:p>
          <a:p>
            <a:pPr eaLnBrk="1" hangingPunct="1"/>
            <a:endParaRPr lang="en-US" altLang="en-US" sz="2400" dirty="0"/>
          </a:p>
          <a:p>
            <a:pPr lvl="1" eaLnBrk="1" hangingPunct="1"/>
            <a:endParaRPr lang="en-US" altLang="en-US" sz="2400" b="1" dirty="0"/>
          </a:p>
          <a:p>
            <a:pPr lvl="1" eaLnBrk="1" hangingPunct="1"/>
            <a:r>
              <a:rPr lang="en-US" altLang="en-US" sz="2400" dirty="0"/>
              <a:t>P(H) (</a:t>
            </a:r>
            <a:r>
              <a:rPr lang="en-US" altLang="en-US" sz="2400" i="1" dirty="0"/>
              <a:t>prior probability</a:t>
            </a:r>
            <a:r>
              <a:rPr lang="en-US" altLang="en-US" sz="2400" dirty="0"/>
              <a:t>): the initial probability</a:t>
            </a:r>
          </a:p>
          <a:p>
            <a:pPr lvl="2" eaLnBrk="1" hangingPunct="1"/>
            <a:r>
              <a:rPr lang="en-US" altLang="en-US" sz="2400" dirty="0"/>
              <a:t>E.g.,</a:t>
            </a:r>
            <a:r>
              <a:rPr lang="en-US" altLang="en-US" sz="2400" b="1" dirty="0"/>
              <a:t> X</a:t>
            </a:r>
            <a:r>
              <a:rPr lang="en-US" altLang="en-US" sz="2400" dirty="0"/>
              <a:t> will buy computer, regardless of age, income, …</a:t>
            </a:r>
          </a:p>
          <a:p>
            <a:pPr lvl="1" eaLnBrk="1" hangingPunct="1"/>
            <a:r>
              <a:rPr lang="en-US" altLang="en-US" sz="2400" dirty="0"/>
              <a:t>P(</a:t>
            </a:r>
            <a:r>
              <a:rPr lang="en-US" altLang="en-US" sz="2400" b="1" dirty="0"/>
              <a:t>X</a:t>
            </a:r>
            <a:r>
              <a:rPr lang="en-US" altLang="en-US" sz="2400" dirty="0"/>
              <a:t>): probability that sample data is observed</a:t>
            </a:r>
          </a:p>
          <a:p>
            <a:pPr lvl="1" eaLnBrk="1" hangingPunct="1"/>
            <a:r>
              <a:rPr lang="en-US" altLang="en-US" sz="2400" dirty="0"/>
              <a:t>P(</a:t>
            </a:r>
            <a:r>
              <a:rPr lang="en-US" altLang="en-US" sz="2400" b="1" dirty="0"/>
              <a:t>X</a:t>
            </a:r>
            <a:r>
              <a:rPr lang="en-US" altLang="en-US" sz="2400" dirty="0"/>
              <a:t>|H) (likelihood): the probability of observing the sample </a:t>
            </a:r>
            <a:r>
              <a:rPr lang="en-US" altLang="en-US" sz="2400" b="1" dirty="0"/>
              <a:t>X</a:t>
            </a:r>
            <a:r>
              <a:rPr lang="en-US" altLang="en-US" sz="2400" dirty="0"/>
              <a:t>, given that the hypothesis holds</a:t>
            </a:r>
          </a:p>
          <a:p>
            <a:pPr lvl="2" eaLnBrk="1" hangingPunct="1"/>
            <a:r>
              <a:rPr lang="en-US" altLang="en-US" sz="2400" dirty="0"/>
              <a:t>E.g.,</a:t>
            </a:r>
            <a:r>
              <a:rPr lang="en-US" altLang="en-US" sz="2400" b="1" dirty="0"/>
              <a:t> </a:t>
            </a:r>
            <a:r>
              <a:rPr lang="en-US" altLang="en-US" sz="2400" dirty="0"/>
              <a:t>Given that</a:t>
            </a:r>
            <a:r>
              <a:rPr lang="en-US" altLang="en-US" sz="2400" b="1" dirty="0"/>
              <a:t> X</a:t>
            </a:r>
            <a:r>
              <a:rPr lang="en-US" altLang="en-US" sz="2400" dirty="0"/>
              <a:t> will buy computer, the prob. that X is 31..40, medium income</a:t>
            </a:r>
          </a:p>
        </p:txBody>
      </p:sp>
      <p:graphicFrame>
        <p:nvGraphicFramePr>
          <p:cNvPr id="3482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911169"/>
              </p:ext>
            </p:extLst>
          </p:nvPr>
        </p:nvGraphicFramePr>
        <p:xfrm>
          <a:off x="4162426" y="1857375"/>
          <a:ext cx="60801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0" name="Equation" r:id="rId4" imgW="4813300" imgH="558800" progId="Equation.3">
                  <p:embed/>
                </p:oleObj>
              </mc:Choice>
              <mc:Fallback>
                <p:oleObj name="Equation" r:id="rId4" imgW="48133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426" y="1857375"/>
                        <a:ext cx="60801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776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0"/>
            <a:ext cx="11020425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Prediction Based on Bayes’ Theorem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295400"/>
            <a:ext cx="10925175" cy="5029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Given training data</a:t>
            </a:r>
            <a:r>
              <a:rPr lang="en-US" altLang="en-US" sz="2400" i="1" dirty="0"/>
              <a:t> </a:t>
            </a:r>
            <a:r>
              <a:rPr lang="en-US" altLang="en-US" sz="2400" b="1" dirty="0"/>
              <a:t>X</a:t>
            </a:r>
            <a:r>
              <a:rPr lang="en-US" altLang="en-US" sz="2400" i="1" dirty="0"/>
              <a:t>, posteriori probability of a hypothesis </a:t>
            </a:r>
            <a:r>
              <a:rPr lang="en-US" altLang="en-US" sz="2400" dirty="0"/>
              <a:t>H</a:t>
            </a:r>
            <a:r>
              <a:rPr lang="en-US" altLang="en-US" sz="2400" i="1" dirty="0"/>
              <a:t>, </a:t>
            </a:r>
            <a:r>
              <a:rPr lang="en-US" altLang="en-US" sz="2400" dirty="0"/>
              <a:t>P(H|</a:t>
            </a:r>
            <a:r>
              <a:rPr lang="en-US" altLang="en-US" sz="2400" b="1" dirty="0"/>
              <a:t>X</a:t>
            </a:r>
            <a:r>
              <a:rPr lang="en-US" altLang="en-US" sz="2400" dirty="0"/>
              <a:t>)</a:t>
            </a:r>
            <a:r>
              <a:rPr lang="en-US" altLang="en-US" sz="2400" i="1" dirty="0"/>
              <a:t>, </a:t>
            </a:r>
            <a:r>
              <a:rPr lang="en-US" altLang="en-US" sz="2400" dirty="0"/>
              <a:t>follows the Bayes’ theorem</a:t>
            </a:r>
          </a:p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400" dirty="0"/>
              <a:t>			</a:t>
            </a:r>
          </a:p>
          <a:p>
            <a:pPr eaLnBrk="1" hangingPunct="1">
              <a:spcAft>
                <a:spcPts val="600"/>
              </a:spcAft>
            </a:pPr>
            <a:endParaRPr lang="en-US" altLang="en-US" sz="2400" dirty="0"/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 smtClean="0"/>
              <a:t>Practical </a:t>
            </a:r>
            <a:r>
              <a:rPr lang="en-US" altLang="en-US" sz="2400" dirty="0"/>
              <a:t>difficulty:  It requires initial knowledge of many probabilities, involving significant computational cost</a:t>
            </a:r>
          </a:p>
        </p:txBody>
      </p:sp>
      <p:graphicFrame>
        <p:nvGraphicFramePr>
          <p:cNvPr id="3584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916937"/>
              </p:ext>
            </p:extLst>
          </p:nvPr>
        </p:nvGraphicFramePr>
        <p:xfrm>
          <a:off x="2590801" y="2343150"/>
          <a:ext cx="75850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1" name="Equation" r:id="rId4" imgW="4813300" imgH="558800" progId="Equation.3">
                  <p:embed/>
                </p:oleObj>
              </mc:Choice>
              <mc:Fallback>
                <p:oleObj name="Equation" r:id="rId4" imgW="48133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2343150"/>
                        <a:ext cx="75850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440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0382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Classification Is to Derive the Maximum Posteriori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19200"/>
            <a:ext cx="10972800" cy="51816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endParaRPr lang="en-US" altLang="en-US" dirty="0"/>
          </a:p>
          <a:p>
            <a:pPr eaLnBrk="1" hangingPunct="1">
              <a:spcAft>
                <a:spcPts val="600"/>
              </a:spcAft>
            </a:pPr>
            <a:endParaRPr lang="en-US" altLang="en-US" dirty="0"/>
          </a:p>
          <a:p>
            <a:pPr eaLnBrk="1" hangingPunct="1">
              <a:spcAft>
                <a:spcPts val="600"/>
              </a:spcAft>
            </a:pPr>
            <a:r>
              <a:rPr lang="en-US" altLang="en-US" dirty="0"/>
              <a:t>Since P(X) is constant for all classes, only                                        </a:t>
            </a:r>
          </a:p>
          <a:p>
            <a:pPr eaLnBrk="1" hangingPunct="1">
              <a:spcAft>
                <a:spcPts val="600"/>
              </a:spcAft>
            </a:pPr>
            <a:endParaRPr lang="en-US" altLang="en-US" dirty="0" smtClean="0"/>
          </a:p>
          <a:p>
            <a:pPr eaLnBrk="1" hangingPunct="1">
              <a:spcAft>
                <a:spcPts val="600"/>
              </a:spcAft>
            </a:pPr>
            <a:endParaRPr lang="en-US" altLang="en-US" dirty="0"/>
          </a:p>
          <a:p>
            <a:pPr eaLnBrk="1" hangingPunct="1">
              <a:spcAft>
                <a:spcPts val="600"/>
              </a:spcAft>
            </a:pPr>
            <a:endParaRPr lang="en-US" altLang="en-US" dirty="0" smtClean="0"/>
          </a:p>
          <a:p>
            <a:pPr eaLnBrk="1" hangingPunct="1">
              <a:spcAft>
                <a:spcPts val="600"/>
              </a:spcAft>
            </a:pPr>
            <a:endParaRPr lang="en-US" altLang="en-US" dirty="0"/>
          </a:p>
          <a:p>
            <a:pPr lvl="1"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dirty="0"/>
              <a:t>needs to be maximized</a:t>
            </a:r>
          </a:p>
        </p:txBody>
      </p:sp>
      <p:graphicFrame>
        <p:nvGraphicFramePr>
          <p:cNvPr id="36869" name="Object 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656790789"/>
              </p:ext>
            </p:extLst>
          </p:nvPr>
        </p:nvGraphicFramePr>
        <p:xfrm>
          <a:off x="5572125" y="3810000"/>
          <a:ext cx="2743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2" name="Equation" r:id="rId4" imgW="2501900" imgH="647700" progId="Equation.3">
                  <p:embed/>
                </p:oleObj>
              </mc:Choice>
              <mc:Fallback>
                <p:oleObj name="Equation" r:id="rId4" imgW="25019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3810000"/>
                        <a:ext cx="27432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314866936"/>
              </p:ext>
            </p:extLst>
          </p:nvPr>
        </p:nvGraphicFramePr>
        <p:xfrm>
          <a:off x="5410200" y="5322887"/>
          <a:ext cx="2895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3" name="Equation" r:id="rId6" imgW="2476500" imgH="381000" progId="Equation.3">
                  <p:embed/>
                </p:oleObj>
              </mc:Choice>
              <mc:Fallback>
                <p:oleObj name="Equation" r:id="rId6" imgW="24765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322887"/>
                        <a:ext cx="28956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3355078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76199"/>
            <a:ext cx="11191875" cy="9429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Naïve Bayes Classifier: Training Dataset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638175" y="1828800"/>
            <a:ext cx="4467225" cy="29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Class: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C1:buys_computer = ‘yes’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C2:buys_computer = ‘no’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Data to be classified: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X = (age &lt;=30, </a:t>
            </a:r>
            <a:r>
              <a:rPr lang="en-US" altLang="en-US" sz="2400" dirty="0" smtClean="0"/>
              <a:t>Income </a:t>
            </a:r>
            <a:r>
              <a:rPr lang="en-US" altLang="en-US" sz="2400" dirty="0"/>
              <a:t>= medium,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Student = </a:t>
            </a:r>
            <a:r>
              <a:rPr lang="en-US" altLang="en-US" sz="2400" dirty="0" smtClean="0"/>
              <a:t>yes, </a:t>
            </a:r>
            <a:r>
              <a:rPr lang="en-US" altLang="en-US" sz="2400" dirty="0" err="1" smtClean="0"/>
              <a:t>Credit_rating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= Fair)</a:t>
            </a:r>
          </a:p>
        </p:txBody>
      </p:sp>
      <p:graphicFrame>
        <p:nvGraphicFramePr>
          <p:cNvPr id="38917" name="Object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829447"/>
              </p:ext>
            </p:extLst>
          </p:nvPr>
        </p:nvGraphicFramePr>
        <p:xfrm>
          <a:off x="5334001" y="1295400"/>
          <a:ext cx="5810249" cy="484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2" name="Worksheet" r:id="rId4" imgW="4324438" imgH="4457652" progId="Excel.Sheet.8">
                  <p:embed/>
                </p:oleObj>
              </mc:Choice>
              <mc:Fallback>
                <p:oleObj name="Worksheet" r:id="rId4" imgW="4324438" imgH="4457652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1" y="1295400"/>
                        <a:ext cx="5810249" cy="484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808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123825"/>
            <a:ext cx="11029950" cy="97871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dirty="0" smtClean="0"/>
              <a:t>Chapter 8. Classification: Basic Concepts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9125" y="1209675"/>
            <a:ext cx="10915650" cy="5343525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en-US" dirty="0" smtClean="0"/>
              <a:t>Classification: Basic Concepts</a:t>
            </a:r>
          </a:p>
          <a:p>
            <a:pPr>
              <a:lnSpc>
                <a:spcPct val="200000"/>
              </a:lnSpc>
            </a:pPr>
            <a:r>
              <a:rPr lang="en-US" altLang="en-US" dirty="0" smtClean="0"/>
              <a:t>Decision Tree Induction</a:t>
            </a:r>
          </a:p>
          <a:p>
            <a:pPr>
              <a:lnSpc>
                <a:spcPct val="200000"/>
              </a:lnSpc>
            </a:pPr>
            <a:r>
              <a:rPr lang="en-US" altLang="en-US" dirty="0" smtClean="0"/>
              <a:t>Bayes Classification Methods</a:t>
            </a:r>
          </a:p>
          <a:p>
            <a:pPr>
              <a:lnSpc>
                <a:spcPct val="200000"/>
              </a:lnSpc>
            </a:pPr>
            <a:r>
              <a:rPr lang="en-US" altLang="en-US" dirty="0" smtClean="0"/>
              <a:t>Model Evaluation and Selection</a:t>
            </a:r>
          </a:p>
          <a:p>
            <a:pPr>
              <a:lnSpc>
                <a:spcPct val="200000"/>
              </a:lnSpc>
            </a:pPr>
            <a:r>
              <a:rPr lang="en-US" altLang="en-US" dirty="0" smtClean="0"/>
              <a:t>Techniques to Improve Classification Accuracy: Ensemble Methods</a:t>
            </a:r>
          </a:p>
          <a:p>
            <a:pPr>
              <a:lnSpc>
                <a:spcPct val="200000"/>
              </a:lnSpc>
            </a:pPr>
            <a:r>
              <a:rPr lang="en-US" altLang="en-US" dirty="0" smtClean="0"/>
              <a:t>Summary</a:t>
            </a:r>
          </a:p>
        </p:txBody>
      </p:sp>
      <p:sp>
        <p:nvSpPr>
          <p:cNvPr id="5125" name="AutoShape 8"/>
          <p:cNvSpPr>
            <a:spLocks noChangeArrowheads="1"/>
          </p:cNvSpPr>
          <p:nvPr/>
        </p:nvSpPr>
        <p:spPr bwMode="auto">
          <a:xfrm rot="9803581">
            <a:off x="4783662" y="2333518"/>
            <a:ext cx="533400" cy="462984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32363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9334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Naïve Bayes Classifier: An Example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6" y="1152525"/>
            <a:ext cx="9115424" cy="5572125"/>
          </a:xfrm>
        </p:spPr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en-US" altLang="en-US" sz="2000" dirty="0"/>
              <a:t>P(C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):    P(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“yes”)  = 9/14 = 0.643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                   P(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5/14= 0.357</a:t>
            </a:r>
          </a:p>
          <a:p>
            <a:pPr eaLnBrk="1" hangingPunct="1">
              <a:spcBef>
                <a:spcPts val="300"/>
              </a:spcBef>
            </a:pPr>
            <a:r>
              <a:rPr lang="en-US" altLang="en-US" sz="2000" dirty="0"/>
              <a:t>Compute P(</a:t>
            </a:r>
            <a:r>
              <a:rPr lang="en-US" altLang="en-US" sz="2000" dirty="0" err="1"/>
              <a:t>X|C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) for each class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     P(age = “&lt;=30”|buys_computer = “yes”) = 2/9 = 0.222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     P(age = “&lt;= 30”|buys_computer = “no”) = 3/5 = 0.6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     P(income = “medium”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“yes”) = 4/9 = 0.444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     P(income = “medium”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2/5 = 0.4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     P(student = “yes”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“yes) = 6/9 = 0.667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     P(student = “yes”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1/5 = 0.2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     P(</a:t>
            </a:r>
            <a:r>
              <a:rPr lang="en-US" altLang="en-US" sz="2000" dirty="0" err="1"/>
              <a:t>credit_rating</a:t>
            </a:r>
            <a:r>
              <a:rPr lang="en-US" altLang="en-US" sz="2000" dirty="0"/>
              <a:t> = “fair”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“yes”) = 6/9 = 0.667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     P(</a:t>
            </a:r>
            <a:r>
              <a:rPr lang="en-US" altLang="en-US" sz="2000" dirty="0" err="1"/>
              <a:t>credit_rating</a:t>
            </a:r>
            <a:r>
              <a:rPr lang="en-US" altLang="en-US" sz="2000" dirty="0"/>
              <a:t> = “fair”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2/5 = 0.4</a:t>
            </a:r>
          </a:p>
          <a:p>
            <a:pPr eaLnBrk="1" hangingPunct="1">
              <a:spcBef>
                <a:spcPts val="300"/>
              </a:spcBef>
            </a:pPr>
            <a:r>
              <a:rPr lang="en-US" altLang="en-US" sz="2000" b="1" dirty="0"/>
              <a:t> X = (age &lt;= 30 , income = medium, student = yes, </a:t>
            </a:r>
            <a:r>
              <a:rPr lang="en-US" altLang="en-US" sz="2000" b="1" dirty="0" err="1"/>
              <a:t>credit_rating</a:t>
            </a:r>
            <a:r>
              <a:rPr lang="en-US" altLang="en-US" sz="2000" b="1" dirty="0"/>
              <a:t> = fair)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 </a:t>
            </a:r>
            <a:r>
              <a:rPr lang="en-US" altLang="en-US" sz="2000" b="1" dirty="0"/>
              <a:t>P(</a:t>
            </a:r>
            <a:r>
              <a:rPr lang="en-US" altLang="en-US" sz="2000" b="1" dirty="0" err="1"/>
              <a:t>X|C</a:t>
            </a:r>
            <a:r>
              <a:rPr lang="en-US" altLang="en-US" sz="2000" b="1" baseline="-25000" dirty="0" err="1"/>
              <a:t>i</a:t>
            </a:r>
            <a:r>
              <a:rPr lang="en-US" altLang="en-US" sz="2000" b="1" dirty="0"/>
              <a:t>) :</a:t>
            </a:r>
            <a:r>
              <a:rPr lang="en-US" altLang="en-US" sz="2000" dirty="0"/>
              <a:t> P(</a:t>
            </a:r>
            <a:r>
              <a:rPr lang="en-US" altLang="en-US" sz="2000" dirty="0" err="1"/>
              <a:t>X|buys_computer</a:t>
            </a:r>
            <a:r>
              <a:rPr lang="en-US" altLang="en-US" sz="2000" dirty="0"/>
              <a:t> = “yes”) = 0.222 x 0.444 x 0.667 x 0.667 = 0.044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                P(</a:t>
            </a:r>
            <a:r>
              <a:rPr lang="en-US" altLang="en-US" sz="2000" dirty="0" err="1"/>
              <a:t>X|buys_computer</a:t>
            </a:r>
            <a:r>
              <a:rPr lang="en-US" altLang="en-US" sz="2000" dirty="0"/>
              <a:t> = “no”) = 0.6 x 0.4 x 0.2 x 0.4 = 0.019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en-US" sz="2000" b="1" dirty="0"/>
              <a:t>P(</a:t>
            </a:r>
            <a:r>
              <a:rPr lang="en-US" altLang="en-US" sz="2000" b="1" dirty="0" err="1"/>
              <a:t>X|C</a:t>
            </a:r>
            <a:r>
              <a:rPr lang="en-US" altLang="en-US" sz="2000" b="1" baseline="-25000" dirty="0" err="1"/>
              <a:t>i</a:t>
            </a:r>
            <a:r>
              <a:rPr lang="en-US" altLang="en-US" sz="2000" b="1" dirty="0"/>
              <a:t>)*P(C</a:t>
            </a:r>
            <a:r>
              <a:rPr lang="en-US" altLang="en-US" sz="2000" b="1" baseline="-25000" dirty="0"/>
              <a:t>i</a:t>
            </a:r>
            <a:r>
              <a:rPr lang="en-US" altLang="en-US" sz="2000" b="1" dirty="0"/>
              <a:t>) : </a:t>
            </a:r>
            <a:r>
              <a:rPr lang="en-US" altLang="en-US" sz="2000" dirty="0"/>
              <a:t>P(</a:t>
            </a:r>
            <a:r>
              <a:rPr lang="en-US" altLang="en-US" sz="2000" dirty="0" err="1"/>
              <a:t>X|buys_computer</a:t>
            </a:r>
            <a:r>
              <a:rPr lang="en-US" altLang="en-US" sz="2000" dirty="0"/>
              <a:t> = “yes”) * P(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“yes”) = 0.028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en-US" sz="2000" b="1" dirty="0"/>
              <a:t>		             </a:t>
            </a:r>
            <a:r>
              <a:rPr lang="en-US" altLang="en-US" sz="2000" dirty="0"/>
              <a:t>P(</a:t>
            </a:r>
            <a:r>
              <a:rPr lang="en-US" altLang="en-US" sz="2000" dirty="0" err="1"/>
              <a:t>X|buys_computer</a:t>
            </a:r>
            <a:r>
              <a:rPr lang="en-US" altLang="en-US" sz="2000" dirty="0"/>
              <a:t> = “no”) * P(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0.007</a:t>
            </a:r>
            <a:endParaRPr lang="en-US" altLang="en-US" sz="2000" b="1" dirty="0"/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en-US" sz="2000" b="1" dirty="0"/>
              <a:t>Therefore,  X belongs to class (“</a:t>
            </a:r>
            <a:r>
              <a:rPr lang="en-US" altLang="en-US" sz="2000" b="1" dirty="0" err="1"/>
              <a:t>buys_computer</a:t>
            </a:r>
            <a:r>
              <a:rPr lang="en-US" altLang="en-US" sz="2000" b="1" dirty="0"/>
              <a:t> = yes”)		</a:t>
            </a:r>
          </a:p>
        </p:txBody>
      </p:sp>
      <p:graphicFrame>
        <p:nvGraphicFramePr>
          <p:cNvPr id="39941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5678882"/>
              </p:ext>
            </p:extLst>
          </p:nvPr>
        </p:nvGraphicFramePr>
        <p:xfrm>
          <a:off x="8572500" y="1190624"/>
          <a:ext cx="3467100" cy="340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1" name="Worksheet" r:id="rId4" imgW="4324438" imgH="4457652" progId="Excel.Sheet.8">
                  <p:embed/>
                </p:oleObj>
              </mc:Choice>
              <mc:Fallback>
                <p:oleObj name="Worksheet" r:id="rId4" imgW="4324438" imgH="4457652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0" y="1190624"/>
                        <a:ext cx="3467100" cy="340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149480"/>
              </p:ext>
            </p:extLst>
          </p:nvPr>
        </p:nvGraphicFramePr>
        <p:xfrm>
          <a:off x="8825437" y="5322887"/>
          <a:ext cx="2895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2" name="Equation" r:id="rId6" imgW="2476500" imgH="381000" progId="Equation.3">
                  <p:embed/>
                </p:oleObj>
              </mc:Choice>
              <mc:Fallback>
                <p:oleObj name="Equation" r:id="rId6" imgW="2476500" imgH="381000" progId="Equation.3">
                  <p:embed/>
                  <p:pic>
                    <p:nvPicPr>
                      <p:cNvPr id="3687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5437" y="5322887"/>
                        <a:ext cx="28956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283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1024" y="76199"/>
            <a:ext cx="10982325" cy="9429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Naïve Bayes Classifier: Comments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4" y="1295400"/>
            <a:ext cx="10887076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Advantages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Easy to implement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Good results obtained in most of the cases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Disadvantages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Assumption: class conditional independence, therefore loss of accuracy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Practically, dependencies exist among variables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 smtClean="0"/>
              <a:t>E.g., Patient’s Profile: age, family history, etc. 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/>
              <a:t> </a:t>
            </a:r>
            <a:r>
              <a:rPr lang="en-US" altLang="en-US" sz="2400" dirty="0"/>
              <a:t>Symptoms: fever, cough etc., Disease: lung cancer, diabetes, etc.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 smtClean="0"/>
              <a:t>Dependencies among these cannot be modeled by Naïve Bayes Classifier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How to deal with these dependencies? Bayesian Belief </a:t>
            </a:r>
            <a:r>
              <a:rPr lang="en-US" altLang="en-US" sz="2400" dirty="0" smtClean="0"/>
              <a:t>Networks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8337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431" y="1471615"/>
            <a:ext cx="3429000" cy="162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1584189" y="78931"/>
            <a:ext cx="9065419" cy="112190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Ensemble Methods: Increasing the Accuracy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58" y="1471615"/>
            <a:ext cx="6579394" cy="4343574"/>
          </a:xfrm>
        </p:spPr>
        <p:txBody>
          <a:bodyPr/>
          <a:lstStyle/>
          <a:p>
            <a:pPr eaLnBrk="1" hangingPunct="1"/>
            <a:r>
              <a:rPr lang="en-US" altLang="en-US" sz="1800" dirty="0"/>
              <a:t>Ensemble methods</a:t>
            </a:r>
          </a:p>
          <a:p>
            <a:pPr lvl="1" eaLnBrk="1" hangingPunct="1"/>
            <a:r>
              <a:rPr lang="en-US" altLang="en-US" sz="1800" dirty="0"/>
              <a:t>Use a combination of models to increase accuracy</a:t>
            </a:r>
          </a:p>
          <a:p>
            <a:pPr lvl="1" eaLnBrk="1" hangingPunct="1"/>
            <a:r>
              <a:rPr lang="en-US" altLang="en-US" sz="1800" dirty="0"/>
              <a:t>Combine a series of k learned models, M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 M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, …, M</a:t>
            </a:r>
            <a:r>
              <a:rPr lang="en-US" altLang="en-US" sz="1800" baseline="-25000" dirty="0"/>
              <a:t>k</a:t>
            </a:r>
            <a:r>
              <a:rPr lang="en-US" altLang="en-US" sz="1800" dirty="0"/>
              <a:t>, with the aim of creating an improved model M*</a:t>
            </a:r>
          </a:p>
          <a:p>
            <a:pPr eaLnBrk="1" hangingPunct="1"/>
            <a:r>
              <a:rPr lang="en-US" altLang="en-US" sz="1800" dirty="0"/>
              <a:t>Popular ensemble methods</a:t>
            </a:r>
          </a:p>
          <a:p>
            <a:pPr lvl="1" eaLnBrk="1" hangingPunct="1"/>
            <a:r>
              <a:rPr lang="en-US" altLang="en-US" sz="1800" dirty="0"/>
              <a:t>Bagging: averaging the prediction over a collection of classifiers</a:t>
            </a:r>
          </a:p>
          <a:p>
            <a:pPr lvl="1" eaLnBrk="1" hangingPunct="1"/>
            <a:r>
              <a:rPr lang="en-US" altLang="en-US" sz="1800" dirty="0"/>
              <a:t>Boosting: weighted vote with a collection of classifiers</a:t>
            </a:r>
          </a:p>
          <a:p>
            <a:pPr lvl="1" eaLnBrk="1" hangingPunct="1"/>
            <a:r>
              <a:rPr lang="en-US" altLang="en-US" sz="1800" dirty="0"/>
              <a:t>Ensemble: combining a set of heterogeneous classifiers</a:t>
            </a:r>
          </a:p>
        </p:txBody>
      </p:sp>
    </p:spTree>
    <p:extLst>
      <p:ext uri="{BB962C8B-B14F-4D97-AF65-F5344CB8AC3E}">
        <p14:creationId xmlns:p14="http://schemas.microsoft.com/office/powerpoint/2010/main" val="296524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Bagging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852" y="1327466"/>
            <a:ext cx="4461958" cy="3200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044420" y="1314329"/>
            <a:ext cx="36358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Bagging</a:t>
            </a:r>
            <a:r>
              <a:rPr lang="en-US" dirty="0"/>
              <a:t> works as follows:-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Multiple subsets are created from the original dataset, selecting observations with replacement.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A base model (weak model) is created on each of these subsets.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The models run in parallel and are independent of each other.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The final predictions are determined by combining the predictions from all the models.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80300" y="4786181"/>
            <a:ext cx="4572000" cy="189795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25"/>
              </a:spcBef>
            </a:pPr>
            <a:r>
              <a:rPr lang="en-US" altLang="en-US" dirty="0"/>
              <a:t>Accuracy: Proven improved accuracy in prediction</a:t>
            </a:r>
          </a:p>
          <a:p>
            <a:pPr marL="742950" lvl="1" indent="-285750"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Often significantly better than a single classifier derived from D</a:t>
            </a:r>
          </a:p>
          <a:p>
            <a:pPr marL="742950" lvl="1" indent="-285750"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For noise data: not considerably worse, more robust </a:t>
            </a:r>
          </a:p>
        </p:txBody>
      </p:sp>
    </p:spTree>
    <p:extLst>
      <p:ext uri="{BB962C8B-B14F-4D97-AF65-F5344CB8AC3E}">
        <p14:creationId xmlns:p14="http://schemas.microsoft.com/office/powerpoint/2010/main" val="137248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673987" y="1799489"/>
            <a:ext cx="7848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Boosting is a </a:t>
            </a:r>
            <a:r>
              <a:rPr lang="en-US" altLang="en-US" sz="1800" b="1" dirty="0">
                <a:latin typeface="Arial" panose="020B0604020202020204" pitchFamily="34" charset="0"/>
              </a:rPr>
              <a:t>sequential </a:t>
            </a:r>
            <a:r>
              <a:rPr lang="en-US" altLang="en-US" sz="1800" dirty="0">
                <a:latin typeface="Arial" panose="020B0604020202020204" pitchFamily="34" charset="0"/>
              </a:rPr>
              <a:t>process, where each subsequent model attempts to correct the errors of the previous model. The succeeding models are dependent on the previous model.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When an input is misclassified by a hypothesis, its weight is increased so that next hypothesis is more likely to classify it correctly. By combining the whole set at the end converts weak learners into better performing model.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369064"/>
            <a:ext cx="2171428" cy="21079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287" y="4438905"/>
            <a:ext cx="2107936" cy="19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1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13038" y="1311166"/>
            <a:ext cx="7918400" cy="5546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95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Random Forest</a:t>
            </a:r>
            <a:endParaRPr lang="en-US" altLang="en-US" sz="240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2625" y="1714500"/>
            <a:ext cx="8229600" cy="4286250"/>
          </a:xfrm>
        </p:spPr>
        <p:txBody>
          <a:bodyPr/>
          <a:lstStyle/>
          <a:p>
            <a:r>
              <a:rPr lang="en-US" altLang="en-US" sz="1800" dirty="0"/>
              <a:t>Random Forest: </a:t>
            </a:r>
          </a:p>
          <a:p>
            <a:pPr lvl="1"/>
            <a:r>
              <a:rPr lang="en-US" altLang="en-US" sz="1800" dirty="0"/>
              <a:t>Each classifier in the ensemble is a </a:t>
            </a:r>
            <a:r>
              <a:rPr lang="en-US" altLang="en-US" sz="1800" i="1" dirty="0"/>
              <a:t>decision tree </a:t>
            </a:r>
            <a:r>
              <a:rPr lang="en-US" altLang="en-US" sz="1800" dirty="0"/>
              <a:t>classifier and is generated using a random selection of attributes at each node to determine the split</a:t>
            </a:r>
          </a:p>
          <a:p>
            <a:pPr lvl="1"/>
            <a:r>
              <a:rPr lang="en-US" altLang="en-US" sz="1800" dirty="0"/>
              <a:t>During classification, each tree votes and the most popular class is returned</a:t>
            </a:r>
          </a:p>
          <a:p>
            <a:r>
              <a:rPr lang="en-US" altLang="en-US" sz="1800" dirty="0"/>
              <a:t>Two Methods to construct Random Forest:</a:t>
            </a:r>
          </a:p>
          <a:p>
            <a:pPr lvl="1"/>
            <a:r>
              <a:rPr lang="en-US" altLang="en-US" sz="1800" dirty="0"/>
              <a:t>Forest-RI (</a:t>
            </a:r>
            <a:r>
              <a:rPr lang="en-US" altLang="en-US" sz="1800" i="1" dirty="0"/>
              <a:t>random input selection</a:t>
            </a:r>
            <a:r>
              <a:rPr lang="en-US" altLang="en-US" sz="1800" dirty="0"/>
              <a:t>):  Randomly select, at each node, F attributes as candidates for the split at the node. </a:t>
            </a:r>
          </a:p>
          <a:p>
            <a:pPr lvl="1"/>
            <a:r>
              <a:rPr lang="en-US" altLang="en-US" sz="1800" dirty="0"/>
              <a:t>Forest-RC (</a:t>
            </a:r>
            <a:r>
              <a:rPr lang="en-US" altLang="en-US" sz="1800" i="1" dirty="0"/>
              <a:t>random linear combinations</a:t>
            </a:r>
            <a:r>
              <a:rPr lang="en-US" altLang="en-US" sz="1800" dirty="0"/>
              <a:t>)</a:t>
            </a:r>
            <a:r>
              <a:rPr lang="en-US" altLang="en-US" sz="1800" i="1" dirty="0"/>
              <a:t>: </a:t>
            </a:r>
            <a:r>
              <a:rPr lang="en-US" altLang="en-US" sz="1800" dirty="0"/>
              <a:t> Creates new attributes (or features) that are a linear combination of the existing attributes (reduces the correlation between individual classifiers)</a:t>
            </a:r>
          </a:p>
          <a:p>
            <a:r>
              <a:rPr lang="en-US" altLang="en-US" sz="1800" dirty="0"/>
              <a:t>More robust to errors and outliers </a:t>
            </a:r>
          </a:p>
          <a:p>
            <a:r>
              <a:rPr lang="en-US" altLang="en-US" sz="1800" dirty="0"/>
              <a:t>Insensitive to the number of attributes selected for consideration at each split, and faster than bagging or boosting</a:t>
            </a:r>
          </a:p>
        </p:txBody>
      </p:sp>
    </p:spTree>
    <p:extLst>
      <p:ext uri="{BB962C8B-B14F-4D97-AF65-F5344CB8AC3E}">
        <p14:creationId xmlns:p14="http://schemas.microsoft.com/office/powerpoint/2010/main" val="100847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3646" y="373248"/>
            <a:ext cx="9144000" cy="74295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Classification of Class-Imbalanced Data Sets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6344" y="1319097"/>
            <a:ext cx="8222456" cy="1153275"/>
          </a:xfrm>
        </p:spPr>
        <p:txBody>
          <a:bodyPr/>
          <a:lstStyle/>
          <a:p>
            <a:r>
              <a:rPr lang="en-US" altLang="en-US" sz="1800" dirty="0"/>
              <a:t>Class-imbalance problem: Rare positive example but numerous negative ones, e.g., medical diagnosis, fraud, oil-spill, fault, etc. </a:t>
            </a:r>
          </a:p>
          <a:p>
            <a:r>
              <a:rPr lang="en-US" altLang="en-US" sz="1800" dirty="0"/>
              <a:t>Traditional methods assume a balanced distribution of classes and equal error costs: not suitable for class-imbalanced data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1975792" y="3809614"/>
            <a:ext cx="5168504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defRPr/>
            </a:pPr>
            <a:endParaRPr lang="en-US" sz="1800" kern="0" dirty="0"/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877742" y="5543551"/>
            <a:ext cx="6475809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endParaRPr lang="en-US" sz="1800" kern="0" dirty="0"/>
          </a:p>
        </p:txBody>
      </p:sp>
      <p:grpSp>
        <p:nvGrpSpPr>
          <p:cNvPr id="71687" name="Group 3"/>
          <p:cNvGrpSpPr>
            <a:grpSpLocks/>
          </p:cNvGrpSpPr>
          <p:nvPr/>
        </p:nvGrpSpPr>
        <p:grpSpPr bwMode="auto">
          <a:xfrm>
            <a:off x="8742119" y="2691723"/>
            <a:ext cx="1816320" cy="1674762"/>
            <a:chOff x="6850334" y="2699730"/>
            <a:chExt cx="2421476" cy="2233515"/>
          </a:xfrm>
        </p:grpSpPr>
        <p:grpSp>
          <p:nvGrpSpPr>
            <p:cNvPr id="71688" name="Group 2"/>
            <p:cNvGrpSpPr>
              <a:grpSpLocks/>
            </p:cNvGrpSpPr>
            <p:nvPr/>
          </p:nvGrpSpPr>
          <p:grpSpPr bwMode="auto">
            <a:xfrm>
              <a:off x="6850334" y="2699730"/>
              <a:ext cx="2421476" cy="2233515"/>
              <a:chOff x="6333658" y="2918534"/>
              <a:chExt cx="3003615" cy="2896587"/>
            </a:xfrm>
          </p:grpSpPr>
          <p:sp>
            <p:nvSpPr>
              <p:cNvPr id="71693" name="Rectangle 4"/>
              <p:cNvSpPr>
                <a:spLocks noChangeArrowheads="1"/>
              </p:cNvSpPr>
              <p:nvPr/>
            </p:nvSpPr>
            <p:spPr bwMode="auto">
              <a:xfrm>
                <a:off x="6333658" y="3039233"/>
                <a:ext cx="2810342" cy="259956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71694" name="Text Box 6"/>
              <p:cNvSpPr txBox="1">
                <a:spLocks noChangeArrowheads="1"/>
              </p:cNvSpPr>
              <p:nvPr/>
            </p:nvSpPr>
            <p:spPr bwMode="auto">
              <a:xfrm>
                <a:off x="6333658" y="4054751"/>
                <a:ext cx="493591" cy="638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71695" name="Text Box 7"/>
              <p:cNvSpPr txBox="1">
                <a:spLocks noChangeArrowheads="1"/>
              </p:cNvSpPr>
              <p:nvPr/>
            </p:nvSpPr>
            <p:spPr bwMode="auto">
              <a:xfrm>
                <a:off x="8386482" y="3373921"/>
                <a:ext cx="493591" cy="638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71696" name="Text Box 8"/>
              <p:cNvSpPr txBox="1">
                <a:spLocks noChangeArrowheads="1"/>
              </p:cNvSpPr>
              <p:nvPr/>
            </p:nvSpPr>
            <p:spPr bwMode="auto">
              <a:xfrm>
                <a:off x="6987988" y="3491948"/>
                <a:ext cx="493591" cy="638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71697" name="Text Box 9"/>
              <p:cNvSpPr txBox="1">
                <a:spLocks noChangeArrowheads="1"/>
              </p:cNvSpPr>
              <p:nvPr/>
            </p:nvSpPr>
            <p:spPr bwMode="auto">
              <a:xfrm>
                <a:off x="7401741" y="3913313"/>
                <a:ext cx="493591" cy="638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71698" name="Text Box 10"/>
              <p:cNvSpPr txBox="1">
                <a:spLocks noChangeArrowheads="1"/>
              </p:cNvSpPr>
              <p:nvPr/>
            </p:nvSpPr>
            <p:spPr bwMode="auto">
              <a:xfrm>
                <a:off x="7745507" y="3551584"/>
                <a:ext cx="493591" cy="638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71699" name="Text Box 11"/>
              <p:cNvSpPr txBox="1">
                <a:spLocks noChangeArrowheads="1"/>
              </p:cNvSpPr>
              <p:nvPr/>
            </p:nvSpPr>
            <p:spPr bwMode="auto">
              <a:xfrm>
                <a:off x="6521824" y="3551584"/>
                <a:ext cx="493591" cy="638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71700" name="Text Box 12"/>
              <p:cNvSpPr txBox="1">
                <a:spLocks noChangeArrowheads="1"/>
              </p:cNvSpPr>
              <p:nvPr/>
            </p:nvSpPr>
            <p:spPr bwMode="auto">
              <a:xfrm>
                <a:off x="6754905" y="4149174"/>
                <a:ext cx="493591" cy="638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71701" name="Text Box 13"/>
              <p:cNvSpPr txBox="1">
                <a:spLocks noChangeArrowheads="1"/>
              </p:cNvSpPr>
              <p:nvPr/>
            </p:nvSpPr>
            <p:spPr bwMode="auto">
              <a:xfrm>
                <a:off x="7455367" y="3196258"/>
                <a:ext cx="493591" cy="638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71702" name="Text Box 14"/>
              <p:cNvSpPr txBox="1">
                <a:spLocks noChangeArrowheads="1"/>
              </p:cNvSpPr>
              <p:nvPr/>
            </p:nvSpPr>
            <p:spPr bwMode="auto">
              <a:xfrm>
                <a:off x="8721538" y="3009041"/>
                <a:ext cx="493591" cy="638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71703" name="Text Box 15"/>
              <p:cNvSpPr txBox="1">
                <a:spLocks noChangeArrowheads="1"/>
              </p:cNvSpPr>
              <p:nvPr/>
            </p:nvSpPr>
            <p:spPr bwMode="auto">
              <a:xfrm>
                <a:off x="6405282" y="4567858"/>
                <a:ext cx="493591" cy="638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71704" name="Text Box 18"/>
              <p:cNvSpPr txBox="1">
                <a:spLocks noChangeArrowheads="1"/>
              </p:cNvSpPr>
              <p:nvPr/>
            </p:nvSpPr>
            <p:spPr bwMode="auto">
              <a:xfrm>
                <a:off x="7571915" y="4333103"/>
                <a:ext cx="512145" cy="638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o</a:t>
                </a:r>
              </a:p>
            </p:txBody>
          </p:sp>
          <p:sp>
            <p:nvSpPr>
              <p:cNvPr id="71705" name="Text Box 20"/>
              <p:cNvSpPr txBox="1">
                <a:spLocks noChangeArrowheads="1"/>
              </p:cNvSpPr>
              <p:nvPr/>
            </p:nvSpPr>
            <p:spPr bwMode="auto">
              <a:xfrm>
                <a:off x="7885136" y="4979772"/>
                <a:ext cx="512145" cy="638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o</a:t>
                </a:r>
              </a:p>
            </p:txBody>
          </p:sp>
          <p:sp>
            <p:nvSpPr>
              <p:cNvPr id="71706" name="Text Box 23"/>
              <p:cNvSpPr txBox="1">
                <a:spLocks noChangeArrowheads="1"/>
              </p:cNvSpPr>
              <p:nvPr/>
            </p:nvSpPr>
            <p:spPr bwMode="auto">
              <a:xfrm>
                <a:off x="7896038" y="4567858"/>
                <a:ext cx="512145" cy="638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o</a:t>
                </a:r>
              </a:p>
            </p:txBody>
          </p:sp>
          <p:sp>
            <p:nvSpPr>
              <p:cNvPr id="71707" name="Text Box 25"/>
              <p:cNvSpPr txBox="1">
                <a:spLocks noChangeArrowheads="1"/>
              </p:cNvSpPr>
              <p:nvPr/>
            </p:nvSpPr>
            <p:spPr bwMode="auto">
              <a:xfrm>
                <a:off x="7575176" y="4724400"/>
                <a:ext cx="512145" cy="638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o</a:t>
                </a:r>
              </a:p>
            </p:txBody>
          </p:sp>
          <p:sp>
            <p:nvSpPr>
              <p:cNvPr id="71708" name="Text Box 7"/>
              <p:cNvSpPr txBox="1">
                <a:spLocks noChangeArrowheads="1"/>
              </p:cNvSpPr>
              <p:nvPr/>
            </p:nvSpPr>
            <p:spPr bwMode="auto">
              <a:xfrm>
                <a:off x="8508627" y="4141915"/>
                <a:ext cx="493591" cy="638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71709" name="Text Box 7"/>
              <p:cNvSpPr txBox="1">
                <a:spLocks noChangeArrowheads="1"/>
              </p:cNvSpPr>
              <p:nvPr/>
            </p:nvSpPr>
            <p:spPr bwMode="auto">
              <a:xfrm>
                <a:off x="8129121" y="3850750"/>
                <a:ext cx="493591" cy="638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71710" name="Text Box 7"/>
              <p:cNvSpPr txBox="1">
                <a:spLocks noChangeArrowheads="1"/>
              </p:cNvSpPr>
              <p:nvPr/>
            </p:nvSpPr>
            <p:spPr bwMode="auto">
              <a:xfrm>
                <a:off x="8843682" y="3831121"/>
                <a:ext cx="493591" cy="638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71711" name="Text Box 7"/>
              <p:cNvSpPr txBox="1">
                <a:spLocks noChangeArrowheads="1"/>
              </p:cNvSpPr>
              <p:nvPr/>
            </p:nvSpPr>
            <p:spPr bwMode="auto">
              <a:xfrm>
                <a:off x="6801767" y="5176342"/>
                <a:ext cx="493591" cy="638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71712" name="Text Box 7"/>
              <p:cNvSpPr txBox="1">
                <a:spLocks noChangeArrowheads="1"/>
              </p:cNvSpPr>
              <p:nvPr/>
            </p:nvSpPr>
            <p:spPr bwMode="auto">
              <a:xfrm>
                <a:off x="7120311" y="4953000"/>
                <a:ext cx="493591" cy="638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71713" name="Text Box 7"/>
              <p:cNvSpPr txBox="1">
                <a:spLocks noChangeArrowheads="1"/>
              </p:cNvSpPr>
              <p:nvPr/>
            </p:nvSpPr>
            <p:spPr bwMode="auto">
              <a:xfrm>
                <a:off x="8244449" y="4640745"/>
                <a:ext cx="493591" cy="638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71714" name="Text Box 7"/>
              <p:cNvSpPr txBox="1">
                <a:spLocks noChangeArrowheads="1"/>
              </p:cNvSpPr>
              <p:nvPr/>
            </p:nvSpPr>
            <p:spPr bwMode="auto">
              <a:xfrm>
                <a:off x="8199343" y="4980114"/>
                <a:ext cx="493591" cy="638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71715" name="Text Box 12"/>
              <p:cNvSpPr txBox="1">
                <a:spLocks noChangeArrowheads="1"/>
              </p:cNvSpPr>
              <p:nvPr/>
            </p:nvSpPr>
            <p:spPr bwMode="auto">
              <a:xfrm>
                <a:off x="7306383" y="4465983"/>
                <a:ext cx="493591" cy="638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71716" name="Text Box 12"/>
              <p:cNvSpPr txBox="1">
                <a:spLocks noChangeArrowheads="1"/>
              </p:cNvSpPr>
              <p:nvPr/>
            </p:nvSpPr>
            <p:spPr bwMode="auto">
              <a:xfrm>
                <a:off x="6856881" y="4611991"/>
                <a:ext cx="493591" cy="638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71717" name="Text Box 7"/>
              <p:cNvSpPr txBox="1">
                <a:spLocks noChangeArrowheads="1"/>
              </p:cNvSpPr>
              <p:nvPr/>
            </p:nvSpPr>
            <p:spPr bwMode="auto">
              <a:xfrm>
                <a:off x="8582485" y="5025058"/>
                <a:ext cx="493591" cy="638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71718" name="Text Box 7"/>
              <p:cNvSpPr txBox="1">
                <a:spLocks noChangeArrowheads="1"/>
              </p:cNvSpPr>
              <p:nvPr/>
            </p:nvSpPr>
            <p:spPr bwMode="auto">
              <a:xfrm>
                <a:off x="8116715" y="4306957"/>
                <a:ext cx="493591" cy="638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71719" name="Text Box 8"/>
              <p:cNvSpPr txBox="1">
                <a:spLocks noChangeArrowheads="1"/>
              </p:cNvSpPr>
              <p:nvPr/>
            </p:nvSpPr>
            <p:spPr bwMode="auto">
              <a:xfrm>
                <a:off x="8023972" y="3039232"/>
                <a:ext cx="493591" cy="638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71720" name="Text Box 8"/>
              <p:cNvSpPr txBox="1">
                <a:spLocks noChangeArrowheads="1"/>
              </p:cNvSpPr>
              <p:nvPr/>
            </p:nvSpPr>
            <p:spPr bwMode="auto">
              <a:xfrm>
                <a:off x="6715462" y="2918534"/>
                <a:ext cx="493591" cy="638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x</a:t>
                </a:r>
              </a:p>
            </p:txBody>
          </p:sp>
        </p:grpSp>
        <p:sp>
          <p:nvSpPr>
            <p:cNvPr id="71689" name="Text Box 9"/>
            <p:cNvSpPr txBox="1">
              <a:spLocks noChangeArrowheads="1"/>
            </p:cNvSpPr>
            <p:nvPr/>
          </p:nvSpPr>
          <p:spPr bwMode="auto">
            <a:xfrm>
              <a:off x="7543799" y="3561795"/>
              <a:ext cx="397927" cy="492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71690" name="Text Box 9"/>
            <p:cNvSpPr txBox="1">
              <a:spLocks noChangeArrowheads="1"/>
            </p:cNvSpPr>
            <p:nvPr/>
          </p:nvSpPr>
          <p:spPr bwMode="auto">
            <a:xfrm>
              <a:off x="8035682" y="3561795"/>
              <a:ext cx="397927" cy="492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71691" name="Text Box 7"/>
            <p:cNvSpPr txBox="1">
              <a:spLocks noChangeArrowheads="1"/>
            </p:cNvSpPr>
            <p:nvPr/>
          </p:nvSpPr>
          <p:spPr bwMode="auto">
            <a:xfrm>
              <a:off x="7730881" y="4398065"/>
              <a:ext cx="397927" cy="492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71692" name="Text Box 7"/>
            <p:cNvSpPr txBox="1">
              <a:spLocks noChangeArrowheads="1"/>
            </p:cNvSpPr>
            <p:nvPr/>
          </p:nvSpPr>
          <p:spPr bwMode="auto">
            <a:xfrm>
              <a:off x="8686800" y="3962400"/>
              <a:ext cx="397927" cy="492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x</a:t>
              </a:r>
            </a:p>
          </p:txBody>
        </p:sp>
      </p:grp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1923130" y="2924117"/>
            <a:ext cx="6605639" cy="2876609"/>
          </a:xfrm>
          <a:prstGeom prst="rect">
            <a:avLst/>
          </a:prstGeom>
        </p:spPr>
        <p:txBody>
          <a:bodyPr vert="horz" lIns="68577" tIns="34289" rIns="68577" bIns="34289" rtlCol="0">
            <a:noAutofit/>
          </a:bodyPr>
          <a:lstStyle>
            <a:lvl1pPr marL="461951" indent="-4619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70" indent="-538149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17" indent="-4746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59" indent="-5222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28" indent="-507987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 kern="0" dirty="0"/>
              <a:t>Typical methods in two-class classification: </a:t>
            </a:r>
          </a:p>
          <a:p>
            <a:pPr lvl="1">
              <a:defRPr/>
            </a:pPr>
            <a:r>
              <a:rPr lang="en-US" sz="1800" b="1" kern="0" dirty="0"/>
              <a:t>Oversampling</a:t>
            </a:r>
            <a:r>
              <a:rPr lang="en-US" sz="1800" kern="0" dirty="0"/>
              <a:t>: re-sampling of data from positive class</a:t>
            </a:r>
          </a:p>
          <a:p>
            <a:pPr lvl="1">
              <a:defRPr/>
            </a:pPr>
            <a:r>
              <a:rPr lang="en-US" sz="1800" b="1" kern="0" dirty="0"/>
              <a:t>Under-sampling</a:t>
            </a:r>
            <a:r>
              <a:rPr lang="en-US" sz="1800" kern="0" dirty="0"/>
              <a:t>: randomly eliminate tuples from negative class</a:t>
            </a:r>
          </a:p>
          <a:p>
            <a:pPr lvl="1">
              <a:defRPr/>
            </a:pPr>
            <a:r>
              <a:rPr lang="en-US" sz="1800" b="1" kern="0" dirty="0"/>
              <a:t>Threshold-moving</a:t>
            </a:r>
            <a:r>
              <a:rPr lang="en-US" sz="1800" kern="0" dirty="0"/>
              <a:t>: move the decision threshold, t, so that the rare class tuples are easier to classify, and hence, less chance of costly false negative errors</a:t>
            </a:r>
          </a:p>
          <a:p>
            <a:pPr lvl="1">
              <a:defRPr/>
            </a:pPr>
            <a:r>
              <a:rPr lang="en-US" sz="1800" b="1" kern="0" dirty="0"/>
              <a:t>Ensemble techniques</a:t>
            </a:r>
            <a:r>
              <a:rPr lang="en-US" sz="1800" kern="0" dirty="0"/>
              <a:t>: Ensemble multiple classifiers introduced above</a:t>
            </a:r>
          </a:p>
          <a:p>
            <a:pPr>
              <a:defRPr/>
            </a:pPr>
            <a:r>
              <a:rPr lang="en-US" sz="1800" kern="0" dirty="0"/>
              <a:t>Still difficult for class imbalance problem on multiclass tasks</a:t>
            </a:r>
          </a:p>
        </p:txBody>
      </p:sp>
    </p:spTree>
    <p:extLst>
      <p:ext uri="{BB962C8B-B14F-4D97-AF65-F5344CB8AC3E}">
        <p14:creationId xmlns:p14="http://schemas.microsoft.com/office/powerpoint/2010/main" val="413663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838200"/>
          </a:xfrm>
          <a:noFill/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 dirty="0" smtClean="0"/>
              <a:t>Decision Tree Induction: An Example</a:t>
            </a:r>
            <a:endParaRPr lang="en-US" altLang="en-US" i="1" dirty="0" smtClean="0"/>
          </a:p>
        </p:txBody>
      </p:sp>
      <p:grpSp>
        <p:nvGrpSpPr>
          <p:cNvPr id="12292" name="Group 63"/>
          <p:cNvGrpSpPr>
            <a:grpSpLocks/>
          </p:cNvGrpSpPr>
          <p:nvPr/>
        </p:nvGrpSpPr>
        <p:grpSpPr bwMode="auto">
          <a:xfrm>
            <a:off x="708818" y="2852737"/>
            <a:ext cx="6311900" cy="3814763"/>
            <a:chOff x="766" y="1152"/>
            <a:chExt cx="3976" cy="2403"/>
          </a:xfrm>
        </p:grpSpPr>
        <p:sp>
          <p:nvSpPr>
            <p:cNvPr id="12295" name="Rectangle 3"/>
            <p:cNvSpPr>
              <a:spLocks noChangeArrowheads="1"/>
            </p:cNvSpPr>
            <p:nvPr/>
          </p:nvSpPr>
          <p:spPr bwMode="auto">
            <a:xfrm>
              <a:off x="2387" y="1152"/>
              <a:ext cx="475" cy="296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age?</a:t>
              </a:r>
            </a:p>
          </p:txBody>
        </p:sp>
        <p:sp>
          <p:nvSpPr>
            <p:cNvPr id="12296" name="Rectangle 4"/>
            <p:cNvSpPr>
              <a:spLocks noChangeArrowheads="1"/>
            </p:cNvSpPr>
            <p:nvPr/>
          </p:nvSpPr>
          <p:spPr bwMode="auto">
            <a:xfrm>
              <a:off x="2241" y="1766"/>
              <a:ext cx="7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overcast</a:t>
              </a:r>
            </a:p>
          </p:txBody>
        </p:sp>
        <p:sp>
          <p:nvSpPr>
            <p:cNvPr id="12297" name="Rectangle 5"/>
            <p:cNvSpPr>
              <a:spLocks noChangeArrowheads="1"/>
            </p:cNvSpPr>
            <p:nvPr/>
          </p:nvSpPr>
          <p:spPr bwMode="auto">
            <a:xfrm>
              <a:off x="1229" y="2342"/>
              <a:ext cx="763" cy="296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student?</a:t>
              </a:r>
            </a:p>
          </p:txBody>
        </p:sp>
        <p:sp>
          <p:nvSpPr>
            <p:cNvPr id="12298" name="Rectangle 6"/>
            <p:cNvSpPr>
              <a:spLocks noChangeArrowheads="1"/>
            </p:cNvSpPr>
            <p:nvPr/>
          </p:nvSpPr>
          <p:spPr bwMode="auto">
            <a:xfrm>
              <a:off x="3432" y="2342"/>
              <a:ext cx="1140" cy="29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credit rating?</a:t>
              </a:r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Line 12"/>
            <p:cNvSpPr>
              <a:spLocks noChangeShapeType="1"/>
            </p:cNvSpPr>
            <p:nvPr/>
          </p:nvSpPr>
          <p:spPr bwMode="auto">
            <a:xfrm flipH="1">
              <a:off x="2622" y="1491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Rectangle 14"/>
            <p:cNvSpPr>
              <a:spLocks noChangeArrowheads="1"/>
            </p:cNvSpPr>
            <p:nvPr/>
          </p:nvSpPr>
          <p:spPr bwMode="auto">
            <a:xfrm>
              <a:off x="1513" y="1730"/>
              <a:ext cx="53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603050405020304" pitchFamily="18" charset="0"/>
                </a:rPr>
                <a:t>&lt;=30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03" name="Rectangle 15"/>
            <p:cNvSpPr>
              <a:spLocks noChangeArrowheads="1"/>
            </p:cNvSpPr>
            <p:nvPr/>
          </p:nvSpPr>
          <p:spPr bwMode="auto">
            <a:xfrm>
              <a:off x="3362" y="1804"/>
              <a:ext cx="421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603050405020304" pitchFamily="18" charset="0"/>
                </a:rPr>
                <a:t>&gt;40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04" name="Line 16"/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Line 24"/>
            <p:cNvSpPr>
              <a:spLocks noChangeShapeType="1"/>
            </p:cNvSpPr>
            <p:nvPr/>
          </p:nvSpPr>
          <p:spPr bwMode="auto">
            <a:xfrm>
              <a:off x="2623" y="2029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Rectangle 25"/>
            <p:cNvSpPr>
              <a:spLocks noChangeArrowheads="1"/>
            </p:cNvSpPr>
            <p:nvPr/>
          </p:nvSpPr>
          <p:spPr bwMode="auto">
            <a:xfrm>
              <a:off x="766" y="3264"/>
              <a:ext cx="311" cy="29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12310" name="Rectangle 27"/>
            <p:cNvSpPr>
              <a:spLocks noChangeArrowheads="1"/>
            </p:cNvSpPr>
            <p:nvPr/>
          </p:nvSpPr>
          <p:spPr bwMode="auto">
            <a:xfrm>
              <a:off x="2026" y="3264"/>
              <a:ext cx="376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12311" name="Rectangle 28"/>
            <p:cNvSpPr>
              <a:spLocks noChangeArrowheads="1"/>
            </p:cNvSpPr>
            <p:nvPr/>
          </p:nvSpPr>
          <p:spPr bwMode="auto">
            <a:xfrm>
              <a:off x="4366" y="3216"/>
              <a:ext cx="376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12312" name="Rectangle 29"/>
            <p:cNvSpPr>
              <a:spLocks noChangeArrowheads="1"/>
            </p:cNvSpPr>
            <p:nvPr/>
          </p:nvSpPr>
          <p:spPr bwMode="auto">
            <a:xfrm>
              <a:off x="2435" y="2344"/>
              <a:ext cx="376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12313" name="Rectangle 30"/>
            <p:cNvSpPr>
              <a:spLocks noChangeArrowheads="1"/>
            </p:cNvSpPr>
            <p:nvPr/>
          </p:nvSpPr>
          <p:spPr bwMode="auto">
            <a:xfrm>
              <a:off x="2256" y="1824"/>
              <a:ext cx="672" cy="19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31..40</a:t>
              </a: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2314" name="Rectangle 62"/>
            <p:cNvSpPr>
              <a:spLocks noChangeArrowheads="1"/>
            </p:cNvSpPr>
            <p:nvPr/>
          </p:nvSpPr>
          <p:spPr bwMode="auto">
            <a:xfrm rot="21456844">
              <a:off x="3166" y="3214"/>
              <a:ext cx="311" cy="29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12315" name="Rectangle 9"/>
            <p:cNvSpPr>
              <a:spLocks noChangeArrowheads="1"/>
            </p:cNvSpPr>
            <p:nvPr/>
          </p:nvSpPr>
          <p:spPr bwMode="auto">
            <a:xfrm>
              <a:off x="4174" y="2784"/>
              <a:ext cx="386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fair</a:t>
              </a:r>
            </a:p>
          </p:txBody>
        </p:sp>
        <p:sp>
          <p:nvSpPr>
            <p:cNvPr id="12316" name="Rectangle 10"/>
            <p:cNvSpPr>
              <a:spLocks noChangeArrowheads="1"/>
            </p:cNvSpPr>
            <p:nvPr/>
          </p:nvSpPr>
          <p:spPr bwMode="auto">
            <a:xfrm>
              <a:off x="3068" y="2784"/>
              <a:ext cx="815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excellent</a:t>
              </a:r>
            </a:p>
          </p:txBody>
        </p:sp>
        <p:sp>
          <p:nvSpPr>
            <p:cNvPr id="12317" name="Rectangle 8"/>
            <p:cNvSpPr>
              <a:spLocks noChangeArrowheads="1"/>
            </p:cNvSpPr>
            <p:nvPr/>
          </p:nvSpPr>
          <p:spPr bwMode="auto">
            <a:xfrm>
              <a:off x="1870" y="2832"/>
              <a:ext cx="376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12318" name="Rectangle 7"/>
            <p:cNvSpPr>
              <a:spLocks noChangeArrowheads="1"/>
            </p:cNvSpPr>
            <p:nvPr/>
          </p:nvSpPr>
          <p:spPr bwMode="auto">
            <a:xfrm>
              <a:off x="960" y="2832"/>
              <a:ext cx="432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no</a:t>
              </a:r>
            </a:p>
          </p:txBody>
        </p:sp>
      </p:grpSp>
      <p:graphicFrame>
        <p:nvGraphicFramePr>
          <p:cNvPr id="12293" name="Object 10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0240938"/>
              </p:ext>
            </p:extLst>
          </p:nvPr>
        </p:nvGraphicFramePr>
        <p:xfrm>
          <a:off x="6857438" y="1113950"/>
          <a:ext cx="4768057" cy="432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8" name="Worksheet" r:id="rId4" imgW="5772150" imgH="4457700" progId="Excel.Sheet.8">
                  <p:embed/>
                </p:oleObj>
              </mc:Choice>
              <mc:Fallback>
                <p:oleObj name="Worksheet" r:id="rId4" imgW="5772150" imgH="44577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7438" y="1113950"/>
                        <a:ext cx="4768057" cy="432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1"/>
          <p:cNvSpPr>
            <a:spLocks noChangeArrowheads="1"/>
          </p:cNvSpPr>
          <p:nvPr/>
        </p:nvSpPr>
        <p:spPr bwMode="auto">
          <a:xfrm>
            <a:off x="708818" y="1257301"/>
            <a:ext cx="5173663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17098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 dirty="0"/>
              <a:t>Training data set: </a:t>
            </a:r>
            <a:r>
              <a:rPr lang="en-US" altLang="en-US" sz="2400" dirty="0" err="1"/>
              <a:t>Buys_computer</a:t>
            </a:r>
            <a:endParaRPr lang="en-US" altLang="en-US" sz="2400" dirty="0"/>
          </a:p>
          <a:p>
            <a:pPr eaLnBrk="1" hangingPunct="1">
              <a:spcBef>
                <a:spcPts val="600"/>
              </a:spcBef>
              <a:buClr>
                <a:srgbClr val="17098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Resulting </a:t>
            </a:r>
            <a:r>
              <a:rPr lang="en-US" altLang="en-US" sz="2400" dirty="0"/>
              <a:t>tree:</a:t>
            </a:r>
          </a:p>
        </p:txBody>
      </p:sp>
    </p:spTree>
    <p:extLst>
      <p:ext uri="{BB962C8B-B14F-4D97-AF65-F5344CB8AC3E}">
        <p14:creationId xmlns:p14="http://schemas.microsoft.com/office/powerpoint/2010/main" val="37430803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28649" y="152400"/>
            <a:ext cx="10868025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Algorithm for Decision Tree Induction</a:t>
            </a:r>
          </a:p>
        </p:txBody>
      </p:sp>
      <p:sp>
        <p:nvSpPr>
          <p:cNvPr id="1331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61975" y="1219199"/>
            <a:ext cx="10934700" cy="5324475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Basic algorithm (a greedy algorithm)</a:t>
            </a:r>
          </a:p>
          <a:p>
            <a:pPr lvl="1" eaLnBrk="1" hangingPunct="1"/>
            <a:r>
              <a:rPr lang="en-US" altLang="en-US" sz="2400" dirty="0"/>
              <a:t>Tree is constructed in a </a:t>
            </a:r>
            <a:r>
              <a:rPr lang="en-US" altLang="en-US" sz="2400" b="1" dirty="0"/>
              <a:t>top-down recursive divide-and-conquer manner</a:t>
            </a:r>
          </a:p>
          <a:p>
            <a:pPr lvl="1" eaLnBrk="1" hangingPunct="1"/>
            <a:r>
              <a:rPr lang="en-US" altLang="en-US" sz="2400" dirty="0"/>
              <a:t>At start, all the training examples are at the root</a:t>
            </a:r>
          </a:p>
          <a:p>
            <a:pPr lvl="1" eaLnBrk="1" hangingPunct="1"/>
            <a:r>
              <a:rPr lang="en-US" altLang="en-US" sz="2400" dirty="0"/>
              <a:t>Attributes are categorical (if continuous-valued, they are discretized in advance)</a:t>
            </a:r>
          </a:p>
          <a:p>
            <a:pPr lvl="1" eaLnBrk="1" hangingPunct="1"/>
            <a:r>
              <a:rPr lang="en-US" altLang="en-US" sz="2400" dirty="0"/>
              <a:t>Examples are partitioned recursively based on selected attributes</a:t>
            </a:r>
          </a:p>
          <a:p>
            <a:pPr lvl="1" eaLnBrk="1" hangingPunct="1"/>
            <a:r>
              <a:rPr lang="en-US" altLang="en-US" sz="2400" dirty="0"/>
              <a:t>Test attributes are selected on the basis of a heuristic or statistical measure (e.g., </a:t>
            </a:r>
            <a:r>
              <a:rPr lang="en-US" altLang="en-US" sz="2400" b="1" dirty="0"/>
              <a:t>information gain</a:t>
            </a:r>
            <a:r>
              <a:rPr lang="en-US" altLang="en-US" sz="2400" dirty="0"/>
              <a:t>)</a:t>
            </a:r>
          </a:p>
          <a:p>
            <a:pPr eaLnBrk="1" hangingPunct="1"/>
            <a:r>
              <a:rPr lang="en-US" altLang="en-US" sz="2400" dirty="0"/>
              <a:t>Conditions for stopping partitioning</a:t>
            </a:r>
          </a:p>
          <a:p>
            <a:pPr lvl="1" eaLnBrk="1" hangingPunct="1"/>
            <a:r>
              <a:rPr lang="en-US" altLang="en-US" sz="2400" dirty="0"/>
              <a:t>All samples for a given node belong to the same class</a:t>
            </a:r>
          </a:p>
          <a:p>
            <a:pPr lvl="1" eaLnBrk="1" hangingPunct="1"/>
            <a:r>
              <a:rPr lang="en-US" altLang="en-US" sz="2400" dirty="0"/>
              <a:t>There are no remaining attributes for further </a:t>
            </a:r>
            <a:r>
              <a:rPr lang="en-US" altLang="en-US" sz="2400" dirty="0" smtClean="0"/>
              <a:t>partitioning—</a:t>
            </a:r>
            <a:r>
              <a:rPr lang="en-US" altLang="en-US" sz="2400" b="1" dirty="0" smtClean="0"/>
              <a:t>majority </a:t>
            </a:r>
            <a:r>
              <a:rPr lang="en-US" altLang="en-US" sz="2400" b="1" dirty="0"/>
              <a:t>voting </a:t>
            </a:r>
            <a:r>
              <a:rPr lang="en-US" altLang="en-US" sz="2400" dirty="0"/>
              <a:t>is employed for classifying the leaf</a:t>
            </a:r>
          </a:p>
          <a:p>
            <a:pPr lvl="1" eaLnBrk="1" hangingPunct="1"/>
            <a:r>
              <a:rPr lang="en-US" altLang="en-US" sz="2400" dirty="0"/>
              <a:t>There are no samples left</a:t>
            </a:r>
          </a:p>
        </p:txBody>
      </p:sp>
    </p:spTree>
    <p:extLst>
      <p:ext uri="{BB962C8B-B14F-4D97-AF65-F5344CB8AC3E}">
        <p14:creationId xmlns:p14="http://schemas.microsoft.com/office/powerpoint/2010/main" val="359856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-247650" y="76200"/>
            <a:ext cx="12725399" cy="87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800" b="1" dirty="0">
                <a:latin typeface="Berlin Sans FB Demi" panose="020E0802020502020306" pitchFamily="34" charset="0"/>
              </a:rPr>
              <a:t>Attribute Selection Measure: Information Gain (ID3/C4.5)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533400" y="1066800"/>
            <a:ext cx="9753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en-US" sz="2400" dirty="0"/>
              <a:t>Select the attribute with the highest information gain</a:t>
            </a:r>
          </a:p>
          <a:p>
            <a:pPr eaLnBrk="1" hangingPunct="1">
              <a:spcBef>
                <a:spcPts val="6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en-US" sz="2400" dirty="0"/>
              <a:t>Let </a:t>
            </a:r>
            <a:r>
              <a:rPr lang="en-US" altLang="en-US" sz="2400" i="1" dirty="0"/>
              <a:t>p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 be the probability that an arbitrary tuple in D belongs to class C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, estimated by |C</a:t>
            </a:r>
            <a:r>
              <a:rPr lang="en-US" altLang="en-US" sz="2400" i="1" baseline="-25000" dirty="0"/>
              <a:t>i</a:t>
            </a:r>
            <a:r>
              <a:rPr lang="en-US" altLang="en-US" sz="2400" baseline="-25000" dirty="0"/>
              <a:t>, D</a:t>
            </a:r>
            <a:r>
              <a:rPr lang="en-US" altLang="en-US" sz="2400" dirty="0"/>
              <a:t>|/|D|</a:t>
            </a:r>
          </a:p>
          <a:p>
            <a:pPr eaLnBrk="1" hangingPunct="1">
              <a:spcBef>
                <a:spcPts val="6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en-US" sz="2400" dirty="0"/>
              <a:t>Expected information (entropy) needed to classify a tuple in D:</a:t>
            </a:r>
          </a:p>
          <a:p>
            <a:pPr eaLnBrk="1" hangingPunct="1">
              <a:spcBef>
                <a:spcPts val="6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</a:pPr>
            <a:endParaRPr lang="en-US" altLang="en-US" sz="2400" dirty="0"/>
          </a:p>
          <a:p>
            <a:pPr eaLnBrk="1" hangingPunct="1">
              <a:spcBef>
                <a:spcPts val="6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eaLnBrk="1" hangingPunct="1">
              <a:spcBef>
                <a:spcPts val="6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Information </a:t>
            </a:r>
            <a:r>
              <a:rPr lang="en-US" altLang="en-US" sz="2400" dirty="0"/>
              <a:t>needed (after using A to split D into v partitions) to classify D:</a:t>
            </a:r>
          </a:p>
          <a:p>
            <a:pPr eaLnBrk="1" hangingPunct="1">
              <a:spcBef>
                <a:spcPts val="6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</a:pPr>
            <a:endParaRPr lang="en-US" altLang="en-US" sz="2400" dirty="0"/>
          </a:p>
          <a:p>
            <a:pPr eaLnBrk="1" hangingPunct="1">
              <a:spcBef>
                <a:spcPts val="6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eaLnBrk="1" hangingPunct="1">
              <a:spcBef>
                <a:spcPts val="6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Information </a:t>
            </a:r>
            <a:r>
              <a:rPr lang="en-US" altLang="en-US" sz="2400" dirty="0"/>
              <a:t>gained by branching on attribute A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altLang="en-US" sz="2400" dirty="0"/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984151"/>
              </p:ext>
            </p:extLst>
          </p:nvPr>
        </p:nvGraphicFramePr>
        <p:xfrm>
          <a:off x="6532562" y="2667000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87" name="Equation" r:id="rId4" imgW="1612900" imgH="431800" progId="Equation.3">
                  <p:embed/>
                </p:oleObj>
              </mc:Choice>
              <mc:Fallback>
                <p:oleObj name="Equation" r:id="rId4" imgW="1612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2562" y="2667000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68897"/>
              </p:ext>
            </p:extLst>
          </p:nvPr>
        </p:nvGraphicFramePr>
        <p:xfrm>
          <a:off x="5943599" y="4048126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88" name="Equation" r:id="rId6" imgW="1892300" imgH="457200" progId="Equation.3">
                  <p:embed/>
                </p:oleObj>
              </mc:Choice>
              <mc:Fallback>
                <p:oleObj name="Equation" r:id="rId6" imgW="1892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599" y="4048126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750290"/>
              </p:ext>
            </p:extLst>
          </p:nvPr>
        </p:nvGraphicFramePr>
        <p:xfrm>
          <a:off x="5773738" y="5468938"/>
          <a:ext cx="45894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89" name="Equation" r:id="rId8" imgW="1790700" imgH="215900" progId="Equation.3">
                  <p:embed/>
                </p:oleObj>
              </mc:Choice>
              <mc:Fallback>
                <p:oleObj name="Equation" r:id="rId8" imgW="17907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3738" y="5468938"/>
                        <a:ext cx="458946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188497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49" y="0"/>
            <a:ext cx="10963275" cy="96044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Attribute Selection: Information Gain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5546" y="1164035"/>
            <a:ext cx="5276850" cy="685801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</a:pPr>
            <a:r>
              <a:rPr lang="en-US" altLang="en-US" sz="2400" dirty="0">
                <a:solidFill>
                  <a:srgbClr val="121328"/>
                </a:solidFill>
              </a:rPr>
              <a:t>Class P: </a:t>
            </a:r>
            <a:r>
              <a:rPr lang="en-US" altLang="en-US" sz="2400" dirty="0" err="1">
                <a:solidFill>
                  <a:srgbClr val="121328"/>
                </a:solidFill>
              </a:rPr>
              <a:t>buys_computer</a:t>
            </a:r>
            <a:r>
              <a:rPr lang="en-US" altLang="en-US" sz="2400" dirty="0">
                <a:solidFill>
                  <a:srgbClr val="121328"/>
                </a:solidFill>
              </a:rPr>
              <a:t> = “yes”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</a:pPr>
            <a:r>
              <a:rPr lang="en-US" altLang="en-US" sz="2400" dirty="0">
                <a:solidFill>
                  <a:srgbClr val="121328"/>
                </a:solidFill>
              </a:rPr>
              <a:t>Class N: </a:t>
            </a:r>
            <a:r>
              <a:rPr lang="en-US" altLang="en-US" sz="2400" dirty="0" err="1">
                <a:solidFill>
                  <a:srgbClr val="121328"/>
                </a:solidFill>
              </a:rPr>
              <a:t>buys_computer</a:t>
            </a:r>
            <a:r>
              <a:rPr lang="en-US" altLang="en-US" sz="2400" dirty="0">
                <a:solidFill>
                  <a:srgbClr val="121328"/>
                </a:solidFill>
              </a:rPr>
              <a:t> = “no”</a:t>
            </a:r>
            <a:endParaRPr lang="en-US" altLang="en-US" sz="2400" dirty="0"/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248397" y="2756298"/>
            <a:ext cx="5353053" cy="2209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121328"/>
                </a:solidFill>
              </a:rPr>
              <a:t>            </a:t>
            </a:r>
            <a:r>
              <a:rPr lang="en-US" altLang="en-US" sz="2400" dirty="0">
                <a:solidFill>
                  <a:srgbClr val="121328"/>
                </a:solidFill>
              </a:rPr>
              <a:t>means “age &lt;=30” has 5 out of 14 samples, with 2 </a:t>
            </a:r>
            <a:r>
              <a:rPr lang="en-US" altLang="en-US" sz="2400" dirty="0" err="1">
                <a:solidFill>
                  <a:srgbClr val="121328"/>
                </a:solidFill>
              </a:rPr>
              <a:t>yes’es</a:t>
            </a:r>
            <a:r>
              <a:rPr lang="en-US" altLang="en-US" sz="2400" dirty="0">
                <a:solidFill>
                  <a:srgbClr val="121328"/>
                </a:solidFill>
              </a:rPr>
              <a:t>  and 3 no’s.   Hence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anose="05020102010507070707" pitchFamily="18" charset="2"/>
              <a:buNone/>
            </a:pPr>
            <a:endParaRPr lang="en-US" altLang="en-US" sz="2000" dirty="0">
              <a:solidFill>
                <a:srgbClr val="121328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lang="en-US" altLang="en-US" sz="2400" dirty="0">
                <a:solidFill>
                  <a:srgbClr val="121328"/>
                </a:solidFill>
              </a:rPr>
              <a:t>Similarly,</a:t>
            </a:r>
          </a:p>
        </p:txBody>
      </p:sp>
      <p:graphicFrame>
        <p:nvGraphicFramePr>
          <p:cNvPr id="1639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032727"/>
              </p:ext>
            </p:extLst>
          </p:nvPr>
        </p:nvGraphicFramePr>
        <p:xfrm>
          <a:off x="1837531" y="2507259"/>
          <a:ext cx="3354388" cy="1299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99" name="Worksheet" r:id="rId4" imgW="3352864" imgH="1495322" progId="Excel.Sheet.8">
                  <p:embed/>
                </p:oleObj>
              </mc:Choice>
              <mc:Fallback>
                <p:oleObj name="Worksheet" r:id="rId4" imgW="3352864" imgH="149532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7531" y="2507259"/>
                        <a:ext cx="3354388" cy="12993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181494"/>
              </p:ext>
            </p:extLst>
          </p:nvPr>
        </p:nvGraphicFramePr>
        <p:xfrm>
          <a:off x="6692898" y="1185191"/>
          <a:ext cx="4117977" cy="1335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00" name="Equation" r:id="rId6" imgW="2044700" imgH="812800" progId="Equation.3">
                  <p:embed/>
                </p:oleObj>
              </mc:Choice>
              <mc:Fallback>
                <p:oleObj name="Equation" r:id="rId6" imgW="20447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898" y="1185191"/>
                        <a:ext cx="4117977" cy="1335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26841"/>
              </p:ext>
            </p:extLst>
          </p:nvPr>
        </p:nvGraphicFramePr>
        <p:xfrm>
          <a:off x="7127873" y="5248671"/>
          <a:ext cx="35941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01" name="Equation" r:id="rId8" imgW="3594100" imgH="1193800" progId="Equation.3">
                  <p:embed/>
                </p:oleObj>
              </mc:Choice>
              <mc:Fallback>
                <p:oleObj name="Equation" r:id="rId8" imgW="3594100" imgH="119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73" y="5248671"/>
                        <a:ext cx="35941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256813"/>
              </p:ext>
            </p:extLst>
          </p:nvPr>
        </p:nvGraphicFramePr>
        <p:xfrm>
          <a:off x="6988175" y="4247751"/>
          <a:ext cx="42719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02" name="Equation" r:id="rId10" imgW="2552700" imgH="241300" progId="Equation.3">
                  <p:embed/>
                </p:oleObj>
              </mc:Choice>
              <mc:Fallback>
                <p:oleObj name="Equation" r:id="rId10" imgW="2552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8175" y="4247751"/>
                        <a:ext cx="42719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5090327"/>
              </p:ext>
            </p:extLst>
          </p:nvPr>
        </p:nvGraphicFramePr>
        <p:xfrm>
          <a:off x="1114425" y="3814367"/>
          <a:ext cx="4947839" cy="3009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03" name="Worksheet" r:id="rId12" imgW="6115431" imgH="4458208" progId="Excel.Sheet.8">
                  <p:embed/>
                </p:oleObj>
              </mc:Choice>
              <mc:Fallback>
                <p:oleObj name="Worksheet" r:id="rId12" imgW="6115431" imgH="4458208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3814367"/>
                        <a:ext cx="4947839" cy="30095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670289"/>
              </p:ext>
            </p:extLst>
          </p:nvPr>
        </p:nvGraphicFramePr>
        <p:xfrm>
          <a:off x="5915025" y="2703115"/>
          <a:ext cx="10731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04" name="Equation" r:id="rId14" imgW="583947" imgH="393529" progId="Equation.3">
                  <p:embed/>
                </p:oleObj>
              </mc:Choice>
              <mc:Fallback>
                <p:oleObj name="Equation" r:id="rId14" imgW="58394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5025" y="2703115"/>
                        <a:ext cx="107315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069490"/>
              </p:ext>
            </p:extLst>
          </p:nvPr>
        </p:nvGraphicFramePr>
        <p:xfrm>
          <a:off x="638175" y="1923674"/>
          <a:ext cx="5276850" cy="575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05" name="Equation" r:id="rId16" imgW="3314700" imgH="393700" progId="Equation.3">
                  <p:embed/>
                </p:oleObj>
              </mc:Choice>
              <mc:Fallback>
                <p:oleObj name="Equation" r:id="rId16" imgW="3314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1923674"/>
                        <a:ext cx="5276850" cy="5758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056634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-171451" y="0"/>
            <a:ext cx="12620625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Computing Information-Gain for Continuous-Valued Attributes</a:t>
            </a:r>
            <a:endParaRPr lang="en-US" altLang="en-US" i="1" dirty="0" smtClean="0">
              <a:solidFill>
                <a:srgbClr val="CC0000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6" y="1143000"/>
            <a:ext cx="11025189" cy="56388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en-US" sz="2400" dirty="0"/>
              <a:t>Let attribute A be a continuous-valued attribute</a:t>
            </a:r>
          </a:p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en-US" sz="2400" dirty="0"/>
              <a:t>Must determine the </a:t>
            </a:r>
            <a:r>
              <a:rPr lang="en-US" altLang="en-US" sz="2400" b="1" i="1" dirty="0"/>
              <a:t>best split point</a:t>
            </a:r>
            <a:r>
              <a:rPr lang="en-US" altLang="en-US" sz="2400" b="1" dirty="0"/>
              <a:t> </a:t>
            </a:r>
            <a:r>
              <a:rPr lang="en-US" altLang="en-US" sz="2400" dirty="0"/>
              <a:t>for A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en-US" sz="2400" dirty="0"/>
              <a:t>Sort the value A in increasing order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en-US" sz="2400" dirty="0"/>
              <a:t>Typically, the midpoint between each pair of adjacent values is considered as a possible </a:t>
            </a:r>
            <a:r>
              <a:rPr lang="en-US" altLang="en-US" sz="2400" i="1" dirty="0"/>
              <a:t>split point</a:t>
            </a:r>
          </a:p>
          <a:p>
            <a:pPr lvl="2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en-US" sz="2400" dirty="0"/>
              <a:t>(a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+a</a:t>
            </a:r>
            <a:r>
              <a:rPr lang="en-US" altLang="en-US" sz="2400" baseline="-25000" dirty="0"/>
              <a:t>i+1</a:t>
            </a:r>
            <a:r>
              <a:rPr lang="en-US" altLang="en-US" sz="2400" dirty="0"/>
              <a:t>)/2 is the midpoint between the values of </a:t>
            </a:r>
            <a:r>
              <a:rPr lang="en-US" altLang="en-US" sz="2400" dirty="0" err="1"/>
              <a:t>a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 and a</a:t>
            </a:r>
            <a:r>
              <a:rPr lang="en-US" altLang="en-US" sz="2400" baseline="-25000" dirty="0"/>
              <a:t>i+1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en-US" sz="2400" dirty="0" smtClean="0"/>
              <a:t>Split</a:t>
            </a:r>
            <a:r>
              <a:rPr lang="en-US" altLang="en-US" sz="2400" dirty="0"/>
              <a:t>: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en-US" sz="2400" dirty="0"/>
              <a:t>D1 is the set of tuples in D satisfying A ≤ split-point, and D2 is the set of tuples in D satisfying A &gt; split-point</a:t>
            </a:r>
          </a:p>
        </p:txBody>
      </p:sp>
    </p:spTree>
    <p:extLst>
      <p:ext uri="{BB962C8B-B14F-4D97-AF65-F5344CB8AC3E}">
        <p14:creationId xmlns:p14="http://schemas.microsoft.com/office/powerpoint/2010/main" val="326485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8" name="Picture 10" descr="8splitinf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667" y="4540075"/>
            <a:ext cx="10553700" cy="7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12700"/>
            <a:ext cx="12192000" cy="9779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Gain Ratio for Attribute Selection (C4.5)</a:t>
            </a:r>
            <a:endParaRPr lang="en-US" altLang="en-US" i="1" dirty="0" smtClean="0">
              <a:solidFill>
                <a:srgbClr val="CC0000"/>
              </a:solidFill>
            </a:endParaRPr>
          </a:p>
        </p:txBody>
      </p:sp>
      <p:sp>
        <p:nvSpPr>
          <p:cNvPr id="18436" name="Rectangle 2051"/>
          <p:cNvSpPr>
            <a:spLocks noGrp="1" noChangeArrowheads="1"/>
          </p:cNvSpPr>
          <p:nvPr>
            <p:ph type="body" sz="half" idx="1"/>
          </p:nvPr>
        </p:nvSpPr>
        <p:spPr>
          <a:xfrm>
            <a:off x="571499" y="1323975"/>
            <a:ext cx="10839451" cy="5105400"/>
          </a:xfrm>
        </p:spPr>
        <p:txBody>
          <a:bodyPr/>
          <a:lstStyle/>
          <a:p>
            <a:pPr eaLnBrk="1" hangingPunct="1"/>
            <a:r>
              <a:rPr lang="en-US" altLang="en-US" dirty="0"/>
              <a:t>Information gain measure is biased towards attributes with a large number of values</a:t>
            </a:r>
          </a:p>
          <a:p>
            <a:pPr eaLnBrk="1" hangingPunct="1"/>
            <a:r>
              <a:rPr lang="en-US" altLang="en-US" dirty="0"/>
              <a:t>C4.5 (a successor of ID3) uses gain ratio to overcome the problem (normalization to information gain)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lvl="1" eaLnBrk="1" hangingPunct="1"/>
            <a:r>
              <a:rPr lang="en-US" altLang="en-US" dirty="0" err="1"/>
              <a:t>GainRatio</a:t>
            </a:r>
            <a:r>
              <a:rPr lang="en-US" altLang="en-US" dirty="0"/>
              <a:t>(A) = Gain(A)/</a:t>
            </a:r>
            <a:r>
              <a:rPr lang="en-US" altLang="en-US" dirty="0" err="1"/>
              <a:t>SplitInfo</a:t>
            </a:r>
            <a:r>
              <a:rPr lang="en-US" altLang="en-US" dirty="0"/>
              <a:t>(A</a:t>
            </a:r>
            <a:r>
              <a:rPr lang="en-US" altLang="en-US" dirty="0" smtClean="0"/>
              <a:t>)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Ex.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 err="1"/>
              <a:t>gain_ratio</a:t>
            </a:r>
            <a:r>
              <a:rPr lang="en-US" altLang="en-US" dirty="0"/>
              <a:t>(income) = 0.029/1.557 = 0.019</a:t>
            </a:r>
          </a:p>
          <a:p>
            <a:pPr eaLnBrk="1" hangingPunct="1"/>
            <a:r>
              <a:rPr lang="en-US" altLang="en-US" dirty="0"/>
              <a:t>The attribute with the maximum gain ratio is selected as the splitting attribute</a:t>
            </a:r>
          </a:p>
        </p:txBody>
      </p:sp>
      <p:graphicFrame>
        <p:nvGraphicFramePr>
          <p:cNvPr id="18437" name="Object 2048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492089408"/>
              </p:ext>
            </p:extLst>
          </p:nvPr>
        </p:nvGraphicFramePr>
        <p:xfrm>
          <a:off x="3505200" y="2847975"/>
          <a:ext cx="4343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1" name="Equation" r:id="rId5" imgW="2387600" imgH="457200" progId="Equation.3">
                  <p:embed/>
                </p:oleObj>
              </mc:Choice>
              <mc:Fallback>
                <p:oleObj name="Equation" r:id="rId5" imgW="2387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847975"/>
                        <a:ext cx="43434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6714047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08000" y="219075"/>
            <a:ext cx="11074400" cy="771525"/>
          </a:xfrm>
          <a:noFill/>
        </p:spPr>
        <p:txBody>
          <a:bodyPr vert="horz" lIns="92075" tIns="46038" rIns="92075" bIns="46038" rtlCol="0" anchor="b">
            <a:noAutofit/>
          </a:bodyPr>
          <a:lstStyle/>
          <a:p>
            <a:pPr eaLnBrk="1" hangingPunct="1"/>
            <a:r>
              <a:rPr lang="en-US" altLang="en-US" dirty="0" smtClean="0"/>
              <a:t>Gini Index</a:t>
            </a:r>
          </a:p>
        </p:txBody>
      </p:sp>
      <p:sp>
        <p:nvSpPr>
          <p:cNvPr id="19460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1209675"/>
            <a:ext cx="10896600" cy="5267325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>
              <a:spcAft>
                <a:spcPts val="200"/>
              </a:spcAft>
            </a:pPr>
            <a:r>
              <a:rPr lang="en-US" altLang="en-US" dirty="0"/>
              <a:t>If a data set </a:t>
            </a:r>
            <a:r>
              <a:rPr lang="en-US" altLang="en-US" i="1" dirty="0"/>
              <a:t>D </a:t>
            </a:r>
            <a:r>
              <a:rPr lang="en-US" altLang="en-US" dirty="0"/>
              <a:t>contains examples from </a:t>
            </a:r>
            <a:r>
              <a:rPr lang="en-US" altLang="en-US" i="1" dirty="0"/>
              <a:t>n</a:t>
            </a:r>
            <a:r>
              <a:rPr lang="en-US" altLang="en-US" dirty="0"/>
              <a:t> classes, </a:t>
            </a:r>
            <a:r>
              <a:rPr lang="en-US" altLang="en-US" dirty="0" err="1"/>
              <a:t>gini</a:t>
            </a:r>
            <a:r>
              <a:rPr lang="en-US" altLang="en-US" dirty="0"/>
              <a:t> index, </a:t>
            </a:r>
            <a:r>
              <a:rPr lang="en-US" altLang="en-US" i="1" dirty="0" err="1"/>
              <a:t>gini</a:t>
            </a:r>
            <a:r>
              <a:rPr lang="en-US" altLang="en-US" dirty="0"/>
              <a:t>(</a:t>
            </a:r>
            <a:r>
              <a:rPr lang="en-US" altLang="en-US" i="1" dirty="0"/>
              <a:t>D</a:t>
            </a:r>
            <a:r>
              <a:rPr lang="en-US" altLang="en-US" dirty="0"/>
              <a:t>) is defined as</a:t>
            </a:r>
          </a:p>
          <a:p>
            <a:pPr>
              <a:spcAft>
                <a:spcPts val="200"/>
              </a:spcAft>
            </a:pPr>
            <a:endParaRPr lang="en-US" altLang="en-US" dirty="0"/>
          </a:p>
          <a:p>
            <a:pPr>
              <a:spcAft>
                <a:spcPts val="200"/>
              </a:spcAft>
              <a:buNone/>
            </a:pPr>
            <a:r>
              <a:rPr lang="en-US" altLang="en-US" dirty="0"/>
              <a:t>    		where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is the relative frequency of class </a:t>
            </a:r>
            <a:r>
              <a:rPr lang="en-US" altLang="en-US" i="1" dirty="0"/>
              <a:t>j</a:t>
            </a:r>
            <a:r>
              <a:rPr lang="en-US" altLang="en-US" dirty="0"/>
              <a:t> in </a:t>
            </a:r>
            <a:r>
              <a:rPr lang="en-US" altLang="en-US" i="1" dirty="0"/>
              <a:t>D</a:t>
            </a:r>
          </a:p>
          <a:p>
            <a:pPr>
              <a:spcAft>
                <a:spcPts val="200"/>
              </a:spcAft>
            </a:pPr>
            <a:r>
              <a:rPr lang="en-US" altLang="en-US" dirty="0"/>
              <a:t>If a data set </a:t>
            </a:r>
            <a:r>
              <a:rPr lang="en-US" altLang="en-US" i="1" dirty="0"/>
              <a:t>D</a:t>
            </a:r>
            <a:r>
              <a:rPr lang="en-US" altLang="en-US" dirty="0"/>
              <a:t>  is split on A into two subsets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2</a:t>
            </a:r>
            <a:r>
              <a:rPr lang="en-US" altLang="en-US" dirty="0"/>
              <a:t>, the </a:t>
            </a:r>
            <a:r>
              <a:rPr lang="en-US" altLang="en-US" i="1" dirty="0" err="1"/>
              <a:t>gini</a:t>
            </a:r>
            <a:r>
              <a:rPr lang="en-US" altLang="en-US" dirty="0"/>
              <a:t> index </a:t>
            </a:r>
            <a:r>
              <a:rPr lang="en-US" altLang="en-US" i="1" dirty="0" err="1"/>
              <a:t>gini</a:t>
            </a:r>
            <a:r>
              <a:rPr lang="en-US" altLang="en-US" dirty="0"/>
              <a:t>(</a:t>
            </a:r>
            <a:r>
              <a:rPr lang="en-US" altLang="en-US" i="1" dirty="0"/>
              <a:t>D</a:t>
            </a:r>
            <a:r>
              <a:rPr lang="en-US" altLang="en-US" dirty="0"/>
              <a:t>) is defined as</a:t>
            </a:r>
          </a:p>
          <a:p>
            <a:pPr>
              <a:spcAft>
                <a:spcPts val="200"/>
              </a:spcAft>
            </a:pPr>
            <a:endParaRPr lang="en-US" altLang="en-US" dirty="0"/>
          </a:p>
          <a:p>
            <a:pPr>
              <a:spcAft>
                <a:spcPts val="200"/>
              </a:spcAft>
            </a:pPr>
            <a:r>
              <a:rPr lang="en-US" altLang="en-US" dirty="0"/>
              <a:t>Reduction in Impurity:</a:t>
            </a:r>
          </a:p>
          <a:p>
            <a:pPr>
              <a:spcAft>
                <a:spcPts val="200"/>
              </a:spcAft>
            </a:pPr>
            <a:endParaRPr lang="en-US" altLang="en-US" dirty="0"/>
          </a:p>
          <a:p>
            <a:pPr>
              <a:spcAft>
                <a:spcPts val="200"/>
              </a:spcAft>
            </a:pPr>
            <a:endParaRPr lang="en-US" altLang="en-US" dirty="0" smtClean="0"/>
          </a:p>
          <a:p>
            <a:pPr>
              <a:spcAft>
                <a:spcPts val="200"/>
              </a:spcAft>
            </a:pPr>
            <a:r>
              <a:rPr lang="en-US" altLang="en-US" dirty="0" smtClean="0"/>
              <a:t>The attribute which </a:t>
            </a:r>
            <a:r>
              <a:rPr lang="en-US" altLang="en-US" dirty="0"/>
              <a:t>provides the smallest </a:t>
            </a:r>
            <a:r>
              <a:rPr lang="en-US" altLang="en-US" i="1" dirty="0" err="1"/>
              <a:t>gini</a:t>
            </a:r>
            <a:r>
              <a:rPr lang="en-US" altLang="en-US" i="1" baseline="-25000" dirty="0" err="1"/>
              <a:t>split</a:t>
            </a:r>
            <a:r>
              <a:rPr lang="en-US" altLang="en-US" dirty="0"/>
              <a:t>(</a:t>
            </a:r>
            <a:r>
              <a:rPr lang="en-US" altLang="en-US" i="1" dirty="0"/>
              <a:t>D</a:t>
            </a:r>
            <a:r>
              <a:rPr lang="en-US" altLang="en-US" dirty="0"/>
              <a:t>) (or the largest reduction in </a:t>
            </a:r>
            <a:r>
              <a:rPr lang="en-US" altLang="en-US" dirty="0" smtClean="0"/>
              <a:t>impurity i.e. </a:t>
            </a:r>
            <a:r>
              <a:rPr lang="el-GR" altLang="en-US" dirty="0" smtClean="0"/>
              <a:t>Δ</a:t>
            </a:r>
            <a:r>
              <a:rPr lang="en-US" altLang="en-US" dirty="0" err="1" smtClean="0"/>
              <a:t>gini</a:t>
            </a:r>
            <a:r>
              <a:rPr lang="en-US" altLang="en-US" dirty="0" smtClean="0"/>
              <a:t>(A)) </a:t>
            </a:r>
            <a:r>
              <a:rPr lang="en-US" altLang="en-US" dirty="0"/>
              <a:t>is chosen to split the </a:t>
            </a:r>
            <a:r>
              <a:rPr lang="en-US" altLang="en-US" dirty="0" smtClean="0"/>
              <a:t>node</a:t>
            </a:r>
            <a:endParaRPr lang="en-US" altLang="en-US" dirty="0"/>
          </a:p>
        </p:txBody>
      </p:sp>
      <p:graphicFrame>
        <p:nvGraphicFramePr>
          <p:cNvPr id="19461" name="Object 10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05396"/>
              </p:ext>
            </p:extLst>
          </p:nvPr>
        </p:nvGraphicFramePr>
        <p:xfrm>
          <a:off x="5381625" y="1523999"/>
          <a:ext cx="2895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5" name="Equation" r:id="rId4" imgW="1777229" imgH="761669" progId="Equation.3">
                  <p:embed/>
                </p:oleObj>
              </mc:Choice>
              <mc:Fallback>
                <p:oleObj name="Equation" r:id="rId4" imgW="1777229" imgH="76166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25" y="1523999"/>
                        <a:ext cx="2895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269728"/>
              </p:ext>
            </p:extLst>
          </p:nvPr>
        </p:nvGraphicFramePr>
        <p:xfrm>
          <a:off x="4400550" y="3225008"/>
          <a:ext cx="57038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6" name="Equation" r:id="rId6" imgW="3441700" imgH="596900" progId="Equation.3">
                  <p:embed/>
                </p:oleObj>
              </mc:Choice>
              <mc:Fallback>
                <p:oleObj name="Equation" r:id="rId6" imgW="34417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0" y="3225008"/>
                        <a:ext cx="5703888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102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28708002"/>
              </p:ext>
            </p:extLst>
          </p:nvPr>
        </p:nvGraphicFramePr>
        <p:xfrm>
          <a:off x="4714875" y="4419605"/>
          <a:ext cx="4618038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7" name="Equation" r:id="rId8" imgW="2692400" imgH="304800" progId="Equation.3">
                  <p:embed/>
                </p:oleObj>
              </mc:Choice>
              <mc:Fallback>
                <p:oleObj name="Equation" r:id="rId8" imgW="26924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4419605"/>
                        <a:ext cx="4618038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521628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25971</TotalTime>
  <Words>1919</Words>
  <Application>Microsoft Office PowerPoint</Application>
  <PresentationFormat>Custom</PresentationFormat>
  <Paragraphs>291</Paragraphs>
  <Slides>27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Retrospect</vt:lpstr>
      <vt:lpstr>Worksheet</vt:lpstr>
      <vt:lpstr>Equation</vt:lpstr>
      <vt:lpstr>PowerPoint Presentation</vt:lpstr>
      <vt:lpstr>Chapter 8. Classification: Basic Concepts</vt:lpstr>
      <vt:lpstr>Decision Tree Induction: An Example</vt:lpstr>
      <vt:lpstr>Algorithm for Decision Tree Induction</vt:lpstr>
      <vt:lpstr>PowerPoint Presentation</vt:lpstr>
      <vt:lpstr>Attribute Selection: Information Gain</vt:lpstr>
      <vt:lpstr>Computing Information-Gain for Continuous-Valued Attributes</vt:lpstr>
      <vt:lpstr>Gain Ratio for Attribute Selection (C4.5)</vt:lpstr>
      <vt:lpstr>Gini Index</vt:lpstr>
      <vt:lpstr>Computation of Gini Index </vt:lpstr>
      <vt:lpstr>Comparing Attribute Selection Measures</vt:lpstr>
      <vt:lpstr>Overfitting and Tree Pruning</vt:lpstr>
      <vt:lpstr>Classification in Large Databases</vt:lpstr>
      <vt:lpstr>Chapter 8. Classification: Basic Concepts</vt:lpstr>
      <vt:lpstr>Bayesian Classification: Why?</vt:lpstr>
      <vt:lpstr>Bayes’ Theorem: Basics</vt:lpstr>
      <vt:lpstr>Prediction Based on Bayes’ Theorem</vt:lpstr>
      <vt:lpstr>Classification Is to Derive the Maximum Posteriori</vt:lpstr>
      <vt:lpstr>Naïve Bayes Classifier: Training Dataset</vt:lpstr>
      <vt:lpstr>Naïve Bayes Classifier: An Example</vt:lpstr>
      <vt:lpstr>Naïve Bayes Classifier: Comments</vt:lpstr>
      <vt:lpstr>Ensemble Methods: Increasing the Accuracy</vt:lpstr>
      <vt:lpstr>Bagging</vt:lpstr>
      <vt:lpstr>Boosting</vt:lpstr>
      <vt:lpstr>Boosting</vt:lpstr>
      <vt:lpstr>Random Forest</vt:lpstr>
      <vt:lpstr>Classification of Class-Imbalanced Data Sets</vt:lpstr>
    </vt:vector>
  </TitlesOfParts>
  <Company>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Latent Entity Structures</dc:title>
  <dc:creator>Jiawei Han</dc:creator>
  <cp:lastModifiedBy>Nida</cp:lastModifiedBy>
  <cp:revision>1009</cp:revision>
  <cp:lastPrinted>2016-10-20T15:02:17Z</cp:lastPrinted>
  <dcterms:created xsi:type="dcterms:W3CDTF">2014-06-02T15:06:14Z</dcterms:created>
  <dcterms:modified xsi:type="dcterms:W3CDTF">2025-01-10T01:25:20Z</dcterms:modified>
</cp:coreProperties>
</file>