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08"/>
    <p:restoredTop sz="94712"/>
  </p:normalViewPr>
  <p:slideViewPr>
    <p:cSldViewPr snapToGrid="0" snapToObjects="1">
      <p:cViewPr>
        <p:scale>
          <a:sx n="75" d="100"/>
          <a:sy n="75" d="100"/>
        </p:scale>
        <p:origin x="-1666" y="-34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D5983711-D192-EC48-BB40-D737A80BACA2}" type="datetimeFigureOut">
              <a:rPr lang="en-PK" smtClean="0"/>
              <a:t>22/06/2025</a:t>
            </a:fld>
            <a:endParaRPr lang="en-PK"/>
          </a:p>
        </p:txBody>
      </p:sp>
      <p:sp>
        <p:nvSpPr>
          <p:cNvPr id="5" name="Footer Placeholder 4"/>
          <p:cNvSpPr>
            <a:spLocks noGrp="1"/>
          </p:cNvSpPr>
          <p:nvPr>
            <p:ph type="ftr" sz="quarter" idx="11"/>
          </p:nvPr>
        </p:nvSpPr>
        <p:spPr/>
        <p:txBody>
          <a:bodyPr/>
          <a:lstStyle/>
          <a:p>
            <a:endParaRPr lang="en-PK"/>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1043786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983711-D192-EC48-BB40-D737A80BACA2}" type="datetimeFigureOut">
              <a:rPr lang="en-PK" smtClean="0"/>
              <a:t>22/06/2025</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997641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983711-D192-EC48-BB40-D737A80BACA2}" type="datetimeFigureOut">
              <a:rPr lang="en-PK" smtClean="0"/>
              <a:t>22/06/2025</a:t>
            </a:fld>
            <a:endParaRPr lang="en-PK"/>
          </a:p>
        </p:txBody>
      </p:sp>
      <p:sp>
        <p:nvSpPr>
          <p:cNvPr id="5" name="Footer Placeholder 4"/>
          <p:cNvSpPr>
            <a:spLocks noGrp="1"/>
          </p:cNvSpPr>
          <p:nvPr>
            <p:ph type="ftr" sz="quarter" idx="11"/>
          </p:nvPr>
        </p:nvSpPr>
        <p:spPr/>
        <p:txBody>
          <a:bodyPr/>
          <a:lstStyle/>
          <a:p>
            <a:endParaRPr lang="en-PK"/>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666A74-0519-5644-A04B-03B55BBDFC89}" type="slidenum">
              <a:rPr lang="en-PK" smtClean="0"/>
              <a:t>‹#›</a:t>
            </a:fld>
            <a:endParaRPr lang="en-PK"/>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73093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D5983711-D192-EC48-BB40-D737A80BACA2}" type="datetimeFigureOut">
              <a:rPr lang="en-PK" smtClean="0"/>
              <a:t>22/06/2025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82302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D5983711-D192-EC48-BB40-D737A80BACA2}" type="datetimeFigureOut">
              <a:rPr lang="en-PK" smtClean="0"/>
              <a:t>22/06/2025</a:t>
            </a:fld>
            <a:endParaRPr lang="en-PK"/>
          </a:p>
        </p:txBody>
      </p:sp>
      <p:sp>
        <p:nvSpPr>
          <p:cNvPr id="6" name="Footer Placeholder 5"/>
          <p:cNvSpPr>
            <a:spLocks noGrp="1"/>
          </p:cNvSpPr>
          <p:nvPr>
            <p:ph type="ftr" sz="quarter" idx="11"/>
          </p:nvPr>
        </p:nvSpPr>
        <p:spPr/>
        <p:txBody>
          <a:bodyPr/>
          <a:lstStyle/>
          <a:p>
            <a:endParaRPr lang="en-PK"/>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666A74-0519-5644-A04B-03B55BBDFC89}" type="slidenum">
              <a:rPr lang="en-PK" smtClean="0"/>
              <a:t>‹#›</a:t>
            </a:fld>
            <a:endParaRPr lang="en-PK"/>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291748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D5983711-D192-EC48-BB40-D737A80BACA2}" type="datetimeFigureOut">
              <a:rPr lang="en-PK" smtClean="0"/>
              <a:t>22/06/2025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2750949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983711-D192-EC48-BB40-D737A80BACA2}" type="datetimeFigureOut">
              <a:rPr lang="en-PK" smtClean="0"/>
              <a:t>22/06/2025</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2334211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983711-D192-EC48-BB40-D737A80BACA2}" type="datetimeFigureOut">
              <a:rPr lang="en-PK" smtClean="0"/>
              <a:t>22/06/2025</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408596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5983711-D192-EC48-BB40-D737A80BACA2}" type="datetimeFigureOut">
              <a:rPr lang="en-PK" smtClean="0"/>
              <a:t>22/06/2025</a:t>
            </a:fld>
            <a:endParaRPr lang="en-PK"/>
          </a:p>
        </p:txBody>
      </p:sp>
      <p:sp>
        <p:nvSpPr>
          <p:cNvPr id="5" name="Footer Placeholder 4"/>
          <p:cNvSpPr>
            <a:spLocks noGrp="1"/>
          </p:cNvSpPr>
          <p:nvPr>
            <p:ph type="ftr" sz="quarter" idx="11"/>
          </p:nvPr>
        </p:nvSpPr>
        <p:spPr/>
        <p:txBody>
          <a:bodyPr/>
          <a:lstStyle/>
          <a:p>
            <a:endParaRPr lang="en-PK"/>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3127768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5983711-D192-EC48-BB40-D737A80BACA2}" type="datetimeFigureOut">
              <a:rPr lang="en-PK" smtClean="0"/>
              <a:t>22/06/2025</a:t>
            </a:fld>
            <a:endParaRPr lang="en-PK"/>
          </a:p>
        </p:txBody>
      </p:sp>
      <p:sp>
        <p:nvSpPr>
          <p:cNvPr id="5" name="Footer Placeholder 4"/>
          <p:cNvSpPr>
            <a:spLocks noGrp="1"/>
          </p:cNvSpPr>
          <p:nvPr>
            <p:ph type="ftr" sz="quarter" idx="11"/>
          </p:nvPr>
        </p:nvSpPr>
        <p:spPr/>
        <p:txBody>
          <a:bodyPr/>
          <a:lstStyle/>
          <a:p>
            <a:endParaRPr lang="en-PK"/>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361202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5983711-D192-EC48-BB40-D737A80BACA2}" type="datetimeFigureOut">
              <a:rPr lang="en-PK" smtClean="0"/>
              <a:t>22/06/2025</a:t>
            </a:fld>
            <a:endParaRPr lang="en-PK"/>
          </a:p>
        </p:txBody>
      </p:sp>
      <p:sp>
        <p:nvSpPr>
          <p:cNvPr id="6" name="Footer Placeholder 5"/>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170930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5983711-D192-EC48-BB40-D737A80BACA2}" type="datetimeFigureOut">
              <a:rPr lang="en-PK" smtClean="0"/>
              <a:t>22/06/2025</a:t>
            </a:fld>
            <a:endParaRPr lang="en-PK"/>
          </a:p>
        </p:txBody>
      </p:sp>
      <p:sp>
        <p:nvSpPr>
          <p:cNvPr id="8" name="Footer Placeholder 7"/>
          <p:cNvSpPr>
            <a:spLocks noGrp="1"/>
          </p:cNvSpPr>
          <p:nvPr>
            <p:ph type="ftr" sz="quarter" idx="11"/>
          </p:nvPr>
        </p:nvSpPr>
        <p:spPr/>
        <p:txBody>
          <a:bodyPr/>
          <a:lstStyle/>
          <a:p>
            <a:endParaRPr lang="en-PK"/>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14086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5983711-D192-EC48-BB40-D737A80BACA2}" type="datetimeFigureOut">
              <a:rPr lang="en-PK" smtClean="0"/>
              <a:t>22/06/2025</a:t>
            </a:fld>
            <a:endParaRPr lang="en-PK"/>
          </a:p>
        </p:txBody>
      </p:sp>
      <p:sp>
        <p:nvSpPr>
          <p:cNvPr id="4" name="Footer Placeholder 3"/>
          <p:cNvSpPr>
            <a:spLocks noGrp="1"/>
          </p:cNvSpPr>
          <p:nvPr>
            <p:ph type="ftr" sz="quarter" idx="11"/>
          </p:nvPr>
        </p:nvSpPr>
        <p:spPr/>
        <p:txBody>
          <a:bodyPr/>
          <a:lstStyle/>
          <a:p>
            <a:endParaRPr lang="en-PK"/>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1050563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83711-D192-EC48-BB40-D737A80BACA2}" type="datetimeFigureOut">
              <a:rPr lang="en-PK" smtClean="0"/>
              <a:t>22/06/2025</a:t>
            </a:fld>
            <a:endParaRPr lang="en-PK"/>
          </a:p>
        </p:txBody>
      </p:sp>
      <p:sp>
        <p:nvSpPr>
          <p:cNvPr id="3" name="Footer Placeholder 2"/>
          <p:cNvSpPr>
            <a:spLocks noGrp="1"/>
          </p:cNvSpPr>
          <p:nvPr>
            <p:ph type="ftr" sz="quarter" idx="11"/>
          </p:nvPr>
        </p:nvSpPr>
        <p:spPr/>
        <p:txBody>
          <a:bodyPr/>
          <a:lstStyle/>
          <a:p>
            <a:endParaRPr lang="en-PK"/>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3121858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5983711-D192-EC48-BB40-D737A80BACA2}" type="datetimeFigureOut">
              <a:rPr lang="en-PK" smtClean="0"/>
              <a:t>22/06/2025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1280947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5983711-D192-EC48-BB40-D737A80BACA2}" type="datetimeFigureOut">
              <a:rPr lang="en-PK" smtClean="0"/>
              <a:t>22/06/2025</a:t>
            </a:fld>
            <a:endParaRPr lang="en-PK"/>
          </a:p>
        </p:txBody>
      </p:sp>
      <p:sp>
        <p:nvSpPr>
          <p:cNvPr id="6" name="Footer Placeholder 5"/>
          <p:cNvSpPr>
            <a:spLocks noGrp="1"/>
          </p:cNvSpPr>
          <p:nvPr>
            <p:ph type="ftr" sz="quarter" idx="11"/>
          </p:nvPr>
        </p:nvSpPr>
        <p:spPr/>
        <p:txBody>
          <a:bodyPr/>
          <a:lstStyle/>
          <a:p>
            <a:endParaRPr lang="en-PK"/>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8666A74-0519-5644-A04B-03B55BBDFC89}" type="slidenum">
              <a:rPr lang="en-PK" smtClean="0"/>
              <a:t>‹#›</a:t>
            </a:fld>
            <a:endParaRPr lang="en-PK"/>
          </a:p>
        </p:txBody>
      </p:sp>
    </p:spTree>
    <p:extLst>
      <p:ext uri="{BB962C8B-B14F-4D97-AF65-F5344CB8AC3E}">
        <p14:creationId xmlns:p14="http://schemas.microsoft.com/office/powerpoint/2010/main" val="234273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983711-D192-EC48-BB40-D737A80BACA2}" type="datetimeFigureOut">
              <a:rPr lang="en-PK" smtClean="0"/>
              <a:t>22/06/2025</a:t>
            </a:fld>
            <a:endParaRPr lang="en-PK"/>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8666A74-0519-5644-A04B-03B55BBDFC89}" type="slidenum">
              <a:rPr lang="en-PK" smtClean="0"/>
              <a:t>‹#›</a:t>
            </a:fld>
            <a:endParaRPr lang="en-PK"/>
          </a:p>
        </p:txBody>
      </p:sp>
    </p:spTree>
    <p:extLst>
      <p:ext uri="{BB962C8B-B14F-4D97-AF65-F5344CB8AC3E}">
        <p14:creationId xmlns:p14="http://schemas.microsoft.com/office/powerpoint/2010/main" val="404740453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A73C35-8DAE-A047-8EEB-DC8541CC08BD}"/>
              </a:ext>
            </a:extLst>
          </p:cNvPr>
          <p:cNvSpPr>
            <a:spLocks noGrp="1"/>
          </p:cNvSpPr>
          <p:nvPr>
            <p:ph type="ctrTitle"/>
          </p:nvPr>
        </p:nvSpPr>
        <p:spPr>
          <a:xfrm>
            <a:off x="3057524" y="1906332"/>
            <a:ext cx="6943725" cy="667820"/>
          </a:xfrm>
        </p:spPr>
        <p:txBody>
          <a:bodyPr>
            <a:noAutofit/>
          </a:bodyPr>
          <a:lstStyle/>
          <a:p>
            <a:r>
              <a:rPr lang="en-GB" sz="3200" b="1" i="0" dirty="0" smtClean="0">
                <a:solidFill>
                  <a:srgbClr val="242424"/>
                </a:solidFill>
                <a:effectLst/>
                <a:latin typeface="Times New Roman" panose="02020603050405020304" pitchFamily="18" charset="0"/>
                <a:cs typeface="Times New Roman" panose="02020603050405020304" pitchFamily="18" charset="0"/>
              </a:rPr>
              <a:t>Convolutional Neural Networks</a:t>
            </a:r>
            <a:r>
              <a:rPr lang="en-GB" sz="6000" b="1" i="0" dirty="0" smtClean="0">
                <a:solidFill>
                  <a:srgbClr val="242424"/>
                </a:solidFill>
                <a:effectLst/>
                <a:latin typeface="Times New Roman" panose="02020603050405020304" pitchFamily="18" charset="0"/>
                <a:cs typeface="Times New Roman" panose="02020603050405020304" pitchFamily="18" charset="0"/>
              </a:rPr>
              <a:t/>
            </a:r>
            <a:br>
              <a:rPr lang="en-GB" sz="6000" b="1" i="0" dirty="0" smtClean="0">
                <a:solidFill>
                  <a:srgbClr val="242424"/>
                </a:solidFill>
                <a:effectLst/>
                <a:latin typeface="Times New Roman" panose="02020603050405020304" pitchFamily="18" charset="0"/>
                <a:cs typeface="Times New Roman" panose="02020603050405020304" pitchFamily="18" charset="0"/>
              </a:rPr>
            </a:br>
            <a:endParaRPr lang="en-PK" sz="6000" dirty="0">
              <a:latin typeface="Times New Roman" panose="02020603050405020304" pitchFamily="18" charset="0"/>
              <a:cs typeface="Times New Roman" panose="02020603050405020304" pitchFamily="18" charset="0"/>
            </a:endParaRPr>
          </a:p>
        </p:txBody>
      </p:sp>
      <p:sp>
        <p:nvSpPr>
          <p:cNvPr id="3" name="Rectangle 2"/>
          <p:cNvSpPr/>
          <p:nvPr/>
        </p:nvSpPr>
        <p:spPr>
          <a:xfrm>
            <a:off x="1742967" y="3115105"/>
            <a:ext cx="9965933" cy="1785104"/>
          </a:xfrm>
          <a:prstGeom prst="rect">
            <a:avLst/>
          </a:prstGeom>
        </p:spPr>
        <p:txBody>
          <a:bodyPr wrap="square">
            <a:spAutoFit/>
          </a:bodyPr>
          <a:lstStyle/>
          <a:p>
            <a:endParaRPr lang="en-US" sz="1000" dirty="0"/>
          </a:p>
          <a:p>
            <a:r>
              <a:rPr lang="en-US" sz="1000" b="1" dirty="0"/>
              <a:t>Convolution Layer in a CNN</a:t>
            </a:r>
          </a:p>
          <a:p>
            <a:pPr lvl="0"/>
            <a:r>
              <a:rPr lang="en-US" sz="1000" dirty="0"/>
              <a:t>The </a:t>
            </a:r>
            <a:r>
              <a:rPr lang="en-US" sz="1000" b="1" dirty="0"/>
              <a:t>convolution layer</a:t>
            </a:r>
            <a:r>
              <a:rPr lang="en-US" sz="1000" dirty="0"/>
              <a:t> is the core building block of a Convolutional Neural Network (CNN). It is responsible for extracting features from input data (e.g., images) by applying convolution operations. These layers help the model learn local patterns, such as edges, corners, and textures, which form the foundation for understanding more complex features.</a:t>
            </a:r>
            <a:r>
              <a:rPr lang="en-US" altLang="en-US" sz="1000" dirty="0">
                <a:solidFill>
                  <a:srgbClr val="242424"/>
                </a:solidFill>
                <a:latin typeface="Times New Roman" panose="02020603050405020304" pitchFamily="18" charset="0"/>
                <a:cs typeface="Times New Roman" panose="02020603050405020304" pitchFamily="18" charset="0"/>
              </a:rPr>
              <a:t> Summing up we can say that </a:t>
            </a:r>
            <a:r>
              <a:rPr lang="en-US" sz="1000" i="1" dirty="0">
                <a:solidFill>
                  <a:srgbClr val="242424"/>
                </a:solidFill>
                <a:latin typeface="source-serif-pro"/>
              </a:rPr>
              <a:t>The main objective of Convolutional Layers is </a:t>
            </a:r>
            <a:r>
              <a:rPr lang="en-US" sz="1000" b="1" i="1" dirty="0">
                <a:solidFill>
                  <a:srgbClr val="242424"/>
                </a:solidFill>
                <a:latin typeface="source-serif-pro"/>
              </a:rPr>
              <a:t>FEATURE </a:t>
            </a:r>
            <a:r>
              <a:rPr lang="en-US" sz="1000" b="1" i="1" dirty="0" smtClean="0">
                <a:solidFill>
                  <a:srgbClr val="242424"/>
                </a:solidFill>
                <a:latin typeface="source-serif-pro"/>
              </a:rPr>
              <a:t>EXTRACTION.</a:t>
            </a:r>
          </a:p>
          <a:p>
            <a:pPr lvl="0"/>
            <a:endParaRPr lang="en-US" altLang="en-US" sz="1000" b="1" i="1" dirty="0">
              <a:solidFill>
                <a:srgbClr val="242424"/>
              </a:solidFill>
              <a:latin typeface="source-serif-pro"/>
              <a:cs typeface="Times New Roman" panose="02020603050405020304" pitchFamily="18" charset="0"/>
            </a:endParaRPr>
          </a:p>
          <a:p>
            <a:r>
              <a:rPr lang="en-US" sz="1000" dirty="0"/>
              <a:t>Convolution layer is responsible for detecting patterns at different levels of complexity. Its efficiency, flexibility, and ability to extract hierarchical features make it indispensable in deep learning tasks.</a:t>
            </a:r>
          </a:p>
          <a:p>
            <a:pPr lvl="0"/>
            <a:endParaRPr lang="en-US" altLang="en-US" sz="1000" dirty="0">
              <a:latin typeface="Times New Roman" panose="02020603050405020304" pitchFamily="18" charset="0"/>
              <a:cs typeface="Times New Roman" panose="02020603050405020304" pitchFamily="18" charset="0"/>
            </a:endParaRPr>
          </a:p>
          <a:p>
            <a:endParaRPr lang="en-US" sz="1000" dirty="0"/>
          </a:p>
          <a:p>
            <a:endParaRPr lang="en-US" sz="1000" dirty="0"/>
          </a:p>
        </p:txBody>
      </p:sp>
      <p:sp>
        <p:nvSpPr>
          <p:cNvPr id="4" name="Rectangle 3"/>
          <p:cNvSpPr/>
          <p:nvPr/>
        </p:nvSpPr>
        <p:spPr>
          <a:xfrm>
            <a:off x="1742967" y="4616731"/>
            <a:ext cx="6856289" cy="1569660"/>
          </a:xfrm>
          <a:prstGeom prst="rect">
            <a:avLst/>
          </a:prstGeom>
        </p:spPr>
        <p:txBody>
          <a:bodyPr wrap="square">
            <a:spAutoFit/>
          </a:bodyPr>
          <a:lstStyle/>
          <a:p>
            <a:r>
              <a:rPr lang="en-US" sz="1200" dirty="0" smtClean="0">
                <a:solidFill>
                  <a:srgbClr val="242424"/>
                </a:solidFill>
                <a:latin typeface="source-serif-pro"/>
              </a:rPr>
              <a:t>Pooling Layer :</a:t>
            </a:r>
          </a:p>
          <a:p>
            <a:r>
              <a:rPr lang="en-US" sz="1200" dirty="0" smtClean="0">
                <a:solidFill>
                  <a:srgbClr val="242424"/>
                </a:solidFill>
                <a:latin typeface="source-serif-pro"/>
              </a:rPr>
              <a:t>Main </a:t>
            </a:r>
            <a:r>
              <a:rPr lang="en-US" sz="1200" dirty="0">
                <a:solidFill>
                  <a:srgbClr val="242424"/>
                </a:solidFill>
                <a:latin typeface="source-serif-pro"/>
              </a:rPr>
              <a:t>objective is indeed </a:t>
            </a:r>
            <a:r>
              <a:rPr lang="en-US" sz="1200" b="1" dirty="0">
                <a:solidFill>
                  <a:srgbClr val="242424"/>
                </a:solidFill>
                <a:latin typeface="source-serif-pro"/>
              </a:rPr>
              <a:t>dimensionality reduction</a:t>
            </a:r>
          </a:p>
          <a:p>
            <a:pPr>
              <a:lnSpc>
                <a:spcPts val="2400"/>
              </a:lnSpc>
            </a:pPr>
            <a:r>
              <a:rPr lang="en-US" sz="1200" dirty="0">
                <a:solidFill>
                  <a:srgbClr val="242424"/>
                </a:solidFill>
                <a:latin typeface="source-serif-pro"/>
              </a:rPr>
              <a:t>It convert a large image to smaller and preserve a</a:t>
            </a:r>
            <a:r>
              <a:rPr lang="en-US" sz="1200" b="1" dirty="0">
                <a:solidFill>
                  <a:srgbClr val="242424"/>
                </a:solidFill>
                <a:latin typeface="source-serif-pro"/>
              </a:rPr>
              <a:t>ll the important features</a:t>
            </a:r>
            <a:r>
              <a:rPr lang="en-US" sz="1200" dirty="0">
                <a:solidFill>
                  <a:srgbClr val="242424"/>
                </a:solidFill>
                <a:latin typeface="source-serif-pro"/>
              </a:rPr>
              <a:t> like edges and colors.</a:t>
            </a:r>
          </a:p>
          <a:p>
            <a:pPr>
              <a:lnSpc>
                <a:spcPts val="2400"/>
              </a:lnSpc>
            </a:pPr>
            <a:r>
              <a:rPr lang="en-US" sz="1200" dirty="0">
                <a:solidFill>
                  <a:srgbClr val="242424"/>
                </a:solidFill>
                <a:latin typeface="source-serif-pro"/>
              </a:rPr>
              <a:t>The pooling layer operates independently on every depth slice of the input. </a:t>
            </a:r>
          </a:p>
          <a:p>
            <a:pPr>
              <a:lnSpc>
                <a:spcPts val="2400"/>
              </a:lnSpc>
            </a:pPr>
            <a:r>
              <a:rPr lang="en-US" sz="1200" dirty="0">
                <a:solidFill>
                  <a:srgbClr val="242424"/>
                </a:solidFill>
                <a:latin typeface="source-serif-pro"/>
              </a:rPr>
              <a:t>Using the </a:t>
            </a:r>
            <a:r>
              <a:rPr lang="en-US" sz="1200" b="1" dirty="0">
                <a:solidFill>
                  <a:srgbClr val="242424"/>
                </a:solidFill>
                <a:latin typeface="source-serif-pro"/>
              </a:rPr>
              <a:t>Max</a:t>
            </a:r>
            <a:r>
              <a:rPr lang="en-US" sz="1200" dirty="0">
                <a:solidFill>
                  <a:srgbClr val="242424"/>
                </a:solidFill>
                <a:latin typeface="source-serif-pro"/>
              </a:rPr>
              <a:t> or</a:t>
            </a:r>
            <a:r>
              <a:rPr lang="en-US" sz="1200" b="1" dirty="0">
                <a:solidFill>
                  <a:srgbClr val="242424"/>
                </a:solidFill>
                <a:latin typeface="source-serif-pro"/>
              </a:rPr>
              <a:t> Average</a:t>
            </a:r>
            <a:r>
              <a:rPr lang="en-US" sz="1200" dirty="0">
                <a:solidFill>
                  <a:srgbClr val="242424"/>
                </a:solidFill>
                <a:latin typeface="source-serif-pro"/>
              </a:rPr>
              <a:t> of the values in a window slid over the input data.</a:t>
            </a:r>
          </a:p>
          <a:p>
            <a:endParaRPr lang="en-US" sz="1200" dirty="0"/>
          </a:p>
        </p:txBody>
      </p:sp>
      <p:sp>
        <p:nvSpPr>
          <p:cNvPr id="5" name="Rectangle 4"/>
          <p:cNvSpPr/>
          <p:nvPr/>
        </p:nvSpPr>
        <p:spPr>
          <a:xfrm>
            <a:off x="4000500" y="1730110"/>
            <a:ext cx="5191125" cy="1384995"/>
          </a:xfrm>
          <a:prstGeom prst="rect">
            <a:avLst/>
          </a:prstGeom>
        </p:spPr>
        <p:txBody>
          <a:bodyPr wrap="square">
            <a:spAutoFit/>
          </a:bodyPr>
          <a:lstStyle/>
          <a:p>
            <a:r>
              <a:rPr lang="en-US" sz="1400" dirty="0" smtClean="0">
                <a:solidFill>
                  <a:srgbClr val="05192D"/>
                </a:solidFill>
                <a:latin typeface="Studio-Feixen-Sans"/>
              </a:rPr>
              <a:t>Used for:</a:t>
            </a:r>
          </a:p>
          <a:p>
            <a:r>
              <a:rPr lang="en-US" sz="1400" dirty="0" smtClean="0">
                <a:solidFill>
                  <a:srgbClr val="05192D"/>
                </a:solidFill>
                <a:latin typeface="Studio-Feixen-Sans"/>
              </a:rPr>
              <a:t>object </a:t>
            </a:r>
            <a:r>
              <a:rPr lang="en-US" sz="1400" dirty="0">
                <a:solidFill>
                  <a:srgbClr val="05192D"/>
                </a:solidFill>
                <a:latin typeface="Studio-Feixen-Sans"/>
              </a:rPr>
              <a:t>recognition, </a:t>
            </a:r>
          </a:p>
          <a:p>
            <a:r>
              <a:rPr lang="en-US" sz="1400" dirty="0">
                <a:solidFill>
                  <a:srgbClr val="05192D"/>
                </a:solidFill>
                <a:latin typeface="Studio-Feixen-Sans"/>
              </a:rPr>
              <a:t>including image classification, </a:t>
            </a:r>
          </a:p>
          <a:p>
            <a:r>
              <a:rPr lang="en-US" sz="1400" dirty="0">
                <a:solidFill>
                  <a:srgbClr val="05192D"/>
                </a:solidFill>
                <a:latin typeface="Studio-Feixen-Sans"/>
              </a:rPr>
              <a:t>detection, and segmentation. </a:t>
            </a:r>
          </a:p>
          <a:p>
            <a:r>
              <a:rPr lang="en-US" sz="1400" dirty="0">
                <a:solidFill>
                  <a:srgbClr val="05192D"/>
                </a:solidFill>
                <a:latin typeface="Studio-Feixen-Sans"/>
              </a:rPr>
              <a:t>Additionally, it is utilized in natural language processing, time series analysis, and speech recognition.</a:t>
            </a:r>
          </a:p>
        </p:txBody>
      </p:sp>
    </p:spTree>
    <p:extLst>
      <p:ext uri="{BB962C8B-B14F-4D97-AF65-F5344CB8AC3E}">
        <p14:creationId xmlns:p14="http://schemas.microsoft.com/office/powerpoint/2010/main" val="197544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67FABF-9A42-CF4B-970B-D55A17BDFBCF}"/>
              </a:ext>
            </a:extLst>
          </p:cNvPr>
          <p:cNvSpPr>
            <a:spLocks noGrp="1"/>
          </p:cNvSpPr>
          <p:nvPr>
            <p:ph type="title"/>
          </p:nvPr>
        </p:nvSpPr>
        <p:spPr/>
        <p:txBody>
          <a:bodyPr/>
          <a:lstStyle/>
          <a:p>
            <a:r>
              <a:rPr lang="en-GB" b="1" dirty="0"/>
              <a:t>Max pooling</a:t>
            </a:r>
            <a:endParaRPr lang="en-PK" b="1" dirty="0"/>
          </a:p>
        </p:txBody>
      </p:sp>
      <p:sp>
        <p:nvSpPr>
          <p:cNvPr id="3" name="Content Placeholder 2">
            <a:extLst>
              <a:ext uri="{FF2B5EF4-FFF2-40B4-BE49-F238E27FC236}">
                <a16:creationId xmlns="" xmlns:a16="http://schemas.microsoft.com/office/drawing/2014/main" id="{7634B6ED-8392-2A47-BFE7-68508232867B}"/>
              </a:ext>
            </a:extLst>
          </p:cNvPr>
          <p:cNvSpPr>
            <a:spLocks noGrp="1"/>
          </p:cNvSpPr>
          <p:nvPr>
            <p:ph idx="1"/>
          </p:nvPr>
        </p:nvSpPr>
        <p:spPr>
          <a:xfrm>
            <a:off x="2589212" y="1540189"/>
            <a:ext cx="8915400" cy="3777622"/>
          </a:xfrm>
        </p:spPr>
        <p:txBody>
          <a:bodyPr>
            <a:normAutofit/>
          </a:bodyPr>
          <a:lstStyle/>
          <a:p>
            <a:r>
              <a:rPr lang="en-GB" sz="2400" dirty="0"/>
              <a:t>Max pooling is a </a:t>
            </a:r>
            <a:r>
              <a:rPr lang="en-GB" sz="2400" dirty="0" smtClean="0"/>
              <a:t>down sampling </a:t>
            </a:r>
            <a:r>
              <a:rPr lang="en-GB" sz="2400" dirty="0"/>
              <a:t>operation that reduces the size of the feature maps generated by convolutional layers</a:t>
            </a:r>
          </a:p>
          <a:p>
            <a:pPr marL="0" indent="0">
              <a:buNone/>
            </a:pPr>
            <a:r>
              <a:rPr lang="en-GB" sz="2400" dirty="0"/>
              <a:t>Let's say we have a 4x4 feature map</a:t>
            </a:r>
          </a:p>
          <a:p>
            <a:pPr marL="0" indent="0">
              <a:buNone/>
            </a:pPr>
            <a:r>
              <a:rPr lang="en-GB" sz="2400" dirty="0"/>
              <a:t>With a 2x2 pooling window and a stride of 2, the max pooling operation would produce the following 2x2 output</a:t>
            </a:r>
            <a:endParaRPr lang="en-PK" sz="2400" dirty="0"/>
          </a:p>
        </p:txBody>
      </p:sp>
      <p:pic>
        <p:nvPicPr>
          <p:cNvPr id="5" name="Picture 4">
            <a:extLst>
              <a:ext uri="{FF2B5EF4-FFF2-40B4-BE49-F238E27FC236}">
                <a16:creationId xmlns="" xmlns:a16="http://schemas.microsoft.com/office/drawing/2014/main" id="{104BF84F-520B-2340-97BA-E0830FBC204E}"/>
              </a:ext>
            </a:extLst>
          </p:cNvPr>
          <p:cNvPicPr>
            <a:picLocks noChangeAspect="1"/>
          </p:cNvPicPr>
          <p:nvPr/>
        </p:nvPicPr>
        <p:blipFill>
          <a:blip r:embed="rId2"/>
          <a:stretch>
            <a:fillRect/>
          </a:stretch>
        </p:blipFill>
        <p:spPr>
          <a:xfrm>
            <a:off x="2271252" y="4313904"/>
            <a:ext cx="3082413" cy="2344993"/>
          </a:xfrm>
          <a:prstGeom prst="rect">
            <a:avLst/>
          </a:prstGeom>
        </p:spPr>
      </p:pic>
      <p:pic>
        <p:nvPicPr>
          <p:cNvPr id="7" name="Picture 6">
            <a:extLst>
              <a:ext uri="{FF2B5EF4-FFF2-40B4-BE49-F238E27FC236}">
                <a16:creationId xmlns="" xmlns:a16="http://schemas.microsoft.com/office/drawing/2014/main" id="{487124A4-8F61-9845-B4CE-7804C898B7AA}"/>
              </a:ext>
            </a:extLst>
          </p:cNvPr>
          <p:cNvPicPr>
            <a:picLocks noChangeAspect="1"/>
          </p:cNvPicPr>
          <p:nvPr/>
        </p:nvPicPr>
        <p:blipFill>
          <a:blip r:embed="rId3"/>
          <a:stretch>
            <a:fillRect/>
          </a:stretch>
        </p:blipFill>
        <p:spPr>
          <a:xfrm>
            <a:off x="7977188" y="4802410"/>
            <a:ext cx="1625600" cy="1280890"/>
          </a:xfrm>
          <a:prstGeom prst="rect">
            <a:avLst/>
          </a:prstGeom>
        </p:spPr>
      </p:pic>
      <p:cxnSp>
        <p:nvCxnSpPr>
          <p:cNvPr id="9" name="Straight Arrow Connector 8">
            <a:extLst>
              <a:ext uri="{FF2B5EF4-FFF2-40B4-BE49-F238E27FC236}">
                <a16:creationId xmlns="" xmlns:a16="http://schemas.microsoft.com/office/drawing/2014/main" id="{AB6DD7E3-E106-694D-AB75-4CCF55E558C6}"/>
              </a:ext>
            </a:extLst>
          </p:cNvPr>
          <p:cNvCxnSpPr>
            <a:cxnSpLocks/>
          </p:cNvCxnSpPr>
          <p:nvPr/>
        </p:nvCxnSpPr>
        <p:spPr>
          <a:xfrm flipV="1">
            <a:off x="5669910" y="5501148"/>
            <a:ext cx="1991032"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84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046945-1FCF-A948-8394-7BD2CC8FF4D8}"/>
              </a:ext>
            </a:extLst>
          </p:cNvPr>
          <p:cNvSpPr>
            <a:spLocks noGrp="1"/>
          </p:cNvSpPr>
          <p:nvPr>
            <p:ph type="title"/>
          </p:nvPr>
        </p:nvSpPr>
        <p:spPr/>
        <p:txBody>
          <a:bodyPr/>
          <a:lstStyle/>
          <a:p>
            <a:r>
              <a:rPr lang="en-GB" b="1" dirty="0"/>
              <a:t>Why Max Pooling</a:t>
            </a:r>
            <a:endParaRPr lang="en-PK" b="1" dirty="0"/>
          </a:p>
        </p:txBody>
      </p:sp>
      <p:sp>
        <p:nvSpPr>
          <p:cNvPr id="3" name="Content Placeholder 2">
            <a:extLst>
              <a:ext uri="{FF2B5EF4-FFF2-40B4-BE49-F238E27FC236}">
                <a16:creationId xmlns="" xmlns:a16="http://schemas.microsoft.com/office/drawing/2014/main" id="{D0B34475-F8D9-584F-8705-77180AA158AC}"/>
              </a:ext>
            </a:extLst>
          </p:cNvPr>
          <p:cNvSpPr>
            <a:spLocks noGrp="1"/>
          </p:cNvSpPr>
          <p:nvPr>
            <p:ph idx="1"/>
          </p:nvPr>
        </p:nvSpPr>
        <p:spPr/>
        <p:txBody>
          <a:bodyPr>
            <a:normAutofit/>
          </a:bodyPr>
          <a:lstStyle/>
          <a:p>
            <a:pPr>
              <a:buFont typeface="+mj-lt"/>
              <a:buAutoNum type="arabicPeriod"/>
            </a:pPr>
            <a:r>
              <a:rPr lang="en-GB" sz="2800" dirty="0"/>
              <a:t>Dimensionality Reduction</a:t>
            </a:r>
          </a:p>
          <a:p>
            <a:pPr>
              <a:buFont typeface="+mj-lt"/>
              <a:buAutoNum type="arabicPeriod"/>
            </a:pPr>
            <a:r>
              <a:rPr lang="en-GB" sz="2800" dirty="0"/>
              <a:t>Spatial Invariance</a:t>
            </a:r>
          </a:p>
          <a:p>
            <a:pPr>
              <a:buFont typeface="+mj-lt"/>
              <a:buAutoNum type="arabicPeriod"/>
            </a:pPr>
            <a:r>
              <a:rPr lang="en-GB" sz="2800" dirty="0"/>
              <a:t>Feature Emphasis</a:t>
            </a:r>
            <a:endParaRPr lang="en-PK" sz="2800" dirty="0"/>
          </a:p>
        </p:txBody>
      </p:sp>
    </p:spTree>
    <p:extLst>
      <p:ext uri="{BB962C8B-B14F-4D97-AF65-F5344CB8AC3E}">
        <p14:creationId xmlns:p14="http://schemas.microsoft.com/office/powerpoint/2010/main" val="186283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D0CD6C-8353-D945-A28B-450EFB4771FB}"/>
              </a:ext>
            </a:extLst>
          </p:cNvPr>
          <p:cNvSpPr>
            <a:spLocks noGrp="1"/>
          </p:cNvSpPr>
          <p:nvPr>
            <p:ph type="title"/>
          </p:nvPr>
        </p:nvSpPr>
        <p:spPr/>
        <p:txBody>
          <a:bodyPr/>
          <a:lstStyle/>
          <a:p>
            <a:r>
              <a:rPr lang="en-GB" b="1" dirty="0"/>
              <a:t>Fully Connected Layer</a:t>
            </a:r>
            <a:endParaRPr lang="en-PK" dirty="0"/>
          </a:p>
        </p:txBody>
      </p:sp>
      <p:pic>
        <p:nvPicPr>
          <p:cNvPr id="6148" name="Picture 4" descr="Demystifying Convolutional Neural Networks | by Vijay Choubey | Medium">
            <a:extLst>
              <a:ext uri="{FF2B5EF4-FFF2-40B4-BE49-F238E27FC236}">
                <a16:creationId xmlns="" xmlns:a16="http://schemas.microsoft.com/office/drawing/2014/main" id="{48F8063C-1672-C541-9586-1C5881B08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2925" y="1595284"/>
            <a:ext cx="8001000" cy="4279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40EBFB7F-44DA-2840-983A-A83E67CE7DA3}"/>
              </a:ext>
            </a:extLst>
          </p:cNvPr>
          <p:cNvSpPr txBox="1"/>
          <p:nvPr/>
        </p:nvSpPr>
        <p:spPr>
          <a:xfrm>
            <a:off x="4100052" y="6076335"/>
            <a:ext cx="6493873" cy="646331"/>
          </a:xfrm>
          <a:prstGeom prst="rect">
            <a:avLst/>
          </a:prstGeom>
          <a:noFill/>
        </p:spPr>
        <p:txBody>
          <a:bodyPr wrap="square" rtlCol="0">
            <a:spAutoFit/>
          </a:bodyPr>
          <a:lstStyle/>
          <a:p>
            <a:r>
              <a:rPr lang="en-GB" dirty="0"/>
              <a:t>https://</a:t>
            </a:r>
            <a:r>
              <a:rPr lang="en-GB" dirty="0" err="1"/>
              <a:t>vijay-choubey.medium.com</a:t>
            </a:r>
            <a:r>
              <a:rPr lang="en-GB" dirty="0"/>
              <a:t>/understanding-convulutional-neural-networks-9b0cbd9b3055</a:t>
            </a:r>
            <a:endParaRPr lang="en-PK" dirty="0"/>
          </a:p>
        </p:txBody>
      </p:sp>
    </p:spTree>
    <p:extLst>
      <p:ext uri="{BB962C8B-B14F-4D97-AF65-F5344CB8AC3E}">
        <p14:creationId xmlns:p14="http://schemas.microsoft.com/office/powerpoint/2010/main" val="128592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9E5DD9-8AAD-6D4D-AC82-880EEAF54860}"/>
              </a:ext>
            </a:extLst>
          </p:cNvPr>
          <p:cNvSpPr>
            <a:spLocks noGrp="1"/>
          </p:cNvSpPr>
          <p:nvPr>
            <p:ph type="title"/>
          </p:nvPr>
        </p:nvSpPr>
        <p:spPr/>
        <p:txBody>
          <a:bodyPr/>
          <a:lstStyle/>
          <a:p>
            <a:r>
              <a:rPr lang="en-GB" b="1" dirty="0">
                <a:solidFill>
                  <a:srgbClr val="323232"/>
                </a:solidFill>
                <a:latin typeface="Arial" panose="020B0604020202020204" pitchFamily="34" charset="0"/>
              </a:rPr>
              <a:t>A</a:t>
            </a:r>
            <a:r>
              <a:rPr lang="en-GB" b="1" i="0" dirty="0">
                <a:solidFill>
                  <a:srgbClr val="323232"/>
                </a:solidFill>
                <a:effectLst/>
                <a:latin typeface="Arial" panose="020B0604020202020204" pitchFamily="34" charset="0"/>
              </a:rPr>
              <a:t>rchitecture of a CNN</a:t>
            </a:r>
            <a:br>
              <a:rPr lang="en-GB" b="1" i="0" dirty="0">
                <a:solidFill>
                  <a:srgbClr val="323232"/>
                </a:solidFill>
                <a:effectLst/>
                <a:latin typeface="Arial" panose="020B0604020202020204" pitchFamily="34" charset="0"/>
              </a:rPr>
            </a:br>
            <a:endParaRPr lang="en-PK" dirty="0"/>
          </a:p>
        </p:txBody>
      </p:sp>
      <p:pic>
        <p:nvPicPr>
          <p:cNvPr id="1028" name="Picture 4">
            <a:extLst>
              <a:ext uri="{FF2B5EF4-FFF2-40B4-BE49-F238E27FC236}">
                <a16:creationId xmlns="" xmlns:a16="http://schemas.microsoft.com/office/drawing/2014/main" id="{8F1EB4B8-0C36-A946-8F8C-B7E605314E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92" t="41305" r="3803" b="13179"/>
          <a:stretch/>
        </p:blipFill>
        <p:spPr bwMode="auto">
          <a:xfrm>
            <a:off x="2592925" y="2595715"/>
            <a:ext cx="8556856" cy="2109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23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118979-2FE1-0F46-BA7B-997F3FDDB089}"/>
              </a:ext>
            </a:extLst>
          </p:cNvPr>
          <p:cNvSpPr>
            <a:spLocks noGrp="1"/>
          </p:cNvSpPr>
          <p:nvPr>
            <p:ph type="title"/>
          </p:nvPr>
        </p:nvSpPr>
        <p:spPr/>
        <p:txBody>
          <a:bodyPr/>
          <a:lstStyle/>
          <a:p>
            <a:r>
              <a:rPr lang="en-GB" b="1" i="0" dirty="0">
                <a:solidFill>
                  <a:srgbClr val="323232"/>
                </a:solidFill>
                <a:effectLst/>
                <a:latin typeface="Arial" panose="020B0604020202020204" pitchFamily="34" charset="0"/>
              </a:rPr>
              <a:t>Convolutional layer</a:t>
            </a:r>
            <a:br>
              <a:rPr lang="en-GB" b="1" i="0" dirty="0">
                <a:solidFill>
                  <a:srgbClr val="323232"/>
                </a:solidFill>
                <a:effectLst/>
                <a:latin typeface="Arial" panose="020B0604020202020204" pitchFamily="34" charset="0"/>
              </a:rPr>
            </a:br>
            <a:endParaRPr lang="en-PK" dirty="0"/>
          </a:p>
        </p:txBody>
      </p:sp>
      <p:sp>
        <p:nvSpPr>
          <p:cNvPr id="3" name="Content Placeholder 2">
            <a:extLst>
              <a:ext uri="{FF2B5EF4-FFF2-40B4-BE49-F238E27FC236}">
                <a16:creationId xmlns="" xmlns:a16="http://schemas.microsoft.com/office/drawing/2014/main" id="{C40DFFBA-40F0-904B-B7D2-B5FBDCBD981D}"/>
              </a:ext>
            </a:extLst>
          </p:cNvPr>
          <p:cNvSpPr>
            <a:spLocks noGrp="1"/>
          </p:cNvSpPr>
          <p:nvPr>
            <p:ph idx="1"/>
          </p:nvPr>
        </p:nvSpPr>
        <p:spPr/>
        <p:txBody>
          <a:bodyPr/>
          <a:lstStyle/>
          <a:p>
            <a:r>
              <a:rPr lang="en-GB" sz="2800" b="1" i="0" dirty="0">
                <a:solidFill>
                  <a:srgbClr val="666666"/>
                </a:solidFill>
                <a:effectLst/>
                <a:latin typeface="Arial" panose="020B0604020202020204" pitchFamily="34" charset="0"/>
              </a:rPr>
              <a:t>This layer uses a filter or kernel -- a small matrix of weights -- to move across the receptive field of an input image to detect the presence of specific features.</a:t>
            </a:r>
          </a:p>
          <a:p>
            <a:r>
              <a:rPr lang="en-GB" sz="2800" b="1" i="0" dirty="0">
                <a:solidFill>
                  <a:srgbClr val="666666"/>
                </a:solidFill>
                <a:effectLst/>
                <a:latin typeface="Arial" panose="020B0604020202020204" pitchFamily="34" charset="0"/>
              </a:rPr>
              <a:t>The process begins by sliding the kernel over the image's width and height, eventually sweeping across the entire image over multiple iterations</a:t>
            </a:r>
            <a:endParaRPr lang="en-GB" sz="2800" b="1" dirty="0">
              <a:solidFill>
                <a:srgbClr val="666666"/>
              </a:solidFill>
              <a:latin typeface="Arial" panose="020B0604020202020204" pitchFamily="34" charset="0"/>
            </a:endParaRPr>
          </a:p>
          <a:p>
            <a:endParaRPr lang="en-PK" dirty="0"/>
          </a:p>
        </p:txBody>
      </p:sp>
    </p:spTree>
    <p:extLst>
      <p:ext uri="{BB962C8B-B14F-4D97-AF65-F5344CB8AC3E}">
        <p14:creationId xmlns:p14="http://schemas.microsoft.com/office/powerpoint/2010/main" val="383890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7AE132-079D-3B4B-8398-E989455BEDB8}"/>
              </a:ext>
            </a:extLst>
          </p:cNvPr>
          <p:cNvSpPr>
            <a:spLocks noGrp="1"/>
          </p:cNvSpPr>
          <p:nvPr>
            <p:ph type="title"/>
          </p:nvPr>
        </p:nvSpPr>
        <p:spPr/>
        <p:txBody>
          <a:bodyPr/>
          <a:lstStyle/>
          <a:p>
            <a:r>
              <a:rPr lang="en-GB" b="1" i="0" dirty="0">
                <a:solidFill>
                  <a:srgbClr val="323232"/>
                </a:solidFill>
                <a:effectLst/>
                <a:latin typeface="Arial" panose="020B0604020202020204" pitchFamily="34" charset="0"/>
              </a:rPr>
              <a:t>Convolutional layer Operations</a:t>
            </a:r>
            <a:br>
              <a:rPr lang="en-GB" b="1" i="0" dirty="0">
                <a:solidFill>
                  <a:srgbClr val="323232"/>
                </a:solidFill>
                <a:effectLst/>
                <a:latin typeface="Arial" panose="020B0604020202020204" pitchFamily="34" charset="0"/>
              </a:rPr>
            </a:br>
            <a:endParaRPr lang="en-PK" dirty="0"/>
          </a:p>
        </p:txBody>
      </p:sp>
      <p:sp>
        <p:nvSpPr>
          <p:cNvPr id="3" name="Content Placeholder 2">
            <a:extLst>
              <a:ext uri="{FF2B5EF4-FFF2-40B4-BE49-F238E27FC236}">
                <a16:creationId xmlns="" xmlns:a16="http://schemas.microsoft.com/office/drawing/2014/main" id="{0B863976-4D15-F54A-98E8-BBE532D2C608}"/>
              </a:ext>
            </a:extLst>
          </p:cNvPr>
          <p:cNvSpPr>
            <a:spLocks noGrp="1"/>
          </p:cNvSpPr>
          <p:nvPr>
            <p:ph idx="1"/>
          </p:nvPr>
        </p:nvSpPr>
        <p:spPr/>
        <p:txBody>
          <a:bodyPr/>
          <a:lstStyle/>
          <a:p>
            <a:r>
              <a:rPr lang="en-GB" sz="2800" dirty="0"/>
              <a:t>Let's say we have a 5x5 input image </a:t>
            </a:r>
            <a:r>
              <a:rPr lang="en-GB" sz="2800" b="1" dirty="0"/>
              <a:t>X</a:t>
            </a:r>
          </a:p>
          <a:p>
            <a:r>
              <a:rPr lang="en-GB" sz="2800" dirty="0"/>
              <a:t>And a 3x3 filter </a:t>
            </a:r>
            <a:r>
              <a:rPr lang="en-GB" sz="2800" b="1" dirty="0"/>
              <a:t>W</a:t>
            </a:r>
            <a:r>
              <a:rPr lang="en-GB" sz="2800" dirty="0"/>
              <a:t>:</a:t>
            </a:r>
          </a:p>
          <a:p>
            <a:endParaRPr lang="en-GB" b="1" dirty="0"/>
          </a:p>
          <a:p>
            <a:endParaRPr lang="en-GB" b="1" dirty="0"/>
          </a:p>
          <a:p>
            <a:pPr marL="0" indent="0">
              <a:buNone/>
            </a:pPr>
            <a:endParaRPr lang="en-PK" dirty="0"/>
          </a:p>
        </p:txBody>
      </p:sp>
      <p:pic>
        <p:nvPicPr>
          <p:cNvPr id="5" name="Picture 4">
            <a:extLst>
              <a:ext uri="{FF2B5EF4-FFF2-40B4-BE49-F238E27FC236}">
                <a16:creationId xmlns="" xmlns:a16="http://schemas.microsoft.com/office/drawing/2014/main" id="{A3CD7800-AB18-E144-B149-0599165A0190}"/>
              </a:ext>
            </a:extLst>
          </p:cNvPr>
          <p:cNvPicPr>
            <a:picLocks noChangeAspect="1"/>
          </p:cNvPicPr>
          <p:nvPr/>
        </p:nvPicPr>
        <p:blipFill>
          <a:blip r:embed="rId2"/>
          <a:stretch>
            <a:fillRect/>
          </a:stretch>
        </p:blipFill>
        <p:spPr>
          <a:xfrm>
            <a:off x="2651790" y="3645514"/>
            <a:ext cx="3647768" cy="2755286"/>
          </a:xfrm>
          <a:prstGeom prst="rect">
            <a:avLst/>
          </a:prstGeom>
        </p:spPr>
      </p:pic>
      <p:pic>
        <p:nvPicPr>
          <p:cNvPr id="7" name="Picture 6">
            <a:extLst>
              <a:ext uri="{FF2B5EF4-FFF2-40B4-BE49-F238E27FC236}">
                <a16:creationId xmlns="" xmlns:a16="http://schemas.microsoft.com/office/drawing/2014/main" id="{89F90FB0-1132-DC46-A277-0E92AFE729C1}"/>
              </a:ext>
            </a:extLst>
          </p:cNvPr>
          <p:cNvPicPr>
            <a:picLocks noChangeAspect="1"/>
          </p:cNvPicPr>
          <p:nvPr/>
        </p:nvPicPr>
        <p:blipFill>
          <a:blip r:embed="rId3"/>
          <a:stretch>
            <a:fillRect/>
          </a:stretch>
        </p:blipFill>
        <p:spPr>
          <a:xfrm>
            <a:off x="7624915" y="4022411"/>
            <a:ext cx="2347862" cy="2061893"/>
          </a:xfrm>
          <a:prstGeom prst="rect">
            <a:avLst/>
          </a:prstGeom>
        </p:spPr>
      </p:pic>
    </p:spTree>
    <p:extLst>
      <p:ext uri="{BB962C8B-B14F-4D97-AF65-F5344CB8AC3E}">
        <p14:creationId xmlns:p14="http://schemas.microsoft.com/office/powerpoint/2010/main" val="56521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18EFFE-48D9-0142-A36C-D6FCD5737AED}"/>
              </a:ext>
            </a:extLst>
          </p:cNvPr>
          <p:cNvSpPr>
            <a:spLocks noGrp="1"/>
          </p:cNvSpPr>
          <p:nvPr>
            <p:ph type="title"/>
          </p:nvPr>
        </p:nvSpPr>
        <p:spPr/>
        <p:txBody>
          <a:bodyPr/>
          <a:lstStyle/>
          <a:p>
            <a:r>
              <a:rPr lang="en-GB" b="1" i="0" dirty="0">
                <a:solidFill>
                  <a:srgbClr val="323232"/>
                </a:solidFill>
                <a:effectLst/>
                <a:latin typeface="Arial" panose="020B0604020202020204" pitchFamily="34" charset="0"/>
              </a:rPr>
              <a:t>Convolutional layer Operations</a:t>
            </a:r>
            <a:br>
              <a:rPr lang="en-GB" b="1" i="0" dirty="0">
                <a:solidFill>
                  <a:srgbClr val="323232"/>
                </a:solidFill>
                <a:effectLst/>
                <a:latin typeface="Arial" panose="020B0604020202020204" pitchFamily="34" charset="0"/>
              </a:rPr>
            </a:br>
            <a:endParaRPr lang="en-PK" dirty="0"/>
          </a:p>
        </p:txBody>
      </p:sp>
      <p:sp>
        <p:nvSpPr>
          <p:cNvPr id="3" name="Content Placeholder 2">
            <a:extLst>
              <a:ext uri="{FF2B5EF4-FFF2-40B4-BE49-F238E27FC236}">
                <a16:creationId xmlns="" xmlns:a16="http://schemas.microsoft.com/office/drawing/2014/main" id="{7B3BB036-5886-7C47-B06B-712A454EC74C}"/>
              </a:ext>
            </a:extLst>
          </p:cNvPr>
          <p:cNvSpPr>
            <a:spLocks noGrp="1"/>
          </p:cNvSpPr>
          <p:nvPr>
            <p:ph idx="1"/>
          </p:nvPr>
        </p:nvSpPr>
        <p:spPr/>
        <p:txBody>
          <a:bodyPr/>
          <a:lstStyle/>
          <a:p>
            <a:r>
              <a:rPr lang="en-GB" sz="2800" dirty="0"/>
              <a:t>With stride </a:t>
            </a:r>
            <a:r>
              <a:rPr lang="en-GB" sz="2800" b="1" dirty="0"/>
              <a:t>s</a:t>
            </a:r>
            <a:r>
              <a:rPr lang="en-GB" sz="2800" dirty="0"/>
              <a:t> = 1 and padding </a:t>
            </a:r>
            <a:r>
              <a:rPr lang="en-GB" sz="2800" b="1" dirty="0"/>
              <a:t>p</a:t>
            </a:r>
            <a:r>
              <a:rPr lang="en-GB" sz="2800" dirty="0"/>
              <a:t> = 0, the output feature map </a:t>
            </a:r>
            <a:r>
              <a:rPr lang="en-GB" sz="2800" b="1" dirty="0"/>
              <a:t>Z</a:t>
            </a:r>
            <a:r>
              <a:rPr lang="en-GB" sz="2800" dirty="0"/>
              <a:t> would be 3x3</a:t>
            </a:r>
          </a:p>
          <a:p>
            <a:endParaRPr lang="en-GB" dirty="0"/>
          </a:p>
          <a:p>
            <a:pPr marL="0" indent="0">
              <a:buNone/>
            </a:pPr>
            <a:endParaRPr lang="en-PK" dirty="0"/>
          </a:p>
        </p:txBody>
      </p:sp>
      <p:pic>
        <p:nvPicPr>
          <p:cNvPr id="5" name="Picture 4">
            <a:extLst>
              <a:ext uri="{FF2B5EF4-FFF2-40B4-BE49-F238E27FC236}">
                <a16:creationId xmlns="" xmlns:a16="http://schemas.microsoft.com/office/drawing/2014/main" id="{A7BCDD3F-05AE-A648-9B7B-EB65C83AA919}"/>
              </a:ext>
            </a:extLst>
          </p:cNvPr>
          <p:cNvPicPr>
            <a:picLocks noChangeAspect="1"/>
          </p:cNvPicPr>
          <p:nvPr/>
        </p:nvPicPr>
        <p:blipFill>
          <a:blip r:embed="rId2"/>
          <a:stretch>
            <a:fillRect/>
          </a:stretch>
        </p:blipFill>
        <p:spPr>
          <a:xfrm>
            <a:off x="4527755" y="3428999"/>
            <a:ext cx="2964426" cy="2322871"/>
          </a:xfrm>
          <a:prstGeom prst="rect">
            <a:avLst/>
          </a:prstGeom>
        </p:spPr>
      </p:pic>
    </p:spTree>
    <p:extLst>
      <p:ext uri="{BB962C8B-B14F-4D97-AF65-F5344CB8AC3E}">
        <p14:creationId xmlns:p14="http://schemas.microsoft.com/office/powerpoint/2010/main" val="127159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1F459E-4751-BF46-9CFA-356A138D8169}"/>
              </a:ext>
            </a:extLst>
          </p:cNvPr>
          <p:cNvSpPr>
            <a:spLocks noGrp="1"/>
          </p:cNvSpPr>
          <p:nvPr>
            <p:ph type="title"/>
          </p:nvPr>
        </p:nvSpPr>
        <p:spPr/>
        <p:txBody>
          <a:bodyPr/>
          <a:lstStyle/>
          <a:p>
            <a:r>
              <a:rPr lang="en-GB" b="1" i="0" dirty="0">
                <a:solidFill>
                  <a:srgbClr val="323232"/>
                </a:solidFill>
                <a:effectLst/>
                <a:latin typeface="Arial" panose="020B0604020202020204" pitchFamily="34" charset="0"/>
              </a:rPr>
              <a:t>Convolutional layer Operations</a:t>
            </a:r>
            <a:br>
              <a:rPr lang="en-GB" b="1" i="0" dirty="0">
                <a:solidFill>
                  <a:srgbClr val="323232"/>
                </a:solidFill>
                <a:effectLst/>
                <a:latin typeface="Arial" panose="020B0604020202020204" pitchFamily="34" charset="0"/>
              </a:rPr>
            </a:br>
            <a:endParaRPr lang="en-PK" dirty="0"/>
          </a:p>
        </p:txBody>
      </p:sp>
      <p:pic>
        <p:nvPicPr>
          <p:cNvPr id="2050" name="Picture 2" descr="Visualizing parts of Convolutional Neural Networks using Keras and Cats |  by Erik Reppel | HackerNoon.com | Medium">
            <a:extLst>
              <a:ext uri="{FF2B5EF4-FFF2-40B4-BE49-F238E27FC236}">
                <a16:creationId xmlns="" xmlns:a16="http://schemas.microsoft.com/office/drawing/2014/main" id="{2D939638-BB30-F848-98BB-24C48E766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862" y="2126225"/>
            <a:ext cx="6680200" cy="457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88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C239E8-6F02-7A4A-AFB1-B3F825F84404}"/>
              </a:ext>
            </a:extLst>
          </p:cNvPr>
          <p:cNvSpPr>
            <a:spLocks noGrp="1"/>
          </p:cNvSpPr>
          <p:nvPr>
            <p:ph type="title"/>
          </p:nvPr>
        </p:nvSpPr>
        <p:spPr>
          <a:xfrm>
            <a:off x="7369714" y="-1695116"/>
            <a:ext cx="7807964" cy="1117893"/>
          </a:xfrm>
        </p:spPr>
        <p:txBody>
          <a:bodyPr/>
          <a:lstStyle/>
          <a:p>
            <a:endParaRPr lang="en-PK" dirty="0"/>
          </a:p>
        </p:txBody>
      </p:sp>
      <p:pic>
        <p:nvPicPr>
          <p:cNvPr id="3076" name="Picture 4" descr="Think Icon PNGs for Free Download">
            <a:extLst>
              <a:ext uri="{FF2B5EF4-FFF2-40B4-BE49-F238E27FC236}">
                <a16:creationId xmlns="" xmlns:a16="http://schemas.microsoft.com/office/drawing/2014/main" id="{803CCD6B-95D8-574A-8DD4-09132441D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0775" y="-372372"/>
            <a:ext cx="2225418" cy="221677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71A8E9D6-3609-9246-81C8-4B674323A8CB}"/>
              </a:ext>
            </a:extLst>
          </p:cNvPr>
          <p:cNvSpPr txBox="1"/>
          <p:nvPr/>
        </p:nvSpPr>
        <p:spPr>
          <a:xfrm>
            <a:off x="2589212" y="197408"/>
            <a:ext cx="6628604" cy="1077218"/>
          </a:xfrm>
          <a:prstGeom prst="rect">
            <a:avLst/>
          </a:prstGeom>
          <a:noFill/>
        </p:spPr>
        <p:txBody>
          <a:bodyPr wrap="square">
            <a:spAutoFit/>
          </a:bodyPr>
          <a:lstStyle/>
          <a:p>
            <a:r>
              <a:rPr lang="en-GB" sz="3200" b="1" dirty="0"/>
              <a:t>Problem</a:t>
            </a:r>
            <a:r>
              <a:rPr lang="en-PK" sz="3200" b="1" dirty="0"/>
              <a:t> in Convolutional Operations</a:t>
            </a:r>
          </a:p>
        </p:txBody>
      </p:sp>
      <p:pic>
        <p:nvPicPr>
          <p:cNvPr id="8" name="Picture 7">
            <a:extLst>
              <a:ext uri="{FF2B5EF4-FFF2-40B4-BE49-F238E27FC236}">
                <a16:creationId xmlns="" xmlns:a16="http://schemas.microsoft.com/office/drawing/2014/main" id="{7555C934-C7EC-5C44-87FA-9172C0C6F114}"/>
              </a:ext>
            </a:extLst>
          </p:cNvPr>
          <p:cNvPicPr>
            <a:picLocks noChangeAspect="1"/>
          </p:cNvPicPr>
          <p:nvPr/>
        </p:nvPicPr>
        <p:blipFill>
          <a:blip r:embed="rId3"/>
          <a:stretch>
            <a:fillRect/>
          </a:stretch>
        </p:blipFill>
        <p:spPr>
          <a:xfrm>
            <a:off x="2757191" y="1332043"/>
            <a:ext cx="3647768" cy="2755286"/>
          </a:xfrm>
          <a:prstGeom prst="rect">
            <a:avLst/>
          </a:prstGeom>
        </p:spPr>
      </p:pic>
      <p:pic>
        <p:nvPicPr>
          <p:cNvPr id="9" name="Picture 8">
            <a:extLst>
              <a:ext uri="{FF2B5EF4-FFF2-40B4-BE49-F238E27FC236}">
                <a16:creationId xmlns="" xmlns:a16="http://schemas.microsoft.com/office/drawing/2014/main" id="{8A8D592B-0C7E-B94D-B972-CB968FA3DD68}"/>
              </a:ext>
            </a:extLst>
          </p:cNvPr>
          <p:cNvPicPr>
            <a:picLocks noChangeAspect="1"/>
          </p:cNvPicPr>
          <p:nvPr/>
        </p:nvPicPr>
        <p:blipFill>
          <a:blip r:embed="rId4"/>
          <a:stretch>
            <a:fillRect/>
          </a:stretch>
        </p:blipFill>
        <p:spPr>
          <a:xfrm>
            <a:off x="7557188" y="1498400"/>
            <a:ext cx="2347862" cy="2061893"/>
          </a:xfrm>
          <a:prstGeom prst="rect">
            <a:avLst/>
          </a:prstGeom>
        </p:spPr>
      </p:pic>
      <p:sp>
        <p:nvSpPr>
          <p:cNvPr id="12" name="Bent Arrow 11">
            <a:extLst>
              <a:ext uri="{FF2B5EF4-FFF2-40B4-BE49-F238E27FC236}">
                <a16:creationId xmlns="" xmlns:a16="http://schemas.microsoft.com/office/drawing/2014/main" id="{B68A85A0-6353-3C40-9EE1-95B14FE4D53B}"/>
              </a:ext>
            </a:extLst>
          </p:cNvPr>
          <p:cNvSpPr/>
          <p:nvPr/>
        </p:nvSpPr>
        <p:spPr>
          <a:xfrm rot="10800000">
            <a:off x="5056084" y="4144746"/>
            <a:ext cx="884904" cy="1623179"/>
          </a:xfrm>
          <a:prstGeom prst="bentArrow">
            <a:avLst>
              <a:gd name="adj1" fmla="val 25000"/>
              <a:gd name="adj2" fmla="val 19226"/>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K">
              <a:solidFill>
                <a:schemeClr val="tx1"/>
              </a:solidFill>
            </a:endParaRPr>
          </a:p>
        </p:txBody>
      </p:sp>
      <p:pic>
        <p:nvPicPr>
          <p:cNvPr id="15" name="Picture 14">
            <a:extLst>
              <a:ext uri="{FF2B5EF4-FFF2-40B4-BE49-F238E27FC236}">
                <a16:creationId xmlns="" xmlns:a16="http://schemas.microsoft.com/office/drawing/2014/main" id="{9D38EE96-94DC-8E4F-8BEB-F003CCCB2E5B}"/>
              </a:ext>
            </a:extLst>
          </p:cNvPr>
          <p:cNvPicPr>
            <a:picLocks noChangeAspect="1"/>
          </p:cNvPicPr>
          <p:nvPr/>
        </p:nvPicPr>
        <p:blipFill>
          <a:blip r:embed="rId5"/>
          <a:stretch>
            <a:fillRect/>
          </a:stretch>
        </p:blipFill>
        <p:spPr>
          <a:xfrm>
            <a:off x="2091658" y="4364521"/>
            <a:ext cx="2964426" cy="2322871"/>
          </a:xfrm>
          <a:prstGeom prst="rect">
            <a:avLst/>
          </a:prstGeom>
        </p:spPr>
      </p:pic>
    </p:spTree>
    <p:extLst>
      <p:ext uri="{BB962C8B-B14F-4D97-AF65-F5344CB8AC3E}">
        <p14:creationId xmlns:p14="http://schemas.microsoft.com/office/powerpoint/2010/main" val="167886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E56F72-6732-DB4F-A4E5-B7316C12E0BB}"/>
              </a:ext>
            </a:extLst>
          </p:cNvPr>
          <p:cNvSpPr>
            <a:spLocks noGrp="1"/>
          </p:cNvSpPr>
          <p:nvPr>
            <p:ph type="title"/>
          </p:nvPr>
        </p:nvSpPr>
        <p:spPr/>
        <p:txBody>
          <a:bodyPr/>
          <a:lstStyle/>
          <a:p>
            <a:r>
              <a:rPr lang="en-PK" b="1" dirty="0"/>
              <a:t>Padding</a:t>
            </a:r>
          </a:p>
        </p:txBody>
      </p:sp>
      <p:sp>
        <p:nvSpPr>
          <p:cNvPr id="3" name="Content Placeholder 2">
            <a:extLst>
              <a:ext uri="{FF2B5EF4-FFF2-40B4-BE49-F238E27FC236}">
                <a16:creationId xmlns="" xmlns:a16="http://schemas.microsoft.com/office/drawing/2014/main" id="{B4D51D43-5A31-BF40-82C9-EB6BA59F5680}"/>
              </a:ext>
            </a:extLst>
          </p:cNvPr>
          <p:cNvSpPr>
            <a:spLocks noGrp="1"/>
          </p:cNvSpPr>
          <p:nvPr>
            <p:ph idx="1"/>
          </p:nvPr>
        </p:nvSpPr>
        <p:spPr>
          <a:xfrm>
            <a:off x="2592925" y="5113106"/>
            <a:ext cx="8301396" cy="732890"/>
          </a:xfrm>
        </p:spPr>
        <p:txBody>
          <a:bodyPr>
            <a:normAutofit fontScale="47500" lnSpcReduction="20000"/>
          </a:bodyPr>
          <a:lstStyle/>
          <a:p>
            <a:r>
              <a:rPr lang="en-GB" sz="2800" dirty="0"/>
              <a:t>Without padding, the output feature map of a convolutional layer will be smaller than the input image</a:t>
            </a:r>
          </a:p>
          <a:p>
            <a:r>
              <a:rPr lang="en-GB" sz="2800" dirty="0"/>
              <a:t>Padding adds extra pixels (usually with value 0) around the borders of the input image</a:t>
            </a:r>
            <a:endParaRPr lang="en-PK"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3992" y="1685926"/>
            <a:ext cx="5964908" cy="311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21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06230F-57C4-D24F-9BCF-911F252F2B16}"/>
              </a:ext>
            </a:extLst>
          </p:cNvPr>
          <p:cNvSpPr>
            <a:spLocks noGrp="1"/>
          </p:cNvSpPr>
          <p:nvPr>
            <p:ph type="title"/>
          </p:nvPr>
        </p:nvSpPr>
        <p:spPr/>
        <p:txBody>
          <a:bodyPr/>
          <a:lstStyle/>
          <a:p>
            <a:endParaRPr lang="en-PK"/>
          </a:p>
        </p:txBody>
      </p:sp>
      <p:sp>
        <p:nvSpPr>
          <p:cNvPr id="3" name="Content Placeholder 2">
            <a:extLst>
              <a:ext uri="{FF2B5EF4-FFF2-40B4-BE49-F238E27FC236}">
                <a16:creationId xmlns="" xmlns:a16="http://schemas.microsoft.com/office/drawing/2014/main" id="{81DA1522-4B38-A547-982C-C60DB8B653ED}"/>
              </a:ext>
            </a:extLst>
          </p:cNvPr>
          <p:cNvSpPr>
            <a:spLocks noGrp="1"/>
          </p:cNvSpPr>
          <p:nvPr>
            <p:ph idx="1"/>
          </p:nvPr>
        </p:nvSpPr>
        <p:spPr/>
        <p:txBody>
          <a:bodyPr/>
          <a:lstStyle/>
          <a:p>
            <a:endParaRPr lang="en-PK"/>
          </a:p>
        </p:txBody>
      </p:sp>
      <p:pic>
        <p:nvPicPr>
          <p:cNvPr id="4098" name="Picture 2" descr="Padding and Strides in CNN. In Convolutional Neural Networks… | by Minhaz  Chowdhury | Medium">
            <a:extLst>
              <a:ext uri="{FF2B5EF4-FFF2-40B4-BE49-F238E27FC236}">
                <a16:creationId xmlns="" xmlns:a16="http://schemas.microsoft.com/office/drawing/2014/main" id="{78B8A657-17EA-D641-8EB7-37A74780A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2612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{09066043-8315-0A46-9EDF-663BC0B1D02A}tf10001069</Template>
  <TotalTime>976</TotalTime>
  <Words>315</Words>
  <Application>Microsoft Office PowerPoint</Application>
  <PresentationFormat>Custom</PresentationFormat>
  <Paragraphs>42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Convolutional Neural Networks </vt:lpstr>
      <vt:lpstr>Architecture of a CNN </vt:lpstr>
      <vt:lpstr>Convolutional layer </vt:lpstr>
      <vt:lpstr>Convolutional layer Operations </vt:lpstr>
      <vt:lpstr>Convolutional layer Operations </vt:lpstr>
      <vt:lpstr>Convolutional layer Operations </vt:lpstr>
      <vt:lpstr>PowerPoint Presentation</vt:lpstr>
      <vt:lpstr>Padding</vt:lpstr>
      <vt:lpstr>PowerPoint Presentation</vt:lpstr>
      <vt:lpstr>Max pooling</vt:lpstr>
      <vt:lpstr>Why Max Pooling</vt:lpstr>
      <vt:lpstr>Fully Connected Layer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Convolutional Neural Networks </dc:title>
  <dc:creator>Microsoft Office User</dc:creator>
  <cp:lastModifiedBy>Nida</cp:lastModifiedBy>
  <cp:revision>6</cp:revision>
  <dcterms:created xsi:type="dcterms:W3CDTF">2025-03-09T18:32:21Z</dcterms:created>
  <dcterms:modified xsi:type="dcterms:W3CDTF">2025-06-23T00:58:03Z</dcterms:modified>
</cp:coreProperties>
</file>