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0" r:id="rId14"/>
    <p:sldId id="261" r:id="rId15"/>
    <p:sldId id="262" r:id="rId16"/>
    <p:sldId id="269" r:id="rId17"/>
    <p:sldId id="284" r:id="rId18"/>
    <p:sldId id="272" r:id="rId19"/>
    <p:sldId id="285" r:id="rId20"/>
    <p:sldId id="286" r:id="rId21"/>
    <p:sldId id="287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2" r:id="rId30"/>
    <p:sldId id="280" r:id="rId31"/>
    <p:sldId id="281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742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616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25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641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027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0011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998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9905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98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375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649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3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82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373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880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538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4034-26C3-9449-B733-9C5B197BF93B}" type="datetimeFigureOut">
              <a:rPr lang="en-PK" smtClean="0"/>
              <a:t>02/03/2025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248122-25CB-5A40-8A08-BE84CB6F30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67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F2E1-7739-EB45-9466-AF0A16DC8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9B29-09DC-0A4C-9324-91A3F4E33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527113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8235-6DE5-CA48-81A2-9479F55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Example: Finding the Minimum of a Simple Function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45F70-BB83-9E4B-97D6-CB1769F4A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PK" sz="2800" dirty="0"/>
                  <a:t>Where: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PK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𝑑𝑗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PK" sz="3200" dirty="0"/>
                  <a:t>=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n-PK" sz="3200" dirty="0"/>
              </a:p>
              <a:p>
                <a:r>
                  <a:rPr lang="en-GB" sz="3200" dirty="0"/>
                  <a:t>Let’s assume: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Initial </a:t>
                </a:r>
                <a:r>
                  <a:rPr lang="el-GR" sz="3200" b="1" dirty="0"/>
                  <a:t>θ=−5</a:t>
                </a:r>
                <a:endParaRPr lang="en-US" sz="3200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Learning rate </a:t>
                </a:r>
                <a:r>
                  <a:rPr lang="el-GR" sz="3200" b="1" dirty="0"/>
                  <a:t>α=0.1</a:t>
                </a:r>
                <a:endParaRPr lang="el-GR" sz="3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We run for 5 iterations</a:t>
                </a:r>
                <a:endParaRPr lang="en-GB" sz="3200" dirty="0"/>
              </a:p>
              <a:p>
                <a:pPr marL="0" indent="0" algn="ctr">
                  <a:buNone/>
                </a:pPr>
                <a:endParaRPr lang="en-PK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45F70-BB83-9E4B-97D6-CB1769F4A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9" t="-302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90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9EB1-1EF0-ED42-9E8F-46D2B4EA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Example: Finding the Minimum of a Simple Function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D8546C-54B5-A848-BFE3-5C83C3A0E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905000"/>
            <a:ext cx="8911687" cy="4328889"/>
          </a:xfrm>
        </p:spPr>
      </p:pic>
    </p:spTree>
    <p:extLst>
      <p:ext uri="{BB962C8B-B14F-4D97-AF65-F5344CB8AC3E}">
        <p14:creationId xmlns:p14="http://schemas.microsoft.com/office/powerpoint/2010/main" val="172939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9245-749D-5449-ADB0-5E15AAE8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D0D2-63ED-614A-ACA9-9B51513D3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sz="2800" b="1" dirty="0"/>
              <a:t>θ </a:t>
            </a:r>
            <a:r>
              <a:rPr lang="en-GB" sz="2800" b="1" dirty="0"/>
              <a:t>moves towards 3</a:t>
            </a:r>
            <a:r>
              <a:rPr lang="en-GB" sz="2800" dirty="0"/>
              <a:t> in each iteration.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b="1" dirty="0"/>
              <a:t>gradient gets smaller</a:t>
            </a:r>
            <a:r>
              <a:rPr lang="en-GB" sz="2800" dirty="0"/>
              <a:t> as </a:t>
            </a:r>
            <a:r>
              <a:rPr lang="el-GR" sz="2800" dirty="0"/>
              <a:t>θ </a:t>
            </a:r>
            <a:r>
              <a:rPr lang="en-GB" sz="2800" dirty="0"/>
              <a:t>approaches the minimum.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b="1" dirty="0"/>
              <a:t>cost decreases</a:t>
            </a:r>
            <a:r>
              <a:rPr lang="en-GB" sz="2800" dirty="0"/>
              <a:t> in each step.</a:t>
            </a:r>
          </a:p>
        </p:txBody>
      </p:sp>
    </p:spTree>
    <p:extLst>
      <p:ext uri="{BB962C8B-B14F-4D97-AF65-F5344CB8AC3E}">
        <p14:creationId xmlns:p14="http://schemas.microsoft.com/office/powerpoint/2010/main" val="209856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009C-F64B-9B47-B56C-C2251390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Variants of Gradient Descent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AC76-1509-AD4B-85D0-DF864494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400" b="1" dirty="0"/>
              <a:t>Batch Gradient Descent (BGD)</a:t>
            </a:r>
            <a:r>
              <a:rPr lang="en-GB" sz="2400" dirty="0"/>
              <a:t> – Uses all training data at once (slow but stable)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Stochastic Gradient Descent (SGD)</a:t>
            </a:r>
            <a:r>
              <a:rPr lang="en-GB" sz="2400" dirty="0"/>
              <a:t> – Updates parameters for each data point (faster but noisy)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Mini-Batch Gradient Descent</a:t>
            </a:r>
            <a:r>
              <a:rPr lang="en-GB" sz="2400" dirty="0"/>
              <a:t> – A balance between BGD and SGD (uses small batches)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69916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6FFD-8157-D34B-93DE-18F819A6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Batch Gradient Descent (BGD)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D59E-3FF3-2E4D-B6E4-EC70666C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Batch Gradient Descent (Slow but Stable)</a:t>
            </a:r>
          </a:p>
          <a:p>
            <a:pPr algn="just"/>
            <a:r>
              <a:rPr lang="en-GB" sz="2400" dirty="0"/>
              <a:t>For example, you want to </a:t>
            </a:r>
            <a:r>
              <a:rPr lang="en-GB" sz="2400" b="1" dirty="0"/>
              <a:t>lose weight</a:t>
            </a:r>
            <a:r>
              <a:rPr lang="en-GB" sz="2400" dirty="0"/>
              <a:t> and reach your </a:t>
            </a:r>
            <a:r>
              <a:rPr lang="en-GB" sz="2400" b="1" dirty="0"/>
              <a:t>ideal body weight</a:t>
            </a:r>
            <a:r>
              <a:rPr lang="en-GB" sz="2400" dirty="0"/>
              <a:t> of </a:t>
            </a:r>
            <a:r>
              <a:rPr lang="en-GB" sz="2400" b="1" dirty="0"/>
              <a:t>70 kg.</a:t>
            </a:r>
            <a:r>
              <a:rPr lang="en-GB" sz="2400" dirty="0"/>
              <a:t> You </a:t>
            </a:r>
            <a:r>
              <a:rPr lang="en-GB" sz="2400" b="1" dirty="0"/>
              <a:t>track your weight for a month</a:t>
            </a:r>
            <a:r>
              <a:rPr lang="en-GB" sz="2400" dirty="0"/>
              <a:t>, calculate your </a:t>
            </a:r>
            <a:r>
              <a:rPr lang="en-GB" sz="2400" b="1" dirty="0"/>
              <a:t>average weight loss</a:t>
            </a:r>
            <a:r>
              <a:rPr lang="en-GB" sz="2400" dirty="0"/>
              <a:t>, and </a:t>
            </a:r>
            <a:r>
              <a:rPr lang="en-GB" sz="2400" b="1" dirty="0"/>
              <a:t>then adjust</a:t>
            </a:r>
            <a:r>
              <a:rPr lang="en-GB" sz="2400" dirty="0"/>
              <a:t> your diet and exercise. This is </a:t>
            </a:r>
            <a:r>
              <a:rPr lang="en-GB" sz="2400" b="1" dirty="0"/>
              <a:t>slow but accurate</a:t>
            </a:r>
            <a:r>
              <a:rPr lang="en-GB" sz="2400" dirty="0"/>
              <a:t> because you make </a:t>
            </a:r>
            <a:r>
              <a:rPr lang="en-GB" sz="2400" b="1" dirty="0"/>
              <a:t>big adjustments based on all data at once.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73670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9444-D9E9-D346-948E-1ED5A482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Stochastic Gradient Descent (Fast but Noisy)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CD24-12FB-5D45-9077-20245CF9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You </a:t>
            </a:r>
            <a:r>
              <a:rPr lang="en-GB" sz="2800" b="1" dirty="0"/>
              <a:t>weigh yourself every day</a:t>
            </a:r>
            <a:r>
              <a:rPr lang="en-GB" sz="2800" dirty="0"/>
              <a:t> and </a:t>
            </a:r>
            <a:r>
              <a:rPr lang="en-GB" sz="2800" b="1" dirty="0"/>
              <a:t>immediately adjust</a:t>
            </a:r>
            <a:r>
              <a:rPr lang="en-GB" sz="2800" dirty="0"/>
              <a:t> your diet based on </a:t>
            </a:r>
            <a:r>
              <a:rPr lang="en-GB" sz="2800" b="1" dirty="0"/>
              <a:t>just that day’s weight</a:t>
            </a:r>
          </a:p>
          <a:p>
            <a:r>
              <a:rPr lang="en-GB" sz="2800" dirty="0"/>
              <a:t>This is </a:t>
            </a:r>
            <a:r>
              <a:rPr lang="en-GB" sz="2800" b="1" dirty="0"/>
              <a:t>faster</a:t>
            </a:r>
            <a:r>
              <a:rPr lang="en-GB" sz="2800" dirty="0"/>
              <a:t>, but sometimes </a:t>
            </a:r>
            <a:r>
              <a:rPr lang="en-GB" sz="2800" b="1" dirty="0"/>
              <a:t>random daily fluctuations (like eating extra one day)</a:t>
            </a:r>
            <a:r>
              <a:rPr lang="en-GB" sz="2800" dirty="0"/>
              <a:t> might cause </a:t>
            </a:r>
            <a:r>
              <a:rPr lang="en-GB" sz="2800" b="1" dirty="0"/>
              <a:t>overreactions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0965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7AF3-3C9C-DE47-97CA-9A8E4113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Advanced Optimization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1989-3B9B-5D48-80CF-17468B31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800" dirty="0"/>
              <a:t>Momentum-Based GD</a:t>
            </a:r>
          </a:p>
          <a:p>
            <a:pPr>
              <a:buFont typeface="+mj-lt"/>
              <a:buAutoNum type="arabicPeriod"/>
            </a:pPr>
            <a:r>
              <a:rPr lang="en-GB" sz="2800" dirty="0" err="1"/>
              <a:t>RMSProp</a:t>
            </a:r>
            <a:r>
              <a:rPr lang="en-GB" sz="2800" dirty="0"/>
              <a:t> (Root Mean Square Propagation)</a:t>
            </a:r>
          </a:p>
          <a:p>
            <a:pPr>
              <a:buFont typeface="+mj-lt"/>
              <a:buAutoNum type="arabicPeriod"/>
            </a:pPr>
            <a:r>
              <a:rPr lang="en-GB" sz="2800" dirty="0"/>
              <a:t>Adam (Adaptive Moment Estimation)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73596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97C9-25DE-D542-8DBC-2A7979DC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b="1" dirty="0"/>
              <a:t>Why </a:t>
            </a:r>
            <a:r>
              <a:rPr lang="en-GB" sz="3600" b="1" dirty="0"/>
              <a:t>Momentum-Based GD</a:t>
            </a:r>
            <a:br>
              <a:rPr lang="en-GB" sz="3600" b="1" dirty="0"/>
            </a:br>
            <a:r>
              <a:rPr lang="en-PK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EA7B-BDB8-B84B-95C6-5CBC78442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K" sz="2800" b="1" dirty="0"/>
              <a:t>In deep learning, we face non-convex optimization.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1EA642-3105-C543-B80C-670E229A144D}"/>
              </a:ext>
            </a:extLst>
          </p:cNvPr>
          <p:cNvCxnSpPr>
            <a:cxnSpLocks/>
          </p:cNvCxnSpPr>
          <p:nvPr/>
        </p:nvCxnSpPr>
        <p:spPr>
          <a:xfrm flipH="1">
            <a:off x="4719484" y="3097161"/>
            <a:ext cx="1828800" cy="1356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C2EDF-3A9B-624A-BF42-487DFFB2665F}"/>
              </a:ext>
            </a:extLst>
          </p:cNvPr>
          <p:cNvCxnSpPr>
            <a:cxnSpLocks/>
          </p:cNvCxnSpPr>
          <p:nvPr/>
        </p:nvCxnSpPr>
        <p:spPr>
          <a:xfrm>
            <a:off x="7046912" y="3097161"/>
            <a:ext cx="2008598" cy="1253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2AFADD-BA16-7843-8369-9891174ADC79}"/>
              </a:ext>
            </a:extLst>
          </p:cNvPr>
          <p:cNvSpPr txBox="1"/>
          <p:nvPr/>
        </p:nvSpPr>
        <p:spPr>
          <a:xfrm>
            <a:off x="3465871" y="4616245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Gradient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D6D41-F2D8-2242-9BED-E988782E0A6F}"/>
              </a:ext>
            </a:extLst>
          </p:cNvPr>
          <p:cNvSpPr txBox="1"/>
          <p:nvPr/>
        </p:nvSpPr>
        <p:spPr>
          <a:xfrm>
            <a:off x="7851058" y="4607778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Gradient</a:t>
            </a:r>
          </a:p>
        </p:txBody>
      </p:sp>
    </p:spTree>
    <p:extLst>
      <p:ext uri="{BB962C8B-B14F-4D97-AF65-F5344CB8AC3E}">
        <p14:creationId xmlns:p14="http://schemas.microsoft.com/office/powerpoint/2010/main" val="236594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83D8-E359-A94E-B675-A6166764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Momentum-Based GD</a:t>
            </a:r>
            <a:br>
              <a:rPr lang="en-GB" sz="3600" b="1" dirty="0"/>
            </a:b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F9F8-FB57-2C43-BD6F-205465DD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Instead of just updating using the current gradient, we </a:t>
            </a:r>
            <a:r>
              <a:rPr lang="en-GB" sz="2400" b="1" dirty="0"/>
              <a:t>accumulate</a:t>
            </a:r>
            <a:r>
              <a:rPr lang="en-GB" sz="2400" dirty="0"/>
              <a:t> past gradients to add momentum.</a:t>
            </a:r>
          </a:p>
          <a:p>
            <a:pPr marL="0" indent="0">
              <a:buNone/>
            </a:pPr>
            <a:r>
              <a:rPr lang="en-GB" sz="2400" dirty="0"/>
              <a:t>For example, if you want to move from point A to B, you don’t know where destination B is located, you ask four persons, and all of them tell you that B is located north. So, in between you increase your speed towards destination (B) by gaining confidence. </a:t>
            </a:r>
          </a:p>
          <a:p>
            <a:r>
              <a:rPr lang="en-GB" sz="2400" dirty="0"/>
              <a:t>Faster convergence avoids oscillations.</a:t>
            </a:r>
          </a:p>
          <a:p>
            <a:r>
              <a:rPr lang="en-GB" sz="2400" dirty="0"/>
              <a:t>Can overshoot if momentum is too high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964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2980-36C3-8540-B52D-30C3DDDE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Momentum-Based GD Mathematics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8EAF-7DBC-A14B-B3C5-AC365D310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Instead of just using the current gradient, Momentum GD also considers the past gradients</a:t>
            </a:r>
          </a:p>
          <a:p>
            <a:r>
              <a:rPr lang="en-GB" sz="2400" dirty="0"/>
              <a:t>This helps in smoother updates and avoids zig-zagging</a:t>
            </a:r>
          </a:p>
          <a:p>
            <a:pPr marL="0" indent="0">
              <a:buNone/>
            </a:pP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8C91C-7215-2846-A31B-13DD61B9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92" y="3731342"/>
            <a:ext cx="4762500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876BB-2CB7-4C4F-A4BA-AF0FD278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3731341"/>
            <a:ext cx="4762500" cy="2057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CC422-1615-144D-9150-8D8D22359784}"/>
              </a:ext>
            </a:extLst>
          </p:cNvPr>
          <p:cNvSpPr txBox="1"/>
          <p:nvPr/>
        </p:nvSpPr>
        <p:spPr>
          <a:xfrm>
            <a:off x="2040081" y="5911222"/>
            <a:ext cx="405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Momentum-Based GD</a:t>
            </a:r>
            <a:endParaRPr lang="en-PK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98084-E126-2C43-8E3D-9F17AE3335FB}"/>
              </a:ext>
            </a:extLst>
          </p:cNvPr>
          <p:cNvSpPr txBox="1"/>
          <p:nvPr/>
        </p:nvSpPr>
        <p:spPr>
          <a:xfrm>
            <a:off x="7901647" y="5878212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Standard GD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81374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05D6-9886-994E-AE8D-45F1903B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Gradient Descent 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17C28-7EC8-E54C-9905-711AA1B40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It is an optimization algorithm used in machine learning and deep learning to minimize a cost function by iteratively updating model parameters (weights and biases)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The goal is to find the best parameters that reduce prediction errors.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972477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A18-6DA2-D649-A72A-B0E7A31A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Momentum-Based GD Mathematics </a:t>
            </a:r>
            <a:endParaRPr lang="en-P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0A81-FD39-984B-811C-2BF4C3461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velocity (running average of gradients).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l-G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momentum term (usually 0.9).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l-G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η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learning rate</a:t>
                </a:r>
              </a:p>
              <a:p>
                <a:endParaRPr lang="en-P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30A81-FD39-984B-811C-2BF4C3461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9" t="-234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13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5C34-9757-F247-8A05-BF6D74D1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Example: Ball Rolling Down a Hill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19F6-9DB0-2646-8947-24F2CA9E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Think of a </a:t>
            </a:r>
            <a:r>
              <a:rPr lang="en-GB" sz="2800" b="1" dirty="0"/>
              <a:t>ball rolling down a hill, </a:t>
            </a:r>
            <a:r>
              <a:rPr lang="en-GB" sz="2800" dirty="0"/>
              <a:t>it gains speed gradually instead of taking small, slow steps. This helps </a:t>
            </a:r>
            <a:r>
              <a:rPr lang="en-GB" sz="2800" b="1" dirty="0"/>
              <a:t>faster convergence</a:t>
            </a:r>
            <a:r>
              <a:rPr lang="en-GB" sz="2800" dirty="0"/>
              <a:t> and reduces oscillations.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12501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7EA9-7532-E049-AC86-BBD6A8AA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 err="1"/>
              <a:t>RMSProp</a:t>
            </a:r>
            <a:r>
              <a:rPr lang="en-GB" sz="3600" b="1" dirty="0"/>
              <a:t> (Root Mean Square Propagation)</a:t>
            </a:r>
            <a:br>
              <a:rPr lang="en-GB" sz="3600" b="1" dirty="0"/>
            </a:b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7EEF-5C25-FC41-84D9-F0C37B0A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RMSProp</a:t>
            </a:r>
            <a:r>
              <a:rPr lang="en-GB" sz="2800" dirty="0"/>
              <a:t> adapts the learning rate for each parameter based on the </a:t>
            </a:r>
            <a:r>
              <a:rPr lang="en-GB" sz="2800" b="1" dirty="0"/>
              <a:t>past gradients</a:t>
            </a:r>
            <a:r>
              <a:rPr lang="en-GB" sz="2800" dirty="0"/>
              <a:t> to avoid </a:t>
            </a:r>
            <a:r>
              <a:rPr lang="en-GB" sz="2800" b="1" dirty="0"/>
              <a:t>oscillations.</a:t>
            </a:r>
          </a:p>
          <a:p>
            <a:pPr marL="0" indent="0">
              <a:buNone/>
            </a:pPr>
            <a:r>
              <a:rPr lang="en-GB" sz="2800" dirty="0"/>
              <a:t>For example, you are </a:t>
            </a:r>
            <a:r>
              <a:rPr lang="en-GB" sz="2800" b="1" dirty="0"/>
              <a:t>hiking on a terrain surface</a:t>
            </a:r>
            <a:r>
              <a:rPr lang="en-GB" sz="2800" dirty="0"/>
              <a:t>. If you step too aggressively, you may fall. Instead, you take </a:t>
            </a:r>
            <a:r>
              <a:rPr lang="en-GB" sz="2800" b="1" dirty="0"/>
              <a:t>small careful steps</a:t>
            </a:r>
            <a:r>
              <a:rPr lang="en-GB" sz="2800" dirty="0"/>
              <a:t> where the ground is unstable (steep gradients) and </a:t>
            </a:r>
            <a:r>
              <a:rPr lang="en-GB" sz="2800" b="1" dirty="0"/>
              <a:t>bigger steps</a:t>
            </a:r>
            <a:r>
              <a:rPr lang="en-GB" sz="2800" dirty="0"/>
              <a:t> where the ground is flat (small gradients).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042171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25F1-DEAE-1147-9DF1-8DEAEA6E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Adam (Adaptive Moment Estimation)</a:t>
            </a:r>
            <a:br>
              <a:rPr lang="en-PK" sz="3600" b="1" dirty="0"/>
            </a:b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005B-28CA-0B4C-A48F-54918C34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Adam </a:t>
            </a:r>
            <a:r>
              <a:rPr lang="en-GB" b="1" dirty="0"/>
              <a:t>combines Momentum and </a:t>
            </a:r>
            <a:r>
              <a:rPr lang="en-GB" b="1" dirty="0" err="1"/>
              <a:t>RMSProp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5548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46AF-5198-254B-ABA3-330D417C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252" y="196406"/>
            <a:ext cx="8911687" cy="1280890"/>
          </a:xfrm>
        </p:spPr>
        <p:txBody>
          <a:bodyPr/>
          <a:lstStyle/>
          <a:p>
            <a:r>
              <a:rPr lang="en-PK" b="1" dirty="0"/>
              <a:t>Comparisons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848216-A205-FB49-A71A-8FCDE61ED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265" y="1616177"/>
            <a:ext cx="9807677" cy="4002958"/>
          </a:xfrm>
        </p:spPr>
      </p:pic>
    </p:spTree>
    <p:extLst>
      <p:ext uri="{BB962C8B-B14F-4D97-AF65-F5344CB8AC3E}">
        <p14:creationId xmlns:p14="http://schemas.microsoft.com/office/powerpoint/2010/main" val="780509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B8A4-788A-9441-990F-EF74BE87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41" y="284897"/>
            <a:ext cx="8911687" cy="1280890"/>
          </a:xfrm>
        </p:spPr>
        <p:txBody>
          <a:bodyPr/>
          <a:lstStyle/>
          <a:p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8CE471-C145-8648-BF23-FC6597504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893" y="1620104"/>
            <a:ext cx="7141010" cy="4952999"/>
          </a:xfrm>
        </p:spPr>
      </p:pic>
    </p:spTree>
    <p:extLst>
      <p:ext uri="{BB962C8B-B14F-4D97-AF65-F5344CB8AC3E}">
        <p14:creationId xmlns:p14="http://schemas.microsoft.com/office/powerpoint/2010/main" val="3201136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EC8C-79CB-D243-811B-D76B498F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Early Stopping, and Dropout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9D34-DC42-D94D-B747-7D92A4A44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When training neural networks, we aim to find a model that generalizes well to unseen data</a:t>
            </a:r>
          </a:p>
          <a:p>
            <a:r>
              <a:rPr lang="en-GB" sz="2400" dirty="0"/>
              <a:t>However, deep networks often suffer from </a:t>
            </a:r>
            <a:r>
              <a:rPr lang="en-GB" sz="2400" b="1" dirty="0"/>
              <a:t>overfitting</a:t>
            </a:r>
            <a:r>
              <a:rPr lang="en-GB" sz="2400" dirty="0"/>
              <a:t>, where they perform well on training data but poorly on test data</a:t>
            </a:r>
          </a:p>
          <a:p>
            <a:r>
              <a:rPr lang="en-GB" sz="2400" dirty="0"/>
              <a:t>To overcome this, we use </a:t>
            </a:r>
            <a:r>
              <a:rPr lang="en-GB" sz="2400" b="1" dirty="0"/>
              <a:t>regularization techniques</a:t>
            </a:r>
            <a:r>
              <a:rPr lang="en-GB" sz="2400" dirty="0"/>
              <a:t> such as </a:t>
            </a:r>
            <a:r>
              <a:rPr lang="en-GB" sz="2400" b="1" dirty="0"/>
              <a:t>Early Stopping, and Dropout.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234341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FC9F-A6C8-FE42-A3A9-D81C1057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Early Stopping?</a:t>
            </a:r>
            <a:br>
              <a:rPr lang="en-GB" b="1" dirty="0"/>
            </a:b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02AB3-5A7E-9E43-928D-DA001157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As training progresses, the model starts memorizing the training data rather than learning general patterns</a:t>
            </a:r>
          </a:p>
          <a:p>
            <a:r>
              <a:rPr lang="en-GB" sz="2400" dirty="0"/>
              <a:t>If we stop too early, the model underfits; if we train too long, it overfits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7105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F6D2-F0BA-0947-A581-3DD63B59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D5C9-D906-2B49-80DA-1231928F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Monitor the model’s performance on a </a:t>
            </a:r>
            <a:r>
              <a:rPr lang="en-GB" sz="2400" b="1" dirty="0"/>
              <a:t>validation set</a:t>
            </a:r>
          </a:p>
          <a:p>
            <a:r>
              <a:rPr lang="en-GB" sz="2400" dirty="0"/>
              <a:t>If validation loss stops improving for a defined number of epochs, stop training</a:t>
            </a:r>
            <a:endParaRPr lang="en-GB" sz="2400" b="1" dirty="0"/>
          </a:p>
          <a:p>
            <a:r>
              <a:rPr lang="en-GB" sz="2400" dirty="0"/>
              <a:t>Saves computational resources and prevents overfitting.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04936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9EEB7-699A-9F46-AB0C-1E1096FB4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444" y="1270820"/>
            <a:ext cx="8273845" cy="4731773"/>
          </a:xfrm>
        </p:spPr>
      </p:pic>
    </p:spTree>
    <p:extLst>
      <p:ext uri="{BB962C8B-B14F-4D97-AF65-F5344CB8AC3E}">
        <p14:creationId xmlns:p14="http://schemas.microsoft.com/office/powerpoint/2010/main" val="81467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5711-A45D-9443-8B51-6FB2202C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37843"/>
            <a:ext cx="8911687" cy="1280890"/>
          </a:xfrm>
        </p:spPr>
        <p:txBody>
          <a:bodyPr/>
          <a:lstStyle/>
          <a:p>
            <a:r>
              <a:rPr lang="en-GB" b="1" dirty="0"/>
              <a:t>Gradient Descent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F8B04-D6FC-574C-8B37-EE0CB204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05000"/>
            <a:ext cx="7287675" cy="4724400"/>
          </a:xfrm>
        </p:spPr>
      </p:pic>
    </p:spTree>
    <p:extLst>
      <p:ext uri="{BB962C8B-B14F-4D97-AF65-F5344CB8AC3E}">
        <p14:creationId xmlns:p14="http://schemas.microsoft.com/office/powerpoint/2010/main" val="3870042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35E6-EA37-E34C-B35E-DEE81429D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Dropout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6E4D-13C6-A940-B8C8-8E83D6B08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In deep networks, neurons develop </a:t>
            </a:r>
            <a:r>
              <a:rPr lang="en-GB" sz="2400" b="1" dirty="0"/>
              <a:t>dependencies</a:t>
            </a:r>
            <a:r>
              <a:rPr lang="en-GB" sz="2400" dirty="0"/>
              <a:t> on each other, reducing their ability to generalize.</a:t>
            </a:r>
          </a:p>
          <a:p>
            <a:r>
              <a:rPr lang="en-GB" sz="2400" dirty="0"/>
              <a:t>Dropout forces the network to </a:t>
            </a:r>
            <a:r>
              <a:rPr lang="en-GB" sz="2400" b="1" dirty="0"/>
              <a:t>learn redundant and independent features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60006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6C03-0BDA-044C-81DC-6771435A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87F-9ADA-3346-97D7-9C6649752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Randomly </a:t>
            </a:r>
            <a:r>
              <a:rPr lang="en-GB" sz="2400" b="1" dirty="0"/>
              <a:t>deactivate</a:t>
            </a:r>
            <a:r>
              <a:rPr lang="en-GB" sz="2400" dirty="0"/>
              <a:t> (set to zero) a fraction of neurons during training</a:t>
            </a:r>
          </a:p>
          <a:p>
            <a:r>
              <a:rPr lang="en-GB" sz="2400" dirty="0"/>
              <a:t>Ensures that the network doesn’t rely on specific neurons too much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720334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6B6DC-E3D5-5B4A-A798-07FE4C315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644" y="636638"/>
            <a:ext cx="7447935" cy="4835013"/>
          </a:xfrm>
        </p:spPr>
      </p:pic>
    </p:spTree>
    <p:extLst>
      <p:ext uri="{BB962C8B-B14F-4D97-AF65-F5344CB8AC3E}">
        <p14:creationId xmlns:p14="http://schemas.microsoft.com/office/powerpoint/2010/main" val="173686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7E45-BBF6-FC47-95F7-B1EC4F4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Convex VS Non-Convex</a:t>
            </a:r>
          </a:p>
        </p:txBody>
      </p:sp>
      <p:pic>
        <p:nvPicPr>
          <p:cNvPr id="1026" name="Picture 2" descr="Navigating the Terrain: Convex vs. Non-Convex Functions in Optimization |  by Ajay Verma | Artificial Intelligence in Plain English">
            <a:extLst>
              <a:ext uri="{FF2B5EF4-FFF2-40B4-BE49-F238E27FC236}">
                <a16:creationId xmlns:a16="http://schemas.microsoft.com/office/drawing/2014/main" id="{DF2E15E9-4125-7145-860F-A76EB1808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477298"/>
            <a:ext cx="9414933" cy="432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970E32-4A6A-CE4B-BAA5-2294C4DD963A}"/>
              </a:ext>
            </a:extLst>
          </p:cNvPr>
          <p:cNvSpPr txBox="1"/>
          <p:nvPr/>
        </p:nvSpPr>
        <p:spPr>
          <a:xfrm>
            <a:off x="2330245" y="6013045"/>
            <a:ext cx="82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ai.plainenglish.io</a:t>
            </a:r>
            <a:r>
              <a:rPr lang="en-GB" dirty="0"/>
              <a:t>/navigating-the-terrain-convex-vs-non-convex-functions-in-optimization-86812e9a1989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5903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E6F6-EA80-EE4B-8A52-4C2AE830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It Works (Intuition)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7DE0-7F00-FC46-A281-B066395B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Say you're at the top of a mountain and want to reach the lowest point (global minimum).</a:t>
            </a:r>
            <a:endParaRPr lang="en-PK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Each step you take is based on the </a:t>
            </a:r>
            <a:r>
              <a:rPr lang="en-GB" sz="2400" b="1" dirty="0"/>
              <a:t>steepness of the slope (gradient)</a:t>
            </a:r>
            <a:r>
              <a:rPr lang="en-GB" sz="2400" dirty="0"/>
              <a:t> at your current position</a:t>
            </a:r>
            <a:r>
              <a:rPr lang="en-PK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large step (</a:t>
            </a:r>
            <a:r>
              <a:rPr lang="en-GB" sz="2400" b="1" dirty="0"/>
              <a:t>high learning rate</a:t>
            </a:r>
            <a:r>
              <a:rPr lang="en-GB" sz="2400" dirty="0"/>
              <a:t>) might cause you to jump over the minimum</a:t>
            </a:r>
            <a:endParaRPr lang="en-PK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small step (</a:t>
            </a:r>
            <a:r>
              <a:rPr lang="en-GB" sz="2400" b="1" dirty="0"/>
              <a:t>low learning rate</a:t>
            </a:r>
            <a:r>
              <a:rPr lang="en-GB" sz="2400" dirty="0"/>
              <a:t>) will make progress slow but steady</a:t>
            </a:r>
          </a:p>
        </p:txBody>
      </p:sp>
    </p:spTree>
    <p:extLst>
      <p:ext uri="{BB962C8B-B14F-4D97-AF65-F5344CB8AC3E}">
        <p14:creationId xmlns:p14="http://schemas.microsoft.com/office/powerpoint/2010/main" val="28008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B412-1A9A-254D-8E8D-A87C62FC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Components of GD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3071-75D7-BF48-91A4-277E02DE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sz="2800" b="1" dirty="0"/>
              <a:t>Cost Function (J(</a:t>
            </a:r>
            <a:r>
              <a:rPr lang="el-GR" sz="2800" b="1" dirty="0"/>
              <a:t>θ))</a:t>
            </a:r>
            <a:r>
              <a:rPr lang="el-GR" sz="2800" dirty="0"/>
              <a:t> – </a:t>
            </a:r>
            <a:r>
              <a:rPr lang="en-GB" sz="2800" dirty="0"/>
              <a:t>Measures the error between predicted and actual values.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Gradient (∇J(</a:t>
            </a:r>
            <a:r>
              <a:rPr lang="el-GR" sz="2800" b="1" dirty="0"/>
              <a:t>θ))</a:t>
            </a:r>
            <a:r>
              <a:rPr lang="el-GR" sz="2800" dirty="0"/>
              <a:t> – </a:t>
            </a:r>
            <a:r>
              <a:rPr lang="en-GB" sz="2800" dirty="0"/>
              <a:t>Direction and magnitude of change in the cost function.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Learning Rate (</a:t>
            </a:r>
            <a:r>
              <a:rPr lang="el-GR" sz="2800" b="1" dirty="0"/>
              <a:t>α)</a:t>
            </a:r>
            <a:r>
              <a:rPr lang="el-GR" sz="2800" dirty="0"/>
              <a:t> – </a:t>
            </a:r>
            <a:r>
              <a:rPr lang="en-GB" sz="2800" dirty="0"/>
              <a:t>Controls the step size for updates.</a:t>
            </a:r>
          </a:p>
          <a:p>
            <a:pPr>
              <a:buFont typeface="+mj-lt"/>
              <a:buAutoNum type="arabicPeriod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599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D151-2BAA-6540-8835-4E02D997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Mathematical </a:t>
            </a:r>
            <a:r>
              <a:rPr lang="en-GB" b="1" dirty="0"/>
              <a:t>Intuition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F71A-50D8-8345-8D89-6FA6EEFC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sz="2400" dirty="0"/>
              <a:t>Cost Function (J(</a:t>
            </a:r>
            <a:r>
              <a:rPr lang="el-GR" sz="2400" dirty="0"/>
              <a:t>θ))</a:t>
            </a:r>
            <a:endParaRPr lang="en-US" sz="2400" dirty="0"/>
          </a:p>
          <a:p>
            <a:pPr marL="0" indent="0">
              <a:buNone/>
            </a:pPr>
            <a:r>
              <a:rPr lang="en-GB" sz="2400" dirty="0"/>
              <a:t>Gradient Descent optimizes a cost function </a:t>
            </a:r>
            <a:r>
              <a:rPr lang="en-GB" sz="2400" b="1" dirty="0"/>
              <a:t>J(</a:t>
            </a:r>
            <a:r>
              <a:rPr lang="el-GR" sz="2400" b="1" dirty="0"/>
              <a:t>θ)</a:t>
            </a:r>
            <a:r>
              <a:rPr lang="el-GR" sz="2400" dirty="0"/>
              <a:t> </a:t>
            </a:r>
            <a:r>
              <a:rPr lang="en-GB" sz="2400" dirty="0"/>
              <a:t>to minimize the error. For example, in linear regression:</a:t>
            </a:r>
            <a:endParaRPr lang="en-US" sz="2400" dirty="0"/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A77C8-CA31-ED4D-9789-759680C2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4022411"/>
            <a:ext cx="5067300" cy="177247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77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0CF7-8136-FE44-8479-B7BCCE75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Mathematical </a:t>
            </a:r>
            <a:r>
              <a:rPr lang="en-GB" b="1" dirty="0"/>
              <a:t>Intuition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3E20-C928-714F-A4AE-5B32CC68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1687" cy="431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where: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800" dirty="0"/>
              <a:t>Our goal is to find </a:t>
            </a:r>
            <a:r>
              <a:rPr lang="el-GR" sz="2800" b="1" dirty="0"/>
              <a:t>θ (</a:t>
            </a:r>
            <a:r>
              <a:rPr lang="en-GB" sz="2800" b="1" dirty="0"/>
              <a:t>theta values) that minimize J(</a:t>
            </a:r>
            <a:r>
              <a:rPr lang="el-GR" sz="2800" b="1" dirty="0"/>
              <a:t>θ)</a:t>
            </a:r>
            <a:r>
              <a:rPr lang="el-GR" sz="2800" dirty="0"/>
              <a:t>.</a:t>
            </a:r>
            <a:endParaRPr lang="en-P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469FC-65E7-6348-B96D-872C7481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92" y="2795434"/>
            <a:ext cx="6496050" cy="2499238"/>
          </a:xfrm>
          <a:prstGeom prst="rect">
            <a:avLst/>
          </a:prstGeom>
          <a:effectLst>
            <a:outerShdw dir="1112692" sx="101000" sy="101000" algn="ctr" rotWithShape="0">
              <a:srgbClr val="000000">
                <a:alpha val="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045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463D-5EC2-9C46-BAEB-EEC1B60F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Example: Finding the Minimum of a Simple Function</a:t>
            </a:r>
            <a:endParaRPr lang="en-PK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9BAA5-CD89-4B4B-9278-D1542A8B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We use the function:</a:t>
                </a:r>
              </a:p>
              <a:p>
                <a:pPr marL="0" indent="0">
                  <a:buNone/>
                </a:pPr>
                <a:r>
                  <a:rPr lang="en-GB" sz="2400" b="1" dirty="0"/>
                  <a:t>J(</a:t>
                </a:r>
                <a:r>
                  <a:rPr lang="el-GR" sz="2400" b="1" dirty="0"/>
                  <a:t>θ)=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l-G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K" sz="2400" b="1" dirty="0"/>
              </a:p>
              <a:p>
                <a:pPr marL="0" indent="0">
                  <a:buNone/>
                </a:pPr>
                <a:endParaRPr lang="en-PK" sz="2400" b="1" dirty="0"/>
              </a:p>
              <a:p>
                <a:pPr marL="0" indent="0">
                  <a:buNone/>
                </a:pPr>
                <a:r>
                  <a:rPr lang="en-GB" sz="2800" dirty="0"/>
                  <a:t>The </a:t>
                </a:r>
                <a:r>
                  <a:rPr lang="en-GB" sz="2800" b="1" dirty="0"/>
                  <a:t>global minimum</a:t>
                </a:r>
                <a:r>
                  <a:rPr lang="en-GB" sz="2800" dirty="0"/>
                  <a:t> is at </a:t>
                </a:r>
                <a:r>
                  <a:rPr lang="el-GR" sz="2800" dirty="0"/>
                  <a:t>θ=3.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GB" sz="2800" dirty="0"/>
                  <a:t>We start with a </a:t>
                </a:r>
                <a:r>
                  <a:rPr lang="en-GB" sz="2800" b="1" dirty="0"/>
                  <a:t>random initial </a:t>
                </a:r>
                <a:r>
                  <a:rPr lang="el-GR" sz="2800" b="1" dirty="0"/>
                  <a:t>θ</a:t>
                </a:r>
                <a:r>
                  <a:rPr lang="en-US" sz="2800" b="1" dirty="0"/>
                  <a:t> </a:t>
                </a:r>
                <a:r>
                  <a:rPr lang="en-GB" sz="2800" b="1" dirty="0"/>
                  <a:t>value</a:t>
                </a:r>
                <a:r>
                  <a:rPr lang="en-GB" sz="2800" dirty="0"/>
                  <a:t>.</a:t>
                </a:r>
              </a:p>
              <a:p>
                <a:pPr marL="0" indent="0">
                  <a:buNone/>
                </a:pPr>
                <a:r>
                  <a:rPr lang="en-GB" sz="2800" dirty="0"/>
                  <a:t>We update </a:t>
                </a:r>
                <a:r>
                  <a:rPr lang="el-GR" sz="2800" dirty="0"/>
                  <a:t>θ </a:t>
                </a:r>
                <a:r>
                  <a:rPr lang="en-GB" sz="2800" dirty="0"/>
                  <a:t>using the </a:t>
                </a:r>
                <a:r>
                  <a:rPr lang="en-GB" sz="2800" b="1" dirty="0"/>
                  <a:t>Gradient Descent formula</a:t>
                </a:r>
                <a:r>
                  <a:rPr lang="en-GB" sz="28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𝒅𝒋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PK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9BAA5-CD89-4B4B-9278-D1542A8B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201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5641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{09066043-8315-0A46-9EDF-663BC0B1D02A}tf10001069</Template>
  <TotalTime>245</TotalTime>
  <Words>1022</Words>
  <Application>Microsoft Macintosh PowerPoint</Application>
  <PresentationFormat>Widescreen</PresentationFormat>
  <Paragraphs>108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Century Gothic</vt:lpstr>
      <vt:lpstr>Times New Roman</vt:lpstr>
      <vt:lpstr>Wingdings 3</vt:lpstr>
      <vt:lpstr>Wisp</vt:lpstr>
      <vt:lpstr>Deep Learning</vt:lpstr>
      <vt:lpstr>Gradient Descent </vt:lpstr>
      <vt:lpstr>Gradient Descent </vt:lpstr>
      <vt:lpstr>Convex VS Non-Convex</vt:lpstr>
      <vt:lpstr>How It Works (Intuition)</vt:lpstr>
      <vt:lpstr>Components of GD</vt:lpstr>
      <vt:lpstr>Mathematical Intuition</vt:lpstr>
      <vt:lpstr>Mathematical Intuition</vt:lpstr>
      <vt:lpstr>Example: Finding the Minimum of a Simple Function</vt:lpstr>
      <vt:lpstr>Example: Finding the Minimum of a Simple Function</vt:lpstr>
      <vt:lpstr>Example: Finding the Minimum of a Simple Function</vt:lpstr>
      <vt:lpstr>Observations</vt:lpstr>
      <vt:lpstr>Variants of Gradient Descent</vt:lpstr>
      <vt:lpstr>Batch Gradient Descent (BGD)</vt:lpstr>
      <vt:lpstr>Stochastic Gradient Descent (Fast but Noisy)</vt:lpstr>
      <vt:lpstr>Advanced Optimization Algorithms</vt:lpstr>
      <vt:lpstr>Why Momentum-Based GD  </vt:lpstr>
      <vt:lpstr>Momentum-Based GD </vt:lpstr>
      <vt:lpstr>Momentum-Based GD Mathematics </vt:lpstr>
      <vt:lpstr>Momentum-Based GD Mathematics </vt:lpstr>
      <vt:lpstr>Example: Ball Rolling Down a Hill</vt:lpstr>
      <vt:lpstr>RMSProp (Root Mean Square Propagation) </vt:lpstr>
      <vt:lpstr>Adam (Adaptive Moment Estimation) </vt:lpstr>
      <vt:lpstr>Comparisons</vt:lpstr>
      <vt:lpstr>PowerPoint Presentation</vt:lpstr>
      <vt:lpstr>Early Stopping, and Dropout</vt:lpstr>
      <vt:lpstr>Why Early Stopping? </vt:lpstr>
      <vt:lpstr>How does it work </vt:lpstr>
      <vt:lpstr>PowerPoint Presentation</vt:lpstr>
      <vt:lpstr>Dropout</vt:lpstr>
      <vt:lpstr>How does it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Microsoft Office User</dc:creator>
  <cp:lastModifiedBy>Microsoft Office User</cp:lastModifiedBy>
  <cp:revision>3</cp:revision>
  <dcterms:created xsi:type="dcterms:W3CDTF">2025-02-23T16:58:09Z</dcterms:created>
  <dcterms:modified xsi:type="dcterms:W3CDTF">2025-03-02T18:33:50Z</dcterms:modified>
</cp:coreProperties>
</file>