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69" r:id="rId6"/>
    <p:sldId id="270"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20431"/>
    <p:restoredTop sz="94636"/>
  </p:normalViewPr>
  <p:slideViewPr>
    <p:cSldViewPr snapToGrid="0" snapToObjects="1">
      <p:cViewPr varScale="1">
        <p:scale>
          <a:sx n="87" d="100"/>
          <a:sy n="87" d="100"/>
        </p:scale>
        <p:origin x="-1219"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0D93FCC0-051F-C84F-9CFC-990217071D0C}"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369FD-D2D2-1D40-9F17-FA5C8190D37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93FCC0-051F-C84F-9CFC-990217071D0C}"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369FD-D2D2-1D40-9F17-FA5C8190D37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93FCC0-051F-C84F-9CFC-990217071D0C}"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369FD-D2D2-1D40-9F17-FA5C8190D37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0D93FCC0-051F-C84F-9CFC-990217071D0C}"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369FD-D2D2-1D40-9F17-FA5C8190D37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0D93FCC0-051F-C84F-9CFC-990217071D0C}" type="datetimeFigureOut">
              <a:rPr lang="en-US" smtClean="0"/>
              <a:t>6/22/2025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5369FD-D2D2-1D40-9F17-FA5C8190D37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0D93FCC0-051F-C84F-9CFC-990217071D0C}"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369FD-D2D2-1D40-9F17-FA5C8190D37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D93FCC0-051F-C84F-9CFC-990217071D0C}" type="datetimeFigureOut">
              <a:rPr lang="en-US" smtClean="0"/>
              <a:t>6/22/2025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5369FD-D2D2-1D40-9F17-FA5C8190D37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0D93FCC0-051F-C84F-9CFC-990217071D0C}" type="datetimeFigureOut">
              <a:rPr lang="en-US" smtClean="0"/>
              <a:t>6/22/2025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5369FD-D2D2-1D40-9F17-FA5C8190D37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93FCC0-051F-C84F-9CFC-990217071D0C}" type="datetimeFigureOut">
              <a:rPr lang="en-US" smtClean="0"/>
              <a:t>6/22/2025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5369FD-D2D2-1D40-9F17-FA5C8190D37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D93FCC0-051F-C84F-9CFC-990217071D0C}"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369FD-D2D2-1D40-9F17-FA5C8190D37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0D93FCC0-051F-C84F-9CFC-990217071D0C}" type="datetimeFigureOut">
              <a:rPr lang="en-US" smtClean="0"/>
              <a:t>6/22/2025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5369FD-D2D2-1D40-9F17-FA5C8190D37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93FCC0-051F-C84F-9CFC-990217071D0C}" type="datetimeFigureOut">
              <a:rPr lang="en-US" smtClean="0"/>
              <a:t>6/22/2025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369FD-D2D2-1D40-9F17-FA5C8190D37E}"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600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chemeClr val="bg1"/>
                </a:solidFill>
                <a:latin typeface="Times New Roman" panose="02020503050405090304" pitchFamily="18" charset="0"/>
                <a:cs typeface="Times New Roman" panose="02020503050405090304" pitchFamily="18" charset="0"/>
              </a:rPr>
              <a:t>Introduction to Recurrent Neural Networks (RNNs)</a:t>
            </a:r>
            <a:endParaRPr lang="en-US" b="1" dirty="0">
              <a:solidFill>
                <a:schemeClr val="bg1"/>
              </a:solidFill>
              <a:latin typeface="Times New Roman" panose="02020503050405090304" pitchFamily="18" charset="0"/>
              <a:cs typeface="Times New Roman" panose="0202050305040509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525993"/>
            <a:ext cx="8331200" cy="1711325"/>
          </a:xfrm>
        </p:spPr>
        <p:txBody>
          <a:bodyPr>
            <a:normAutofit fontScale="90000"/>
          </a:bodyPr>
          <a:lstStyle/>
          <a:p>
            <a:pPr algn="l"/>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1" i="0" dirty="0">
                <a:solidFill>
                  <a:schemeClr val="bg1"/>
                </a:solidFill>
                <a:effectLst/>
                <a:latin typeface="Times New Roman" panose="02020503050405090304" pitchFamily="18" charset="0"/>
                <a:cs typeface="Times New Roman" panose="02020503050405090304" pitchFamily="18" charset="0"/>
              </a:rPr>
              <a:t>Examples where RNNs excel?</a:t>
            </a:r>
            <a:r>
              <a:rPr lang="en-GB" sz="4000" dirty="0"/>
              <a:t/>
            </a:r>
            <a:br>
              <a:rPr lang="en-GB" sz="4000" dirty="0"/>
            </a:br>
            <a:endParaRPr lang="en-US" sz="4000" b="1" dirty="0">
              <a:solidFill>
                <a:schemeClr val="bg1"/>
              </a:solidFill>
              <a:latin typeface="Times New Roman" panose="02020503050405090304" pitchFamily="18" charset="0"/>
              <a:cs typeface="Times New Roman" panose="02020503050405090304" pitchFamily="18" charset="0"/>
            </a:endParaRPr>
          </a:p>
        </p:txBody>
      </p:sp>
      <p:sp>
        <p:nvSpPr>
          <p:cNvPr id="4" name="Subtitle 2"/>
          <p:cNvSpPr>
            <a:spLocks noGrp="1"/>
          </p:cNvSpPr>
          <p:nvPr>
            <p:ph type="subTitle" idx="1"/>
          </p:nvPr>
        </p:nvSpPr>
        <p:spPr>
          <a:xfrm>
            <a:off x="0" y="855662"/>
            <a:ext cx="11836400" cy="659341"/>
          </a:xfrm>
        </p:spPr>
        <p:txBody>
          <a:bodyPr>
            <a:normAutofit/>
          </a:bodyPr>
          <a:lstStyle/>
          <a:p>
            <a:pPr algn="l"/>
            <a:r>
              <a:rPr lang="en-GB" sz="3600" b="1" dirty="0">
                <a:solidFill>
                  <a:schemeClr val="accent5"/>
                </a:solidFill>
                <a:latin typeface="Times New Roman" panose="02020503050405090304" pitchFamily="18" charset="0"/>
                <a:cs typeface="Times New Roman" panose="02020503050405090304" pitchFamily="18" charset="0"/>
              </a:rPr>
              <a:t>3. Text Prediction</a:t>
            </a:r>
            <a:endParaRPr lang="en-GB" sz="3600" b="1" i="0" dirty="0">
              <a:solidFill>
                <a:schemeClr val="accent5"/>
              </a:solidFill>
              <a:effectLst/>
              <a:latin typeface="Times New Roman" panose="02020503050405090304" pitchFamily="18" charset="0"/>
              <a:cs typeface="Times New Roman" panose="02020503050405090304" pitchFamily="18" charset="0"/>
            </a:endParaRPr>
          </a:p>
          <a:p>
            <a:pPr algn="l"/>
            <a:endParaRPr lang="en-GB" sz="3600" b="1" i="0" dirty="0">
              <a:solidFill>
                <a:schemeClr val="bg1"/>
              </a:solidFill>
              <a:effectLst/>
              <a:latin typeface="Times New Roman" panose="02020503050405090304" pitchFamily="18" charset="0"/>
              <a:cs typeface="Times New Roman" panose="02020503050405090304" pitchFamily="18" charset="0"/>
            </a:endParaRPr>
          </a:p>
          <a:p>
            <a:pPr algn="l"/>
            <a:endParaRPr lang="en-US" sz="3600" b="1" dirty="0">
              <a:solidFill>
                <a:schemeClr val="bg1"/>
              </a:solidFill>
              <a:latin typeface="Times New Roman" panose="02020503050405090304" pitchFamily="18" charset="0"/>
              <a:cs typeface="Times New Roman" panose="02020503050405090304" pitchFamily="18" charset="0"/>
            </a:endParaRPr>
          </a:p>
        </p:txBody>
      </p:sp>
      <p:pic>
        <p:nvPicPr>
          <p:cNvPr id="6" name="Picture 5"/>
          <p:cNvPicPr>
            <a:picLocks noChangeAspect="1"/>
          </p:cNvPicPr>
          <p:nvPr/>
        </p:nvPicPr>
        <p:blipFill>
          <a:blip r:embed="rId3"/>
          <a:stretch>
            <a:fillRect/>
          </a:stretch>
        </p:blipFill>
        <p:spPr>
          <a:xfrm>
            <a:off x="2686050" y="1515003"/>
            <a:ext cx="6464300" cy="50847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525993"/>
            <a:ext cx="8331200" cy="1711325"/>
          </a:xfrm>
        </p:spPr>
        <p:txBody>
          <a:bodyPr>
            <a:normAutofit fontScale="90000"/>
          </a:bodyPr>
          <a:lstStyle/>
          <a:p>
            <a:pPr algn="l"/>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1" dirty="0">
                <a:solidFill>
                  <a:schemeClr val="bg1"/>
                </a:solidFill>
                <a:latin typeface="Times New Roman" panose="02020503050405090304" pitchFamily="18" charset="0"/>
                <a:cs typeface="Times New Roman" panose="02020503050405090304" pitchFamily="18" charset="0"/>
              </a:rPr>
              <a:t>    </a:t>
            </a:r>
            <a:r>
              <a:rPr lang="en-GB" sz="4400" b="1" dirty="0">
                <a:solidFill>
                  <a:schemeClr val="bg1"/>
                </a:solidFill>
                <a:latin typeface="Times New Roman" panose="02020503050405090304" pitchFamily="18" charset="0"/>
                <a:cs typeface="Times New Roman" panose="02020503050405090304" pitchFamily="18" charset="0"/>
              </a:rPr>
              <a:t>Current Trends </a:t>
            </a:r>
            <a:r>
              <a:rPr lang="en-GB" sz="4000" dirty="0"/>
              <a:t/>
            </a:r>
            <a:br>
              <a:rPr lang="en-GB" sz="4000" dirty="0"/>
            </a:br>
            <a:endParaRPr lang="en-US" sz="4000" b="1" dirty="0">
              <a:solidFill>
                <a:schemeClr val="bg1"/>
              </a:solidFill>
              <a:latin typeface="Times New Roman" panose="02020503050405090304" pitchFamily="18" charset="0"/>
              <a:cs typeface="Times New Roman" panose="02020503050405090304" pitchFamily="18" charset="0"/>
            </a:endParaRPr>
          </a:p>
        </p:txBody>
      </p:sp>
      <p:sp>
        <p:nvSpPr>
          <p:cNvPr id="4" name="Subtitle 2"/>
          <p:cNvSpPr>
            <a:spLocks noGrp="1"/>
          </p:cNvSpPr>
          <p:nvPr>
            <p:ph type="subTitle" idx="1"/>
          </p:nvPr>
        </p:nvSpPr>
        <p:spPr>
          <a:xfrm>
            <a:off x="270932" y="855663"/>
            <a:ext cx="4907243" cy="1260814"/>
          </a:xfrm>
        </p:spPr>
        <p:txBody>
          <a:bodyPr>
            <a:normAutofit fontScale="25000" lnSpcReduction="20000"/>
          </a:bodyPr>
          <a:lstStyle/>
          <a:p>
            <a:pPr marL="742950" indent="-742950" algn="l">
              <a:buFont typeface="+mj-lt"/>
              <a:buAutoNum type="arabicPeriod"/>
            </a:pPr>
            <a:r>
              <a:rPr lang="en-GB" sz="3600" b="1" i="0" dirty="0">
                <a:solidFill>
                  <a:schemeClr val="accent5"/>
                </a:solidFill>
                <a:effectLst/>
                <a:latin typeface="Times New Roman" panose="02020503050405090304" pitchFamily="18" charset="0"/>
                <a:cs typeface="Times New Roman" panose="02020503050405090304" pitchFamily="18" charset="0"/>
              </a:rPr>
              <a:t>Transformer Revolution</a:t>
            </a:r>
          </a:p>
          <a:p>
            <a:pPr algn="l">
              <a:buFont typeface="Arial" panose="020B0604020202090204" pitchFamily="34" charset="0"/>
              <a:buChar char="•"/>
            </a:pPr>
            <a:r>
              <a:rPr lang="en-GB" sz="3200" b="1" i="0" dirty="0">
                <a:solidFill>
                  <a:schemeClr val="bg1"/>
                </a:solidFill>
                <a:effectLst/>
                <a:latin typeface="Times New Roman" panose="02020503050405090304" pitchFamily="18" charset="0"/>
                <a:cs typeface="Times New Roman" panose="02020503050405090304" pitchFamily="18" charset="0"/>
              </a:rPr>
              <a:t>Many sequence tasks now use attention-based models</a:t>
            </a:r>
          </a:p>
          <a:p>
            <a:pPr algn="l">
              <a:buFont typeface="Arial" panose="020B0604020202090204" pitchFamily="34" charset="0"/>
              <a:buChar char="•"/>
            </a:pPr>
            <a:r>
              <a:rPr lang="en-GB" sz="3200" b="1" i="0" dirty="0">
                <a:solidFill>
                  <a:schemeClr val="bg1"/>
                </a:solidFill>
                <a:effectLst/>
                <a:latin typeface="Times New Roman" panose="02020503050405090304" pitchFamily="18" charset="0"/>
                <a:cs typeface="Times New Roman" panose="02020503050405090304" pitchFamily="18" charset="0"/>
              </a:rPr>
              <a:t>Transformers often outperform RNNs</a:t>
            </a:r>
          </a:p>
          <a:p>
            <a:pPr algn="l"/>
            <a:endParaRPr lang="en-GB" sz="3600" b="1" i="0" dirty="0">
              <a:solidFill>
                <a:schemeClr val="bg1"/>
              </a:solidFill>
              <a:effectLst/>
              <a:latin typeface="Times New Roman" panose="02020503050405090304" pitchFamily="18" charset="0"/>
              <a:cs typeface="Times New Roman" panose="02020503050405090304" pitchFamily="18" charset="0"/>
            </a:endParaRPr>
          </a:p>
          <a:p>
            <a:pPr algn="l"/>
            <a:r>
              <a:rPr lang="en-GB" sz="3600" b="1" i="0" dirty="0">
                <a:solidFill>
                  <a:schemeClr val="accent5"/>
                </a:solidFill>
                <a:effectLst/>
                <a:latin typeface="Times New Roman" panose="02020503050405090304" pitchFamily="18" charset="0"/>
                <a:cs typeface="Times New Roman" panose="02020503050405090304" pitchFamily="18" charset="0"/>
              </a:rPr>
              <a:t>2. Hybrid Approaches</a:t>
            </a:r>
          </a:p>
          <a:p>
            <a:pPr algn="l">
              <a:buFont typeface="Arial" panose="020B0604020202090204" pitchFamily="34" charset="0"/>
              <a:buChar char="•"/>
            </a:pPr>
            <a:r>
              <a:rPr lang="en-GB" sz="3200" b="1" i="0" dirty="0">
                <a:solidFill>
                  <a:schemeClr val="bg1"/>
                </a:solidFill>
                <a:effectLst/>
                <a:latin typeface="Times New Roman" panose="02020503050405090304" pitchFamily="18" charset="0"/>
                <a:cs typeface="Times New Roman" panose="02020503050405090304" pitchFamily="18" charset="0"/>
              </a:rPr>
              <a:t>Combining RNNs with attention</a:t>
            </a:r>
          </a:p>
          <a:p>
            <a:pPr algn="l">
              <a:buFont typeface="Arial" panose="020B0604020202090204" pitchFamily="34" charset="0"/>
              <a:buChar char="•"/>
            </a:pPr>
            <a:r>
              <a:rPr lang="en-GB" sz="3200" b="1" i="0" dirty="0">
                <a:solidFill>
                  <a:schemeClr val="bg1"/>
                </a:solidFill>
                <a:effectLst/>
                <a:latin typeface="Times New Roman" panose="02020503050405090304" pitchFamily="18" charset="0"/>
                <a:cs typeface="Times New Roman" panose="02020503050405090304" pitchFamily="18" charset="0"/>
              </a:rPr>
              <a:t>Using RNNs as components in larger architectures</a:t>
            </a:r>
          </a:p>
          <a:p>
            <a:pPr algn="l"/>
            <a:endParaRPr lang="en-GB" sz="3600" b="1" i="0" dirty="0">
              <a:solidFill>
                <a:schemeClr val="bg1"/>
              </a:solidFill>
              <a:effectLst/>
              <a:latin typeface="Times New Roman" panose="02020503050405090304" pitchFamily="18" charset="0"/>
              <a:cs typeface="Times New Roman" panose="02020503050405090304" pitchFamily="18" charset="0"/>
            </a:endParaRPr>
          </a:p>
          <a:p>
            <a:pPr marL="742950" indent="-742950" algn="l">
              <a:buFont typeface="+mj-lt"/>
              <a:buAutoNum type="arabicPeriod"/>
            </a:pPr>
            <a:endParaRPr lang="en-GB" sz="2800" b="0" i="0" dirty="0">
              <a:solidFill>
                <a:srgbClr val="F8FAFF"/>
              </a:solidFill>
              <a:effectLst/>
              <a:latin typeface="DeepSeek-CJK-patch"/>
            </a:endParaRPr>
          </a:p>
          <a:p>
            <a:pPr marL="742950" indent="-742950" algn="l">
              <a:buFont typeface="+mj-lt"/>
              <a:buAutoNum type="arabicPeriod"/>
            </a:pPr>
            <a:endParaRPr lang="en-GB" sz="2800" b="0" i="0" dirty="0">
              <a:solidFill>
                <a:srgbClr val="F8FAFF"/>
              </a:solidFill>
              <a:effectLst/>
              <a:latin typeface="DeepSeek-CJK-patch"/>
            </a:endParaRPr>
          </a:p>
          <a:p>
            <a:pPr marL="742950" indent="-742950" algn="l">
              <a:buFont typeface="+mj-lt"/>
              <a:buAutoNum type="arabicPeriod"/>
            </a:pPr>
            <a:endParaRPr lang="en-GB" sz="2800" b="0" i="0" dirty="0">
              <a:solidFill>
                <a:srgbClr val="F8FAFF"/>
              </a:solidFill>
              <a:effectLst/>
              <a:latin typeface="DeepSeek-CJK-patch"/>
            </a:endParaRPr>
          </a:p>
          <a:p>
            <a:pPr algn="l"/>
            <a:endParaRPr lang="en-GB" sz="3600" b="1" i="0" dirty="0">
              <a:solidFill>
                <a:schemeClr val="bg1"/>
              </a:solidFill>
              <a:effectLst/>
              <a:latin typeface="Times New Roman" panose="02020503050405090304" pitchFamily="18" charset="0"/>
              <a:cs typeface="Times New Roman" panose="02020503050405090304" pitchFamily="18" charset="0"/>
            </a:endParaRPr>
          </a:p>
          <a:p>
            <a:pPr algn="l"/>
            <a:endParaRPr lang="en-US" sz="3600" b="1" dirty="0">
              <a:solidFill>
                <a:schemeClr val="bg1"/>
              </a:solidFill>
              <a:latin typeface="Times New Roman" panose="02020503050405090304" pitchFamily="18" charset="0"/>
              <a:cs typeface="Times New Roman" panose="02020503050405090304" pitchFamily="18" charset="0"/>
            </a:endParaRPr>
          </a:p>
        </p:txBody>
      </p:sp>
      <p:sp>
        <p:nvSpPr>
          <p:cNvPr id="3" name="Rectangle 2"/>
          <p:cNvSpPr/>
          <p:nvPr/>
        </p:nvSpPr>
        <p:spPr>
          <a:xfrm>
            <a:off x="2853933" y="616449"/>
            <a:ext cx="8673671" cy="2492990"/>
          </a:xfrm>
          <a:prstGeom prst="rect">
            <a:avLst/>
          </a:prstGeom>
        </p:spPr>
        <p:txBody>
          <a:bodyPr wrap="square">
            <a:spAutoFit/>
          </a:bodyPr>
          <a:lstStyle/>
          <a:p>
            <a:r>
              <a:rPr lang="en-US" sz="1200" b="1" dirty="0" smtClean="0">
                <a:solidFill>
                  <a:schemeClr val="bg1"/>
                </a:solidFill>
              </a:rPr>
              <a:t>Transformer </a:t>
            </a:r>
            <a:r>
              <a:rPr lang="en-US" sz="1200" b="1" dirty="0">
                <a:solidFill>
                  <a:schemeClr val="bg1"/>
                </a:solidFill>
              </a:rPr>
              <a:t>Revolution</a:t>
            </a:r>
          </a:p>
          <a:p>
            <a:r>
              <a:rPr lang="en-US" sz="1200" dirty="0">
                <a:solidFill>
                  <a:schemeClr val="bg1"/>
                </a:solidFill>
              </a:rPr>
              <a:t>The introduction of </a:t>
            </a:r>
            <a:r>
              <a:rPr lang="en-US" sz="1200" b="1" dirty="0">
                <a:solidFill>
                  <a:schemeClr val="bg1"/>
                </a:solidFill>
              </a:rPr>
              <a:t>Transformers</a:t>
            </a:r>
            <a:r>
              <a:rPr lang="en-US" sz="1200" dirty="0">
                <a:solidFill>
                  <a:schemeClr val="bg1"/>
                </a:solidFill>
              </a:rPr>
              <a:t> marked a revolutionary shift in how machines process sequential data, such as text, time-series, or audio. Traditionally, tasks like machine translation, speech recognition, and language modeling relied heavily on </a:t>
            </a:r>
            <a:r>
              <a:rPr lang="en-US" sz="1200" b="1" dirty="0">
                <a:solidFill>
                  <a:schemeClr val="bg1"/>
                </a:solidFill>
              </a:rPr>
              <a:t>Recurrent Neural Networks (RNNs)</a:t>
            </a:r>
            <a:r>
              <a:rPr lang="en-US" sz="1200" dirty="0">
                <a:solidFill>
                  <a:schemeClr val="bg1"/>
                </a:solidFill>
              </a:rPr>
              <a:t> and their improved variants like </a:t>
            </a:r>
            <a:r>
              <a:rPr lang="en-US" sz="1200" b="1" dirty="0">
                <a:solidFill>
                  <a:schemeClr val="bg1"/>
                </a:solidFill>
              </a:rPr>
              <a:t>LSTMs</a:t>
            </a:r>
            <a:r>
              <a:rPr lang="en-US" sz="1200" dirty="0">
                <a:solidFill>
                  <a:schemeClr val="bg1"/>
                </a:solidFill>
              </a:rPr>
              <a:t> and </a:t>
            </a:r>
            <a:r>
              <a:rPr lang="en-US" sz="1200" b="1" dirty="0">
                <a:solidFill>
                  <a:schemeClr val="bg1"/>
                </a:solidFill>
              </a:rPr>
              <a:t>GRUs</a:t>
            </a:r>
            <a:r>
              <a:rPr lang="en-US" sz="1200" dirty="0">
                <a:solidFill>
                  <a:schemeClr val="bg1"/>
                </a:solidFill>
              </a:rPr>
              <a:t>. These models processed input sequentially — one step at a time — which made them inherently </a:t>
            </a:r>
            <a:r>
              <a:rPr lang="en-US" sz="1200" b="1" dirty="0">
                <a:solidFill>
                  <a:schemeClr val="bg1"/>
                </a:solidFill>
              </a:rPr>
              <a:t>slow</a:t>
            </a:r>
            <a:r>
              <a:rPr lang="en-US" sz="1200" dirty="0">
                <a:solidFill>
                  <a:schemeClr val="bg1"/>
                </a:solidFill>
              </a:rPr>
              <a:t> and </a:t>
            </a:r>
            <a:r>
              <a:rPr lang="en-US" sz="1200" b="1" dirty="0">
                <a:solidFill>
                  <a:schemeClr val="bg1"/>
                </a:solidFill>
              </a:rPr>
              <a:t>difficult to parallelize</a:t>
            </a:r>
            <a:r>
              <a:rPr lang="en-US" sz="1200" dirty="0">
                <a:solidFill>
                  <a:schemeClr val="bg1"/>
                </a:solidFill>
              </a:rPr>
              <a:t> during training. Moreover, RNNs struggled to capture </a:t>
            </a:r>
            <a:r>
              <a:rPr lang="en-US" sz="1200" b="1" dirty="0">
                <a:solidFill>
                  <a:schemeClr val="bg1"/>
                </a:solidFill>
              </a:rPr>
              <a:t>long-range dependencies</a:t>
            </a:r>
            <a:r>
              <a:rPr lang="en-US" sz="1200" dirty="0">
                <a:solidFill>
                  <a:schemeClr val="bg1"/>
                </a:solidFill>
              </a:rPr>
              <a:t> due to issues like vanishing </a:t>
            </a:r>
            <a:r>
              <a:rPr lang="en-US" sz="1200" dirty="0" smtClean="0">
                <a:solidFill>
                  <a:schemeClr val="bg1"/>
                </a:solidFill>
              </a:rPr>
              <a:t>gradients.</a:t>
            </a:r>
          </a:p>
          <a:p>
            <a:endParaRPr lang="en-US" sz="1200" dirty="0">
              <a:solidFill>
                <a:schemeClr val="bg1"/>
              </a:solidFill>
            </a:endParaRPr>
          </a:p>
          <a:p>
            <a:r>
              <a:rPr lang="en-US" sz="1200" dirty="0">
                <a:solidFill>
                  <a:schemeClr val="bg1"/>
                </a:solidFill>
              </a:rPr>
              <a:t>Transformers, introduced in the paper “Attention is All You Need” (</a:t>
            </a:r>
            <a:r>
              <a:rPr lang="en-US" sz="1200" dirty="0" err="1">
                <a:solidFill>
                  <a:schemeClr val="bg1"/>
                </a:solidFill>
              </a:rPr>
              <a:t>Vaswani</a:t>
            </a:r>
            <a:r>
              <a:rPr lang="en-US" sz="1200" dirty="0">
                <a:solidFill>
                  <a:schemeClr val="bg1"/>
                </a:solidFill>
              </a:rPr>
              <a:t> et al., 2017), </a:t>
            </a:r>
            <a:r>
              <a:rPr lang="en-US" sz="1200" b="1" dirty="0">
                <a:solidFill>
                  <a:schemeClr val="bg1"/>
                </a:solidFill>
              </a:rPr>
              <a:t>eliminated recurrence entirely</a:t>
            </a:r>
            <a:r>
              <a:rPr lang="en-US" sz="1200" dirty="0">
                <a:solidFill>
                  <a:schemeClr val="bg1"/>
                </a:solidFill>
              </a:rPr>
              <a:t> and instead used a mechanism called </a:t>
            </a:r>
            <a:r>
              <a:rPr lang="en-US" sz="1200" b="1" dirty="0">
                <a:solidFill>
                  <a:schemeClr val="bg1"/>
                </a:solidFill>
              </a:rPr>
              <a:t>self-attention</a:t>
            </a:r>
            <a:r>
              <a:rPr lang="en-US" sz="1200" dirty="0">
                <a:solidFill>
                  <a:schemeClr val="bg1"/>
                </a:solidFill>
              </a:rPr>
              <a:t> to process the entire sequence simultaneously. In this architecture, each token attends to every other token in the sequence with trainable attention weights, allowing the model to understand </a:t>
            </a:r>
            <a:r>
              <a:rPr lang="en-US" sz="1200" b="1" dirty="0">
                <a:solidFill>
                  <a:schemeClr val="bg1"/>
                </a:solidFill>
              </a:rPr>
              <a:t>global relationships</a:t>
            </a:r>
            <a:r>
              <a:rPr lang="en-US" sz="1200" dirty="0">
                <a:solidFill>
                  <a:schemeClr val="bg1"/>
                </a:solidFill>
              </a:rPr>
              <a:t> more efficiently. This design drastically improved both </a:t>
            </a:r>
            <a:r>
              <a:rPr lang="en-US" sz="1200" b="1" dirty="0">
                <a:solidFill>
                  <a:schemeClr val="bg1"/>
                </a:solidFill>
              </a:rPr>
              <a:t>performance</a:t>
            </a:r>
            <a:r>
              <a:rPr lang="en-US" sz="1200" dirty="0">
                <a:solidFill>
                  <a:schemeClr val="bg1"/>
                </a:solidFill>
              </a:rPr>
              <a:t> and </a:t>
            </a:r>
            <a:r>
              <a:rPr lang="en-US" sz="1200" b="1" dirty="0">
                <a:solidFill>
                  <a:schemeClr val="bg1"/>
                </a:solidFill>
              </a:rPr>
              <a:t>training speed</a:t>
            </a:r>
            <a:r>
              <a:rPr lang="en-US" sz="1200" dirty="0">
                <a:solidFill>
                  <a:schemeClr val="bg1"/>
                </a:solidFill>
              </a:rPr>
              <a:t>, especially on large datasets. As a result, Transformers quickly became the dominant architecture in NLP, forming the basis for powerful models like </a:t>
            </a:r>
            <a:r>
              <a:rPr lang="en-US" sz="1200" b="1" dirty="0">
                <a:solidFill>
                  <a:schemeClr val="bg1"/>
                </a:solidFill>
              </a:rPr>
              <a:t>BERT</a:t>
            </a:r>
            <a:r>
              <a:rPr lang="en-US" sz="1200" dirty="0">
                <a:solidFill>
                  <a:schemeClr val="bg1"/>
                </a:solidFill>
              </a:rPr>
              <a:t>, </a:t>
            </a:r>
            <a:r>
              <a:rPr lang="en-US" sz="1200" b="1" dirty="0">
                <a:solidFill>
                  <a:schemeClr val="bg1"/>
                </a:solidFill>
              </a:rPr>
              <a:t>GPT</a:t>
            </a:r>
            <a:r>
              <a:rPr lang="en-US" sz="1200" dirty="0">
                <a:solidFill>
                  <a:schemeClr val="bg1"/>
                </a:solidFill>
              </a:rPr>
              <a:t>, and </a:t>
            </a:r>
            <a:r>
              <a:rPr lang="en-US" sz="1200" b="1" dirty="0">
                <a:solidFill>
                  <a:schemeClr val="bg1"/>
                </a:solidFill>
              </a:rPr>
              <a:t>T5</a:t>
            </a:r>
            <a:r>
              <a:rPr lang="en-US" sz="1200" dirty="0">
                <a:solidFill>
                  <a:schemeClr val="bg1"/>
                </a:solidFill>
              </a:rPr>
              <a:t>. Today, Transformers outperform RNNs in almost every </a:t>
            </a:r>
            <a:r>
              <a:rPr lang="en-US" sz="1200" dirty="0">
                <a:solidFill>
                  <a:schemeClr val="accent2"/>
                </a:solidFill>
              </a:rPr>
              <a:t>sequence modeling task — from translation and summarization to question answering and even music generation.</a:t>
            </a:r>
          </a:p>
        </p:txBody>
      </p:sp>
      <p:sp>
        <p:nvSpPr>
          <p:cNvPr id="5" name="Rectangle 4"/>
          <p:cNvSpPr/>
          <p:nvPr/>
        </p:nvSpPr>
        <p:spPr>
          <a:xfrm>
            <a:off x="1393861" y="3587818"/>
            <a:ext cx="9144000" cy="2123658"/>
          </a:xfrm>
          <a:prstGeom prst="rect">
            <a:avLst/>
          </a:prstGeom>
        </p:spPr>
        <p:txBody>
          <a:bodyPr wrap="square">
            <a:spAutoFit/>
          </a:bodyPr>
          <a:lstStyle/>
          <a:p>
            <a:r>
              <a:rPr lang="en-US" sz="1200" b="1" dirty="0">
                <a:solidFill>
                  <a:schemeClr val="bg1"/>
                </a:solidFill>
              </a:rPr>
              <a:t>Hybrid Approaches</a:t>
            </a:r>
          </a:p>
          <a:p>
            <a:r>
              <a:rPr lang="en-US" sz="1200" dirty="0">
                <a:solidFill>
                  <a:schemeClr val="bg1"/>
                </a:solidFill>
              </a:rPr>
              <a:t>Although Transformers dominate many tasks, researchers also explored </a:t>
            </a:r>
            <a:r>
              <a:rPr lang="en-US" sz="1200" b="1" dirty="0">
                <a:solidFill>
                  <a:schemeClr val="bg1"/>
                </a:solidFill>
              </a:rPr>
              <a:t>hybrid approaches</a:t>
            </a:r>
            <a:r>
              <a:rPr lang="en-US" sz="1200" dirty="0">
                <a:solidFill>
                  <a:schemeClr val="bg1"/>
                </a:solidFill>
              </a:rPr>
              <a:t> that combine the best of both worlds: the </a:t>
            </a:r>
            <a:r>
              <a:rPr lang="en-US" sz="1200" b="1" dirty="0">
                <a:solidFill>
                  <a:schemeClr val="bg1"/>
                </a:solidFill>
              </a:rPr>
              <a:t>sequential learning capabilities of RNNs</a:t>
            </a:r>
            <a:r>
              <a:rPr lang="en-US" sz="1200" dirty="0">
                <a:solidFill>
                  <a:schemeClr val="bg1"/>
                </a:solidFill>
              </a:rPr>
              <a:t> and the </a:t>
            </a:r>
            <a:r>
              <a:rPr lang="en-US" sz="1200" b="1" dirty="0">
                <a:solidFill>
                  <a:schemeClr val="bg1"/>
                </a:solidFill>
              </a:rPr>
              <a:t>flexibility and global awareness of attention mechanisms</a:t>
            </a:r>
            <a:r>
              <a:rPr lang="en-US" sz="1200" dirty="0">
                <a:solidFill>
                  <a:schemeClr val="bg1"/>
                </a:solidFill>
              </a:rPr>
              <a:t>. One popular approach was to use an RNN (like an LSTM or GRU) to generate a sequence of hidden states, and then apply </a:t>
            </a:r>
            <a:r>
              <a:rPr lang="en-US" sz="1200" b="1" dirty="0">
                <a:solidFill>
                  <a:schemeClr val="bg1"/>
                </a:solidFill>
              </a:rPr>
              <a:t>attention</a:t>
            </a:r>
            <a:r>
              <a:rPr lang="en-US" sz="1200" dirty="0">
                <a:solidFill>
                  <a:schemeClr val="bg1"/>
                </a:solidFill>
              </a:rPr>
              <a:t> on top of those hidden states. This technique allows the model to selectively focus on important parts of the input when generating each output, improving translation quality, summarization coherence, and more. This is commonly known as </a:t>
            </a:r>
            <a:r>
              <a:rPr lang="en-US" sz="1200" b="1" dirty="0">
                <a:solidFill>
                  <a:schemeClr val="bg1"/>
                </a:solidFill>
              </a:rPr>
              <a:t>attention over RNN outputs</a:t>
            </a:r>
            <a:r>
              <a:rPr lang="en-US" sz="1200" dirty="0">
                <a:solidFill>
                  <a:schemeClr val="bg1"/>
                </a:solidFill>
              </a:rPr>
              <a:t> and was a key step in the evolution of sequence models, especially in machine translation before full Transformers took over.</a:t>
            </a:r>
          </a:p>
          <a:p>
            <a:r>
              <a:rPr lang="en-US" sz="1200" dirty="0">
                <a:solidFill>
                  <a:schemeClr val="bg1"/>
                </a:solidFill>
              </a:rPr>
              <a:t>Some hybrid models even integrate RNNs into Transformer-style architectures to exploit </a:t>
            </a:r>
            <a:r>
              <a:rPr lang="en-US" sz="1200" b="1" dirty="0">
                <a:solidFill>
                  <a:schemeClr val="bg1"/>
                </a:solidFill>
              </a:rPr>
              <a:t>temporal dynamics</a:t>
            </a:r>
            <a:r>
              <a:rPr lang="en-US" sz="1200" dirty="0">
                <a:solidFill>
                  <a:schemeClr val="bg1"/>
                </a:solidFill>
              </a:rPr>
              <a:t> or </a:t>
            </a:r>
            <a:r>
              <a:rPr lang="en-US" sz="1200" b="1" dirty="0">
                <a:solidFill>
                  <a:schemeClr val="bg1"/>
                </a:solidFill>
              </a:rPr>
              <a:t>structured recurrence</a:t>
            </a:r>
            <a:r>
              <a:rPr lang="en-US" sz="1200" dirty="0">
                <a:solidFill>
                  <a:schemeClr val="bg1"/>
                </a:solidFill>
              </a:rPr>
              <a:t> for certain domains like speech, video, or biomedical sequences. These combinations can help when working with </a:t>
            </a:r>
            <a:r>
              <a:rPr lang="en-US" sz="1200" b="1" dirty="0">
                <a:solidFill>
                  <a:schemeClr val="bg1"/>
                </a:solidFill>
              </a:rPr>
              <a:t>small datasets</a:t>
            </a:r>
            <a:r>
              <a:rPr lang="en-US" sz="1200" dirty="0">
                <a:solidFill>
                  <a:schemeClr val="bg1"/>
                </a:solidFill>
              </a:rPr>
              <a:t>, </a:t>
            </a:r>
            <a:r>
              <a:rPr lang="en-US" sz="1200" b="1" dirty="0">
                <a:solidFill>
                  <a:schemeClr val="bg1"/>
                </a:solidFill>
              </a:rPr>
              <a:t>real-time constraints</a:t>
            </a:r>
            <a:r>
              <a:rPr lang="en-US" sz="1200" dirty="0">
                <a:solidFill>
                  <a:schemeClr val="bg1"/>
                </a:solidFill>
              </a:rPr>
              <a:t>, or </a:t>
            </a:r>
            <a:r>
              <a:rPr lang="en-US" sz="1200" b="1" dirty="0">
                <a:solidFill>
                  <a:schemeClr val="bg1"/>
                </a:solidFill>
              </a:rPr>
              <a:t>very long sequences</a:t>
            </a:r>
            <a:r>
              <a:rPr lang="en-US" sz="1200" dirty="0">
                <a:solidFill>
                  <a:schemeClr val="bg1"/>
                </a:solidFill>
              </a:rPr>
              <a:t> where recurrence might still offer advantages. In essence, hybrid models allow flexibility in design, leveraging </a:t>
            </a:r>
            <a:r>
              <a:rPr lang="en-US" sz="1200" b="1" dirty="0">
                <a:solidFill>
                  <a:schemeClr val="bg1"/>
                </a:solidFill>
              </a:rPr>
              <a:t>the contextual richness of RNNs</a:t>
            </a:r>
            <a:r>
              <a:rPr lang="en-US" sz="1200" dirty="0">
                <a:solidFill>
                  <a:schemeClr val="bg1"/>
                </a:solidFill>
              </a:rPr>
              <a:t> with the </a:t>
            </a:r>
            <a:r>
              <a:rPr lang="en-US" sz="1200" b="1" dirty="0">
                <a:solidFill>
                  <a:schemeClr val="bg1"/>
                </a:solidFill>
              </a:rPr>
              <a:t>scalability and precision of attention</a:t>
            </a:r>
            <a:r>
              <a:rPr lang="en-US" sz="1200" dirty="0">
                <a:solidFill>
                  <a:schemeClr val="bg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3"/>
          <a:stretch>
            <a:fillRect/>
          </a:stretch>
        </p:blipFill>
        <p:spPr>
          <a:xfrm>
            <a:off x="2793999" y="1269999"/>
            <a:ext cx="6874933" cy="3928533"/>
          </a:xfrm>
        </p:spPr>
      </p:pic>
      <p:sp>
        <p:nvSpPr>
          <p:cNvPr id="6" name="TextBox 5"/>
          <p:cNvSpPr txBox="1"/>
          <p:nvPr/>
        </p:nvSpPr>
        <p:spPr>
          <a:xfrm>
            <a:off x="829733" y="237066"/>
            <a:ext cx="3352800" cy="769441"/>
          </a:xfrm>
          <a:prstGeom prst="rect">
            <a:avLst/>
          </a:prstGeom>
          <a:noFill/>
        </p:spPr>
        <p:txBody>
          <a:bodyPr wrap="square" rtlCol="0">
            <a:spAutoFit/>
          </a:bodyPr>
          <a:lstStyle/>
          <a:p>
            <a:r>
              <a:rPr lang="en-US" sz="4400" b="1" dirty="0">
                <a:solidFill>
                  <a:schemeClr val="bg1"/>
                </a:solidFill>
                <a:latin typeface="Times New Roman" panose="02020503050405090304" pitchFamily="18" charset="0"/>
                <a:cs typeface="Times New Roman" panose="02020503050405090304" pitchFamily="18" charset="0"/>
              </a:rPr>
              <a:t>Roadmap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1">
              <a:alpha val="0"/>
            </a:schemeClr>
          </a:solidFill>
        </p:spPr>
        <p:txBody>
          <a:bodyPr/>
          <a:lstStyle/>
          <a:p>
            <a:r>
              <a:rPr lang="en-US" b="1" dirty="0">
                <a:solidFill>
                  <a:schemeClr val="bg1"/>
                </a:solidFill>
                <a:latin typeface="Times New Roman" panose="02020503050405090304" pitchFamily="18" charset="0"/>
                <a:cs typeface="Times New Roman" panose="02020503050405090304" pitchFamily="18" charset="0"/>
              </a:rPr>
              <a:t>RNN </a:t>
            </a:r>
            <a:r>
              <a:rPr lang="en-GB" b="1" dirty="0">
                <a:solidFill>
                  <a:schemeClr val="bg1"/>
                </a:solidFill>
                <a:latin typeface="Times New Roman" panose="02020503050405090304" pitchFamily="18" charset="0"/>
                <a:cs typeface="Times New Roman" panose="02020503050405090304" pitchFamily="18" charset="0"/>
              </a:rPr>
              <a:t>Architecture</a:t>
            </a:r>
            <a:endParaRPr lang="en-US" b="1" dirty="0">
              <a:solidFill>
                <a:schemeClr val="bg1"/>
              </a:solidFill>
              <a:latin typeface="Times New Roman" panose="02020503050405090304" pitchFamily="18" charset="0"/>
              <a:cs typeface="Times New Roman" panose="02020503050405090304" pitchFamily="18" charset="0"/>
            </a:endParaRPr>
          </a:p>
        </p:txBody>
      </p:sp>
      <p:pic>
        <p:nvPicPr>
          <p:cNvPr id="4" name="Picture 3"/>
          <p:cNvPicPr/>
          <p:nvPr/>
        </p:nvPicPr>
        <p:blipFill>
          <a:blip r:embed="rId2"/>
        </p:blipFill>
        <p:spPr>
          <a:xfrm>
            <a:off x="1335405" y="1666875"/>
            <a:ext cx="7713345" cy="38080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60400" y="174097"/>
            <a:ext cx="4131519" cy="798176"/>
          </a:xfrm>
        </p:spPr>
        <p:txBody>
          <a:bodyPr>
            <a:normAutofit fontScale="90000"/>
          </a:bodyPr>
          <a:lstStyle/>
          <a:p>
            <a:pPr algn="l"/>
            <a:r>
              <a:rPr lang="en-GB" b="0" i="0" dirty="0">
                <a:solidFill>
                  <a:srgbClr val="F8FAFF"/>
                </a:solidFill>
                <a:effectLst/>
                <a:latin typeface="DeepSeek-CJK-patch"/>
              </a:rPr>
              <a:t/>
            </a:r>
            <a:br>
              <a:rPr lang="en-GB" b="0" i="0" dirty="0">
                <a:solidFill>
                  <a:srgbClr val="F8FAFF"/>
                </a:solidFill>
                <a:effectLst/>
                <a:latin typeface="DeepSeek-CJK-patch"/>
              </a:rPr>
            </a:br>
            <a:r>
              <a:rPr lang="en-GB" b="1" i="0" dirty="0">
                <a:solidFill>
                  <a:schemeClr val="bg1"/>
                </a:solidFill>
                <a:effectLst/>
                <a:latin typeface="Times New Roman" panose="02020503050405090304" pitchFamily="18" charset="0"/>
                <a:cs typeface="Times New Roman" panose="02020503050405090304" pitchFamily="18" charset="0"/>
              </a:rPr>
              <a:t>What are RNNs?</a:t>
            </a:r>
            <a:endParaRPr lang="en-US" b="1" dirty="0">
              <a:solidFill>
                <a:schemeClr val="bg1"/>
              </a:solidFill>
              <a:latin typeface="Times New Roman" panose="02020503050405090304" pitchFamily="18" charset="0"/>
              <a:cs typeface="Times New Roman" panose="02020503050405090304" pitchFamily="18" charset="0"/>
            </a:endParaRPr>
          </a:p>
        </p:txBody>
      </p:sp>
      <p:sp>
        <p:nvSpPr>
          <p:cNvPr id="4" name="Subtitle 2"/>
          <p:cNvSpPr>
            <a:spLocks noGrp="1"/>
          </p:cNvSpPr>
          <p:nvPr>
            <p:ph type="subTitle" idx="1"/>
          </p:nvPr>
        </p:nvSpPr>
        <p:spPr>
          <a:xfrm>
            <a:off x="3323221" y="290427"/>
            <a:ext cx="7047696" cy="1005938"/>
          </a:xfrm>
        </p:spPr>
        <p:txBody>
          <a:bodyPr>
            <a:normAutofit/>
          </a:bodyPr>
          <a:lstStyle/>
          <a:p>
            <a:pPr algn="just">
              <a:buFont typeface="Arial" panose="020B0604020202090204" pitchFamily="34" charset="0"/>
              <a:buChar char="•"/>
            </a:pPr>
            <a:r>
              <a:rPr lang="en-GB" sz="1400" b="0" i="0" dirty="0">
                <a:solidFill>
                  <a:schemeClr val="bg1"/>
                </a:solidFill>
                <a:effectLst/>
                <a:latin typeface="Times New Roman" panose="02020503050405090304" pitchFamily="18" charset="0"/>
                <a:cs typeface="Times New Roman" panose="02020503050405090304" pitchFamily="18" charset="0"/>
              </a:rPr>
              <a:t>Special type of neural network designed for sequential data</a:t>
            </a:r>
          </a:p>
          <a:p>
            <a:pPr algn="just">
              <a:buFont typeface="Arial" panose="020B0604020202090204" pitchFamily="34" charset="0"/>
              <a:buChar char="•"/>
            </a:pPr>
            <a:r>
              <a:rPr lang="en-GB" sz="1400" b="0" i="0" dirty="0">
                <a:solidFill>
                  <a:schemeClr val="bg1"/>
                </a:solidFill>
                <a:effectLst/>
                <a:latin typeface="Times New Roman" panose="02020503050405090304" pitchFamily="18" charset="0"/>
                <a:cs typeface="Times New Roman" panose="02020503050405090304" pitchFamily="18" charset="0"/>
              </a:rPr>
              <a:t>Key characteristic: They have "memory" through hidden states that persist between time steps</a:t>
            </a:r>
          </a:p>
          <a:p>
            <a:pPr algn="just">
              <a:buFont typeface="Arial" panose="020B0604020202090204" pitchFamily="34" charset="0"/>
              <a:buChar char="•"/>
            </a:pPr>
            <a:r>
              <a:rPr lang="en-GB" sz="1400" b="0" i="0" dirty="0">
                <a:solidFill>
                  <a:schemeClr val="bg1"/>
                </a:solidFill>
                <a:effectLst/>
                <a:latin typeface="Times New Roman" panose="02020503050405090304" pitchFamily="18" charset="0"/>
                <a:cs typeface="Times New Roman" panose="02020503050405090304" pitchFamily="18" charset="0"/>
              </a:rPr>
              <a:t>Unlike feedforward networks, RNNs have cyclic connections</a:t>
            </a:r>
          </a:p>
          <a:p>
            <a:pPr algn="l"/>
            <a:endParaRPr lang="en-US" sz="1400" dirty="0"/>
          </a:p>
        </p:txBody>
      </p:sp>
      <p:sp>
        <p:nvSpPr>
          <p:cNvPr id="3" name="Rectangle 2"/>
          <p:cNvSpPr/>
          <p:nvPr/>
        </p:nvSpPr>
        <p:spPr>
          <a:xfrm>
            <a:off x="581182" y="1309053"/>
            <a:ext cx="11323603" cy="4801314"/>
          </a:xfrm>
          <a:prstGeom prst="rect">
            <a:avLst/>
          </a:prstGeom>
        </p:spPr>
        <p:txBody>
          <a:bodyPr wrap="square">
            <a:spAutoFit/>
          </a:bodyPr>
          <a:lstStyle/>
          <a:p>
            <a:r>
              <a:rPr lang="en-US" b="1" dirty="0">
                <a:solidFill>
                  <a:schemeClr val="bg1"/>
                </a:solidFill>
              </a:rPr>
              <a:t>Recurrent Neuron</a:t>
            </a:r>
          </a:p>
          <a:p>
            <a:r>
              <a:rPr lang="en-US" dirty="0">
                <a:solidFill>
                  <a:schemeClr val="bg1"/>
                </a:solidFill>
              </a:rPr>
              <a:t>A </a:t>
            </a:r>
            <a:r>
              <a:rPr lang="en-US" b="1" dirty="0">
                <a:solidFill>
                  <a:schemeClr val="bg1"/>
                </a:solidFill>
              </a:rPr>
              <a:t>recurrent neuron</a:t>
            </a:r>
            <a:r>
              <a:rPr lang="en-US" dirty="0">
                <a:solidFill>
                  <a:schemeClr val="bg1"/>
                </a:solidFill>
              </a:rPr>
              <a:t> refers to a neuron within a </a:t>
            </a:r>
            <a:r>
              <a:rPr lang="en-US" b="1" dirty="0">
                <a:solidFill>
                  <a:schemeClr val="bg1"/>
                </a:solidFill>
              </a:rPr>
              <a:t>Recurrent Neural Network (RNN)</a:t>
            </a:r>
            <a:r>
              <a:rPr lang="en-US" dirty="0">
                <a:solidFill>
                  <a:schemeClr val="bg1"/>
                </a:solidFill>
              </a:rPr>
              <a:t>. Unlike traditional </a:t>
            </a:r>
            <a:r>
              <a:rPr lang="en-US" dirty="0" err="1">
                <a:solidFill>
                  <a:schemeClr val="bg1"/>
                </a:solidFill>
              </a:rPr>
              <a:t>feedforward</a:t>
            </a:r>
            <a:r>
              <a:rPr lang="en-US" dirty="0">
                <a:solidFill>
                  <a:schemeClr val="bg1"/>
                </a:solidFill>
              </a:rPr>
              <a:t> neural networks, where information moves in one direction from input to output, RNNs have connections that loop back on themselves, creating a </a:t>
            </a:r>
            <a:r>
              <a:rPr lang="en-US" b="1" dirty="0">
                <a:solidFill>
                  <a:schemeClr val="bg1"/>
                </a:solidFill>
              </a:rPr>
              <a:t>cyclic flow of information</a:t>
            </a:r>
            <a:r>
              <a:rPr lang="en-US" dirty="0">
                <a:solidFill>
                  <a:schemeClr val="bg1"/>
                </a:solidFill>
              </a:rPr>
              <a:t>. This feedback mechanism allows RNNs to maintain a form of memory, making them particularly effective for tasks involving </a:t>
            </a:r>
            <a:r>
              <a:rPr lang="en-US" b="1" dirty="0">
                <a:solidFill>
                  <a:schemeClr val="bg1"/>
                </a:solidFill>
              </a:rPr>
              <a:t>sequential data</a:t>
            </a:r>
            <a:r>
              <a:rPr lang="en-US" dirty="0">
                <a:solidFill>
                  <a:schemeClr val="bg1"/>
                </a:solidFill>
              </a:rPr>
              <a:t>.</a:t>
            </a:r>
          </a:p>
          <a:p>
            <a:r>
              <a:rPr lang="en-US" b="1" dirty="0">
                <a:solidFill>
                  <a:schemeClr val="bg1"/>
                </a:solidFill>
              </a:rPr>
              <a:t>Key Features of Recurrent Neurons:</a:t>
            </a:r>
          </a:p>
          <a:p>
            <a:r>
              <a:rPr lang="en-US" b="1" dirty="0">
                <a:solidFill>
                  <a:schemeClr val="bg1"/>
                </a:solidFill>
              </a:rPr>
              <a:t>Memory</a:t>
            </a:r>
            <a:r>
              <a:rPr lang="en-US" dirty="0">
                <a:solidFill>
                  <a:schemeClr val="bg1"/>
                </a:solidFill>
              </a:rPr>
              <a:t>: A recurrent neuron has the ability to store previous inputs or states, which influences its output. This makes RNNs highly suitable for time-dependent tasks such as language modeling, speech recognition, and time-series prediction.</a:t>
            </a:r>
          </a:p>
          <a:p>
            <a:r>
              <a:rPr lang="en-US" b="1" dirty="0">
                <a:solidFill>
                  <a:schemeClr val="bg1"/>
                </a:solidFill>
              </a:rPr>
              <a:t>Feedback Loop</a:t>
            </a:r>
            <a:r>
              <a:rPr lang="en-US" dirty="0">
                <a:solidFill>
                  <a:schemeClr val="bg1"/>
                </a:solidFill>
              </a:rPr>
              <a:t>: The recurrent connection allows the neuron to receive its own output from the previous step as part of the input for the current step. This enables it to process sequences of inputs and use context from previous inputs to influence its current output.</a:t>
            </a:r>
          </a:p>
          <a:p>
            <a:r>
              <a:rPr lang="en-US" b="1" dirty="0">
                <a:solidFill>
                  <a:schemeClr val="bg1"/>
                </a:solidFill>
              </a:rPr>
              <a:t>Hidden States</a:t>
            </a:r>
            <a:r>
              <a:rPr lang="en-US" dirty="0">
                <a:solidFill>
                  <a:schemeClr val="bg1"/>
                </a:solidFill>
              </a:rPr>
              <a:t>: Recurrent neurons maintain a hidden state that stores the "memory" of previous computations. This hidden state is updated at each time step based on the current input and the previous state.</a:t>
            </a:r>
          </a:p>
          <a:p>
            <a:r>
              <a:rPr lang="en-US" b="1" dirty="0">
                <a:solidFill>
                  <a:schemeClr val="bg1"/>
                </a:solidFill>
              </a:rPr>
              <a:t>Training</a:t>
            </a:r>
            <a:r>
              <a:rPr lang="en-US" dirty="0">
                <a:solidFill>
                  <a:schemeClr val="bg1"/>
                </a:solidFill>
              </a:rPr>
              <a:t>: Training RNNs can be more complex than </a:t>
            </a:r>
            <a:r>
              <a:rPr lang="en-US" dirty="0" err="1">
                <a:solidFill>
                  <a:schemeClr val="bg1"/>
                </a:solidFill>
              </a:rPr>
              <a:t>feedforward</a:t>
            </a:r>
            <a:r>
              <a:rPr lang="en-US" dirty="0">
                <a:solidFill>
                  <a:schemeClr val="bg1"/>
                </a:solidFill>
              </a:rPr>
              <a:t> networks due to the </a:t>
            </a:r>
            <a:r>
              <a:rPr lang="en-US" b="1" dirty="0">
                <a:solidFill>
                  <a:schemeClr val="bg1"/>
                </a:solidFill>
              </a:rPr>
              <a:t>vanishing gradient problem</a:t>
            </a:r>
            <a:r>
              <a:rPr lang="en-US" dirty="0">
                <a:solidFill>
                  <a:schemeClr val="bg1"/>
                </a:solidFill>
              </a:rPr>
              <a:t>. </a:t>
            </a:r>
            <a:r>
              <a:rPr lang="en-US" dirty="0" err="1">
                <a:solidFill>
                  <a:schemeClr val="bg1"/>
                </a:solidFill>
              </a:rPr>
              <a:t>Backpropagation</a:t>
            </a:r>
            <a:r>
              <a:rPr lang="en-US" dirty="0">
                <a:solidFill>
                  <a:schemeClr val="bg1"/>
                </a:solidFill>
              </a:rPr>
              <a:t> through time (BPTT) is used to train RNNs, where the error is propagated backwards through the network over time, adjusting weights accordingly</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Why RNN?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RNN’s are specially designed for sequential data.</a:t>
            </a:r>
          </a:p>
          <a:p>
            <a:pPr>
              <a:buNone/>
            </a:pPr>
            <a:r>
              <a:rPr lang="en-US" b="1" dirty="0" smtClean="0">
                <a:solidFill>
                  <a:schemeClr val="accent1"/>
                </a:solidFill>
              </a:rPr>
              <a:t>What is Sequential Data?</a:t>
            </a:r>
            <a:endParaRPr lang="en-US" dirty="0" smtClean="0">
              <a:solidFill>
                <a:schemeClr val="accent1"/>
              </a:solidFill>
            </a:endParaRPr>
          </a:p>
          <a:p>
            <a:pPr>
              <a:buNone/>
            </a:pPr>
            <a:r>
              <a:rPr lang="en-US" dirty="0" smtClean="0"/>
              <a:t>Data where order matters (past influences future)</a:t>
            </a:r>
          </a:p>
          <a:p>
            <a:pPr>
              <a:buNone/>
            </a:pP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Why RNN?</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smtClean="0">
                <a:solidFill>
                  <a:schemeClr val="accent1"/>
                </a:solidFill>
              </a:rPr>
              <a:t>Examples:</a:t>
            </a:r>
            <a:endParaRPr lang="en-US" dirty="0" smtClean="0">
              <a:solidFill>
                <a:schemeClr val="accent1"/>
              </a:solidFill>
            </a:endParaRPr>
          </a:p>
          <a:p>
            <a:r>
              <a:rPr lang="en-US" b="1" dirty="0" smtClean="0"/>
              <a:t>Text:</a:t>
            </a:r>
            <a:r>
              <a:rPr lang="en-US" dirty="0" smtClean="0"/>
              <a:t> "The cat sat on the ___" → next word depends on previous words.</a:t>
            </a:r>
          </a:p>
          <a:p>
            <a:r>
              <a:rPr lang="en-US" b="1" dirty="0" smtClean="0"/>
              <a:t>Time Series:</a:t>
            </a:r>
            <a:r>
              <a:rPr lang="en-US" dirty="0" smtClean="0"/>
              <a:t> Stock prices, weather data.</a:t>
            </a:r>
          </a:p>
          <a:p>
            <a:r>
              <a:rPr lang="en-US" b="1" dirty="0" smtClean="0"/>
              <a:t>Speech:</a:t>
            </a:r>
            <a:r>
              <a:rPr lang="en-US" dirty="0" smtClean="0"/>
              <a:t> Audio waveforms over time.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04800"/>
            <a:ext cx="7848600" cy="1121664"/>
          </a:xfrm>
        </p:spPr>
        <p:txBody>
          <a:bodyPr>
            <a:normAutofit fontScale="90000"/>
          </a:bodyPr>
          <a:lstStyle/>
          <a:p>
            <a:r>
              <a:rPr lang="en-US" b="1" dirty="0" smtClean="0"/>
              <a:t>Why Not Feed forward Networks?</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b="1" dirty="0" smtClean="0">
                <a:solidFill>
                  <a:schemeClr val="accent1"/>
                </a:solidFill>
              </a:rPr>
              <a:t>Problem 1:</a:t>
            </a:r>
            <a:r>
              <a:rPr lang="en-US" dirty="0" smtClean="0"/>
              <a:t> No memory → treats inputs as independent.</a:t>
            </a:r>
          </a:p>
          <a:p>
            <a:pPr lvl="1"/>
            <a:r>
              <a:rPr lang="en-US" b="1" dirty="0" smtClean="0">
                <a:solidFill>
                  <a:schemeClr val="accent1"/>
                </a:solidFill>
              </a:rPr>
              <a:t>Example:</a:t>
            </a:r>
            <a:r>
              <a:rPr lang="en-US" dirty="0" smtClean="0"/>
              <a:t> </a:t>
            </a:r>
            <a:r>
              <a:rPr lang="en-US" dirty="0" err="1" smtClean="0"/>
              <a:t>Feedforward</a:t>
            </a:r>
            <a:r>
              <a:rPr lang="en-US" dirty="0" smtClean="0"/>
              <a:t> network fails to predict "sky" in "The clouds are in the ___.“</a:t>
            </a:r>
          </a:p>
          <a:p>
            <a:pPr lvl="1"/>
            <a:endParaRPr lang="en-US" dirty="0" smtClean="0"/>
          </a:p>
          <a:p>
            <a:pPr lvl="1">
              <a:buNone/>
            </a:pPr>
            <a:r>
              <a:rPr lang="en-US" b="1" dirty="0" smtClean="0">
                <a:solidFill>
                  <a:schemeClr val="accent1"/>
                </a:solidFill>
              </a:rPr>
              <a:t>Problem 2:</a:t>
            </a:r>
            <a:r>
              <a:rPr lang="en-US" dirty="0" smtClean="0"/>
              <a:t> Fixed input size → cannot handle variable-length sentences.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Real-World Applications</a:t>
            </a:r>
            <a:endParaRPr lang="en-US" dirty="0"/>
          </a:p>
        </p:txBody>
      </p:sp>
      <p:sp>
        <p:nvSpPr>
          <p:cNvPr id="3" name="Content Placeholder 2"/>
          <p:cNvSpPr>
            <a:spLocks noGrp="1"/>
          </p:cNvSpPr>
          <p:nvPr>
            <p:ph idx="1"/>
          </p:nvPr>
        </p:nvSpPr>
        <p:spPr/>
        <p:txBody>
          <a:bodyPr/>
          <a:lstStyle/>
          <a:p>
            <a:r>
              <a:rPr lang="en-US" b="1" dirty="0" smtClean="0">
                <a:solidFill>
                  <a:schemeClr val="accent1"/>
                </a:solidFill>
              </a:rPr>
              <a:t>Google Translat</a:t>
            </a:r>
            <a:r>
              <a:rPr lang="en-US" b="1" dirty="0" smtClean="0"/>
              <a:t>e:</a:t>
            </a:r>
            <a:r>
              <a:rPr lang="en-US" dirty="0" smtClean="0"/>
              <a:t> Many-to-many RNNs (seq2seq).</a:t>
            </a:r>
          </a:p>
          <a:p>
            <a:r>
              <a:rPr lang="en-US" b="1" dirty="0" smtClean="0">
                <a:solidFill>
                  <a:schemeClr val="accent1"/>
                </a:solidFill>
              </a:rPr>
              <a:t>Text Generation</a:t>
            </a:r>
            <a:r>
              <a:rPr lang="en-US" b="1" dirty="0" smtClean="0"/>
              <a:t>:</a:t>
            </a:r>
            <a:r>
              <a:rPr lang="en-US" dirty="0" smtClean="0"/>
              <a:t> Predict next character (e.g., Shakespeare-style text).</a:t>
            </a:r>
          </a:p>
          <a:p>
            <a:r>
              <a:rPr lang="en-US" b="1" dirty="0" smtClean="0">
                <a:solidFill>
                  <a:schemeClr val="accent1"/>
                </a:solidFill>
              </a:rPr>
              <a:t>Stock Prediction</a:t>
            </a:r>
            <a:r>
              <a:rPr lang="en-US" b="1" dirty="0" smtClean="0"/>
              <a:t>:</a:t>
            </a:r>
            <a:r>
              <a:rPr lang="en-US" dirty="0" smtClean="0"/>
              <a:t> Time-series forecasting.</a:t>
            </a:r>
          </a:p>
          <a:p>
            <a:r>
              <a:rPr lang="en-US" b="1" dirty="0" smtClean="0">
                <a:solidFill>
                  <a:schemeClr val="accent1"/>
                </a:solidFill>
              </a:rPr>
              <a:t>Voice Assistants</a:t>
            </a:r>
            <a:r>
              <a:rPr lang="en-US" b="1" dirty="0" smtClean="0"/>
              <a:t>:</a:t>
            </a:r>
            <a:r>
              <a:rPr lang="en-US" dirty="0" smtClean="0"/>
              <a:t> Speech-to-text.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734" y="0"/>
            <a:ext cx="8331200" cy="1711325"/>
          </a:xfrm>
        </p:spPr>
        <p:txBody>
          <a:bodyPr>
            <a:normAutofit fontScale="90000"/>
          </a:bodyPr>
          <a:lstStyle/>
          <a:p>
            <a:pPr algn="l"/>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1" i="0" dirty="0">
                <a:solidFill>
                  <a:schemeClr val="bg1"/>
                </a:solidFill>
                <a:effectLst/>
                <a:latin typeface="Times New Roman" panose="02020503050405090304" pitchFamily="18" charset="0"/>
                <a:cs typeface="Times New Roman" panose="02020503050405090304" pitchFamily="18" charset="0"/>
              </a:rPr>
              <a:t>Examples where RNNs excel</a:t>
            </a:r>
            <a:r>
              <a:rPr lang="en-GB" sz="4900" b="1" i="0" dirty="0">
                <a:solidFill>
                  <a:schemeClr val="bg1"/>
                </a:solidFill>
                <a:effectLst/>
                <a:latin typeface="Times New Roman" panose="02020503050405090304" pitchFamily="18" charset="0"/>
                <a:cs typeface="Times New Roman" panose="02020503050405090304" pitchFamily="18" charset="0"/>
              </a:rPr>
              <a:t>?</a:t>
            </a:r>
            <a:r>
              <a:rPr lang="en-GB" sz="1100" b="0" i="0" dirty="0">
                <a:solidFill>
                  <a:srgbClr val="F8FAFF"/>
                </a:solidFill>
                <a:effectLst/>
                <a:latin typeface="DeepSeek-CJK-patch"/>
              </a:rPr>
              <a:t/>
            </a:r>
            <a:br>
              <a:rPr lang="en-GB" sz="1100" b="0" i="0" dirty="0">
                <a:solidFill>
                  <a:srgbClr val="F8FAFF"/>
                </a:solidFill>
                <a:effectLst/>
                <a:latin typeface="DeepSeek-CJK-patch"/>
              </a:rPr>
            </a:br>
            <a:r>
              <a:rPr lang="en-GB" sz="4000" dirty="0"/>
              <a:t/>
            </a:r>
            <a:br>
              <a:rPr lang="en-GB" sz="4000" dirty="0"/>
            </a:br>
            <a:endParaRPr lang="en-US" sz="4000" b="1" dirty="0">
              <a:solidFill>
                <a:schemeClr val="bg1"/>
              </a:solidFill>
              <a:latin typeface="Times New Roman" panose="02020503050405090304" pitchFamily="18" charset="0"/>
              <a:cs typeface="Times New Roman" panose="02020503050405090304" pitchFamily="18" charset="0"/>
            </a:endParaRPr>
          </a:p>
        </p:txBody>
      </p:sp>
      <p:sp>
        <p:nvSpPr>
          <p:cNvPr id="4" name="Subtitle 2"/>
          <p:cNvSpPr>
            <a:spLocks noGrp="1"/>
          </p:cNvSpPr>
          <p:nvPr>
            <p:ph type="subTitle" idx="1"/>
          </p:nvPr>
        </p:nvSpPr>
        <p:spPr>
          <a:xfrm>
            <a:off x="0" y="855662"/>
            <a:ext cx="11836400" cy="659341"/>
          </a:xfrm>
        </p:spPr>
        <p:txBody>
          <a:bodyPr>
            <a:normAutofit/>
          </a:bodyPr>
          <a:lstStyle/>
          <a:p>
            <a:pPr marL="742950" indent="-742950" algn="l">
              <a:buFont typeface="+mj-lt"/>
              <a:buAutoNum type="arabicPeriod"/>
            </a:pPr>
            <a:r>
              <a:rPr lang="en-GB" sz="3600" b="1" i="0" dirty="0">
                <a:solidFill>
                  <a:schemeClr val="accent5"/>
                </a:solidFill>
                <a:effectLst/>
                <a:latin typeface="Times New Roman" panose="02020503050405090304" pitchFamily="18" charset="0"/>
                <a:cs typeface="Times New Roman" panose="02020503050405090304" pitchFamily="18" charset="0"/>
              </a:rPr>
              <a:t>Time series prediction</a:t>
            </a:r>
          </a:p>
          <a:p>
            <a:pPr algn="l"/>
            <a:endParaRPr lang="en-GB" sz="3600" b="1" i="0" dirty="0">
              <a:solidFill>
                <a:schemeClr val="bg1"/>
              </a:solidFill>
              <a:effectLst/>
              <a:latin typeface="Times New Roman" panose="02020503050405090304" pitchFamily="18" charset="0"/>
              <a:cs typeface="Times New Roman" panose="02020503050405090304" pitchFamily="18" charset="0"/>
            </a:endParaRPr>
          </a:p>
          <a:p>
            <a:pPr algn="l"/>
            <a:endParaRPr lang="en-US" sz="3600" b="1" dirty="0">
              <a:solidFill>
                <a:schemeClr val="bg1"/>
              </a:solidFill>
              <a:latin typeface="Times New Roman" panose="02020503050405090304" pitchFamily="18" charset="0"/>
              <a:cs typeface="Times New Roman" panose="02020503050405090304" pitchFamily="18" charset="0"/>
            </a:endParaRPr>
          </a:p>
        </p:txBody>
      </p:sp>
      <p:pic>
        <p:nvPicPr>
          <p:cNvPr id="1030" name="Picture 6" descr="Cryptocurrency Price Prediction: 4 Coins That Could 4X as US Stock Market  Adds $1.5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515003"/>
            <a:ext cx="9245600" cy="52059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734" y="0"/>
            <a:ext cx="8331200" cy="1711325"/>
          </a:xfrm>
        </p:spPr>
        <p:txBody>
          <a:bodyPr>
            <a:normAutofit fontScale="90000"/>
          </a:bodyPr>
          <a:lstStyle/>
          <a:p>
            <a:pPr algn="l"/>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1" i="0" dirty="0">
                <a:solidFill>
                  <a:schemeClr val="bg1"/>
                </a:solidFill>
                <a:effectLst/>
                <a:latin typeface="Times New Roman" panose="02020503050405090304" pitchFamily="18" charset="0"/>
                <a:cs typeface="Times New Roman" panose="02020503050405090304" pitchFamily="18" charset="0"/>
              </a:rPr>
              <a:t>Examples where RNNs excel</a:t>
            </a:r>
            <a:r>
              <a:rPr lang="en-GB" sz="4900" b="1" i="0" dirty="0">
                <a:solidFill>
                  <a:schemeClr val="bg1"/>
                </a:solidFill>
                <a:effectLst/>
                <a:latin typeface="Times New Roman" panose="02020503050405090304" pitchFamily="18" charset="0"/>
                <a:cs typeface="Times New Roman" panose="02020503050405090304" pitchFamily="18" charset="0"/>
              </a:rPr>
              <a:t>?</a:t>
            </a:r>
            <a:r>
              <a:rPr lang="en-GB" sz="1100" b="0" i="0" dirty="0">
                <a:solidFill>
                  <a:srgbClr val="F8FAFF"/>
                </a:solidFill>
                <a:effectLst/>
                <a:latin typeface="DeepSeek-CJK-patch"/>
              </a:rPr>
              <a:t/>
            </a:r>
            <a:br>
              <a:rPr lang="en-GB" sz="1100" b="0" i="0" dirty="0">
                <a:solidFill>
                  <a:srgbClr val="F8FAFF"/>
                </a:solidFill>
                <a:effectLst/>
                <a:latin typeface="DeepSeek-CJK-patch"/>
              </a:rPr>
            </a:br>
            <a:r>
              <a:rPr lang="en-GB" sz="4000" dirty="0"/>
              <a:t/>
            </a:r>
            <a:br>
              <a:rPr lang="en-GB" sz="4000" dirty="0"/>
            </a:br>
            <a:endParaRPr lang="en-US" sz="4000" b="1" dirty="0">
              <a:solidFill>
                <a:schemeClr val="bg1"/>
              </a:solidFill>
              <a:latin typeface="Times New Roman" panose="02020503050405090304" pitchFamily="18" charset="0"/>
              <a:cs typeface="Times New Roman" panose="02020503050405090304" pitchFamily="18" charset="0"/>
            </a:endParaRPr>
          </a:p>
        </p:txBody>
      </p:sp>
      <p:sp>
        <p:nvSpPr>
          <p:cNvPr id="4" name="Subtitle 2"/>
          <p:cNvSpPr>
            <a:spLocks noGrp="1"/>
          </p:cNvSpPr>
          <p:nvPr>
            <p:ph type="subTitle" idx="1"/>
          </p:nvPr>
        </p:nvSpPr>
        <p:spPr>
          <a:xfrm>
            <a:off x="0" y="855662"/>
            <a:ext cx="11836400" cy="659341"/>
          </a:xfrm>
        </p:spPr>
        <p:txBody>
          <a:bodyPr>
            <a:normAutofit/>
          </a:bodyPr>
          <a:lstStyle/>
          <a:p>
            <a:pPr algn="l"/>
            <a:r>
              <a:rPr lang="en-GB" sz="3600" b="1" dirty="0">
                <a:solidFill>
                  <a:schemeClr val="accent5"/>
                </a:solidFill>
                <a:latin typeface="Times New Roman" panose="02020503050405090304" pitchFamily="18" charset="0"/>
                <a:cs typeface="Times New Roman" panose="02020503050405090304" pitchFamily="18" charset="0"/>
              </a:rPr>
              <a:t>2. Machine Translation</a:t>
            </a:r>
            <a:endParaRPr lang="en-GB" sz="3600" b="1" i="0" dirty="0">
              <a:solidFill>
                <a:schemeClr val="accent5"/>
              </a:solidFill>
              <a:effectLst/>
              <a:latin typeface="Times New Roman" panose="02020503050405090304" pitchFamily="18" charset="0"/>
              <a:cs typeface="Times New Roman" panose="02020503050405090304" pitchFamily="18" charset="0"/>
            </a:endParaRPr>
          </a:p>
          <a:p>
            <a:pPr algn="l"/>
            <a:endParaRPr lang="en-GB" sz="3600" b="1" i="0" dirty="0">
              <a:solidFill>
                <a:schemeClr val="bg1"/>
              </a:solidFill>
              <a:effectLst/>
              <a:latin typeface="Times New Roman" panose="02020503050405090304" pitchFamily="18" charset="0"/>
              <a:cs typeface="Times New Roman" panose="02020503050405090304" pitchFamily="18" charset="0"/>
            </a:endParaRPr>
          </a:p>
          <a:p>
            <a:pPr algn="l"/>
            <a:endParaRPr lang="en-US" sz="3600" b="1" dirty="0">
              <a:solidFill>
                <a:schemeClr val="bg1"/>
              </a:solidFill>
              <a:latin typeface="Times New Roman" panose="02020503050405090304" pitchFamily="18" charset="0"/>
              <a:cs typeface="Times New Roman" panose="02020503050405090304" pitchFamily="18" charset="0"/>
            </a:endParaRPr>
          </a:p>
        </p:txBody>
      </p:sp>
      <p:pic>
        <p:nvPicPr>
          <p:cNvPr id="5" name="Picture 4"/>
          <p:cNvPicPr>
            <a:picLocks noChangeAspect="1"/>
          </p:cNvPicPr>
          <p:nvPr/>
        </p:nvPicPr>
        <p:blipFill>
          <a:blip r:embed="rId3"/>
          <a:stretch>
            <a:fillRect/>
          </a:stretch>
        </p:blipFill>
        <p:spPr>
          <a:xfrm>
            <a:off x="2286000" y="2048933"/>
            <a:ext cx="7258050" cy="329935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575734" y="0"/>
            <a:ext cx="8331200" cy="1711325"/>
          </a:xfrm>
        </p:spPr>
        <p:txBody>
          <a:bodyPr>
            <a:normAutofit fontScale="90000"/>
          </a:bodyPr>
          <a:lstStyle/>
          <a:p>
            <a:pPr algn="l"/>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b="0" i="0" dirty="0">
                <a:solidFill>
                  <a:srgbClr val="F8FAFF"/>
                </a:solidFill>
                <a:effectLst/>
                <a:latin typeface="DeepSeek-CJK-patch"/>
              </a:rPr>
              <a:t/>
            </a:r>
            <a:br>
              <a:rPr lang="en-GB"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0" i="0" dirty="0">
                <a:solidFill>
                  <a:srgbClr val="F8FAFF"/>
                </a:solidFill>
                <a:effectLst/>
                <a:latin typeface="DeepSeek-CJK-patch"/>
              </a:rPr>
              <a:t/>
            </a:r>
            <a:br>
              <a:rPr lang="en-GB" sz="4000" b="0" i="0" dirty="0">
                <a:solidFill>
                  <a:srgbClr val="F8FAFF"/>
                </a:solidFill>
                <a:effectLst/>
                <a:latin typeface="DeepSeek-CJK-patch"/>
              </a:rPr>
            </a:br>
            <a:r>
              <a:rPr lang="en-GB" sz="4000" b="1" i="0" dirty="0">
                <a:solidFill>
                  <a:schemeClr val="bg1"/>
                </a:solidFill>
                <a:effectLst/>
                <a:latin typeface="Times New Roman" panose="02020503050405090304" pitchFamily="18" charset="0"/>
                <a:cs typeface="Times New Roman" panose="02020503050405090304" pitchFamily="18" charset="0"/>
              </a:rPr>
              <a:t>Examples where RNNs excel</a:t>
            </a:r>
            <a:r>
              <a:rPr lang="en-GB" sz="4900" b="1" i="0" dirty="0">
                <a:solidFill>
                  <a:schemeClr val="bg1"/>
                </a:solidFill>
                <a:effectLst/>
                <a:latin typeface="Times New Roman" panose="02020503050405090304" pitchFamily="18" charset="0"/>
                <a:cs typeface="Times New Roman" panose="02020503050405090304" pitchFamily="18" charset="0"/>
              </a:rPr>
              <a:t>?</a:t>
            </a:r>
            <a:r>
              <a:rPr lang="en-GB" sz="1100" b="0" i="0" dirty="0">
                <a:solidFill>
                  <a:srgbClr val="F8FAFF"/>
                </a:solidFill>
                <a:effectLst/>
                <a:latin typeface="DeepSeek-CJK-patch"/>
              </a:rPr>
              <a:t/>
            </a:r>
            <a:br>
              <a:rPr lang="en-GB" sz="1100" b="0" i="0" dirty="0">
                <a:solidFill>
                  <a:srgbClr val="F8FAFF"/>
                </a:solidFill>
                <a:effectLst/>
                <a:latin typeface="DeepSeek-CJK-patch"/>
              </a:rPr>
            </a:br>
            <a:r>
              <a:rPr lang="en-GB" sz="4000" dirty="0"/>
              <a:t/>
            </a:r>
            <a:br>
              <a:rPr lang="en-GB" sz="4000" dirty="0"/>
            </a:br>
            <a:endParaRPr lang="en-US" sz="4000" b="1" dirty="0">
              <a:solidFill>
                <a:schemeClr val="bg1"/>
              </a:solidFill>
              <a:latin typeface="Times New Roman" panose="02020503050405090304" pitchFamily="18" charset="0"/>
              <a:cs typeface="Times New Roman" panose="02020503050405090304" pitchFamily="18" charset="0"/>
            </a:endParaRPr>
          </a:p>
        </p:txBody>
      </p:sp>
      <p:sp>
        <p:nvSpPr>
          <p:cNvPr id="4" name="Subtitle 2"/>
          <p:cNvSpPr>
            <a:spLocks noGrp="1"/>
          </p:cNvSpPr>
          <p:nvPr>
            <p:ph type="subTitle" idx="1"/>
          </p:nvPr>
        </p:nvSpPr>
        <p:spPr>
          <a:xfrm>
            <a:off x="0" y="855662"/>
            <a:ext cx="11836400" cy="659341"/>
          </a:xfrm>
        </p:spPr>
        <p:txBody>
          <a:bodyPr>
            <a:normAutofit/>
          </a:bodyPr>
          <a:lstStyle/>
          <a:p>
            <a:pPr algn="l"/>
            <a:r>
              <a:rPr lang="en-GB" sz="3600" b="1" dirty="0">
                <a:solidFill>
                  <a:schemeClr val="accent5"/>
                </a:solidFill>
                <a:latin typeface="Times New Roman" panose="02020503050405090304" pitchFamily="18" charset="0"/>
                <a:cs typeface="Times New Roman" panose="02020503050405090304" pitchFamily="18" charset="0"/>
              </a:rPr>
              <a:t>3. Text Generation</a:t>
            </a:r>
            <a:endParaRPr lang="en-GB" sz="3600" b="1" i="0" dirty="0">
              <a:solidFill>
                <a:schemeClr val="accent5"/>
              </a:solidFill>
              <a:effectLst/>
              <a:latin typeface="Times New Roman" panose="02020503050405090304" pitchFamily="18" charset="0"/>
              <a:cs typeface="Times New Roman" panose="02020503050405090304" pitchFamily="18" charset="0"/>
            </a:endParaRPr>
          </a:p>
          <a:p>
            <a:pPr algn="l"/>
            <a:endParaRPr lang="en-GB" sz="3600" b="1" i="0" dirty="0">
              <a:solidFill>
                <a:schemeClr val="bg1"/>
              </a:solidFill>
              <a:effectLst/>
              <a:latin typeface="Times New Roman" panose="02020503050405090304" pitchFamily="18" charset="0"/>
              <a:cs typeface="Times New Roman" panose="02020503050405090304" pitchFamily="18" charset="0"/>
            </a:endParaRPr>
          </a:p>
          <a:p>
            <a:pPr algn="l"/>
            <a:endParaRPr lang="en-US" sz="3600" b="1" dirty="0">
              <a:solidFill>
                <a:schemeClr val="bg1"/>
              </a:solidFill>
              <a:latin typeface="Times New Roman" panose="02020503050405090304" pitchFamily="18" charset="0"/>
              <a:cs typeface="Times New Roman" panose="02020503050405090304" pitchFamily="18" charset="0"/>
            </a:endParaRPr>
          </a:p>
        </p:txBody>
      </p:sp>
      <p:pic>
        <p:nvPicPr>
          <p:cNvPr id="6" name="Picture 5"/>
          <p:cNvPicPr>
            <a:picLocks noChangeAspect="1"/>
          </p:cNvPicPr>
          <p:nvPr/>
        </p:nvPicPr>
        <p:blipFill>
          <a:blip r:embed="rId3"/>
          <a:stretch>
            <a:fillRect/>
          </a:stretch>
        </p:blipFill>
        <p:spPr>
          <a:xfrm>
            <a:off x="755650" y="1515003"/>
            <a:ext cx="10680700" cy="51181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744</TotalTime>
  <Words>817</Words>
  <Application>Microsoft Office PowerPoint</Application>
  <PresentationFormat>Custom</PresentationFormat>
  <Paragraphs>60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Introduction to Recurrent Neural Networks (RNNs)</vt:lpstr>
      <vt:lpstr> What are RNNs?</vt:lpstr>
      <vt:lpstr>Why RNN? </vt:lpstr>
      <vt:lpstr>Why RNN? </vt:lpstr>
      <vt:lpstr>Why Not Feed forward Networks? </vt:lpstr>
      <vt:lpstr>Real-World Applications</vt:lpstr>
      <vt:lpstr>           Examples where RNNs excel?  </vt:lpstr>
      <vt:lpstr>           Examples where RNNs excel?  </vt:lpstr>
      <vt:lpstr>           Examples where RNNs excel?  </vt:lpstr>
      <vt:lpstr>           Examples where RNNs excel? </vt:lpstr>
      <vt:lpstr>               Current Trends  </vt:lpstr>
      <vt:lpstr>PowerPoint Presentation</vt:lpstr>
      <vt:lpstr>RNN Architecture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Recurrent Neural Networks (RNNs)</dc:title>
  <dc:creator>Microsoft Office User</dc:creator>
  <cp:lastModifiedBy>Nida</cp:lastModifiedBy>
  <cp:revision>8</cp:revision>
  <dcterms:created xsi:type="dcterms:W3CDTF">2025-04-28T06:23:51Z</dcterms:created>
  <dcterms:modified xsi:type="dcterms:W3CDTF">2025-06-23T01:06:39Z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103CB0907E9A6CB9F71E0F6856EE2A03_42</vt:lpwstr>
  </property>
  <property fmtid="{D5CDD505-2E9C-101B-9397-08002B2CF9AE}" pid="3" name="KSOProductBuildVer">
    <vt:lpwstr>1033-6.10.2.8397</vt:lpwstr>
  </property>
</Properties>
</file>