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0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08"/>
    <p:restoredTop sz="95073"/>
  </p:normalViewPr>
  <p:slideViewPr>
    <p:cSldViewPr snapToGrid="0" snapToObjects="1">
      <p:cViewPr>
        <p:scale>
          <a:sx n="100" d="100"/>
          <a:sy n="100" d="100"/>
        </p:scale>
        <p:origin x="-702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448E-E28D-4B4D-854A-D8287ED674DF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A87DDF1-F815-814E-8B60-4792D9CC45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8341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448E-E28D-4B4D-854A-D8287ED674DF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87DDF1-F815-814E-8B60-4792D9CC45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4300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448E-E28D-4B4D-854A-D8287ED674DF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87DDF1-F815-814E-8B60-4792D9CC4569}" type="slidenum">
              <a:rPr lang="en-PK" smtClean="0"/>
              <a:t>‹#›</a:t>
            </a:fld>
            <a:endParaRPr lang="en-P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95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448E-E28D-4B4D-854A-D8287ED674DF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87DDF1-F815-814E-8B60-4792D9CC45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30770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448E-E28D-4B4D-854A-D8287ED674DF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87DDF1-F815-814E-8B60-4792D9CC4569}" type="slidenum">
              <a:rPr lang="en-PK" smtClean="0"/>
              <a:t>‹#›</a:t>
            </a:fld>
            <a:endParaRPr lang="en-P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318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448E-E28D-4B4D-854A-D8287ED674DF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87DDF1-F815-814E-8B60-4792D9CC45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03721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448E-E28D-4B4D-854A-D8287ED674DF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DF1-F815-814E-8B60-4792D9CC45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8078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448E-E28D-4B4D-854A-D8287ED674DF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DF1-F815-814E-8B60-4792D9CC45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4614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448E-E28D-4B4D-854A-D8287ED674DF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DF1-F815-814E-8B60-4792D9CC45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418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448E-E28D-4B4D-854A-D8287ED674DF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87DDF1-F815-814E-8B60-4792D9CC45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657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448E-E28D-4B4D-854A-D8287ED674DF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87DDF1-F815-814E-8B60-4792D9CC45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867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448E-E28D-4B4D-854A-D8287ED674DF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87DDF1-F815-814E-8B60-4792D9CC45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6808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448E-E28D-4B4D-854A-D8287ED674DF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DF1-F815-814E-8B60-4792D9CC45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1291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448E-E28D-4B4D-854A-D8287ED674DF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DF1-F815-814E-8B60-4792D9CC45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3194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448E-E28D-4B4D-854A-D8287ED674DF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DF1-F815-814E-8B60-4792D9CC45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68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448E-E28D-4B4D-854A-D8287ED674DF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87DDF1-F815-814E-8B60-4792D9CC45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20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2448E-E28D-4B4D-854A-D8287ED674DF}" type="datetimeFigureOut">
              <a:rPr lang="en-PK" smtClean="0"/>
              <a:t>22/06/2025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A87DDF1-F815-814E-8B60-4792D9CC45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017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483AA0-C042-1243-94C6-AB8A4EA92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CNN’s Family</a:t>
            </a:r>
          </a:p>
        </p:txBody>
      </p:sp>
    </p:spTree>
    <p:extLst>
      <p:ext uri="{BB962C8B-B14F-4D97-AF65-F5344CB8AC3E}">
        <p14:creationId xmlns:p14="http://schemas.microsoft.com/office/powerpoint/2010/main" val="315315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025168-F130-8440-9E80-9DD0DF8D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</a:t>
            </a:r>
            <a:endParaRPr lang="en-P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D4851E-DB88-8944-866E-7CDB9F5B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Prevents overfitting: The model learns to generalize better than memorizing the training data by introducing variations.</a:t>
            </a:r>
          </a:p>
          <a:p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model robustness: The model becomes more invariant to changes in input data (e.g., rotation, scaling, noise).</a:t>
            </a:r>
          </a:p>
          <a:p>
            <a:endParaRPr lang="en-GB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3379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75AB01-DF4A-9E44-838C-D53B9F4F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Data Augmentation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A58CF7-A9FF-0342-84F0-9402AD38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Geometric Transformations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Space Transformations</a:t>
            </a:r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Noise Injection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6709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8D96D-3B65-BF4A-BA03-B935BD76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Geometric Transformations</a:t>
            </a:r>
            <a:br>
              <a:rPr lang="en-GB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BDC7CB-9C53-0A4F-936A-CD4A48858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b="1" i="0" dirty="0">
              <a:solidFill>
                <a:schemeClr val="tx1"/>
              </a:solidFill>
              <a:effectLst/>
              <a:latin typeface="Inter"/>
            </a:endParaRPr>
          </a:p>
          <a:p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Rotate the image by a certain angle (e.g., 90°, 180°)</a:t>
            </a:r>
          </a:p>
          <a:p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Shift the image horizontally or vertically.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Zoom in or out of the image.</a:t>
            </a:r>
          </a:p>
          <a:p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Flipping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Flip the image horizontally or vertically.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Cropping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Randomly crop a portion of the image.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3685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134BC2-1FA8-4B42-869E-0C7DCC08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Geometric Transformations</a:t>
            </a:r>
            <a:br>
              <a:rPr lang="en-GB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dirty="0"/>
          </a:p>
        </p:txBody>
      </p:sp>
      <p:pic>
        <p:nvPicPr>
          <p:cNvPr id="1026" name="Picture 2" descr="Image data augmentation using geometric transformations: (a) original... |  Download Scientific Diagram">
            <a:extLst>
              <a:ext uri="{FF2B5EF4-FFF2-40B4-BE49-F238E27FC236}">
                <a16:creationId xmlns:a16="http://schemas.microsoft.com/office/drawing/2014/main" xmlns="" id="{01370634-0842-4642-AA9E-CB58232BF1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68" y="2500335"/>
            <a:ext cx="7629099" cy="267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18C62E-71DE-264E-B60C-A691F066A61E}"/>
              </a:ext>
            </a:extLst>
          </p:cNvPr>
          <p:cNvSpPr txBox="1"/>
          <p:nvPr/>
        </p:nvSpPr>
        <p:spPr>
          <a:xfrm>
            <a:off x="2729252" y="5445456"/>
            <a:ext cx="8639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www.researchgate.net</a:t>
            </a:r>
            <a:r>
              <a:rPr lang="en-GB" dirty="0"/>
              <a:t>/publication/364764514_Improved_Classification_Approach_for_Fruits_and_Vegetables_Freshness_Based_on_Deep_Learning/</a:t>
            </a:r>
            <a:r>
              <a:rPr lang="en-GB" dirty="0" err="1"/>
              <a:t>figures?lo</a:t>
            </a:r>
            <a:r>
              <a:rPr lang="en-GB" dirty="0"/>
              <a:t>=1&amp;utm_source=</a:t>
            </a:r>
            <a:r>
              <a:rPr lang="en-GB" dirty="0" err="1"/>
              <a:t>google&amp;utm_medium</a:t>
            </a:r>
            <a:r>
              <a:rPr lang="en-GB" dirty="0"/>
              <a:t>=organic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10674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22A198-A242-3E49-9FEB-CA0E8D28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Space Transformations</a:t>
            </a: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E26654-DA36-7F4D-A0DE-4BC43832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Brightness Adjustment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Increases or decreases the brightness.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Contrast Adjustment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Modify the contrast of the image.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Jittering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Randomly change the </a:t>
            </a:r>
            <a:r>
              <a:rPr lang="en-GB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balance.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Grayscale Conversion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Convert the image to grayscale</a:t>
            </a:r>
            <a:r>
              <a:rPr lang="en-GB" b="0" i="0" dirty="0">
                <a:solidFill>
                  <a:srgbClr val="F8FAFF"/>
                </a:solidFill>
                <a:effectLst/>
                <a:latin typeface="Inter"/>
              </a:rPr>
              <a:t>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70759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492414-76F2-D04E-9BEF-00E5B16A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Space Transformations</a:t>
            </a:r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dirty="0"/>
          </a:p>
        </p:txBody>
      </p:sp>
      <p:pic>
        <p:nvPicPr>
          <p:cNvPr id="2054" name="Picture 6" descr="What is data augmentation? | IBM">
            <a:extLst>
              <a:ext uri="{FF2B5EF4-FFF2-40B4-BE49-F238E27FC236}">
                <a16:creationId xmlns:a16="http://schemas.microsoft.com/office/drawing/2014/main" xmlns="" id="{1E02AE16-5976-8D47-84D8-0F1713D995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603" y="1487606"/>
            <a:ext cx="7502695" cy="430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A3863C-E279-7447-8866-8487D1E78CA5}"/>
              </a:ext>
            </a:extLst>
          </p:cNvPr>
          <p:cNvSpPr txBox="1"/>
          <p:nvPr/>
        </p:nvSpPr>
        <p:spPr>
          <a:xfrm>
            <a:off x="3575714" y="6233890"/>
            <a:ext cx="637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www.ibm.com</a:t>
            </a:r>
            <a:r>
              <a:rPr lang="en-GB" dirty="0"/>
              <a:t>/think/topics/data-augmentation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59053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399964-239C-BC48-AA91-97EB0D5A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Noise Injection</a:t>
            </a:r>
            <a:br>
              <a:rPr lang="en-GB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5B017F-DF3F-4642-868C-8EBBAA1DA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random noise (e.g., Gaussian noise) to the image to make the model robust to imperfections.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47518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CF2E0C-BE66-C74B-A48E-AAFE84DE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Noise Injection</a:t>
            </a:r>
            <a:br>
              <a:rPr lang="en-GB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dirty="0"/>
          </a:p>
        </p:txBody>
      </p:sp>
      <p:pic>
        <p:nvPicPr>
          <p:cNvPr id="3074" name="Picture 2" descr="image - Keras Realtime Augmentation adding Noise and Contrast - Stack  Overflow">
            <a:extLst>
              <a:ext uri="{FF2B5EF4-FFF2-40B4-BE49-F238E27FC236}">
                <a16:creationId xmlns:a16="http://schemas.microsoft.com/office/drawing/2014/main" xmlns="" id="{E48C4525-DCED-034B-9CD2-C5898A5452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349" y="1583140"/>
            <a:ext cx="6208397" cy="432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B081FFB-6473-9540-B0A5-BDADC5289DCC}"/>
              </a:ext>
            </a:extLst>
          </p:cNvPr>
          <p:cNvSpPr txBox="1"/>
          <p:nvPr/>
        </p:nvSpPr>
        <p:spPr>
          <a:xfrm>
            <a:off x="3357349" y="5963304"/>
            <a:ext cx="667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stackoverflow.com</a:t>
            </a:r>
            <a:r>
              <a:rPr lang="en-GB" dirty="0"/>
              <a:t>/questions/43382045/</a:t>
            </a:r>
            <a:r>
              <a:rPr lang="en-GB" dirty="0" err="1"/>
              <a:t>keras</a:t>
            </a:r>
            <a:r>
              <a:rPr lang="en-GB" dirty="0"/>
              <a:t>-</a:t>
            </a:r>
            <a:r>
              <a:rPr lang="en-GB" dirty="0" err="1"/>
              <a:t>realtime</a:t>
            </a:r>
            <a:r>
              <a:rPr lang="en-GB" dirty="0"/>
              <a:t>-augmentation-adding-noise-and-contrast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7999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ADC317-ACA3-694A-A63A-7E0EC34E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901" y="972812"/>
            <a:ext cx="5817882" cy="599444"/>
          </a:xfrm>
        </p:spPr>
        <p:txBody>
          <a:bodyPr>
            <a:noAutofit/>
          </a:bodyPr>
          <a:lstStyle/>
          <a:p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for Data Augmentation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263721" y="1613247"/>
            <a:ext cx="608211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Preserve Label Integrity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Ensure that augmentations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don’t change the class label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For example, rotating a digit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‘6’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by 180° might look like a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‘9’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— this would change its meaning.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✅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Good: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Slight tilt (±15°) of Urdu letter </a:t>
            </a:r>
            <a:r>
              <a:rPr kumimoji="0" lang="ar-SA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ب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❌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Bad: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Horizontal flip of Urdu letter </a:t>
            </a:r>
            <a:r>
              <a:rPr kumimoji="0" lang="ar-SA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پ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which turns it into something 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🔑 </a:t>
            </a:r>
            <a:r>
              <a:rPr kumimoji="0" lang="en-US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Always make sure that the augmented image still belongs to the same class.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334333"/>
            <a:ext cx="184731" cy="26161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1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435029" y="2876765"/>
            <a:ext cx="526618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2. 🚫 Avoid Over-Augmentation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 many transformations or extreme changes can confuse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Over-augmentation may introduce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unrealistic or unrecognizable data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❌ Example: Rotating characters by ±90° or applying too much distortion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✅ Use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moderate, realistic changes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that reflect actual variability in handwriting.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🔑 </a:t>
            </a:r>
            <a:r>
              <a:rPr kumimoji="0" lang="en-US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Balance is key. Too much augmentation can be worse than none.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807408"/>
            <a:ext cx="184731" cy="26161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10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037690" y="3976345"/>
            <a:ext cx="7925568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3. 🌍 Domain-Specific Augmentation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Tailor your augmentations based on your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domain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For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handwritten characters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useful augmentations include: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Small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rotation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translation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Elastic distortions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(to simulate handwriting variations)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Noise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(to simulate pen smudges or scanner noise)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🔑 </a:t>
            </a:r>
            <a:r>
              <a:rPr kumimoji="0" lang="en-US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Use augmentations that make sense for your task — what works for natural images may not work for text or handwriting.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94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4C0AD2-7750-A54C-8EF0-91BE70B4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Limitations</a:t>
            </a:r>
            <a:b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DE7CE8-A643-534B-BB80-F430A5BF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287" y="1514475"/>
            <a:ext cx="4268788" cy="1514475"/>
          </a:xfrm>
        </p:spPr>
        <p:txBody>
          <a:bodyPr>
            <a:normAutofit/>
          </a:bodyPr>
          <a:lstStyle/>
          <a:p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Cost</a:t>
            </a:r>
          </a:p>
          <a:p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 of Information</a:t>
            </a:r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Task-Specific Constraints</a:t>
            </a:r>
            <a:endParaRPr lang="en-P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3324617"/>
            <a:ext cx="6381750" cy="218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14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A202CA-FD42-3A42-A386-516FFE73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(2012)</a:t>
            </a:r>
            <a:b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AC09D7-A659-D747-8DBF-5CB79A117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Won the ImageNet competition in 2012, popularizing deep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Five convolutional layers followed by three fully connected layers, introduced </a:t>
            </a:r>
            <a:r>
              <a:rPr lang="en-GB" sz="24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activation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faster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 </a:t>
            </a: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regularization.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Trained on GPUs for the first time.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2826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871F84-9FF7-5A47-BDBB-426B79F5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Data Augmentation</a:t>
            </a:r>
            <a:b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CC314B-9609-B445-ACBC-C0492A72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Image classification, object detection, segmentation.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Text classification, machine translation.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Improving robustness to noise and accents.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Augmenting medical images for better diagnosis.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53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5CCE67-5689-0D48-8060-C4418DB0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endParaRPr lang="en-PK" dirty="0"/>
          </a:p>
        </p:txBody>
      </p:sp>
      <p:pic>
        <p:nvPicPr>
          <p:cNvPr id="4100" name="Picture 4" descr="Architecture of AlexNet | Download Scientific Diagram">
            <a:extLst>
              <a:ext uri="{FF2B5EF4-FFF2-40B4-BE49-F238E27FC236}">
                <a16:creationId xmlns:a16="http://schemas.microsoft.com/office/drawing/2014/main" xmlns="" id="{2FA55E95-F5A1-A946-8FDD-1EC1F5F8B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087" y="2433093"/>
            <a:ext cx="94107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50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32449-03D7-1843-9C60-2BB24629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VGGNet</a:t>
            </a:r>
            <a: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(2014)</a:t>
            </a:r>
            <a:b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504CE0-3D73-4B47-8830-4BAA2D21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the Visual Geometry Group at Oxford.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small 3x3 filters throughout the network.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 in two variants: VGG-16 and VGG-19 (16 and 19 layers, respectively).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Showed that depth improves performance.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3311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56AB45-84FB-AC43-B494-EBB36A4D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VGGNet</a:t>
            </a:r>
            <a: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</a:t>
            </a:r>
            <a:endParaRPr lang="en-PK" dirty="0"/>
          </a:p>
        </p:txBody>
      </p:sp>
      <p:pic>
        <p:nvPicPr>
          <p:cNvPr id="5122" name="Picture 2" descr="VGGNet with TensorFlow (Transfer Learning with VGG16 Included) | by mrgrhn  | Artificial Intelligence in Plain English">
            <a:extLst>
              <a:ext uri="{FF2B5EF4-FFF2-40B4-BE49-F238E27FC236}">
                <a16:creationId xmlns:a16="http://schemas.microsoft.com/office/drawing/2014/main" xmlns="" id="{065428FD-CDDF-DA4D-8121-C8291E38D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975" y="1528548"/>
            <a:ext cx="8723004" cy="419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081B51-8CB4-5B4A-9774-60A92504D62B}"/>
              </a:ext>
            </a:extLst>
          </p:cNvPr>
          <p:cNvSpPr txBox="1"/>
          <p:nvPr/>
        </p:nvSpPr>
        <p:spPr>
          <a:xfrm>
            <a:off x="2729552" y="6032310"/>
            <a:ext cx="852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ai.plainenglish.io</a:t>
            </a:r>
            <a:r>
              <a:rPr lang="en-GB" dirty="0"/>
              <a:t>/vggnet-with-tensorflow-transfer-learning-with-vgg16-included-7e5f6fa9479a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8553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605753-83E0-5442-8DA2-EE8A46BD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(2015)</a:t>
            </a:r>
            <a:b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260D31-5229-7846-996D-AC0B3EFC4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Introduced </a:t>
            </a: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residual connections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enable training of very deep networks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 </a:t>
            </a:r>
            <a:r>
              <a:rPr lang="en-GB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skip connections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bypass layers, addressing the vanishing gradient problem.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 in variants like ResNet-50, ResNet-101, and ResNet-152.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Won the ImageNet competition in 2015 with a top-5 error rate of 3.57%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2661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6C825E-26B7-E544-A807-538B8AF1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Architectures</a:t>
            </a:r>
            <a:b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F97A2F-94DD-C74E-8397-22DCB372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8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endParaRPr lang="en-GB" sz="28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8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ShuffleNet</a:t>
            </a:r>
            <a:endParaRPr lang="en-GB" sz="28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sz="28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NASNet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Vision Models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8911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483AA0-C042-1243-94C6-AB8A4EA92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89389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5C0019-F58D-8E44-97F1-FE1F4B5B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Data Augmentation</a:t>
            </a:r>
            <a:endParaRPr lang="en-P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0DF00A-65FB-F842-8870-B4594BD30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is a technique used to artificially increase the size and diversity of a training dataset by applying various transformations to the existing data.</a:t>
            </a:r>
          </a:p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improve the generalization of machine learning models, especially in scenarios where </a:t>
            </a:r>
            <a:r>
              <a:rPr lang="en-GB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is scarce.</a:t>
            </a:r>
          </a:p>
          <a:p>
            <a:pPr algn="just"/>
            <a:endParaRPr lang="en-GB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PK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180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{09066043-8315-0A46-9EDF-663BC0B1D02A}tf10001069</Template>
  <TotalTime>66</TotalTime>
  <Words>597</Words>
  <Application>Microsoft Office PowerPoint</Application>
  <PresentationFormat>Custom</PresentationFormat>
  <Paragraphs>85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Wisp</vt:lpstr>
      <vt:lpstr>CNN’s Family</vt:lpstr>
      <vt:lpstr> AlexNet (2012) </vt:lpstr>
      <vt:lpstr>AlexNet Architecture</vt:lpstr>
      <vt:lpstr>VGGNet (2014) </vt:lpstr>
      <vt:lpstr>VGGNet Architecture </vt:lpstr>
      <vt:lpstr>ResNet (2015) </vt:lpstr>
      <vt:lpstr>Advanced Architectures </vt:lpstr>
      <vt:lpstr>Data Augmentation</vt:lpstr>
      <vt:lpstr>What is Data Augmentation</vt:lpstr>
      <vt:lpstr>Why is it important</vt:lpstr>
      <vt:lpstr> Data Augmentation Techniques</vt:lpstr>
      <vt:lpstr>Geometric Transformations </vt:lpstr>
      <vt:lpstr>Geometric Transformations </vt:lpstr>
      <vt:lpstr>Color Space Transformations </vt:lpstr>
      <vt:lpstr>Color Space Transformations </vt:lpstr>
      <vt:lpstr>Noise Injection </vt:lpstr>
      <vt:lpstr>Noise Injection </vt:lpstr>
      <vt:lpstr>Best Practices for Data Augmentation</vt:lpstr>
      <vt:lpstr>Challenges and Limitations </vt:lpstr>
      <vt:lpstr>Applications of Data Augmentation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CNN’s Family</dc:title>
  <dc:creator>Microsoft Office User</dc:creator>
  <cp:lastModifiedBy>Nida</cp:lastModifiedBy>
  <cp:revision>3</cp:revision>
  <dcterms:created xsi:type="dcterms:W3CDTF">2025-03-16T20:45:42Z</dcterms:created>
  <dcterms:modified xsi:type="dcterms:W3CDTF">2025-06-22T08:51:22Z</dcterms:modified>
</cp:coreProperties>
</file>