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76" r:id="rId1"/>
  </p:sldMasterIdLst>
  <p:notesMasterIdLst>
    <p:notesMasterId r:id="rId18"/>
  </p:notesMasterIdLst>
  <p:handoutMasterIdLst>
    <p:handoutMasterId r:id="rId19"/>
  </p:handoutMasterIdLst>
  <p:sldIdLst>
    <p:sldId id="256" r:id="rId2"/>
    <p:sldId id="257" r:id="rId3"/>
    <p:sldId id="258" r:id="rId4"/>
    <p:sldId id="259" r:id="rId5"/>
    <p:sldId id="264" r:id="rId6"/>
    <p:sldId id="266" r:id="rId7"/>
    <p:sldId id="267" r:id="rId8"/>
    <p:sldId id="279" r:id="rId9"/>
    <p:sldId id="280" r:id="rId10"/>
    <p:sldId id="265" r:id="rId11"/>
    <p:sldId id="269" r:id="rId12"/>
    <p:sldId id="281" r:id="rId13"/>
    <p:sldId id="276" r:id="rId14"/>
    <p:sldId id="277" r:id="rId15"/>
    <p:sldId id="278" r:id="rId16"/>
    <p:sldId id="282"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008080"/>
    <a:srgbClr val="0099FF"/>
    <a:srgbClr val="663300"/>
    <a:srgbClr val="FF0000"/>
    <a:srgbClr val="990033"/>
    <a:srgbClr val="9966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8286" autoAdjust="0"/>
  </p:normalViewPr>
  <p:slideViewPr>
    <p:cSldViewPr>
      <p:cViewPr varScale="1">
        <p:scale>
          <a:sx n="87" d="100"/>
          <a:sy n="87" d="100"/>
        </p:scale>
        <p:origin x="-20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93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en-US"/>
          </a:p>
        </p:txBody>
      </p:sp>
      <p:sp>
        <p:nvSpPr>
          <p:cNvPr id="1064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en-US"/>
          </a:p>
        </p:txBody>
      </p:sp>
      <p:sp>
        <p:nvSpPr>
          <p:cNvPr id="1065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en-US"/>
          </a:p>
        </p:txBody>
      </p:sp>
      <p:sp>
        <p:nvSpPr>
          <p:cNvPr id="1065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51D81D6D-228F-41DE-88C3-C54422195624}" type="slidenum">
              <a:rPr lang="en-US" altLang="en-US"/>
              <a:pPr/>
              <a:t>‹#›</a:t>
            </a:fld>
            <a:endParaRPr lang="en-US" altLang="en-US"/>
          </a:p>
        </p:txBody>
      </p:sp>
    </p:spTree>
    <p:extLst>
      <p:ext uri="{BB962C8B-B14F-4D97-AF65-F5344CB8AC3E}">
        <p14:creationId xmlns:p14="http://schemas.microsoft.com/office/powerpoint/2010/main" val="1839315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BFFACCB1-C458-45B1-89D2-270C89E8BC93}" type="slidenum">
              <a:rPr lang="en-US" altLang="en-US"/>
              <a:pPr/>
              <a:t>‹#›</a:t>
            </a:fld>
            <a:endParaRPr lang="en-US" altLang="en-US"/>
          </a:p>
        </p:txBody>
      </p:sp>
    </p:spTree>
    <p:extLst>
      <p:ext uri="{BB962C8B-B14F-4D97-AF65-F5344CB8AC3E}">
        <p14:creationId xmlns:p14="http://schemas.microsoft.com/office/powerpoint/2010/main" val="1308405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4D879-8A82-468A-896B-E6BFCFDA7839}" type="slidenum">
              <a:rPr lang="en-US" altLang="en-US"/>
              <a:pPr/>
              <a:t>0</a:t>
            </a:fld>
            <a:endParaRPr lang="en-US" alt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ED15EBB4-7BB3-482D-ABB6-1864D6104181}" type="slidenum">
              <a:rPr lang="en-US" altLang="en-US"/>
              <a:pPr>
                <a:spcBef>
                  <a:spcPct val="0"/>
                </a:spcBef>
              </a:pPr>
              <a:t>14</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2183A-4B22-45D3-A5E7-B33B185F3599}" type="slidenum">
              <a:rPr lang="en-US" altLang="en-US"/>
              <a:pPr/>
              <a:t>1</a:t>
            </a:fld>
            <a:endParaRPr lang="en-US"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GB" altLang="en-US"/>
              <a:t>See the introduction to chapter 19 in the main text.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26D7F-FF85-4ECD-9730-501B1A1ACBE1}" type="slidenum">
              <a:rPr lang="en-US" altLang="en-US"/>
              <a:pPr/>
              <a:t>2</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GB" altLang="en-US"/>
              <a:t>See Section 19-1 in the main text.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79BB9A-C41F-4104-8A33-35096A890296}" type="slidenum">
              <a:rPr lang="en-US" altLang="en-US"/>
              <a:pPr/>
              <a:t>3</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GB" altLang="en-US"/>
              <a:t>See Section 19-1 in the main text.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E4E4F-5076-414D-82AF-34EE9A22BD86}" type="slidenum">
              <a:rPr lang="en-US" altLang="en-US"/>
              <a:pPr/>
              <a:t>4</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GB" altLang="en-US"/>
              <a:t>See Section 19-4 of the main text.</a:t>
            </a:r>
          </a:p>
          <a:p>
            <a:endParaRPr lang="en-GB" altLang="en-US"/>
          </a:p>
          <a:p>
            <a:r>
              <a:rPr lang="en-GB" altLang="en-US"/>
              <a:t>Income from abroad tends to be relatively small for the UK, but may be substantial for countries such as Egypt or the Philippines where there are large flows of repatriated income from workers abroad.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000">
                <a:solidFill>
                  <a:schemeClr val="tx1"/>
                </a:solidFill>
                <a:latin typeface="Arial" pitchFamily="34" charset="0"/>
              </a:defRPr>
            </a:lvl1pPr>
            <a:lvl2pPr marL="742950" indent="-285750" eaLnBrk="0" hangingPunct="0">
              <a:defRPr sz="2000">
                <a:solidFill>
                  <a:schemeClr val="tx1"/>
                </a:solidFill>
                <a:latin typeface="Arial" pitchFamily="34" charset="0"/>
              </a:defRPr>
            </a:lvl2pPr>
            <a:lvl3pPr marL="1143000" indent="-228600" eaLnBrk="0" hangingPunct="0">
              <a:defRPr sz="2000">
                <a:solidFill>
                  <a:schemeClr val="tx1"/>
                </a:solidFill>
                <a:latin typeface="Arial" pitchFamily="34" charset="0"/>
              </a:defRPr>
            </a:lvl3pPr>
            <a:lvl4pPr marL="1600200" indent="-228600" eaLnBrk="0" hangingPunct="0">
              <a:defRPr sz="2000">
                <a:solidFill>
                  <a:schemeClr val="tx1"/>
                </a:solidFill>
                <a:latin typeface="Arial" pitchFamily="34" charset="0"/>
              </a:defRPr>
            </a:lvl4pPr>
            <a:lvl5pPr marL="2057400" indent="-228600" eaLnBrk="0" hangingPunct="0">
              <a:defRPr sz="2000">
                <a:solidFill>
                  <a:schemeClr val="tx1"/>
                </a:solidFill>
                <a:latin typeface="Arial" pitchFamily="34" charset="0"/>
              </a:defRPr>
            </a:lvl5pPr>
            <a:lvl6pPr marL="2514600" indent="-228600"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6pPr>
            <a:lvl7pPr marL="2971800" indent="-228600"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7pPr>
            <a:lvl8pPr marL="3429000" indent="-228600"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8pPr>
            <a:lvl9pPr marL="3886200" indent="-228600" eaLnBrk="0" fontAlgn="base" hangingPunct="0">
              <a:lnSpc>
                <a:spcPct val="80000"/>
              </a:lnSpc>
              <a:spcBef>
                <a:spcPct val="50000"/>
              </a:spcBef>
              <a:spcAft>
                <a:spcPct val="0"/>
              </a:spcAft>
              <a:buClr>
                <a:schemeClr val="hlink"/>
              </a:buClr>
              <a:buSzPct val="70000"/>
              <a:buFont typeface="Wingdings" pitchFamily="2" charset="2"/>
              <a:defRPr sz="2000">
                <a:solidFill>
                  <a:schemeClr val="tx1"/>
                </a:solidFill>
                <a:latin typeface="Arial" pitchFamily="34" charset="0"/>
              </a:defRPr>
            </a:lvl9pPr>
          </a:lstStyle>
          <a:p>
            <a:pPr eaLnBrk="1" hangingPunct="1"/>
            <a:fld id="{FF8B308B-D7B6-4DAC-8DD8-C13DCD1895B6}" type="slidenum">
              <a:rPr lang="en-US" altLang="en-US" sz="1200"/>
              <a:pPr eaLnBrk="1" hangingPunct="1"/>
              <a:t>6</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2756D0-1A37-4C97-88E5-BEC2F2C1D2EA}" type="slidenum">
              <a:rPr lang="en-US" altLang="en-US"/>
              <a:pPr/>
              <a:t>9</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GB" altLang="en-US"/>
              <a:t>See Section 19-4 in the main text.</a:t>
            </a:r>
          </a:p>
          <a:p>
            <a:endParaRPr lang="en-GB" altLang="en-US"/>
          </a:p>
          <a:p>
            <a:r>
              <a:rPr lang="en-GB" altLang="en-US"/>
              <a:t>We use Z for imports because we have used I for investment, and will sue M for money...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5887DDCB-4034-479F-8E4D-FBEA2B476799}" type="slidenum">
              <a:rPr lang="en-US" altLang="en-US"/>
              <a:pPr>
                <a:spcBef>
                  <a:spcPct val="0"/>
                </a:spcBef>
              </a:pPr>
              <a:t>12</a:t>
            </a:fld>
            <a:endParaRPr lang="en-US" altLang="en-US"/>
          </a:p>
        </p:txBody>
      </p:sp>
      <p:sp>
        <p:nvSpPr>
          <p:cNvPr id="39939"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01788D74-753B-4564-BD62-EB93A5B155C4}" type="slidenum">
              <a:rPr lang="en-US" altLang="en-US"/>
              <a:pPr>
                <a:spcBef>
                  <a:spcPct val="0"/>
                </a:spcBef>
              </a:pPr>
              <a:t>13</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cap="flat">
            <a:solidFill>
              <a:schemeClr val="tx1"/>
            </a:solidFill>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AF466F-BDA4-4F18-9C7B-FF0A9A1B0E80}" type="datetime1">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BF8B5-9292-4F72-ADCD-ED0CA9ED7B38}" type="slidenum">
              <a:rPr lang="en-US" altLang="en-US" smtClean="0"/>
              <a:pPr/>
              <a:t>‹#›</a:t>
            </a:fld>
            <a:endParaRPr lang="en-US" altLang="en-US"/>
          </a:p>
        </p:txBody>
      </p:sp>
    </p:spTree>
    <p:extLst>
      <p:ext uri="{BB962C8B-B14F-4D97-AF65-F5344CB8AC3E}">
        <p14:creationId xmlns:p14="http://schemas.microsoft.com/office/powerpoint/2010/main" val="205659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2E9B4-E118-43D7-AB9F-54CF7B7544DA}" type="slidenum">
              <a:rPr lang="en-US" altLang="en-US" smtClean="0"/>
              <a:pPr/>
              <a:t>‹#›</a:t>
            </a:fld>
            <a:endParaRPr lang="en-US" altLang="en-US"/>
          </a:p>
        </p:txBody>
      </p:sp>
    </p:spTree>
    <p:extLst>
      <p:ext uri="{BB962C8B-B14F-4D97-AF65-F5344CB8AC3E}">
        <p14:creationId xmlns:p14="http://schemas.microsoft.com/office/powerpoint/2010/main" val="240337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8A440-0C30-4B35-9BCB-D06357B3C3A6}" type="slidenum">
              <a:rPr lang="en-US" altLang="en-US" smtClean="0"/>
              <a:pPr/>
              <a:t>‹#›</a:t>
            </a:fld>
            <a:endParaRPr lang="en-US" altLang="en-US"/>
          </a:p>
        </p:txBody>
      </p:sp>
    </p:spTree>
    <p:extLst>
      <p:ext uri="{BB962C8B-B14F-4D97-AF65-F5344CB8AC3E}">
        <p14:creationId xmlns:p14="http://schemas.microsoft.com/office/powerpoint/2010/main" val="155335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92A5-D3A5-4387-8928-E2247A17ED8E}" type="slidenum">
              <a:rPr lang="en-US" altLang="en-US" smtClean="0"/>
              <a:pPr/>
              <a:t>‹#›</a:t>
            </a:fld>
            <a:endParaRPr lang="en-US" altLang="en-US"/>
          </a:p>
        </p:txBody>
      </p:sp>
    </p:spTree>
    <p:extLst>
      <p:ext uri="{BB962C8B-B14F-4D97-AF65-F5344CB8AC3E}">
        <p14:creationId xmlns:p14="http://schemas.microsoft.com/office/powerpoint/2010/main" val="396458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6/18/2025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88D49B-A28B-4E13-B0DB-0594C92F67E1}" type="slidenum">
              <a:rPr lang="en-US" altLang="en-US" smtClean="0"/>
              <a:pPr/>
              <a:t>‹#›</a:t>
            </a:fld>
            <a:endParaRPr lang="en-US" altLang="en-US"/>
          </a:p>
        </p:txBody>
      </p:sp>
    </p:spTree>
    <p:extLst>
      <p:ext uri="{BB962C8B-B14F-4D97-AF65-F5344CB8AC3E}">
        <p14:creationId xmlns:p14="http://schemas.microsoft.com/office/powerpoint/2010/main" val="229599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EE300C-6FC5-4FC3-AF1A-075E4F50620D}" type="datetime1">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95DDB-252A-49C2-A497-8F3727860F21}" type="slidenum">
              <a:rPr lang="en-US" altLang="en-US" smtClean="0"/>
              <a:pPr/>
              <a:t>‹#›</a:t>
            </a:fld>
            <a:endParaRPr lang="en-US" altLang="en-US"/>
          </a:p>
        </p:txBody>
      </p:sp>
    </p:spTree>
    <p:extLst>
      <p:ext uri="{BB962C8B-B14F-4D97-AF65-F5344CB8AC3E}">
        <p14:creationId xmlns:p14="http://schemas.microsoft.com/office/powerpoint/2010/main" val="407469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8D0E8-30E5-42AA-B329-C73E99920A95}" type="slidenum">
              <a:rPr lang="en-US" altLang="en-US" smtClean="0"/>
              <a:pPr/>
              <a:t>‹#›</a:t>
            </a:fld>
            <a:endParaRPr lang="en-US" altLang="en-US"/>
          </a:p>
        </p:txBody>
      </p:sp>
    </p:spTree>
    <p:extLst>
      <p:ext uri="{BB962C8B-B14F-4D97-AF65-F5344CB8AC3E}">
        <p14:creationId xmlns:p14="http://schemas.microsoft.com/office/powerpoint/2010/main" val="286512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6F01-BEBB-4835-BD58-8F645D110730}" type="slidenum">
              <a:rPr lang="en-US" altLang="en-US" smtClean="0"/>
              <a:pPr/>
              <a:t>‹#›</a:t>
            </a:fld>
            <a:endParaRPr lang="en-US" altLang="en-US"/>
          </a:p>
        </p:txBody>
      </p:sp>
    </p:spTree>
    <p:extLst>
      <p:ext uri="{BB962C8B-B14F-4D97-AF65-F5344CB8AC3E}">
        <p14:creationId xmlns:p14="http://schemas.microsoft.com/office/powerpoint/2010/main" val="385974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76F5D3-27A4-42E6-B1FD-5235F0FF7BB7}" type="slidenum">
              <a:rPr lang="en-US" altLang="en-US" smtClean="0"/>
              <a:pPr/>
              <a:t>‹#›</a:t>
            </a:fld>
            <a:endParaRPr lang="en-US" altLang="en-US"/>
          </a:p>
        </p:txBody>
      </p:sp>
    </p:spTree>
    <p:extLst>
      <p:ext uri="{BB962C8B-B14F-4D97-AF65-F5344CB8AC3E}">
        <p14:creationId xmlns:p14="http://schemas.microsoft.com/office/powerpoint/2010/main" val="50692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3A30C-2B9B-43E0-9BA5-1145D54E58C8}" type="slidenum">
              <a:rPr lang="en-US" altLang="en-US" smtClean="0"/>
              <a:pPr/>
              <a:t>‹#›</a:t>
            </a:fld>
            <a:endParaRPr lang="en-US" altLang="en-US"/>
          </a:p>
        </p:txBody>
      </p:sp>
    </p:spTree>
    <p:extLst>
      <p:ext uri="{BB962C8B-B14F-4D97-AF65-F5344CB8AC3E}">
        <p14:creationId xmlns:p14="http://schemas.microsoft.com/office/powerpoint/2010/main" val="352083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C2A748-E589-4CB8-880D-641F605C9826}" type="slidenum">
              <a:rPr lang="en-US" altLang="en-US" smtClean="0"/>
              <a:pPr/>
              <a:t>‹#›</a:t>
            </a:fld>
            <a:endParaRPr lang="en-US" altLang="en-US"/>
          </a:p>
        </p:txBody>
      </p:sp>
    </p:spTree>
    <p:extLst>
      <p:ext uri="{BB962C8B-B14F-4D97-AF65-F5344CB8AC3E}">
        <p14:creationId xmlns:p14="http://schemas.microsoft.com/office/powerpoint/2010/main" val="335384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B613C-1AD7-49D3-885D-F654C5CDBAA6}" type="datetime1">
              <a:rPr lang="en-US" smtClean="0"/>
              <a:pPr/>
              <a:t>6/18/2025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5F6F1-5186-4637-A20A-6AC6A3B6CEBC}" type="slidenum">
              <a:rPr lang="en-US" altLang="en-US" smtClean="0"/>
              <a:pPr/>
              <a:t>‹#›</a:t>
            </a:fld>
            <a:endParaRPr lang="en-US" altLang="en-US"/>
          </a:p>
        </p:txBody>
      </p:sp>
    </p:spTree>
    <p:extLst>
      <p:ext uri="{BB962C8B-B14F-4D97-AF65-F5344CB8AC3E}">
        <p14:creationId xmlns:p14="http://schemas.microsoft.com/office/powerpoint/2010/main" val="390997509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2133600"/>
            <a:ext cx="7772400" cy="1524000"/>
          </a:xfrm>
        </p:spPr>
        <p:txBody>
          <a:bodyPr/>
          <a:lstStyle/>
          <a:p>
            <a:r>
              <a:rPr lang="en-US" altLang="en-US" b="1" dirty="0"/>
              <a:t>Chapter 19</a:t>
            </a:r>
            <a:r>
              <a:rPr lang="en-US" altLang="en-US" dirty="0"/>
              <a:t/>
            </a:r>
            <a:br>
              <a:rPr lang="en-US" altLang="en-US" dirty="0"/>
            </a:br>
            <a:r>
              <a:rPr lang="en-US" altLang="en-US" sz="3600" b="1" dirty="0"/>
              <a:t>Introduction to macroeconomics </a:t>
            </a:r>
            <a:endParaRPr lang="en-US" altLang="en-US" dirty="0"/>
          </a:p>
        </p:txBody>
      </p:sp>
      <p:sp>
        <p:nvSpPr>
          <p:cNvPr id="2051" name="Rectangle 3"/>
          <p:cNvSpPr>
            <a:spLocks noGrp="1" noChangeArrowheads="1"/>
          </p:cNvSpPr>
          <p:nvPr>
            <p:ph type="subTitle" idx="1"/>
          </p:nvPr>
        </p:nvSpPr>
        <p:spPr>
          <a:xfrm>
            <a:off x="1371600" y="4572000"/>
            <a:ext cx="6400800" cy="1752600"/>
          </a:xfrm>
        </p:spPr>
        <p:txBody>
          <a:bodyPr/>
          <a:lstStyle/>
          <a:p>
            <a:r>
              <a:rPr lang="en-GB" altLang="en-US" sz="1400"/>
              <a:t>David Begg, Stanley Fischer and Rudiger Dornbusch, </a:t>
            </a:r>
            <a:r>
              <a:rPr lang="en-GB" altLang="en-US" sz="1400" i="1"/>
              <a:t>Economics</a:t>
            </a:r>
            <a:r>
              <a:rPr lang="en-GB" altLang="en-US" sz="1400"/>
              <a:t>, </a:t>
            </a:r>
          </a:p>
          <a:p>
            <a:r>
              <a:rPr lang="en-GB" altLang="en-US" sz="1400"/>
              <a:t>8th Edition, McGraw-Hill, 2005</a:t>
            </a:r>
          </a:p>
          <a:p>
            <a:r>
              <a:rPr lang="en-GB" altLang="en-US" sz="1400"/>
              <a:t>PowerPoint presentation by Alex Tackie and Damian Ward</a:t>
            </a:r>
            <a:endParaRPr lang="en-US" altLang="en-US" sz="140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609600"/>
            <a:ext cx="8458200" cy="838200"/>
          </a:xfrm>
        </p:spPr>
        <p:txBody>
          <a:bodyPr/>
          <a:lstStyle/>
          <a:p>
            <a:r>
              <a:rPr lang="en-GB" altLang="en-US" sz="3600" b="1"/>
              <a:t>Three measures of national output</a:t>
            </a:r>
          </a:p>
        </p:txBody>
      </p:sp>
      <p:sp>
        <p:nvSpPr>
          <p:cNvPr id="73731" name="Rectangle 3"/>
          <p:cNvSpPr>
            <a:spLocks noGrp="1" noChangeArrowheads="1"/>
          </p:cNvSpPr>
          <p:nvPr>
            <p:ph idx="1"/>
          </p:nvPr>
        </p:nvSpPr>
        <p:spPr>
          <a:xfrm>
            <a:off x="838200" y="1752600"/>
            <a:ext cx="7910264" cy="4556720"/>
          </a:xfrm>
        </p:spPr>
        <p:txBody>
          <a:bodyPr>
            <a:normAutofit fontScale="92500" lnSpcReduction="10000"/>
          </a:bodyPr>
          <a:lstStyle/>
          <a:p>
            <a:pPr>
              <a:lnSpc>
                <a:spcPct val="90000"/>
              </a:lnSpc>
            </a:pPr>
            <a:r>
              <a:rPr lang="en-GB" altLang="en-US" b="1" dirty="0" smtClean="0"/>
              <a:t>Expenditure approach</a:t>
            </a:r>
            <a:endParaRPr lang="en-GB" altLang="en-US" b="1" dirty="0"/>
          </a:p>
          <a:p>
            <a:pPr lvl="1">
              <a:lnSpc>
                <a:spcPct val="90000"/>
              </a:lnSpc>
            </a:pPr>
            <a:r>
              <a:rPr lang="en-GB" altLang="en-US" dirty="0"/>
              <a:t>the sum of expenditures in the economy</a:t>
            </a:r>
          </a:p>
          <a:p>
            <a:pPr lvl="1">
              <a:lnSpc>
                <a:spcPct val="90000"/>
              </a:lnSpc>
            </a:pPr>
            <a:r>
              <a:rPr lang="en-GB" altLang="en-US" dirty="0"/>
              <a:t>Y = C + I + G + X </a:t>
            </a:r>
            <a:r>
              <a:rPr lang="en-GB" altLang="en-US" dirty="0" smtClean="0"/>
              <a:t>– Z</a:t>
            </a:r>
          </a:p>
          <a:p>
            <a:pPr marL="457200" lvl="1" indent="0">
              <a:lnSpc>
                <a:spcPct val="90000"/>
              </a:lnSpc>
              <a:buNone/>
            </a:pPr>
            <a:r>
              <a:rPr lang="en-GB" altLang="en-US" dirty="0" smtClean="0"/>
              <a:t>Where c = consumption, I = investment, G= </a:t>
            </a:r>
            <a:r>
              <a:rPr lang="en-GB" altLang="en-US" dirty="0" err="1" smtClean="0"/>
              <a:t>govt</a:t>
            </a:r>
            <a:r>
              <a:rPr lang="en-GB" altLang="en-US" dirty="0" smtClean="0"/>
              <a:t> expenditures, X = exports and Z = imports</a:t>
            </a:r>
            <a:endParaRPr lang="en-GB" altLang="en-US" dirty="0"/>
          </a:p>
          <a:p>
            <a:pPr>
              <a:lnSpc>
                <a:spcPct val="90000"/>
              </a:lnSpc>
            </a:pPr>
            <a:r>
              <a:rPr lang="en-GB" altLang="en-US" b="1" dirty="0" smtClean="0"/>
              <a:t>Income approach</a:t>
            </a:r>
            <a:endParaRPr lang="en-GB" altLang="en-US" b="1" dirty="0"/>
          </a:p>
          <a:p>
            <a:pPr lvl="1">
              <a:lnSpc>
                <a:spcPct val="90000"/>
              </a:lnSpc>
            </a:pPr>
            <a:r>
              <a:rPr lang="en-GB" altLang="en-US" dirty="0"/>
              <a:t>the sum of incomes paid for </a:t>
            </a:r>
            <a:r>
              <a:rPr lang="en-GB" altLang="en-US" dirty="0" smtClean="0"/>
              <a:t>getting factor </a:t>
            </a:r>
            <a:r>
              <a:rPr lang="en-GB" altLang="en-US" dirty="0"/>
              <a:t>services</a:t>
            </a:r>
          </a:p>
          <a:p>
            <a:pPr lvl="1">
              <a:lnSpc>
                <a:spcPct val="90000"/>
              </a:lnSpc>
            </a:pPr>
            <a:r>
              <a:rPr lang="en-GB" altLang="en-US" dirty="0"/>
              <a:t>wages, profits</a:t>
            </a:r>
            <a:r>
              <a:rPr lang="en-GB" altLang="en-US" dirty="0" smtClean="0"/>
              <a:t>, rents </a:t>
            </a:r>
            <a:r>
              <a:rPr lang="en-GB" altLang="en-US" dirty="0"/>
              <a:t>etc.</a:t>
            </a:r>
          </a:p>
          <a:p>
            <a:pPr>
              <a:lnSpc>
                <a:spcPct val="90000"/>
              </a:lnSpc>
            </a:pPr>
            <a:r>
              <a:rPr lang="en-GB" altLang="en-US" b="1" dirty="0" smtClean="0"/>
              <a:t>Output approach</a:t>
            </a:r>
            <a:endParaRPr lang="en-GB" altLang="en-US" b="1" dirty="0"/>
          </a:p>
          <a:p>
            <a:pPr lvl="1">
              <a:lnSpc>
                <a:spcPct val="90000"/>
              </a:lnSpc>
            </a:pPr>
            <a:r>
              <a:rPr lang="en-GB" altLang="en-US" dirty="0"/>
              <a:t>the sum of output (value added) produced in the economy</a:t>
            </a:r>
          </a:p>
        </p:txBody>
      </p:sp>
      <p:sp>
        <p:nvSpPr>
          <p:cNvPr id="4" name="Slide Number Placeholder 3"/>
          <p:cNvSpPr>
            <a:spLocks noGrp="1"/>
          </p:cNvSpPr>
          <p:nvPr>
            <p:ph type="sldNum" sz="quarter" idx="12"/>
          </p:nvPr>
        </p:nvSpPr>
        <p:spPr/>
        <p:txBody>
          <a:bodyPr/>
          <a:lstStyle/>
          <a:p>
            <a:fld id="{5F1F36BD-D0EB-4F5B-A4FC-BB394AA14D96}" type="slidenum">
              <a:rPr lang="en-US" altLang="en-US"/>
              <a:pPr/>
              <a:t>9</a:t>
            </a:fld>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1">
                                            <p:txEl>
                                              <p:pRg st="5" end="5"/>
                                            </p:txEl>
                                          </p:spTgt>
                                        </p:tgtEl>
                                        <p:attrNameLst>
                                          <p:attrName>style.visibility</p:attrName>
                                        </p:attrNameLst>
                                      </p:cBhvr>
                                      <p:to>
                                        <p:strVal val="visible"/>
                                      </p:to>
                                    </p:set>
                                    <p:anim calcmode="lin" valueType="num">
                                      <p:cBhvr additive="base">
                                        <p:cTn id="37" dur="500" fill="hold"/>
                                        <p:tgtEl>
                                          <p:spTgt spid="737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73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731">
                                            <p:txEl>
                                              <p:pRg st="6" end="6"/>
                                            </p:txEl>
                                          </p:spTgt>
                                        </p:tgtEl>
                                        <p:attrNameLst>
                                          <p:attrName>style.visibility</p:attrName>
                                        </p:attrNameLst>
                                      </p:cBhvr>
                                      <p:to>
                                        <p:strVal val="visible"/>
                                      </p:to>
                                    </p:set>
                                    <p:anim calcmode="lin" valueType="num">
                                      <p:cBhvr additive="base">
                                        <p:cTn id="43" dur="500" fill="hold"/>
                                        <p:tgtEl>
                                          <p:spTgt spid="737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373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6" end="6"/>
                                            </p:txEl>
                                          </p:spTgt>
                                        </p:tgtEl>
                                        <p:attrNameLst>
                                          <p:attrName>ppt_c</p:attrName>
                                        </p:attrNameLst>
                                      </p:cBhvr>
                                      <p:to>
                                        <a:schemeClr val="folHlink"/>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3731">
                                            <p:txEl>
                                              <p:pRg st="7" end="7"/>
                                            </p:txEl>
                                          </p:spTgt>
                                        </p:tgtEl>
                                        <p:attrNameLst>
                                          <p:attrName>style.visibility</p:attrName>
                                        </p:attrNameLst>
                                      </p:cBhvr>
                                      <p:to>
                                        <p:strVal val="visible"/>
                                      </p:to>
                                    </p:set>
                                    <p:anim calcmode="lin" valueType="num">
                                      <p:cBhvr additive="base">
                                        <p:cTn id="49" dur="500" fill="hold"/>
                                        <p:tgtEl>
                                          <p:spTgt spid="737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373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7" end="7"/>
                                            </p:txEl>
                                          </p:spTgt>
                                        </p:tgtEl>
                                        <p:attrNameLst>
                                          <p:attrName>ppt_c</p:attrName>
                                        </p:attrNameLst>
                                      </p:cBhvr>
                                      <p:to>
                                        <a:schemeClr val="folHlink"/>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3731">
                                            <p:txEl>
                                              <p:pRg st="8" end="8"/>
                                            </p:txEl>
                                          </p:spTgt>
                                        </p:tgtEl>
                                        <p:attrNameLst>
                                          <p:attrName>style.visibility</p:attrName>
                                        </p:attrNameLst>
                                      </p:cBhvr>
                                      <p:to>
                                        <p:strVal val="visible"/>
                                      </p:to>
                                    </p:set>
                                    <p:anim calcmode="lin" valueType="num">
                                      <p:cBhvr additive="base">
                                        <p:cTn id="55" dur="500" fill="hold"/>
                                        <p:tgtEl>
                                          <p:spTgt spid="737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3731">
                                            <p:txEl>
                                              <p:pRg st="8" end="8"/>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31">
                                            <p:txEl>
                                              <p:pRg st="8" end="8"/>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8600" y="1219200"/>
            <a:ext cx="8534400"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marL="225425" indent="-225425">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en-US" altLang="en-US" sz="4000" b="1">
                <a:solidFill>
                  <a:srgbClr val="006600"/>
                </a:solidFill>
                <a:latin typeface="Times New Roman" pitchFamily="18" charset="0"/>
              </a:rPr>
              <a:t> </a:t>
            </a:r>
            <a:r>
              <a:rPr lang="en-US" altLang="en-US" b="1">
                <a:solidFill>
                  <a:srgbClr val="006600"/>
                </a:solidFill>
                <a:latin typeface="Times New Roman" pitchFamily="18" charset="0"/>
              </a:rPr>
              <a:t>This approach adds together all the income earned in the production of goods &amp; services</a:t>
            </a:r>
            <a:endParaRPr lang="en-US" altLang="en-US" sz="4000" b="1">
              <a:solidFill>
                <a:srgbClr val="006600"/>
              </a:solidFill>
              <a:latin typeface="Times New Roman" pitchFamily="18" charset="0"/>
            </a:endParaRPr>
          </a:p>
          <a:p>
            <a:pPr>
              <a:spcBef>
                <a:spcPct val="0"/>
              </a:spcBef>
              <a:buFontTx/>
              <a:buNone/>
            </a:pPr>
            <a:r>
              <a:rPr lang="en-US" altLang="en-US" sz="4000" b="1">
                <a:solidFill>
                  <a:srgbClr val="006600"/>
                </a:solidFill>
                <a:latin typeface="Times New Roman" pitchFamily="18" charset="0"/>
              </a:rPr>
              <a:t>	  Wages </a:t>
            </a:r>
            <a:r>
              <a:rPr lang="en-US" altLang="en-US" sz="2800" b="1">
                <a:solidFill>
                  <a:srgbClr val="006600"/>
                </a:solidFill>
                <a:latin typeface="Times New Roman" pitchFamily="18" charset="0"/>
              </a:rPr>
              <a:t>(income from labor)</a:t>
            </a:r>
            <a:endParaRPr lang="en-US" altLang="en-US" sz="4000" b="1">
              <a:solidFill>
                <a:srgbClr val="006600"/>
              </a:solidFill>
              <a:latin typeface="Times New Roman" pitchFamily="18" charset="0"/>
            </a:endParaRPr>
          </a:p>
          <a:p>
            <a:pPr>
              <a:spcBef>
                <a:spcPct val="0"/>
              </a:spcBef>
              <a:buFontTx/>
              <a:buNone/>
            </a:pPr>
            <a:r>
              <a:rPr lang="en-US" altLang="en-US" sz="4000" b="1">
                <a:solidFill>
                  <a:srgbClr val="006600"/>
                </a:solidFill>
                <a:latin typeface="Times New Roman" pitchFamily="18" charset="0"/>
              </a:rPr>
              <a:t> + Rents </a:t>
            </a:r>
            <a:r>
              <a:rPr lang="en-US" altLang="en-US" sz="2800" b="1">
                <a:solidFill>
                  <a:srgbClr val="006600"/>
                </a:solidFill>
                <a:latin typeface="Times New Roman" pitchFamily="18" charset="0"/>
              </a:rPr>
              <a:t>(income from natural resources)</a:t>
            </a:r>
          </a:p>
          <a:p>
            <a:pPr>
              <a:spcBef>
                <a:spcPct val="0"/>
              </a:spcBef>
              <a:buFontTx/>
              <a:buNone/>
            </a:pPr>
            <a:r>
              <a:rPr lang="en-US" altLang="en-US" sz="4000" b="1">
                <a:solidFill>
                  <a:srgbClr val="006600"/>
                </a:solidFill>
                <a:latin typeface="Times New Roman" pitchFamily="18" charset="0"/>
              </a:rPr>
              <a:t> + Interest </a:t>
            </a:r>
            <a:r>
              <a:rPr lang="en-US" altLang="en-US" sz="2400" b="1">
                <a:solidFill>
                  <a:srgbClr val="006600"/>
                </a:solidFill>
                <a:latin typeface="Times New Roman" pitchFamily="18" charset="0"/>
              </a:rPr>
              <a:t>(</a:t>
            </a:r>
            <a:r>
              <a:rPr lang="en-US" altLang="en-US" sz="2800" b="1">
                <a:solidFill>
                  <a:srgbClr val="006600"/>
                </a:solidFill>
                <a:latin typeface="Times New Roman" pitchFamily="18" charset="0"/>
              </a:rPr>
              <a:t>income from capital investments</a:t>
            </a:r>
            <a:r>
              <a:rPr lang="en-US" altLang="en-US" sz="2400" b="1">
                <a:solidFill>
                  <a:srgbClr val="006600"/>
                </a:solidFill>
                <a:latin typeface="Times New Roman" pitchFamily="18" charset="0"/>
              </a:rPr>
              <a:t>)</a:t>
            </a:r>
          </a:p>
          <a:p>
            <a:pPr>
              <a:spcBef>
                <a:spcPct val="0"/>
              </a:spcBef>
              <a:buFontTx/>
              <a:buNone/>
            </a:pPr>
            <a:r>
              <a:rPr lang="en-US" altLang="en-US" sz="4000" b="1">
                <a:solidFill>
                  <a:srgbClr val="006600"/>
                </a:solidFill>
                <a:latin typeface="Times New Roman" pitchFamily="18" charset="0"/>
              </a:rPr>
              <a:t> + Owner’s Income </a:t>
            </a:r>
            <a:r>
              <a:rPr lang="en-US" altLang="en-US" sz="2400" b="1">
                <a:solidFill>
                  <a:srgbClr val="006600"/>
                </a:solidFill>
                <a:latin typeface="Times New Roman" pitchFamily="18" charset="0"/>
              </a:rPr>
              <a:t>(profit earned by </a:t>
            </a:r>
            <a:r>
              <a:rPr lang="en-US" altLang="en-US" sz="2800" b="1">
                <a:solidFill>
                  <a:srgbClr val="006600"/>
                </a:solidFill>
                <a:latin typeface="Times New Roman" pitchFamily="18" charset="0"/>
              </a:rPr>
              <a:t>sole proprietorship and partnerships)</a:t>
            </a:r>
            <a:endParaRPr lang="en-US" altLang="en-US" sz="2400" b="1">
              <a:solidFill>
                <a:srgbClr val="006600"/>
              </a:solidFill>
              <a:latin typeface="Times New Roman" pitchFamily="18" charset="0"/>
            </a:endParaRPr>
          </a:p>
          <a:p>
            <a:pPr>
              <a:spcBef>
                <a:spcPct val="0"/>
              </a:spcBef>
              <a:buFontTx/>
              <a:buNone/>
            </a:pPr>
            <a:r>
              <a:rPr lang="en-US" altLang="en-US" sz="4000" b="1">
                <a:solidFill>
                  <a:srgbClr val="006600"/>
                </a:solidFill>
                <a:latin typeface="Times New Roman" pitchFamily="18" charset="0"/>
              </a:rPr>
              <a:t> </a:t>
            </a:r>
            <a:r>
              <a:rPr lang="en-US" altLang="en-US" sz="4000" b="1" u="sng">
                <a:solidFill>
                  <a:srgbClr val="006600"/>
                </a:solidFill>
                <a:latin typeface="Times New Roman" pitchFamily="18" charset="0"/>
              </a:rPr>
              <a:t>+ Corporate Profits				</a:t>
            </a:r>
            <a:endParaRPr lang="en-US" altLang="en-US" b="1" u="sng">
              <a:solidFill>
                <a:srgbClr val="006600"/>
              </a:solidFill>
              <a:latin typeface="Times New Roman" pitchFamily="18" charset="0"/>
            </a:endParaRPr>
          </a:p>
          <a:p>
            <a:pPr>
              <a:spcBef>
                <a:spcPct val="0"/>
              </a:spcBef>
              <a:buFontTx/>
              <a:buNone/>
            </a:pPr>
            <a:r>
              <a:rPr lang="en-US" altLang="en-US" b="1">
                <a:solidFill>
                  <a:srgbClr val="006600"/>
                </a:solidFill>
                <a:latin typeface="Times New Roman" pitchFamily="18" charset="0"/>
              </a:rPr>
              <a:t>= TOTAL INCOME EARNED</a:t>
            </a:r>
            <a:endParaRPr lang="en-US" altLang="en-US" sz="4000" b="1">
              <a:solidFill>
                <a:srgbClr val="006600"/>
              </a:solidFill>
              <a:latin typeface="Times New Roman" pitchFamily="18" charset="0"/>
            </a:endParaRPr>
          </a:p>
        </p:txBody>
      </p:sp>
      <p:sp>
        <p:nvSpPr>
          <p:cNvPr id="23555" name="Rectangle 3"/>
          <p:cNvSpPr>
            <a:spLocks noChangeArrowheads="1"/>
          </p:cNvSpPr>
          <p:nvPr/>
        </p:nvSpPr>
        <p:spPr bwMode="auto">
          <a:xfrm>
            <a:off x="1420813" y="88900"/>
            <a:ext cx="6443662" cy="1136650"/>
          </a:xfrm>
          <a:prstGeom prst="rect">
            <a:avLst/>
          </a:prstGeom>
          <a:noFill/>
          <a:ln w="12700">
            <a:noFill/>
            <a:miter lim="800000"/>
            <a:headEnd/>
            <a:tailEnd/>
          </a:ln>
          <a:effectLst/>
        </p:spPr>
        <p:txBody>
          <a:bodyPr lIns="90488" tIns="44450" rIns="90488" bIns="44450">
            <a:spAutoFit/>
          </a:bodyPr>
          <a:lstStyle/>
          <a:p>
            <a:pPr>
              <a:defRPr/>
            </a:pPr>
            <a:r>
              <a:rPr lang="en-US" sz="3400" b="1" i="1" dirty="0">
                <a:solidFill>
                  <a:srgbClr val="006600"/>
                </a:solidFill>
                <a:effectLst>
                  <a:outerShdw blurRad="38100" dist="38100" dir="2700000" algn="tl">
                    <a:srgbClr val="000000"/>
                  </a:outerShdw>
                </a:effectLst>
                <a:latin typeface="Verdana" pitchFamily="34" charset="0"/>
              </a:rPr>
              <a:t>THE INCOME (Factor Payment) APPROACH</a:t>
            </a:r>
          </a:p>
        </p:txBody>
      </p:sp>
    </p:spTree>
    <p:extLst>
      <p:ext uri="{BB962C8B-B14F-4D97-AF65-F5344CB8AC3E}">
        <p14:creationId xmlns:p14="http://schemas.microsoft.com/office/powerpoint/2010/main" val="18728161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left)">
                                      <p:cBhvr>
                                        <p:cTn id="7" dur="500"/>
                                        <p:tgtEl>
                                          <p:spTgt spid="23555"/>
                                        </p:tgtEl>
                                      </p:cBhvr>
                                    </p:animEffect>
                                  </p:childTnLst>
                                </p:cTn>
                              </p:par>
                              <p:par>
                                <p:cTn id="8" presetID="3" presetClass="entr" presetSubtype="10" fill="hold" nodeType="withEffect">
                                  <p:stCondLst>
                                    <p:cond delay="0"/>
                                  </p:stCondLst>
                                  <p:childTnLst>
                                    <p:set>
                                      <p:cBhvr>
                                        <p:cTn id="9" dur="1" fill="hold">
                                          <p:stCondLst>
                                            <p:cond delay="0"/>
                                          </p:stCondLst>
                                        </p:cTn>
                                        <p:tgtEl>
                                          <p:spTgt spid="9218">
                                            <p:txEl>
                                              <p:pRg st="0" end="0"/>
                                            </p:txEl>
                                          </p:spTgt>
                                        </p:tgtEl>
                                        <p:attrNameLst>
                                          <p:attrName>style.visibility</p:attrName>
                                        </p:attrNameLst>
                                      </p:cBhvr>
                                      <p:to>
                                        <p:strVal val="visible"/>
                                      </p:to>
                                    </p:set>
                                    <p:animEffect transition="in" filter="blinds(horizontal)">
                                      <p:cBhvr>
                                        <p:cTn id="10" dur="500"/>
                                        <p:tgtEl>
                                          <p:spTgt spid="9218">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218">
                                            <p:txEl>
                                              <p:pRg st="1" end="1"/>
                                            </p:txEl>
                                          </p:spTgt>
                                        </p:tgtEl>
                                        <p:attrNameLst>
                                          <p:attrName>style.visibility</p:attrName>
                                        </p:attrNameLst>
                                      </p:cBhvr>
                                      <p:to>
                                        <p:strVal val="visible"/>
                                      </p:to>
                                    </p:set>
                                    <p:animEffect transition="in" filter="blinds(horizontal)">
                                      <p:cBhvr>
                                        <p:cTn id="15" dur="500"/>
                                        <p:tgtEl>
                                          <p:spTgt spid="9218">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218">
                                            <p:txEl>
                                              <p:pRg st="2" end="2"/>
                                            </p:txEl>
                                          </p:spTgt>
                                        </p:tgtEl>
                                        <p:attrNameLst>
                                          <p:attrName>style.visibility</p:attrName>
                                        </p:attrNameLst>
                                      </p:cBhvr>
                                      <p:to>
                                        <p:strVal val="visible"/>
                                      </p:to>
                                    </p:set>
                                    <p:animEffect transition="in" filter="blinds(horizontal)">
                                      <p:cBhvr>
                                        <p:cTn id="20" dur="500"/>
                                        <p:tgtEl>
                                          <p:spTgt spid="921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218">
                                            <p:txEl>
                                              <p:pRg st="3" end="3"/>
                                            </p:txEl>
                                          </p:spTgt>
                                        </p:tgtEl>
                                        <p:attrNameLst>
                                          <p:attrName>style.visibility</p:attrName>
                                        </p:attrNameLst>
                                      </p:cBhvr>
                                      <p:to>
                                        <p:strVal val="visible"/>
                                      </p:to>
                                    </p:set>
                                    <p:animEffect transition="in" filter="blinds(horizontal)">
                                      <p:cBhvr>
                                        <p:cTn id="25" dur="500"/>
                                        <p:tgtEl>
                                          <p:spTgt spid="9218">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218">
                                            <p:txEl>
                                              <p:pRg st="4" end="4"/>
                                            </p:txEl>
                                          </p:spTgt>
                                        </p:tgtEl>
                                        <p:attrNameLst>
                                          <p:attrName>style.visibility</p:attrName>
                                        </p:attrNameLst>
                                      </p:cBhvr>
                                      <p:to>
                                        <p:strVal val="visible"/>
                                      </p:to>
                                    </p:set>
                                    <p:animEffect transition="in" filter="blinds(horizontal)">
                                      <p:cBhvr>
                                        <p:cTn id="30" dur="500"/>
                                        <p:tgtEl>
                                          <p:spTgt spid="9218">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218">
                                            <p:txEl>
                                              <p:pRg st="5" end="5"/>
                                            </p:txEl>
                                          </p:spTgt>
                                        </p:tgtEl>
                                        <p:attrNameLst>
                                          <p:attrName>style.visibility</p:attrName>
                                        </p:attrNameLst>
                                      </p:cBhvr>
                                      <p:to>
                                        <p:strVal val="visible"/>
                                      </p:to>
                                    </p:set>
                                    <p:animEffect transition="in" filter="blinds(horizontal)">
                                      <p:cBhvr>
                                        <p:cTn id="35" dur="500"/>
                                        <p:tgtEl>
                                          <p:spTgt spid="9218">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9218">
                                            <p:txEl>
                                              <p:pRg st="6" end="6"/>
                                            </p:txEl>
                                          </p:spTgt>
                                        </p:tgtEl>
                                        <p:attrNameLst>
                                          <p:attrName>style.visibility</p:attrName>
                                        </p:attrNameLst>
                                      </p:cBhvr>
                                      <p:to>
                                        <p:strVal val="visible"/>
                                      </p:to>
                                    </p:set>
                                    <p:animEffect transition="in" filter="blinds(horizontal)">
                                      <p:cBhvr>
                                        <p:cTn id="40" dur="500"/>
                                        <p:tgtEl>
                                          <p:spTgt spid="92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Measuring inflation</a:t>
            </a:r>
            <a:endParaRPr lang="en-US" b="1" dirty="0"/>
          </a:p>
        </p:txBody>
      </p:sp>
      <p:sp>
        <p:nvSpPr>
          <p:cNvPr id="4" name="Content Placeholder 3"/>
          <p:cNvSpPr>
            <a:spLocks noGrp="1"/>
          </p:cNvSpPr>
          <p:nvPr>
            <p:ph idx="1"/>
          </p:nvPr>
        </p:nvSpPr>
        <p:spPr/>
        <p:txBody>
          <a:bodyPr>
            <a:normAutofit fontScale="70000" lnSpcReduction="20000"/>
          </a:bodyPr>
          <a:lstStyle/>
          <a:p>
            <a:pPr algn="just"/>
            <a:r>
              <a:rPr lang="en-US" b="1" dirty="0"/>
              <a:t>Price index</a:t>
            </a:r>
          </a:p>
          <a:p>
            <a:pPr marL="0" indent="0" algn="just">
              <a:buNone/>
            </a:pPr>
            <a:r>
              <a:rPr lang="en-US" dirty="0"/>
              <a:t>A price index that measures how much prices have changed over time</a:t>
            </a:r>
          </a:p>
          <a:p>
            <a:pPr marL="0" indent="0" algn="just">
              <a:buNone/>
            </a:pPr>
            <a:r>
              <a:rPr lang="en-US" dirty="0"/>
              <a:t>Price index measures the aggregate price level relative to the chosen base year</a:t>
            </a:r>
          </a:p>
          <a:p>
            <a:pPr algn="just"/>
            <a:r>
              <a:rPr lang="en-US" b="1" dirty="0"/>
              <a:t>Consumer Price Index (CPI</a:t>
            </a:r>
            <a:r>
              <a:rPr lang="en-US" b="1" dirty="0" smtClean="0"/>
              <a:t>):</a:t>
            </a:r>
          </a:p>
          <a:p>
            <a:pPr marL="0" indent="0" algn="just">
              <a:buNone/>
            </a:pPr>
            <a:r>
              <a:rPr lang="en-US" b="1" dirty="0" smtClean="0"/>
              <a:t> </a:t>
            </a:r>
            <a:r>
              <a:rPr lang="en-US" dirty="0"/>
              <a:t>A measure of the average change in prices paid by consumers for a basket of goods and services over time</a:t>
            </a:r>
            <a:r>
              <a:rPr lang="en-US" dirty="0" smtClean="0"/>
              <a:t>.</a:t>
            </a:r>
          </a:p>
          <a:p>
            <a:pPr marL="0" indent="0" algn="just">
              <a:buNone/>
            </a:pPr>
            <a:endParaRPr lang="en-US" b="1" dirty="0"/>
          </a:p>
          <a:p>
            <a:pPr algn="just"/>
            <a:r>
              <a:rPr lang="en-US" b="1" dirty="0"/>
              <a:t>P</a:t>
            </a:r>
            <a:r>
              <a:rPr lang="en-US" b="1" dirty="0" smtClean="0"/>
              <a:t>roducer </a:t>
            </a:r>
            <a:r>
              <a:rPr lang="en-US" b="1" dirty="0"/>
              <a:t>price index (PPI) </a:t>
            </a:r>
            <a:r>
              <a:rPr lang="en-US" b="1" dirty="0" smtClean="0"/>
              <a:t>: </a:t>
            </a:r>
          </a:p>
          <a:p>
            <a:pPr marL="0" indent="0" algn="just">
              <a:buNone/>
            </a:pPr>
            <a:r>
              <a:rPr lang="en-US" dirty="0"/>
              <a:t>A measure of the </a:t>
            </a:r>
            <a:r>
              <a:rPr lang="en-US" b="1" dirty="0"/>
              <a:t>average change in prices received by producers</a:t>
            </a:r>
            <a:r>
              <a:rPr lang="en-US" dirty="0"/>
              <a:t> (businesses or factories) for their </a:t>
            </a:r>
            <a:r>
              <a:rPr lang="en-US" b="1" dirty="0"/>
              <a:t>goods and services</a:t>
            </a:r>
            <a:r>
              <a:rPr lang="en-US" dirty="0"/>
              <a:t> over time</a:t>
            </a:r>
            <a:r>
              <a:rPr lang="en-US" dirty="0" smtClean="0"/>
              <a:t>. </a:t>
            </a:r>
            <a:r>
              <a:rPr lang="en-US" dirty="0"/>
              <a:t>M</a:t>
            </a:r>
            <a:r>
              <a:rPr lang="en-US" dirty="0" smtClean="0"/>
              <a:t>easures </a:t>
            </a:r>
            <a:r>
              <a:rPr lang="en-US" dirty="0"/>
              <a:t>the wholesale prices of approximately 3,000 items </a:t>
            </a:r>
          </a:p>
          <a:p>
            <a:endParaRPr lang="en-US" dirty="0"/>
          </a:p>
        </p:txBody>
      </p:sp>
      <p:sp>
        <p:nvSpPr>
          <p:cNvPr id="2" name="Slide Number Placeholder 1"/>
          <p:cNvSpPr>
            <a:spLocks noGrp="1"/>
          </p:cNvSpPr>
          <p:nvPr>
            <p:ph type="sldNum" sz="quarter" idx="12"/>
          </p:nvPr>
        </p:nvSpPr>
        <p:spPr/>
        <p:txBody>
          <a:bodyPr/>
          <a:lstStyle/>
          <a:p>
            <a:fld id="{7076F5D3-27A4-42E6-B1FD-5235F0FF7BB7}" type="slidenum">
              <a:rPr lang="en-US" altLang="en-US" smtClean="0"/>
              <a:pPr/>
              <a:t>11</a:t>
            </a:fld>
            <a:endParaRPr lang="en-US" altLang="en-US" dirty="0"/>
          </a:p>
        </p:txBody>
      </p:sp>
    </p:spTree>
    <p:extLst>
      <p:ext uri="{BB962C8B-B14F-4D97-AF65-F5344CB8AC3E}">
        <p14:creationId xmlns:p14="http://schemas.microsoft.com/office/powerpoint/2010/main" val="139398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r>
              <a:rPr lang="en-US" altLang="en-US" sz="3600" dirty="0" smtClean="0"/>
              <a:t>Measuring inflation: GDP Deflator</a:t>
            </a:r>
            <a:endParaRPr lang="en-US" altLang="en-US" sz="3600" dirty="0" smtClean="0">
              <a:latin typeface="Tahoma" pitchFamily="34" charset="0"/>
            </a:endParaRPr>
          </a:p>
        </p:txBody>
      </p:sp>
      <p:sp>
        <p:nvSpPr>
          <p:cNvPr id="77827" name="Rectangle 3"/>
          <p:cNvSpPr>
            <a:spLocks noGrp="1" noChangeArrowheads="1"/>
          </p:cNvSpPr>
          <p:nvPr>
            <p:ph type="body" idx="1"/>
          </p:nvPr>
        </p:nvSpPr>
        <p:spPr>
          <a:xfrm>
            <a:off x="685800" y="1295400"/>
            <a:ext cx="7772400" cy="5410200"/>
          </a:xfrm>
          <a:noFill/>
        </p:spPr>
        <p:txBody>
          <a:bodyPr>
            <a:normAutofit/>
          </a:bodyPr>
          <a:lstStyle/>
          <a:p>
            <a:pPr algn="just">
              <a:buSzPct val="70000"/>
            </a:pPr>
            <a:r>
              <a:rPr lang="en-US" sz="1600" dirty="0"/>
              <a:t>A </a:t>
            </a:r>
            <a:r>
              <a:rPr lang="en-US" sz="1600" b="1" dirty="0"/>
              <a:t>price index</a:t>
            </a:r>
            <a:r>
              <a:rPr lang="en-US" sz="1600" dirty="0"/>
              <a:t> that shows how much of the change in </a:t>
            </a:r>
            <a:r>
              <a:rPr lang="en-US" sz="1600" b="1" dirty="0"/>
              <a:t>nominal GDP</a:t>
            </a:r>
            <a:r>
              <a:rPr lang="en-US" sz="1600" dirty="0"/>
              <a:t> is due to </a:t>
            </a:r>
            <a:r>
              <a:rPr lang="en-US" sz="1600" b="1" dirty="0"/>
              <a:t>price changes</a:t>
            </a:r>
            <a:r>
              <a:rPr lang="en-US" sz="1600" dirty="0"/>
              <a:t>, not actual output</a:t>
            </a:r>
            <a:r>
              <a:rPr lang="en-US" sz="1600" dirty="0" smtClean="0"/>
              <a:t>.</a:t>
            </a:r>
          </a:p>
          <a:p>
            <a:pPr marL="0" indent="0">
              <a:buNone/>
            </a:pPr>
            <a:r>
              <a:rPr lang="en-US" sz="1600" b="1" dirty="0" smtClean="0"/>
              <a:t>Interpretation</a:t>
            </a:r>
            <a:r>
              <a:rPr lang="en-US" sz="1600" b="1" dirty="0"/>
              <a:t>:</a:t>
            </a:r>
          </a:p>
          <a:p>
            <a:r>
              <a:rPr lang="en-US" sz="1600" dirty="0"/>
              <a:t>If </a:t>
            </a:r>
            <a:r>
              <a:rPr lang="en-US" sz="1600" b="1" dirty="0"/>
              <a:t>GDP Deflator = 100</a:t>
            </a:r>
            <a:r>
              <a:rPr lang="en-US" sz="1600" dirty="0"/>
              <a:t> → No inflation (current year = base year)</a:t>
            </a:r>
          </a:p>
          <a:p>
            <a:r>
              <a:rPr lang="en-US" sz="1600" dirty="0"/>
              <a:t>If </a:t>
            </a:r>
            <a:r>
              <a:rPr lang="en-US" sz="1600" b="1" dirty="0"/>
              <a:t>GDP Deflator = 120</a:t>
            </a:r>
            <a:r>
              <a:rPr lang="en-US" sz="1600" dirty="0"/>
              <a:t> → Prices increased by </a:t>
            </a:r>
            <a:r>
              <a:rPr lang="en-US" sz="1600" b="1" dirty="0"/>
              <a:t>20%</a:t>
            </a:r>
            <a:r>
              <a:rPr lang="en-US" sz="1600" dirty="0"/>
              <a:t> since base year</a:t>
            </a:r>
          </a:p>
          <a:p>
            <a:r>
              <a:rPr lang="en-US" sz="1600" dirty="0"/>
              <a:t>If </a:t>
            </a:r>
            <a:r>
              <a:rPr lang="en-US" sz="1600" b="1" dirty="0"/>
              <a:t>GDP Deflator = 90</a:t>
            </a:r>
            <a:r>
              <a:rPr lang="en-US" sz="1600" dirty="0"/>
              <a:t> → Prices dropped by </a:t>
            </a:r>
            <a:r>
              <a:rPr lang="en-US" sz="1600" b="1" dirty="0"/>
              <a:t>10%</a:t>
            </a:r>
            <a:endParaRPr lang="en-US" sz="1600" dirty="0"/>
          </a:p>
          <a:p>
            <a:r>
              <a:rPr lang="en-US" sz="1600" b="1" dirty="0"/>
              <a:t>Why Use GDP Deflator?</a:t>
            </a:r>
          </a:p>
          <a:p>
            <a:r>
              <a:rPr lang="en-US" sz="1600" dirty="0"/>
              <a:t>Because </a:t>
            </a:r>
            <a:r>
              <a:rPr lang="en-US" sz="1600" b="1" dirty="0"/>
              <a:t>Nominal GDP alone is misleading</a:t>
            </a:r>
            <a:r>
              <a:rPr lang="en-US" sz="1600" dirty="0"/>
              <a:t>.</a:t>
            </a:r>
          </a:p>
          <a:p>
            <a:pPr marL="0" indent="0">
              <a:buNone/>
            </a:pPr>
            <a:r>
              <a:rPr lang="en-US" sz="1600" dirty="0" smtClean="0"/>
              <a:t> </a:t>
            </a:r>
            <a:r>
              <a:rPr lang="en-US" sz="1600" dirty="0"/>
              <a:t>Let’s say:</a:t>
            </a:r>
          </a:p>
          <a:p>
            <a:r>
              <a:rPr lang="en-US" sz="1600" dirty="0"/>
              <a:t>Nominal GDP rose from </a:t>
            </a:r>
            <a:r>
              <a:rPr lang="en-US" sz="1600" dirty="0" err="1"/>
              <a:t>Rs</a:t>
            </a:r>
            <a:r>
              <a:rPr lang="en-US" sz="1600" dirty="0"/>
              <a:t>. 1,000 to </a:t>
            </a:r>
            <a:r>
              <a:rPr lang="en-US" sz="1600" dirty="0" err="1"/>
              <a:t>Rs</a:t>
            </a:r>
            <a:r>
              <a:rPr lang="en-US" sz="1600" dirty="0"/>
              <a:t>. 1,500</a:t>
            </a:r>
          </a:p>
          <a:p>
            <a:r>
              <a:rPr lang="en-US" sz="1600" dirty="0"/>
              <a:t>But prices also rose 50%</a:t>
            </a:r>
          </a:p>
          <a:p>
            <a:r>
              <a:rPr lang="en-US" sz="1600" dirty="0"/>
              <a:t>Then real GDP </a:t>
            </a:r>
            <a:r>
              <a:rPr lang="en-US" sz="1600" b="1" dirty="0"/>
              <a:t>didn’t grow</a:t>
            </a:r>
            <a:r>
              <a:rPr lang="en-US" sz="1600" dirty="0"/>
              <a:t> </a:t>
            </a:r>
            <a:r>
              <a:rPr lang="en-US" sz="1600" dirty="0" smtClean="0"/>
              <a:t>, </a:t>
            </a:r>
            <a:r>
              <a:rPr lang="en-US" sz="1600" dirty="0"/>
              <a:t>the </a:t>
            </a:r>
            <a:r>
              <a:rPr lang="en-US" sz="1600" b="1" dirty="0"/>
              <a:t>extra </a:t>
            </a:r>
            <a:r>
              <a:rPr lang="en-US" sz="1600" b="1" dirty="0" err="1"/>
              <a:t>Rs</a:t>
            </a:r>
            <a:r>
              <a:rPr lang="en-US" sz="1600" b="1" dirty="0"/>
              <a:t>. 500 is only due to price increase</a:t>
            </a:r>
            <a:r>
              <a:rPr lang="en-US" sz="1600" dirty="0"/>
              <a:t>, not more goods.</a:t>
            </a:r>
          </a:p>
          <a:p>
            <a:pPr marL="0" indent="0">
              <a:buNone/>
            </a:pPr>
            <a:r>
              <a:rPr lang="en-US" sz="1600" dirty="0" smtClean="0"/>
              <a:t>So </a:t>
            </a:r>
            <a:r>
              <a:rPr lang="en-US" sz="1600" dirty="0"/>
              <a:t>GDP Deflator </a:t>
            </a:r>
            <a:r>
              <a:rPr lang="en-US" sz="1600" b="1" dirty="0"/>
              <a:t>removes the effect of inflation</a:t>
            </a:r>
            <a:r>
              <a:rPr lang="en-US" sz="1600" dirty="0"/>
              <a:t>, and lets us:</a:t>
            </a:r>
          </a:p>
          <a:p>
            <a:r>
              <a:rPr lang="en-US" sz="1600" b="1" dirty="0"/>
              <a:t>Compare years fairly</a:t>
            </a:r>
            <a:endParaRPr lang="en-US" sz="1600" dirty="0"/>
          </a:p>
          <a:p>
            <a:r>
              <a:rPr lang="en-US" sz="1600" b="1" dirty="0"/>
              <a:t>Measure true economic growth</a:t>
            </a:r>
            <a:endParaRPr lang="en-US" sz="1600" dirty="0"/>
          </a:p>
          <a:p>
            <a:r>
              <a:rPr lang="en-US" sz="1600" b="1" dirty="0"/>
              <a:t>Avoid overestimating progress</a:t>
            </a:r>
            <a:endParaRPr lang="en-US" sz="1600" dirty="0"/>
          </a:p>
          <a:p>
            <a:pPr algn="just">
              <a:buSzPct val="70000"/>
            </a:pPr>
            <a:endParaRPr lang="en-US" altLang="en-US" sz="1600" dirty="0" smtClean="0"/>
          </a:p>
        </p:txBody>
      </p:sp>
    </p:spTree>
    <p:extLst>
      <p:ext uri="{BB962C8B-B14F-4D97-AF65-F5344CB8AC3E}">
        <p14:creationId xmlns:p14="http://schemas.microsoft.com/office/powerpoint/2010/main" val="178923571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subTnLst>
                                    <p:animClr clrSpc="rgb" dir="cw">
                                      <p:cBhvr override="childStyle">
                                        <p:cTn dur="1" fill="hold" display="0" masterRel="nextClick" afterEffect="1"/>
                                        <p:tgtEl>
                                          <p:spTgt spid="77827">
                                            <p:txEl>
                                              <p:pRg st="0" end="0"/>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Effect transition="in" filter="wipe(left)">
                                      <p:cBhvr>
                                        <p:cTn id="12" dur="500"/>
                                        <p:tgtEl>
                                          <p:spTgt spid="77827">
                                            <p:txEl>
                                              <p:pRg st="1" end="1"/>
                                            </p:txEl>
                                          </p:spTgt>
                                        </p:tgtEl>
                                      </p:cBhvr>
                                    </p:animEffect>
                                  </p:childTnLst>
                                  <p:subTnLst>
                                    <p:animClr clrSpc="rgb" dir="cw">
                                      <p:cBhvr override="childStyle">
                                        <p:cTn dur="1" fill="hold" display="0" masterRel="nextClick" afterEffect="1"/>
                                        <p:tgtEl>
                                          <p:spTgt spid="77827">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wipe(left)">
                                      <p:cBhvr>
                                        <p:cTn id="17" dur="500"/>
                                        <p:tgtEl>
                                          <p:spTgt spid="77827">
                                            <p:txEl>
                                              <p:pRg st="2" end="2"/>
                                            </p:txEl>
                                          </p:spTgt>
                                        </p:tgtEl>
                                      </p:cBhvr>
                                    </p:animEffect>
                                  </p:childTnLst>
                                  <p:subTnLst>
                                    <p:animClr clrSpc="rgb" dir="cw">
                                      <p:cBhvr override="childStyle">
                                        <p:cTn dur="1" fill="hold" display="0" masterRel="nextClick" afterEffect="1"/>
                                        <p:tgtEl>
                                          <p:spTgt spid="77827">
                                            <p:txEl>
                                              <p:pRg st="2" end="2"/>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wipe(left)">
                                      <p:cBhvr>
                                        <p:cTn id="22" dur="500"/>
                                        <p:tgtEl>
                                          <p:spTgt spid="77827">
                                            <p:txEl>
                                              <p:pRg st="3" end="3"/>
                                            </p:txEl>
                                          </p:spTgt>
                                        </p:tgtEl>
                                      </p:cBhvr>
                                    </p:animEffect>
                                  </p:childTnLst>
                                  <p:subTnLst>
                                    <p:animClr clrSpc="rgb" dir="cw">
                                      <p:cBhvr override="childStyle">
                                        <p:cTn dur="1" fill="hold" display="0" masterRel="nextClick" afterEffect="1"/>
                                        <p:tgtEl>
                                          <p:spTgt spid="77827">
                                            <p:txEl>
                                              <p:pRg st="3" end="3"/>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wipe(left)">
                                      <p:cBhvr>
                                        <p:cTn id="27" dur="500"/>
                                        <p:tgtEl>
                                          <p:spTgt spid="77827">
                                            <p:txEl>
                                              <p:pRg st="4" end="4"/>
                                            </p:txEl>
                                          </p:spTgt>
                                        </p:tgtEl>
                                      </p:cBhvr>
                                    </p:animEffect>
                                  </p:childTnLst>
                                  <p:subTnLst>
                                    <p:animClr clrSpc="rgb" dir="cw">
                                      <p:cBhvr override="childStyle">
                                        <p:cTn dur="1" fill="hold" display="0" masterRel="nextClick" afterEffect="1"/>
                                        <p:tgtEl>
                                          <p:spTgt spid="77827">
                                            <p:txEl>
                                              <p:pRg st="4" end="4"/>
                                            </p:txEl>
                                          </p:spTgt>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827">
                                            <p:txEl>
                                              <p:pRg st="5" end="5"/>
                                            </p:txEl>
                                          </p:spTgt>
                                        </p:tgtEl>
                                        <p:attrNameLst>
                                          <p:attrName>style.visibility</p:attrName>
                                        </p:attrNameLst>
                                      </p:cBhvr>
                                      <p:to>
                                        <p:strVal val="visible"/>
                                      </p:to>
                                    </p:set>
                                    <p:animEffect transition="in" filter="wipe(left)">
                                      <p:cBhvr>
                                        <p:cTn id="32" dur="500"/>
                                        <p:tgtEl>
                                          <p:spTgt spid="77827">
                                            <p:txEl>
                                              <p:pRg st="5" end="5"/>
                                            </p:txEl>
                                          </p:spTgt>
                                        </p:tgtEl>
                                      </p:cBhvr>
                                    </p:animEffect>
                                  </p:childTnLst>
                                  <p:subTnLst>
                                    <p:animClr clrSpc="rgb" dir="cw">
                                      <p:cBhvr override="childStyle">
                                        <p:cTn dur="1" fill="hold" display="0" masterRel="nextClick" afterEffect="1"/>
                                        <p:tgtEl>
                                          <p:spTgt spid="77827">
                                            <p:txEl>
                                              <p:pRg st="5" end="5"/>
                                            </p:txEl>
                                          </p:spTgt>
                                        </p:tgtEl>
                                        <p:attrNameLst>
                                          <p:attrName>ppt_c</p:attrName>
                                        </p:attrNameLst>
                                      </p:cBhvr>
                                      <p:to>
                                        <a:schemeClr val="bg2"/>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Effect transition="in" filter="wipe(left)">
                                      <p:cBhvr>
                                        <p:cTn id="37" dur="500"/>
                                        <p:tgtEl>
                                          <p:spTgt spid="77827">
                                            <p:txEl>
                                              <p:pRg st="6" end="6"/>
                                            </p:txEl>
                                          </p:spTgt>
                                        </p:tgtEl>
                                      </p:cBhvr>
                                    </p:animEffect>
                                  </p:childTnLst>
                                  <p:subTnLst>
                                    <p:animClr clrSpc="rgb" dir="cw">
                                      <p:cBhvr override="childStyle">
                                        <p:cTn dur="1" fill="hold" display="0" masterRel="nextClick" afterEffect="1"/>
                                        <p:tgtEl>
                                          <p:spTgt spid="77827">
                                            <p:txEl>
                                              <p:pRg st="6" end="6"/>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7827">
                                            <p:txEl>
                                              <p:pRg st="7" end="7"/>
                                            </p:txEl>
                                          </p:spTgt>
                                        </p:tgtEl>
                                        <p:attrNameLst>
                                          <p:attrName>style.visibility</p:attrName>
                                        </p:attrNameLst>
                                      </p:cBhvr>
                                      <p:to>
                                        <p:strVal val="visible"/>
                                      </p:to>
                                    </p:set>
                                    <p:animEffect transition="in" filter="wipe(left)">
                                      <p:cBhvr>
                                        <p:cTn id="42" dur="500"/>
                                        <p:tgtEl>
                                          <p:spTgt spid="77827">
                                            <p:txEl>
                                              <p:pRg st="7" end="7"/>
                                            </p:txEl>
                                          </p:spTgt>
                                        </p:tgtEl>
                                      </p:cBhvr>
                                    </p:animEffect>
                                  </p:childTnLst>
                                  <p:subTnLst>
                                    <p:animClr clrSpc="rgb" dir="cw">
                                      <p:cBhvr override="childStyle">
                                        <p:cTn dur="1" fill="hold" display="0" masterRel="nextClick" afterEffect="1"/>
                                        <p:tgtEl>
                                          <p:spTgt spid="77827">
                                            <p:txEl>
                                              <p:pRg st="7" end="7"/>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827">
                                            <p:txEl>
                                              <p:pRg st="8" end="8"/>
                                            </p:txEl>
                                          </p:spTgt>
                                        </p:tgtEl>
                                        <p:attrNameLst>
                                          <p:attrName>style.visibility</p:attrName>
                                        </p:attrNameLst>
                                      </p:cBhvr>
                                      <p:to>
                                        <p:strVal val="visible"/>
                                      </p:to>
                                    </p:set>
                                    <p:animEffect transition="in" filter="wipe(left)">
                                      <p:cBhvr>
                                        <p:cTn id="47" dur="500"/>
                                        <p:tgtEl>
                                          <p:spTgt spid="77827">
                                            <p:txEl>
                                              <p:pRg st="8" end="8"/>
                                            </p:txEl>
                                          </p:spTgt>
                                        </p:tgtEl>
                                      </p:cBhvr>
                                    </p:animEffect>
                                  </p:childTnLst>
                                  <p:subTnLst>
                                    <p:animClr clrSpc="rgb" dir="cw">
                                      <p:cBhvr override="childStyle">
                                        <p:cTn dur="1" fill="hold" display="0" masterRel="nextClick" afterEffect="1"/>
                                        <p:tgtEl>
                                          <p:spTgt spid="77827">
                                            <p:txEl>
                                              <p:pRg st="8" end="8"/>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827">
                                            <p:txEl>
                                              <p:pRg st="9" end="9"/>
                                            </p:txEl>
                                          </p:spTgt>
                                        </p:tgtEl>
                                        <p:attrNameLst>
                                          <p:attrName>style.visibility</p:attrName>
                                        </p:attrNameLst>
                                      </p:cBhvr>
                                      <p:to>
                                        <p:strVal val="visible"/>
                                      </p:to>
                                    </p:set>
                                    <p:animEffect transition="in" filter="wipe(left)">
                                      <p:cBhvr>
                                        <p:cTn id="52" dur="500"/>
                                        <p:tgtEl>
                                          <p:spTgt spid="77827">
                                            <p:txEl>
                                              <p:pRg st="9" end="9"/>
                                            </p:txEl>
                                          </p:spTgt>
                                        </p:tgtEl>
                                      </p:cBhvr>
                                    </p:animEffect>
                                  </p:childTnLst>
                                  <p:subTnLst>
                                    <p:animClr clrSpc="rgb" dir="cw">
                                      <p:cBhvr override="childStyle">
                                        <p:cTn dur="1" fill="hold" display="0" masterRel="nextClick" afterEffect="1"/>
                                        <p:tgtEl>
                                          <p:spTgt spid="77827">
                                            <p:txEl>
                                              <p:pRg st="9" end="9"/>
                                            </p:txEl>
                                          </p:spTgt>
                                        </p:tgtEl>
                                        <p:attrNameLst>
                                          <p:attrName>ppt_c</p:attrName>
                                        </p:attrNameLst>
                                      </p:cBhvr>
                                      <p:to>
                                        <a:schemeClr val="bg2"/>
                                      </p:to>
                                    </p:animClr>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827">
                                            <p:txEl>
                                              <p:pRg st="10" end="10"/>
                                            </p:txEl>
                                          </p:spTgt>
                                        </p:tgtEl>
                                        <p:attrNameLst>
                                          <p:attrName>style.visibility</p:attrName>
                                        </p:attrNameLst>
                                      </p:cBhvr>
                                      <p:to>
                                        <p:strVal val="visible"/>
                                      </p:to>
                                    </p:set>
                                    <p:animEffect transition="in" filter="wipe(left)">
                                      <p:cBhvr>
                                        <p:cTn id="57" dur="500"/>
                                        <p:tgtEl>
                                          <p:spTgt spid="77827">
                                            <p:txEl>
                                              <p:pRg st="10" end="10"/>
                                            </p:txEl>
                                          </p:spTgt>
                                        </p:tgtEl>
                                      </p:cBhvr>
                                    </p:animEffect>
                                  </p:childTnLst>
                                  <p:subTnLst>
                                    <p:animClr clrSpc="rgb" dir="cw">
                                      <p:cBhvr override="childStyle">
                                        <p:cTn dur="1" fill="hold" display="0" masterRel="nextClick" afterEffect="1"/>
                                        <p:tgtEl>
                                          <p:spTgt spid="77827">
                                            <p:txEl>
                                              <p:pRg st="10" end="10"/>
                                            </p:txEl>
                                          </p:spTgt>
                                        </p:tgtEl>
                                        <p:attrNameLst>
                                          <p:attrName>ppt_c</p:attrName>
                                        </p:attrNameLst>
                                      </p:cBhvr>
                                      <p:to>
                                        <a:schemeClr val="bg2"/>
                                      </p:to>
                                    </p:animClr>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7827">
                                            <p:txEl>
                                              <p:pRg st="11" end="11"/>
                                            </p:txEl>
                                          </p:spTgt>
                                        </p:tgtEl>
                                        <p:attrNameLst>
                                          <p:attrName>style.visibility</p:attrName>
                                        </p:attrNameLst>
                                      </p:cBhvr>
                                      <p:to>
                                        <p:strVal val="visible"/>
                                      </p:to>
                                    </p:set>
                                    <p:animEffect transition="in" filter="wipe(left)">
                                      <p:cBhvr>
                                        <p:cTn id="62" dur="500"/>
                                        <p:tgtEl>
                                          <p:spTgt spid="77827">
                                            <p:txEl>
                                              <p:pRg st="11" end="11"/>
                                            </p:txEl>
                                          </p:spTgt>
                                        </p:tgtEl>
                                      </p:cBhvr>
                                    </p:animEffect>
                                  </p:childTnLst>
                                  <p:subTnLst>
                                    <p:animClr clrSpc="rgb" dir="cw">
                                      <p:cBhvr override="childStyle">
                                        <p:cTn dur="1" fill="hold" display="0" masterRel="nextClick" afterEffect="1"/>
                                        <p:tgtEl>
                                          <p:spTgt spid="77827">
                                            <p:txEl>
                                              <p:pRg st="11" end="11"/>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7827">
                                            <p:txEl>
                                              <p:pRg st="12" end="12"/>
                                            </p:txEl>
                                          </p:spTgt>
                                        </p:tgtEl>
                                        <p:attrNameLst>
                                          <p:attrName>style.visibility</p:attrName>
                                        </p:attrNameLst>
                                      </p:cBhvr>
                                      <p:to>
                                        <p:strVal val="visible"/>
                                      </p:to>
                                    </p:set>
                                    <p:animEffect transition="in" filter="wipe(left)">
                                      <p:cBhvr>
                                        <p:cTn id="67" dur="500"/>
                                        <p:tgtEl>
                                          <p:spTgt spid="77827">
                                            <p:txEl>
                                              <p:pRg st="12" end="12"/>
                                            </p:txEl>
                                          </p:spTgt>
                                        </p:tgtEl>
                                      </p:cBhvr>
                                    </p:animEffect>
                                  </p:childTnLst>
                                  <p:subTnLst>
                                    <p:animClr clrSpc="rgb" dir="cw">
                                      <p:cBhvr override="childStyle">
                                        <p:cTn dur="1" fill="hold" display="0" masterRel="nextClick" afterEffect="1"/>
                                        <p:tgtEl>
                                          <p:spTgt spid="77827">
                                            <p:txEl>
                                              <p:pRg st="12" end="12"/>
                                            </p:txEl>
                                          </p:spTgt>
                                        </p:tgtEl>
                                        <p:attrNameLst>
                                          <p:attrName>ppt_c</p:attrName>
                                        </p:attrNameLst>
                                      </p:cBhvr>
                                      <p:to>
                                        <a:schemeClr val="bg2"/>
                                      </p:to>
                                    </p:animClr>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7827">
                                            <p:txEl>
                                              <p:pRg st="13" end="13"/>
                                            </p:txEl>
                                          </p:spTgt>
                                        </p:tgtEl>
                                        <p:attrNameLst>
                                          <p:attrName>style.visibility</p:attrName>
                                        </p:attrNameLst>
                                      </p:cBhvr>
                                      <p:to>
                                        <p:strVal val="visible"/>
                                      </p:to>
                                    </p:set>
                                    <p:animEffect transition="in" filter="wipe(left)">
                                      <p:cBhvr>
                                        <p:cTn id="72" dur="500"/>
                                        <p:tgtEl>
                                          <p:spTgt spid="77827">
                                            <p:txEl>
                                              <p:pRg st="13" end="13"/>
                                            </p:txEl>
                                          </p:spTgt>
                                        </p:tgtEl>
                                      </p:cBhvr>
                                    </p:animEffect>
                                  </p:childTnLst>
                                  <p:subTnLst>
                                    <p:animClr clrSpc="rgb" dir="cw">
                                      <p:cBhvr override="childStyle">
                                        <p:cTn dur="1" fill="hold" display="0" masterRel="nextClick" afterEffect="1"/>
                                        <p:tgtEl>
                                          <p:spTgt spid="77827">
                                            <p:txEl>
                                              <p:pRg st="13" end="13"/>
                                            </p:txEl>
                                          </p:spTgt>
                                        </p:tgtEl>
                                        <p:attrNameLst>
                                          <p:attrName>ppt_c</p:attrName>
                                        </p:attrNameLst>
                                      </p:cBhvr>
                                      <p:to>
                                        <a:schemeClr val="bg2"/>
                                      </p:to>
                                    </p:animClr>
                                  </p:sub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7827">
                                            <p:txEl>
                                              <p:pRg st="14" end="14"/>
                                            </p:txEl>
                                          </p:spTgt>
                                        </p:tgtEl>
                                        <p:attrNameLst>
                                          <p:attrName>style.visibility</p:attrName>
                                        </p:attrNameLst>
                                      </p:cBhvr>
                                      <p:to>
                                        <p:strVal val="visible"/>
                                      </p:to>
                                    </p:set>
                                    <p:animEffect transition="in" filter="wipe(left)">
                                      <p:cBhvr>
                                        <p:cTn id="77" dur="500"/>
                                        <p:tgtEl>
                                          <p:spTgt spid="77827">
                                            <p:txEl>
                                              <p:pRg st="14" end="14"/>
                                            </p:txEl>
                                          </p:spTgt>
                                        </p:tgtEl>
                                      </p:cBhvr>
                                    </p:animEffect>
                                  </p:childTnLst>
                                  <p:subTnLst>
                                    <p:animClr clrSpc="rgb" dir="cw">
                                      <p:cBhvr override="childStyle">
                                        <p:cTn dur="1" fill="hold" display="0" masterRel="nextClick" afterEffect="1"/>
                                        <p:tgtEl>
                                          <p:spTgt spid="77827">
                                            <p:txEl>
                                              <p:pRg st="14" end="1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r>
              <a:rPr lang="en-US" altLang="en-US" sz="3600" smtClean="0"/>
              <a:t>GDP Deflator</a:t>
            </a:r>
            <a:endParaRPr lang="en-US" altLang="en-US" sz="3600" smtClean="0">
              <a:latin typeface="Tahoma" pitchFamily="34" charset="0"/>
            </a:endParaRPr>
          </a:p>
        </p:txBody>
      </p:sp>
      <p:graphicFrame>
        <p:nvGraphicFramePr>
          <p:cNvPr id="79875" name="Object 3"/>
          <p:cNvGraphicFramePr>
            <a:graphicFrameLocks/>
          </p:cNvGraphicFramePr>
          <p:nvPr/>
        </p:nvGraphicFramePr>
        <p:xfrm>
          <a:off x="838200" y="3276600"/>
          <a:ext cx="7632700" cy="1179513"/>
        </p:xfrm>
        <a:graphic>
          <a:graphicData uri="http://schemas.openxmlformats.org/presentationml/2006/ole">
            <mc:AlternateContent xmlns:mc="http://schemas.openxmlformats.org/markup-compatibility/2006">
              <mc:Choice xmlns:v="urn:schemas-microsoft-com:vml" Requires="v">
                <p:oleObj spid="_x0000_s107549" name="Equation" r:id="rId4" imgW="7632700" imgH="1179513" progId="Equation.3">
                  <p:embed/>
                </p:oleObj>
              </mc:Choice>
              <mc:Fallback>
                <p:oleObj name="Equation" r:id="rId4" imgW="7632700" imgH="1179513"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276600"/>
                        <a:ext cx="76327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6" name="Rectangle 4"/>
          <p:cNvSpPr>
            <a:spLocks noGrp="1" noChangeArrowheads="1"/>
          </p:cNvSpPr>
          <p:nvPr>
            <p:ph type="body" idx="1"/>
          </p:nvPr>
        </p:nvSpPr>
        <p:spPr>
          <a:xfrm>
            <a:off x="533400" y="1981200"/>
            <a:ext cx="8077200" cy="838200"/>
          </a:xfrm>
          <a:noFill/>
        </p:spPr>
        <p:txBody>
          <a:bodyPr/>
          <a:lstStyle/>
          <a:p>
            <a:pPr>
              <a:buFont typeface="Monotype Sorts" pitchFamily="2" charset="2"/>
              <a:buNone/>
            </a:pPr>
            <a:r>
              <a:rPr lang="en-US" altLang="en-US" smtClean="0">
                <a:solidFill>
                  <a:srgbClr val="474A81"/>
                </a:solidFill>
              </a:rPr>
              <a:t>The GDP deflator is calculated as follows:</a:t>
            </a:r>
          </a:p>
        </p:txBody>
      </p:sp>
    </p:spTree>
    <p:extLst>
      <p:ext uri="{BB962C8B-B14F-4D97-AF65-F5344CB8AC3E}">
        <p14:creationId xmlns:p14="http://schemas.microsoft.com/office/powerpoint/2010/main" val="17873155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9876">
                                            <p:txEl>
                                              <p:pRg st="0" end="0"/>
                                            </p:txEl>
                                          </p:spTgt>
                                        </p:tgtEl>
                                        <p:attrNameLst>
                                          <p:attrName>style.visibility</p:attrName>
                                        </p:attrNameLst>
                                      </p:cBhvr>
                                      <p:to>
                                        <p:strVal val="visible"/>
                                      </p:to>
                                    </p:set>
                                    <p:animEffect transition="in" filter="barn(outVertical)">
                                      <p:cBhvr>
                                        <p:cTn id="7" dur="500"/>
                                        <p:tgtEl>
                                          <p:spTgt spid="79876">
                                            <p:txEl>
                                              <p:pRg st="0" end="0"/>
                                            </p:txEl>
                                          </p:spTgt>
                                        </p:tgtEl>
                                      </p:cBhvr>
                                    </p:animEffect>
                                  </p:childTnLst>
                                  <p:subTnLst>
                                    <p:animClr clrSpc="rgb" dir="cw">
                                      <p:cBhvr override="childStyle">
                                        <p:cTn dur="1" fill="hold" display="0" masterRel="nextClick" afterEffect="1"/>
                                        <p:tgtEl>
                                          <p:spTgt spid="79876">
                                            <p:txEl>
                                              <p:pRg st="0" end="0"/>
                                            </p:txEl>
                                          </p:spTgt>
                                        </p:tgtEl>
                                        <p:attrNameLst>
                                          <p:attrName>ppt_c</p:attrName>
                                        </p:attrNameLst>
                                      </p:cBhvr>
                                      <p:to>
                                        <a:schemeClr val="bg2"/>
                                      </p:to>
                                    </p:animClr>
                                  </p:subTnLst>
                                </p:cTn>
                              </p:par>
                              <p:par>
                                <p:cTn id="8" presetID="22" presetClass="entr" presetSubtype="4" fill="hold" nodeType="withEffect">
                                  <p:stCondLst>
                                    <p:cond delay="0"/>
                                  </p:stCondLst>
                                  <p:childTnLst>
                                    <p:set>
                                      <p:cBhvr>
                                        <p:cTn id="9" dur="1" fill="hold">
                                          <p:stCondLst>
                                            <p:cond delay="0"/>
                                          </p:stCondLst>
                                        </p:cTn>
                                        <p:tgtEl>
                                          <p:spTgt spid="79875"/>
                                        </p:tgtEl>
                                        <p:attrNameLst>
                                          <p:attrName>style.visibility</p:attrName>
                                        </p:attrNameLst>
                                      </p:cBhvr>
                                      <p:to>
                                        <p:strVal val="visible"/>
                                      </p:to>
                                    </p:set>
                                    <p:animEffect transition="in" filter="wipe(down)">
                                      <p:cBhvr>
                                        <p:cTn id="10"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1922" name="Object 2"/>
          <p:cNvGraphicFramePr>
            <a:graphicFrameLocks/>
          </p:cNvGraphicFramePr>
          <p:nvPr/>
        </p:nvGraphicFramePr>
        <p:xfrm>
          <a:off x="149225" y="3733800"/>
          <a:ext cx="8851900" cy="1308100"/>
        </p:xfrm>
        <a:graphic>
          <a:graphicData uri="http://schemas.openxmlformats.org/presentationml/2006/ole">
            <mc:AlternateContent xmlns:mc="http://schemas.openxmlformats.org/markup-compatibility/2006">
              <mc:Choice xmlns:v="urn:schemas-microsoft-com:vml" Requires="v">
                <p:oleObj spid="_x0000_s108573" name="Equation" r:id="rId4" imgW="8851900" imgH="1308100" progId="Equation.3">
                  <p:embed/>
                </p:oleObj>
              </mc:Choice>
              <mc:Fallback>
                <p:oleObj name="Equation" r:id="rId4" imgW="8851900" imgH="13081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25" y="3733800"/>
                        <a:ext cx="88519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1" name="Rectangle 3"/>
          <p:cNvSpPr>
            <a:spLocks noGrp="1" noChangeArrowheads="1"/>
          </p:cNvSpPr>
          <p:nvPr>
            <p:ph type="ctrTitle"/>
          </p:nvPr>
        </p:nvSpPr>
        <p:spPr>
          <a:xfrm>
            <a:off x="685800" y="685800"/>
            <a:ext cx="7772400" cy="1143000"/>
          </a:xfrm>
          <a:noFill/>
        </p:spPr>
        <p:txBody>
          <a:bodyPr/>
          <a:lstStyle/>
          <a:p>
            <a:r>
              <a:rPr lang="en-US" altLang="en-US" sz="3600" smtClean="0"/>
              <a:t>Converting Nominal GDP to Real GDP</a:t>
            </a:r>
            <a:endParaRPr lang="en-US" altLang="en-US" sz="3600" smtClean="0">
              <a:latin typeface="Tahoma" pitchFamily="34" charset="0"/>
            </a:endParaRPr>
          </a:p>
        </p:txBody>
      </p:sp>
      <p:sp>
        <p:nvSpPr>
          <p:cNvPr id="81924" name="Rectangle 4"/>
          <p:cNvSpPr>
            <a:spLocks noGrp="1" noChangeArrowheads="1"/>
          </p:cNvSpPr>
          <p:nvPr>
            <p:ph type="subTitle" idx="1"/>
          </p:nvPr>
        </p:nvSpPr>
        <p:spPr>
          <a:xfrm>
            <a:off x="990600" y="2362200"/>
            <a:ext cx="6934200" cy="1219200"/>
          </a:xfrm>
          <a:noFill/>
        </p:spPr>
        <p:txBody>
          <a:bodyPr/>
          <a:lstStyle/>
          <a:p>
            <a:pPr algn="l"/>
            <a:r>
              <a:rPr lang="en-US" altLang="en-US" sz="3400" smtClean="0">
                <a:solidFill>
                  <a:srgbClr val="474A81"/>
                </a:solidFill>
              </a:rPr>
              <a:t>Nominal GDP is converted to </a:t>
            </a:r>
            <a:r>
              <a:rPr lang="en-US" altLang="en-US" sz="3400" smtClean="0">
                <a:solidFill>
                  <a:srgbClr val="A50021"/>
                </a:solidFill>
              </a:rPr>
              <a:t>real GDP</a:t>
            </a:r>
            <a:r>
              <a:rPr lang="en-US" altLang="en-US" sz="3400" smtClean="0">
                <a:solidFill>
                  <a:srgbClr val="474A81"/>
                </a:solidFill>
              </a:rPr>
              <a:t> as follows:</a:t>
            </a:r>
          </a:p>
        </p:txBody>
      </p:sp>
    </p:spTree>
    <p:extLst>
      <p:ext uri="{BB962C8B-B14F-4D97-AF65-F5344CB8AC3E}">
        <p14:creationId xmlns:p14="http://schemas.microsoft.com/office/powerpoint/2010/main" val="44237580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Effect transition="in" filter="barn(outVertical)">
                                      <p:cBhvr>
                                        <p:cTn id="7" dur="500"/>
                                        <p:tgtEl>
                                          <p:spTgt spid="81924">
                                            <p:txEl>
                                              <p:pRg st="0" end="0"/>
                                            </p:txEl>
                                          </p:spTgt>
                                        </p:tgtEl>
                                      </p:cBhvr>
                                    </p:animEffect>
                                  </p:childTnLst>
                                  <p:subTnLst>
                                    <p:animClr clrSpc="rgb" dir="cw">
                                      <p:cBhvr override="childStyle">
                                        <p:cTn dur="1" fill="hold" display="0" masterRel="nextClick" afterEffect="1"/>
                                        <p:tgtEl>
                                          <p:spTgt spid="81924">
                                            <p:txEl>
                                              <p:pRg st="0" end="0"/>
                                            </p:txEl>
                                          </p:spTgt>
                                        </p:tgtEl>
                                        <p:attrNameLst>
                                          <p:attrName>ppt_c</p:attrName>
                                        </p:attrNameLst>
                                      </p:cBhvr>
                                      <p:to>
                                        <a:schemeClr val="bg2"/>
                                      </p:to>
                                    </p:animClr>
                                  </p:subTnLst>
                                </p:cTn>
                              </p:par>
                              <p:par>
                                <p:cTn id="8" presetID="22" presetClass="entr" presetSubtype="4" fill="hold" nodeType="withEffect">
                                  <p:stCondLst>
                                    <p:cond delay="0"/>
                                  </p:stCondLst>
                                  <p:childTnLst>
                                    <p:set>
                                      <p:cBhvr>
                                        <p:cTn id="9" dur="1" fill="hold">
                                          <p:stCondLst>
                                            <p:cond delay="0"/>
                                          </p:stCondLst>
                                        </p:cTn>
                                        <p:tgtEl>
                                          <p:spTgt spid="81922"/>
                                        </p:tgtEl>
                                        <p:attrNameLst>
                                          <p:attrName>style.visibility</p:attrName>
                                        </p:attrNameLst>
                                      </p:cBhvr>
                                      <p:to>
                                        <p:strVal val="visible"/>
                                      </p:to>
                                    </p:set>
                                    <p:animEffect transition="in" filter="wipe(down)">
                                      <p:cBhvr>
                                        <p:cTn id="10"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a:bodyPr>
          <a:lstStyle/>
          <a:p>
            <a:r>
              <a:rPr lang="en-US" b="1" dirty="0" smtClean="0"/>
              <a:t>Practical </a:t>
            </a:r>
            <a:r>
              <a:rPr lang="en-US" b="1" dirty="0"/>
              <a:t>Application</a:t>
            </a:r>
          </a:p>
          <a:p>
            <a:pPr algn="just"/>
            <a:r>
              <a:rPr lang="en-US" b="1" dirty="0"/>
              <a:t>Country Example:</a:t>
            </a:r>
            <a:r>
              <a:rPr lang="en-US" dirty="0"/>
              <a:t> Use a specific country’s </a:t>
            </a:r>
            <a:r>
              <a:rPr lang="en-US" dirty="0" smtClean="0"/>
              <a:t>GDP, CPI, GNP </a:t>
            </a:r>
            <a:r>
              <a:rPr lang="en-US" dirty="0"/>
              <a:t>data </a:t>
            </a:r>
            <a:r>
              <a:rPr lang="en-US" dirty="0" smtClean="0"/>
              <a:t>for 20 years to </a:t>
            </a:r>
            <a:r>
              <a:rPr lang="en-US" dirty="0"/>
              <a:t>demonstrate </a:t>
            </a:r>
            <a:r>
              <a:rPr lang="en-US" dirty="0" smtClean="0"/>
              <a:t>the trend of these macroeconomic indicators.</a:t>
            </a:r>
          </a:p>
          <a:p>
            <a:pPr algn="just"/>
            <a:r>
              <a:rPr lang="en-US" dirty="0" smtClean="0"/>
              <a:t>Walk </a:t>
            </a:r>
            <a:r>
              <a:rPr lang="en-US" dirty="0"/>
              <a:t>through the calculation of the GDP deflator using specific nominal and real GDP values.</a:t>
            </a:r>
          </a:p>
          <a:p>
            <a:pPr algn="just"/>
            <a:endParaRPr lang="en-US" dirty="0"/>
          </a:p>
        </p:txBody>
      </p:sp>
    </p:spTree>
    <p:extLst>
      <p:ext uri="{BB962C8B-B14F-4D97-AF65-F5344CB8AC3E}">
        <p14:creationId xmlns:p14="http://schemas.microsoft.com/office/powerpoint/2010/main" val="1390805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b="1"/>
              <a:t>Macroeconomics is ...</a:t>
            </a:r>
          </a:p>
        </p:txBody>
      </p:sp>
      <p:sp>
        <p:nvSpPr>
          <p:cNvPr id="52227" name="Rectangle 3"/>
          <p:cNvSpPr>
            <a:spLocks noGrp="1" noChangeArrowheads="1"/>
          </p:cNvSpPr>
          <p:nvPr>
            <p:ph idx="1"/>
          </p:nvPr>
        </p:nvSpPr>
        <p:spPr/>
        <p:txBody>
          <a:bodyPr/>
          <a:lstStyle/>
          <a:p>
            <a:r>
              <a:rPr lang="en-GB" altLang="en-US" dirty="0"/>
              <a:t>the study of the economy as a whole</a:t>
            </a:r>
          </a:p>
          <a:p>
            <a:r>
              <a:rPr lang="en-GB" altLang="en-US" dirty="0"/>
              <a:t>it deals with broad </a:t>
            </a:r>
            <a:r>
              <a:rPr lang="en-GB" altLang="en-US" dirty="0" smtClean="0"/>
              <a:t>aggregates</a:t>
            </a:r>
            <a:endParaRPr lang="en-GB" altLang="en-US" dirty="0"/>
          </a:p>
        </p:txBody>
      </p:sp>
      <p:sp>
        <p:nvSpPr>
          <p:cNvPr id="4" name="Slide Number Placeholder 3"/>
          <p:cNvSpPr>
            <a:spLocks noGrp="1"/>
          </p:cNvSpPr>
          <p:nvPr>
            <p:ph type="sldNum" sz="quarter" idx="12"/>
          </p:nvPr>
        </p:nvSpPr>
        <p:spPr/>
        <p:txBody>
          <a:bodyPr/>
          <a:lstStyle/>
          <a:p>
            <a:fld id="{6406CF1D-654D-485E-90DA-CFCD2FA0B46D}" type="slidenum">
              <a:rPr lang="en-US" altLang="en-US"/>
              <a:pPr/>
              <a:t>1</a:t>
            </a:fld>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7">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227">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42900"/>
            <a:ext cx="7772400" cy="1104900"/>
          </a:xfrm>
        </p:spPr>
        <p:txBody>
          <a:bodyPr/>
          <a:lstStyle/>
          <a:p>
            <a:r>
              <a:rPr lang="en-GB" altLang="en-US" sz="3200" b="1"/>
              <a:t>Some key issues in macroeconomics</a:t>
            </a:r>
          </a:p>
        </p:txBody>
      </p:sp>
      <p:sp>
        <p:nvSpPr>
          <p:cNvPr id="56323" name="Rectangle 3"/>
          <p:cNvSpPr>
            <a:spLocks noGrp="1" noChangeArrowheads="1"/>
          </p:cNvSpPr>
          <p:nvPr>
            <p:ph idx="1"/>
          </p:nvPr>
        </p:nvSpPr>
        <p:spPr>
          <a:xfrm>
            <a:off x="685800" y="1447800"/>
            <a:ext cx="7772400" cy="4114800"/>
          </a:xfrm>
        </p:spPr>
        <p:txBody>
          <a:bodyPr>
            <a:normAutofit fontScale="92500" lnSpcReduction="20000"/>
          </a:bodyPr>
          <a:lstStyle/>
          <a:p>
            <a:pPr>
              <a:lnSpc>
                <a:spcPct val="120000"/>
              </a:lnSpc>
            </a:pPr>
            <a:r>
              <a:rPr lang="en-GB" altLang="en-US" sz="2800" dirty="0"/>
              <a:t>Inflation</a:t>
            </a:r>
          </a:p>
          <a:p>
            <a:pPr lvl="1">
              <a:lnSpc>
                <a:spcPct val="120000"/>
              </a:lnSpc>
            </a:pPr>
            <a:r>
              <a:rPr lang="en-GB" altLang="en-US" sz="2400" dirty="0"/>
              <a:t>the </a:t>
            </a:r>
            <a:r>
              <a:rPr lang="en-GB" altLang="en-US" sz="2400" dirty="0" smtClean="0"/>
              <a:t>rise in the </a:t>
            </a:r>
            <a:r>
              <a:rPr lang="en-GB" altLang="en-US" sz="2400" dirty="0"/>
              <a:t>general price </a:t>
            </a:r>
            <a:r>
              <a:rPr lang="en-GB" altLang="en-US" sz="2400" dirty="0" smtClean="0"/>
              <a:t>level of the country is called inflation</a:t>
            </a:r>
            <a:endParaRPr lang="en-GB" altLang="en-US" sz="2400" dirty="0"/>
          </a:p>
          <a:p>
            <a:pPr>
              <a:lnSpc>
                <a:spcPct val="120000"/>
              </a:lnSpc>
            </a:pPr>
            <a:r>
              <a:rPr lang="en-GB" altLang="en-US" sz="2800" dirty="0"/>
              <a:t>Unemployment</a:t>
            </a:r>
          </a:p>
          <a:p>
            <a:pPr lvl="1">
              <a:lnSpc>
                <a:spcPct val="120000"/>
              </a:lnSpc>
            </a:pPr>
            <a:r>
              <a:rPr lang="en-GB" altLang="en-US" sz="2400" dirty="0"/>
              <a:t>a measure of the number of people looking for work, but who are without jobs</a:t>
            </a:r>
          </a:p>
          <a:p>
            <a:pPr>
              <a:lnSpc>
                <a:spcPct val="120000"/>
              </a:lnSpc>
            </a:pPr>
            <a:r>
              <a:rPr lang="en-GB" altLang="en-US" sz="2800" dirty="0"/>
              <a:t>Output</a:t>
            </a:r>
          </a:p>
          <a:p>
            <a:pPr lvl="1">
              <a:lnSpc>
                <a:spcPct val="120000"/>
              </a:lnSpc>
            </a:pPr>
            <a:r>
              <a:rPr lang="en-GB" altLang="en-US" sz="2400" dirty="0"/>
              <a:t>real gross national product (GNP) measures total income of an economy</a:t>
            </a:r>
          </a:p>
          <a:p>
            <a:pPr lvl="2">
              <a:lnSpc>
                <a:spcPct val="120000"/>
              </a:lnSpc>
            </a:pPr>
            <a:r>
              <a:rPr lang="en-GB" altLang="en-US" sz="2000" dirty="0"/>
              <a:t>it is closely related to the economy's total output</a:t>
            </a:r>
          </a:p>
        </p:txBody>
      </p:sp>
      <p:sp>
        <p:nvSpPr>
          <p:cNvPr id="4" name="Slide Number Placeholder 3"/>
          <p:cNvSpPr>
            <a:spLocks noGrp="1"/>
          </p:cNvSpPr>
          <p:nvPr>
            <p:ph type="sldNum" sz="quarter" idx="12"/>
          </p:nvPr>
        </p:nvSpPr>
        <p:spPr/>
        <p:txBody>
          <a:bodyPr/>
          <a:lstStyle/>
          <a:p>
            <a:fld id="{C59BA6F1-D563-446D-939F-DFC5BFA94B1D}" type="slidenum">
              <a:rPr lang="en-US" altLang="en-US"/>
              <a:pPr/>
              <a:t>2</a:t>
            </a:fld>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3">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3">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3">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additive="base">
                                        <p:cTn id="37" dur="5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3">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additive="base">
                                        <p:cTn id="43" dur="500" fill="hold"/>
                                        <p:tgtEl>
                                          <p:spTgt spid="563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3">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6323">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3"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ltLang="en-US" sz="3200" b="1"/>
              <a:t>More key issues in macroeconomics</a:t>
            </a:r>
          </a:p>
        </p:txBody>
      </p:sp>
      <p:sp>
        <p:nvSpPr>
          <p:cNvPr id="60419" name="Rectangle 3"/>
          <p:cNvSpPr>
            <a:spLocks noGrp="1" noChangeArrowheads="1"/>
          </p:cNvSpPr>
          <p:nvPr>
            <p:ph idx="1"/>
          </p:nvPr>
        </p:nvSpPr>
        <p:spPr/>
        <p:txBody>
          <a:bodyPr>
            <a:normAutofit/>
          </a:bodyPr>
          <a:lstStyle/>
          <a:p>
            <a:r>
              <a:rPr lang="en-GB" altLang="en-US" sz="1800" dirty="0"/>
              <a:t>Economic growth</a:t>
            </a:r>
          </a:p>
          <a:p>
            <a:pPr lvl="1"/>
            <a:r>
              <a:rPr lang="en-GB" altLang="en-US" sz="1800" dirty="0"/>
              <a:t>increases in real </a:t>
            </a:r>
            <a:r>
              <a:rPr lang="en-GB" altLang="en-US" sz="1800" dirty="0" smtClean="0"/>
              <a:t>GNP is an </a:t>
            </a:r>
            <a:r>
              <a:rPr lang="en-GB" altLang="en-US" sz="1800" dirty="0"/>
              <a:t>indication of the expansion of the economy’s total </a:t>
            </a:r>
            <a:r>
              <a:rPr lang="en-GB" altLang="en-US" sz="1800" dirty="0" smtClean="0"/>
              <a:t>output thus increase in economic </a:t>
            </a:r>
            <a:r>
              <a:rPr lang="en-GB" altLang="en-US" sz="1800" dirty="0" smtClean="0"/>
              <a:t>growth/</a:t>
            </a:r>
            <a:r>
              <a:rPr lang="en-US" sz="1800" b="1" dirty="0"/>
              <a:t>Economic growth</a:t>
            </a:r>
            <a:r>
              <a:rPr lang="en-US" sz="1800" dirty="0"/>
              <a:t> refers to the </a:t>
            </a:r>
            <a:r>
              <a:rPr lang="en-US" sz="1800" b="1" dirty="0"/>
              <a:t>increase in the total output</a:t>
            </a:r>
            <a:r>
              <a:rPr lang="en-US" sz="1800" dirty="0"/>
              <a:t> of goods and services in an economy over time.</a:t>
            </a:r>
            <a:endParaRPr lang="en-GB" altLang="en-US" sz="1800" dirty="0"/>
          </a:p>
          <a:p>
            <a:r>
              <a:rPr lang="en-GB" altLang="en-US" sz="1800" dirty="0"/>
              <a:t>Macroeconomic policy</a:t>
            </a:r>
          </a:p>
          <a:p>
            <a:pPr lvl="1"/>
            <a:r>
              <a:rPr lang="en-GB" altLang="en-US" sz="1800" dirty="0"/>
              <a:t>a variety of policy measures used by the government to affect the overall performance of the </a:t>
            </a:r>
            <a:r>
              <a:rPr lang="en-GB" altLang="en-US" sz="1800" dirty="0" smtClean="0"/>
              <a:t>economy / </a:t>
            </a:r>
            <a:r>
              <a:rPr lang="en-US" sz="1800" dirty="0"/>
              <a:t>A set of </a:t>
            </a:r>
            <a:r>
              <a:rPr lang="en-US" sz="1800" b="1" dirty="0"/>
              <a:t>government strategies and tools</a:t>
            </a:r>
            <a:r>
              <a:rPr lang="en-US" sz="1800" dirty="0"/>
              <a:t> used to influence the </a:t>
            </a:r>
            <a:r>
              <a:rPr lang="en-US" sz="1800" b="1" dirty="0"/>
              <a:t>overall performance of the economy</a:t>
            </a:r>
            <a:r>
              <a:rPr lang="en-US" sz="1800" dirty="0"/>
              <a:t>.</a:t>
            </a:r>
            <a:endParaRPr lang="en-GB" altLang="en-US" sz="1800" dirty="0"/>
          </a:p>
        </p:txBody>
      </p:sp>
      <p:sp>
        <p:nvSpPr>
          <p:cNvPr id="4" name="Slide Number Placeholder 3"/>
          <p:cNvSpPr>
            <a:spLocks noGrp="1"/>
          </p:cNvSpPr>
          <p:nvPr>
            <p:ph type="sldNum" sz="quarter" idx="12"/>
          </p:nvPr>
        </p:nvSpPr>
        <p:spPr/>
        <p:txBody>
          <a:bodyPr/>
          <a:lstStyle/>
          <a:p>
            <a:fld id="{326C0FC6-7848-4A66-A721-C45B8013DC00}" type="slidenum">
              <a:rPr lang="en-US" altLang="en-US"/>
              <a:pPr/>
              <a:t>3</a:t>
            </a:fld>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19">
                                            <p:txEl>
                                              <p:pRg st="0" end="0"/>
                                            </p:txEl>
                                          </p:spTgt>
                                        </p:tgtEl>
                                        <p:attrNameLst>
                                          <p:attrName>ppt_c</p:attrName>
                                        </p:attrNameLst>
                                      </p:cBhvr>
                                      <p:to>
                                        <a:srgbClr val="006666"/>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19">
                                            <p:txEl>
                                              <p:pRg st="1" end="1"/>
                                            </p:txEl>
                                          </p:spTgt>
                                        </p:tgtEl>
                                        <p:attrNameLst>
                                          <p:attrName>ppt_c</p:attrName>
                                        </p:attrNameLst>
                                      </p:cBhvr>
                                      <p:to>
                                        <a:srgbClr val="006666"/>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additive="base">
                                        <p:cTn id="19"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19">
                                            <p:txEl>
                                              <p:pRg st="2" end="2"/>
                                            </p:txEl>
                                          </p:spTgt>
                                        </p:tgtEl>
                                        <p:attrNameLst>
                                          <p:attrName>ppt_c</p:attrName>
                                        </p:attrNameLst>
                                      </p:cBhvr>
                                      <p:to>
                                        <a:srgbClr val="006666"/>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 calcmode="lin" valueType="num">
                                      <p:cBhvr additive="base">
                                        <p:cTn id="25"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1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0419">
                                            <p:txEl>
                                              <p:pRg st="3" end="3"/>
                                            </p:txEl>
                                          </p:spTgt>
                                        </p:tgtEl>
                                        <p:attrNameLst>
                                          <p:attrName>ppt_c</p:attrName>
                                        </p:attrNameLst>
                                      </p:cBhvr>
                                      <p:to>
                                        <a:srgbClr val="00666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altLang="en-US" b="1"/>
              <a:t>GDP and GNP</a:t>
            </a:r>
          </a:p>
        </p:txBody>
      </p:sp>
      <p:sp>
        <p:nvSpPr>
          <p:cNvPr id="71683" name="Rectangle 3"/>
          <p:cNvSpPr>
            <a:spLocks noGrp="1" noChangeArrowheads="1"/>
          </p:cNvSpPr>
          <p:nvPr>
            <p:ph idx="1"/>
          </p:nvPr>
        </p:nvSpPr>
        <p:spPr>
          <a:xfrm>
            <a:off x="611560" y="1412776"/>
            <a:ext cx="7560840" cy="4402832"/>
          </a:xfrm>
        </p:spPr>
        <p:txBody>
          <a:bodyPr/>
          <a:lstStyle/>
          <a:p>
            <a:pPr algn="just"/>
            <a:r>
              <a:rPr lang="en-GB" altLang="en-US" sz="2800" b="1" dirty="0"/>
              <a:t>Gross domestic product (GDP)</a:t>
            </a:r>
          </a:p>
          <a:p>
            <a:pPr lvl="1" algn="just"/>
            <a:r>
              <a:rPr lang="en-GB" altLang="en-US" sz="2400" dirty="0"/>
              <a:t>It is the market value of all final goods and services produced within the boundaries of a particular country during the period of one year</a:t>
            </a:r>
          </a:p>
          <a:p>
            <a:pPr algn="just"/>
            <a:r>
              <a:rPr lang="en-GB" altLang="en-US" sz="2800" b="1" dirty="0"/>
              <a:t>Gross </a:t>
            </a:r>
            <a:r>
              <a:rPr lang="en-GB" altLang="en-US" sz="2800" b="1" dirty="0" smtClean="0"/>
              <a:t>national product (GNP)</a:t>
            </a:r>
          </a:p>
          <a:p>
            <a:pPr algn="just"/>
            <a:r>
              <a:rPr lang="en-GB" altLang="en-US" sz="2800" dirty="0" smtClean="0"/>
              <a:t>It is the market value of all final goods and services produced within and outside the boundaries of a particular country during the period of one year by its nationalists. </a:t>
            </a:r>
          </a:p>
          <a:p>
            <a:endParaRPr lang="en-GB" altLang="en-US" dirty="0"/>
          </a:p>
        </p:txBody>
      </p:sp>
      <p:sp>
        <p:nvSpPr>
          <p:cNvPr id="4" name="Slide Number Placeholder 3"/>
          <p:cNvSpPr>
            <a:spLocks noGrp="1"/>
          </p:cNvSpPr>
          <p:nvPr>
            <p:ph type="sldNum" sz="quarter" idx="12"/>
          </p:nvPr>
        </p:nvSpPr>
        <p:spPr/>
        <p:txBody>
          <a:bodyPr/>
          <a:lstStyle/>
          <a:p>
            <a:fld id="{BE8234F7-AC45-45AB-9205-08123A472A61}" type="slidenum">
              <a:rPr lang="en-US" altLang="en-US"/>
              <a:pPr/>
              <a:t>4</a:t>
            </a:fld>
            <a:endParaRPr lang="en-US"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pRg st="3" end="3"/>
                                            </p:txEl>
                                          </p:spTgt>
                                        </p:tgtEl>
                                        <p:attrNameLst>
                                          <p:attrName>style.visibility</p:attrName>
                                        </p:attrNameLst>
                                      </p:cBhvr>
                                      <p:to>
                                        <p:strVal val="visible"/>
                                      </p:to>
                                    </p:set>
                                    <p:anim calcmode="lin" valueType="num">
                                      <p:cBhvr additive="base">
                                        <p:cTn id="25"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3">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income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National income</a:t>
            </a:r>
          </a:p>
          <a:p>
            <a:pPr marL="114300" indent="0">
              <a:buNone/>
            </a:pPr>
            <a:r>
              <a:rPr lang="en-US" dirty="0"/>
              <a:t>	</a:t>
            </a:r>
            <a:r>
              <a:rPr lang="en-US" dirty="0" smtClean="0"/>
              <a:t>The sum of earnings of all factors of production is known as national income</a:t>
            </a:r>
          </a:p>
          <a:p>
            <a:r>
              <a:rPr lang="en-US" b="1" dirty="0" smtClean="0"/>
              <a:t>Personal income</a:t>
            </a:r>
          </a:p>
          <a:p>
            <a:pPr marL="114300" indent="0">
              <a:buNone/>
            </a:pPr>
            <a:r>
              <a:rPr lang="en-US" dirty="0" smtClean="0"/>
              <a:t>The income received by a person from all sources</a:t>
            </a:r>
          </a:p>
          <a:p>
            <a:pPr marL="114300" indent="0">
              <a:buNone/>
            </a:pPr>
            <a:r>
              <a:rPr lang="en-US" b="1" dirty="0" smtClean="0"/>
              <a:t>Net National product</a:t>
            </a:r>
          </a:p>
          <a:p>
            <a:pPr marL="114300" indent="0">
              <a:buNone/>
            </a:pPr>
            <a:r>
              <a:rPr lang="en-US" dirty="0" smtClean="0"/>
              <a:t>It is equal to GNP minus Depreciation</a:t>
            </a:r>
          </a:p>
          <a:p>
            <a:pPr marL="114300" indent="0">
              <a:buNone/>
            </a:pPr>
            <a:r>
              <a:rPr lang="en-US" b="1" dirty="0" smtClean="0"/>
              <a:t>Depreciation</a:t>
            </a:r>
          </a:p>
          <a:p>
            <a:pPr marL="114300" indent="0">
              <a:buNone/>
            </a:pPr>
            <a:r>
              <a:rPr lang="en-US" dirty="0" smtClean="0"/>
              <a:t>It is the amount of capital stock that wears out each year</a:t>
            </a:r>
            <a:endParaRPr lang="en-US" dirty="0"/>
          </a:p>
        </p:txBody>
      </p:sp>
      <p:sp>
        <p:nvSpPr>
          <p:cNvPr id="4" name="Slide Number Placeholder 3"/>
          <p:cNvSpPr>
            <a:spLocks noGrp="1"/>
          </p:cNvSpPr>
          <p:nvPr>
            <p:ph type="sldNum" sz="quarter" idx="12"/>
          </p:nvPr>
        </p:nvSpPr>
        <p:spPr/>
        <p:txBody>
          <a:bodyPr/>
          <a:lstStyle/>
          <a:p>
            <a:fld id="{FD4592A5-D3A5-4387-8928-E2247A17ED8E}" type="slidenum">
              <a:rPr lang="en-US" altLang="en-US" smtClean="0"/>
              <a:pPr/>
              <a:t>5</a:t>
            </a:fld>
            <a:endParaRPr lang="en-US" altLang="en-US"/>
          </a:p>
        </p:txBody>
      </p:sp>
    </p:spTree>
    <p:extLst>
      <p:ext uri="{BB962C8B-B14F-4D97-AF65-F5344CB8AC3E}">
        <p14:creationId xmlns:p14="http://schemas.microsoft.com/office/powerpoint/2010/main" val="2848807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mtClean="0"/>
              <a:t>Real vs. Nominal GDP</a:t>
            </a:r>
          </a:p>
        </p:txBody>
      </p:sp>
      <p:sp>
        <p:nvSpPr>
          <p:cNvPr id="24579" name="Rectangle 3"/>
          <p:cNvSpPr>
            <a:spLocks noGrp="1" noChangeArrowheads="1"/>
          </p:cNvSpPr>
          <p:nvPr>
            <p:ph idx="1"/>
          </p:nvPr>
        </p:nvSpPr>
        <p:spPr/>
        <p:txBody>
          <a:bodyPr>
            <a:normAutofit fontScale="77500" lnSpcReduction="20000"/>
          </a:bodyPr>
          <a:lstStyle/>
          <a:p>
            <a:pPr algn="just" eaLnBrk="1" hangingPunct="1"/>
            <a:r>
              <a:rPr lang="en-US" altLang="en-US" b="1" i="1" dirty="0" smtClean="0"/>
              <a:t>Real GDP</a:t>
            </a:r>
            <a:r>
              <a:rPr lang="en-US" altLang="en-US" dirty="0" smtClean="0"/>
              <a:t> : inflation adjusted GDP is real GDP  </a:t>
            </a:r>
          </a:p>
          <a:p>
            <a:pPr marL="0" indent="0" algn="just" eaLnBrk="1" hangingPunct="1">
              <a:buNone/>
            </a:pPr>
            <a:r>
              <a:rPr lang="en-US" altLang="en-US" dirty="0" smtClean="0"/>
              <a:t>or</a:t>
            </a:r>
          </a:p>
          <a:p>
            <a:pPr marL="0" indent="0" algn="just" eaLnBrk="1" hangingPunct="1">
              <a:buNone/>
            </a:pPr>
            <a:r>
              <a:rPr lang="en-US" altLang="en-US" dirty="0"/>
              <a:t> </a:t>
            </a:r>
            <a:r>
              <a:rPr lang="en-US" altLang="en-US" dirty="0" smtClean="0"/>
              <a:t>it is the total value of the final goods and services produced in the economy during a given year, calculated using the prices of a selected base year.  </a:t>
            </a:r>
          </a:p>
          <a:p>
            <a:pPr algn="just" eaLnBrk="1" hangingPunct="1"/>
            <a:r>
              <a:rPr lang="en-US" altLang="en-US" b="1" i="1" dirty="0" smtClean="0"/>
              <a:t>Nominal GDP</a:t>
            </a:r>
            <a:r>
              <a:rPr lang="en-US" altLang="en-US" dirty="0" smtClean="0"/>
              <a:t> </a:t>
            </a:r>
          </a:p>
          <a:p>
            <a:pPr algn="just"/>
            <a:r>
              <a:rPr lang="en-US" altLang="en-US" dirty="0"/>
              <a:t>It is the value of all final goods and services produced in the economy during a given </a:t>
            </a:r>
            <a:r>
              <a:rPr lang="en-US" altLang="en-US" dirty="0" smtClean="0"/>
              <a:t>year evaluated in current US $. </a:t>
            </a:r>
          </a:p>
          <a:p>
            <a:pPr marL="0" indent="0" algn="just" eaLnBrk="1" hangingPunct="1">
              <a:buNone/>
            </a:pPr>
            <a:r>
              <a:rPr lang="en-US" altLang="en-US" dirty="0" smtClean="0"/>
              <a:t>or</a:t>
            </a:r>
          </a:p>
          <a:p>
            <a:pPr marL="0" indent="0" algn="just" eaLnBrk="1" hangingPunct="1">
              <a:buNone/>
            </a:pPr>
            <a:r>
              <a:rPr lang="en-US" altLang="en-US" dirty="0" smtClean="0"/>
              <a:t> It is the value of all final goods and services produced in the economy during a given year, calculated using the current year prices in which the output is produced.</a:t>
            </a:r>
          </a:p>
          <a:p>
            <a:pPr eaLnBrk="1" hangingPunct="1"/>
            <a:endParaRPr lang="en-US" altLang="en-US" dirty="0" smtClean="0"/>
          </a:p>
        </p:txBody>
      </p:sp>
    </p:spTree>
    <p:extLst>
      <p:ext uri="{BB962C8B-B14F-4D97-AF65-F5344CB8AC3E}">
        <p14:creationId xmlns:p14="http://schemas.microsoft.com/office/powerpoint/2010/main" val="218946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19256" cy="5433467"/>
          </a:xfrm>
        </p:spPr>
        <p:txBody>
          <a:bodyPr>
            <a:normAutofit fontScale="85000" lnSpcReduction="10000"/>
          </a:bodyPr>
          <a:lstStyle/>
          <a:p>
            <a:pPr algn="just"/>
            <a:r>
              <a:rPr lang="en-US" altLang="en-US" b="1" i="1" dirty="0"/>
              <a:t>Real GDP</a:t>
            </a:r>
            <a:r>
              <a:rPr lang="en-US" altLang="en-US" dirty="0"/>
              <a:t> : inflation adjusted GDP is real GDP  </a:t>
            </a:r>
            <a:r>
              <a:rPr lang="en-US" altLang="en-US" sz="3600" b="1" dirty="0"/>
              <a:t>or</a:t>
            </a:r>
          </a:p>
          <a:p>
            <a:pPr marL="0" indent="0" algn="just">
              <a:buNone/>
            </a:pPr>
            <a:r>
              <a:rPr lang="en-US" altLang="en-US" dirty="0"/>
              <a:t>it is the total value of the final goods and services produced in the economy during a given year, calculated using the prices of a selected base year.  </a:t>
            </a:r>
            <a:endParaRPr lang="en-US" dirty="0"/>
          </a:p>
          <a:p>
            <a:pPr marL="0" indent="0" algn="just">
              <a:buNone/>
            </a:pPr>
            <a:r>
              <a:rPr lang="en-US" dirty="0"/>
              <a:t>For example, assume the base year is 2009. 2009 Real GDP uses 2009 prices and 2009 quantities. 2015 real GDP uses 2009 prices and 2015 quantities.</a:t>
            </a:r>
            <a:endParaRPr lang="en-US" altLang="en-US" dirty="0"/>
          </a:p>
          <a:p>
            <a:pPr algn="just"/>
            <a:r>
              <a:rPr lang="en-US" altLang="en-US" b="1" i="1" dirty="0"/>
              <a:t>Nominal GDP</a:t>
            </a:r>
            <a:r>
              <a:rPr lang="en-US" altLang="en-US" dirty="0"/>
              <a:t> </a:t>
            </a:r>
          </a:p>
          <a:p>
            <a:pPr marL="0" indent="0" algn="just">
              <a:buNone/>
            </a:pPr>
            <a:r>
              <a:rPr lang="en-US" altLang="en-US" dirty="0"/>
              <a:t>It is GDP measured in current dollars  </a:t>
            </a:r>
            <a:r>
              <a:rPr lang="en-US" altLang="en-US" b="1" dirty="0"/>
              <a:t>or</a:t>
            </a:r>
          </a:p>
          <a:p>
            <a:pPr marL="0" indent="0" algn="just">
              <a:buNone/>
            </a:pPr>
            <a:r>
              <a:rPr lang="en-US" altLang="en-US" dirty="0"/>
              <a:t> It is the value of all final goods and services produced in the economy during a given year, calculated using the current year prices in which the output is produced</a:t>
            </a:r>
            <a:r>
              <a:rPr lang="en-US" altLang="en-US" dirty="0" smtClean="0"/>
              <a:t>.</a:t>
            </a:r>
            <a:endParaRPr lang="en-US" altLang="en-US" dirty="0"/>
          </a:p>
        </p:txBody>
      </p:sp>
      <p:sp>
        <p:nvSpPr>
          <p:cNvPr id="4" name="Slide Number Placeholder 3"/>
          <p:cNvSpPr>
            <a:spLocks noGrp="1"/>
          </p:cNvSpPr>
          <p:nvPr>
            <p:ph type="sldNum" sz="quarter" idx="12"/>
          </p:nvPr>
        </p:nvSpPr>
        <p:spPr/>
        <p:txBody>
          <a:bodyPr/>
          <a:lstStyle/>
          <a:p>
            <a:fld id="{FD4592A5-D3A5-4387-8928-E2247A17ED8E}" type="slidenum">
              <a:rPr lang="en-US" altLang="en-US" smtClean="0"/>
              <a:pPr/>
              <a:t>7</a:t>
            </a:fld>
            <a:endParaRPr lang="en-US" altLang="en-US"/>
          </a:p>
        </p:txBody>
      </p:sp>
    </p:spTree>
    <p:extLst>
      <p:ext uri="{BB962C8B-B14F-4D97-AF65-F5344CB8AC3E}">
        <p14:creationId xmlns:p14="http://schemas.microsoft.com/office/powerpoint/2010/main" val="3843917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dirty="0" smtClean="0"/>
              <a:t>Real </a:t>
            </a:r>
            <a:r>
              <a:rPr lang="en-US" b="1" dirty="0"/>
              <a:t>GDP:</a:t>
            </a:r>
            <a:endParaRPr lang="en-US" dirty="0"/>
          </a:p>
          <a:p>
            <a:pPr lvl="2"/>
            <a:r>
              <a:rPr lang="en-US" dirty="0"/>
              <a:t>Measured at constant prices (adjusted for inflation).</a:t>
            </a:r>
          </a:p>
          <a:p>
            <a:pPr lvl="2"/>
            <a:r>
              <a:rPr lang="en-US" dirty="0"/>
              <a:t>Reflects only changes in output.</a:t>
            </a:r>
          </a:p>
          <a:p>
            <a:pPr lvl="2"/>
            <a:r>
              <a:rPr lang="en-US" dirty="0"/>
              <a:t>Provides a more accurate measure of economic </a:t>
            </a:r>
            <a:r>
              <a:rPr lang="en-US" dirty="0" smtClean="0"/>
              <a:t>growth</a:t>
            </a:r>
            <a:endParaRPr lang="en-US" dirty="0"/>
          </a:p>
          <a:p>
            <a:pPr lvl="1"/>
            <a:r>
              <a:rPr lang="en-US" b="1" dirty="0"/>
              <a:t>Nominal GDP:</a:t>
            </a:r>
            <a:endParaRPr lang="en-US" dirty="0"/>
          </a:p>
          <a:p>
            <a:pPr lvl="2"/>
            <a:r>
              <a:rPr lang="en-US" dirty="0"/>
              <a:t>Measured at current prices.</a:t>
            </a:r>
          </a:p>
          <a:p>
            <a:pPr lvl="2"/>
            <a:r>
              <a:rPr lang="en-US" dirty="0"/>
              <a:t>Reflects both price changes and output changes.</a:t>
            </a:r>
          </a:p>
          <a:p>
            <a:pPr lvl="2"/>
            <a:r>
              <a:rPr lang="en-US" dirty="0"/>
              <a:t>May give a misleading picture of economic growth.</a:t>
            </a:r>
          </a:p>
          <a:p>
            <a:pPr lvl="2"/>
            <a:endParaRPr lang="en-US" dirty="0"/>
          </a:p>
          <a:p>
            <a:endParaRPr lang="en-US" dirty="0"/>
          </a:p>
        </p:txBody>
      </p:sp>
      <p:sp>
        <p:nvSpPr>
          <p:cNvPr id="4" name="Slide Number Placeholder 3"/>
          <p:cNvSpPr>
            <a:spLocks noGrp="1"/>
          </p:cNvSpPr>
          <p:nvPr>
            <p:ph type="sldNum" sz="quarter" idx="12"/>
          </p:nvPr>
        </p:nvSpPr>
        <p:spPr/>
        <p:txBody>
          <a:bodyPr/>
          <a:lstStyle/>
          <a:p>
            <a:fld id="{FD4592A5-D3A5-4387-8928-E2247A17ED8E}" type="slidenum">
              <a:rPr lang="en-US" altLang="en-US" smtClean="0"/>
              <a:pPr/>
              <a:t>8</a:t>
            </a:fld>
            <a:endParaRPr lang="en-US" altLang="en-US"/>
          </a:p>
        </p:txBody>
      </p:sp>
    </p:spTree>
    <p:extLst>
      <p:ext uri="{BB962C8B-B14F-4D97-AF65-F5344CB8AC3E}">
        <p14:creationId xmlns:p14="http://schemas.microsoft.com/office/powerpoint/2010/main" val="1321878059"/>
      </p:ext>
    </p:extLst>
  </p:cSld>
  <p:clrMapOvr>
    <a:masterClrMapping/>
  </p:clrMapOvr>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ustom 1">
      <a:majorFont>
        <a:latin typeface="Trebuchet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3225</TotalTime>
  <Words>1063</Words>
  <Application>Microsoft Office PowerPoint</Application>
  <PresentationFormat>On-screen Show (4:3)</PresentationFormat>
  <Paragraphs>135</Paragraphs>
  <Slides>16</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Chapter 19 Introduction to macroeconomics </vt:lpstr>
      <vt:lpstr>Macroeconomics is ...</vt:lpstr>
      <vt:lpstr>Some key issues in macroeconomics</vt:lpstr>
      <vt:lpstr>More key issues in macroeconomics</vt:lpstr>
      <vt:lpstr>GDP and GNP</vt:lpstr>
      <vt:lpstr>National income</vt:lpstr>
      <vt:lpstr>Real vs. Nominal GDP</vt:lpstr>
      <vt:lpstr>PowerPoint Presentation</vt:lpstr>
      <vt:lpstr>PowerPoint Presentation</vt:lpstr>
      <vt:lpstr>Three measures of national output</vt:lpstr>
      <vt:lpstr>PowerPoint Presentation</vt:lpstr>
      <vt:lpstr>Measuring inflation</vt:lpstr>
      <vt:lpstr>Measuring inflation: GDP Deflator</vt:lpstr>
      <vt:lpstr>GDP Deflator</vt:lpstr>
      <vt:lpstr>Converting Nominal GDP to Real GDP</vt:lpstr>
      <vt:lpstr>Assignment</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20 Introduction to macroeconomics</dc:title>
  <dc:creator>Peter Smith</dc:creator>
  <cp:lastModifiedBy>Nida</cp:lastModifiedBy>
  <cp:revision>54</cp:revision>
  <cp:lastPrinted>2000-03-07T08:46:41Z</cp:lastPrinted>
  <dcterms:created xsi:type="dcterms:W3CDTF">2000-02-16T16:54:08Z</dcterms:created>
  <dcterms:modified xsi:type="dcterms:W3CDTF">2025-06-18T17:14:18Z</dcterms:modified>
</cp:coreProperties>
</file>