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92" r:id="rId2"/>
    <p:sldId id="293" r:id="rId3"/>
    <p:sldId id="294" r:id="rId4"/>
    <p:sldId id="297" r:id="rId5"/>
    <p:sldId id="298" r:id="rId6"/>
    <p:sldId id="282" r:id="rId7"/>
    <p:sldId id="266" r:id="rId8"/>
    <p:sldId id="268" r:id="rId9"/>
    <p:sldId id="300" r:id="rId10"/>
    <p:sldId id="301" r:id="rId11"/>
    <p:sldId id="302" r:id="rId12"/>
    <p:sldId id="303" r:id="rId13"/>
    <p:sldId id="30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351608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363887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0869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215726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6057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418218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924684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1502586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135347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AE6D3-AE1C-42E3-9526-A4B24F5FF571}"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275996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3AE6D3-AE1C-42E3-9526-A4B24F5FF571}" type="datetimeFigureOut">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4156147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AE6D3-AE1C-42E3-9526-A4B24F5FF571}" type="datetimeFigureOut">
              <a:rPr lang="en-IN" smtClean="0"/>
              <a:t>05-05-2025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247936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3AE6D3-AE1C-42E3-9526-A4B24F5FF571}" type="datetimeFigureOut">
              <a:rPr lang="en-IN" smtClean="0"/>
              <a:t>05-05-2025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367999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3AE6D3-AE1C-42E3-9526-A4B24F5FF571}" type="datetimeFigureOut">
              <a:rPr lang="en-IN" smtClean="0"/>
              <a:t>05-05-2025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243867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D3AE6D3-AE1C-42E3-9526-A4B24F5FF571}" type="datetimeFigureOut">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294592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3AE6D3-AE1C-42E3-9526-A4B24F5FF571}" type="datetimeFigureOut">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6D2F2E-1276-4CFE-9D7B-22ACF7F52271}" type="slidenum">
              <a:rPr lang="en-IN" smtClean="0"/>
              <a:t>‹#›</a:t>
            </a:fld>
            <a:endParaRPr lang="en-IN"/>
          </a:p>
        </p:txBody>
      </p:sp>
    </p:spTree>
    <p:extLst>
      <p:ext uri="{BB962C8B-B14F-4D97-AF65-F5344CB8AC3E}">
        <p14:creationId xmlns:p14="http://schemas.microsoft.com/office/powerpoint/2010/main" val="63247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3AE6D3-AE1C-42E3-9526-A4B24F5FF571}" type="datetimeFigureOut">
              <a:rPr lang="en-IN" smtClean="0"/>
              <a:t>05-05-2025</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16D2F2E-1276-4CFE-9D7B-22ACF7F52271}" type="slidenum">
              <a:rPr lang="en-IN" smtClean="0"/>
              <a:t>‹#›</a:t>
            </a:fld>
            <a:endParaRPr lang="en-IN"/>
          </a:p>
        </p:txBody>
      </p:sp>
    </p:spTree>
    <p:extLst>
      <p:ext uri="{BB962C8B-B14F-4D97-AF65-F5344CB8AC3E}">
        <p14:creationId xmlns:p14="http://schemas.microsoft.com/office/powerpoint/2010/main" val="1881921587"/>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435280" cy="5649491"/>
          </a:xfrm>
        </p:spPr>
        <p:txBody>
          <a:bodyPr>
            <a:normAutofit/>
          </a:bodyPr>
          <a:lstStyle/>
          <a:p>
            <a:pPr marL="0" indent="0">
              <a:buNone/>
            </a:pPr>
            <a:r>
              <a:rPr lang="en-IN" sz="2400" b="1" dirty="0"/>
              <a:t>Definitions of Money.</a:t>
            </a:r>
          </a:p>
          <a:p>
            <a:pPr marL="0" indent="0">
              <a:buNone/>
            </a:pPr>
            <a:r>
              <a:rPr lang="en-IN" sz="2400" b="1" dirty="0" smtClean="0"/>
              <a:t>Crowther</a:t>
            </a:r>
            <a:r>
              <a:rPr lang="en-IN" sz="2400" dirty="0" smtClean="0"/>
              <a:t> </a:t>
            </a:r>
            <a:r>
              <a:rPr lang="en-IN" sz="2400" dirty="0"/>
              <a:t>defines money as “anything that is generally acceptable as means of exchange and at the same time acts as measure and store of value”</a:t>
            </a:r>
          </a:p>
          <a:p>
            <a:pPr marL="0" indent="0">
              <a:buNone/>
            </a:pPr>
            <a:r>
              <a:rPr lang="en-IN" sz="2400" b="1" dirty="0"/>
              <a:t>F A Walker </a:t>
            </a:r>
            <a:r>
              <a:rPr lang="en-IN" sz="2400" dirty="0"/>
              <a:t>defines “money is what money does”</a:t>
            </a:r>
          </a:p>
        </p:txBody>
      </p:sp>
    </p:spTree>
    <p:extLst>
      <p:ext uri="{BB962C8B-B14F-4D97-AF65-F5344CB8AC3E}">
        <p14:creationId xmlns:p14="http://schemas.microsoft.com/office/powerpoint/2010/main" val="400816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25000"/>
              </a:spcBef>
              <a:spcAft>
                <a:spcPct val="25000"/>
              </a:spcAft>
              <a:defRPr sz="2400">
                <a:solidFill>
                  <a:schemeClr val="tx1"/>
                </a:solidFill>
                <a:latin typeface="Arial" pitchFamily="34" charset="0"/>
              </a:defRPr>
            </a:lvl6pPr>
            <a:lvl7pPr marL="2971800" indent="-228600" algn="ctr" eaLnBrk="0" fontAlgn="base" hangingPunct="0">
              <a:spcBef>
                <a:spcPct val="25000"/>
              </a:spcBef>
              <a:spcAft>
                <a:spcPct val="25000"/>
              </a:spcAft>
              <a:defRPr sz="2400">
                <a:solidFill>
                  <a:schemeClr val="tx1"/>
                </a:solidFill>
                <a:latin typeface="Arial" pitchFamily="34" charset="0"/>
              </a:defRPr>
            </a:lvl7pPr>
            <a:lvl8pPr marL="3429000" indent="-228600" algn="ctr" eaLnBrk="0" fontAlgn="base" hangingPunct="0">
              <a:spcBef>
                <a:spcPct val="25000"/>
              </a:spcBef>
              <a:spcAft>
                <a:spcPct val="25000"/>
              </a:spcAft>
              <a:defRPr sz="2400">
                <a:solidFill>
                  <a:schemeClr val="tx1"/>
                </a:solidFill>
                <a:latin typeface="Arial" pitchFamily="34" charset="0"/>
              </a:defRPr>
            </a:lvl8pPr>
            <a:lvl9pPr marL="3886200" indent="-228600" algn="ctr" eaLnBrk="0" fontAlgn="base" hangingPunct="0">
              <a:spcBef>
                <a:spcPct val="25000"/>
              </a:spcBef>
              <a:spcAft>
                <a:spcPct val="25000"/>
              </a:spcAft>
              <a:defRPr sz="2400">
                <a:solidFill>
                  <a:schemeClr val="tx1"/>
                </a:solidFill>
                <a:latin typeface="Arial" pitchFamily="34" charset="0"/>
              </a:defRPr>
            </a:lvl9pPr>
          </a:lstStyle>
          <a:p>
            <a:pPr eaLnBrk="1" hangingPunct="1"/>
            <a:fld id="{01E96DE9-C9DA-4054-8F18-681ED9104812}" type="slidenum">
              <a:rPr lang="en-US" altLang="en-US" sz="1200" smtClean="0">
                <a:solidFill>
                  <a:schemeClr val="accent2"/>
                </a:solidFill>
              </a:rPr>
              <a:pPr eaLnBrk="1" hangingPunct="1"/>
              <a:t>10</a:t>
            </a:fld>
            <a:r>
              <a:rPr lang="en-US" altLang="en-US" sz="1200" smtClean="0">
                <a:solidFill>
                  <a:schemeClr val="accent2"/>
                </a:solidFill>
              </a:rPr>
              <a:t> of 29</a:t>
            </a:r>
          </a:p>
        </p:txBody>
      </p:sp>
      <p:sp>
        <p:nvSpPr>
          <p:cNvPr id="26627" name="Rectangle 2"/>
          <p:cNvSpPr>
            <a:spLocks noGrp="1" noChangeArrowheads="1"/>
          </p:cNvSpPr>
          <p:nvPr>
            <p:ph type="title"/>
          </p:nvPr>
        </p:nvSpPr>
        <p:spPr/>
        <p:txBody>
          <a:bodyPr>
            <a:normAutofit fontScale="90000"/>
          </a:bodyPr>
          <a:lstStyle/>
          <a:p>
            <a:pPr eaLnBrk="1" hangingPunct="1"/>
            <a:r>
              <a:rPr lang="en-US" altLang="en-US" smtClean="0"/>
              <a:t>Changing the Money</a:t>
            </a:r>
            <a:br>
              <a:rPr lang="en-US" altLang="en-US" smtClean="0"/>
            </a:br>
            <a:r>
              <a:rPr lang="en-US" altLang="en-US" smtClean="0"/>
              <a:t>Supply to Affect the Interest Rate</a:t>
            </a:r>
          </a:p>
        </p:txBody>
      </p:sp>
      <p:sp>
        <p:nvSpPr>
          <p:cNvPr id="34819" name="Rectangle 3"/>
          <p:cNvSpPr>
            <a:spLocks noGrp="1" noChangeArrowheads="1"/>
          </p:cNvSpPr>
          <p:nvPr>
            <p:ph type="body" idx="1"/>
          </p:nvPr>
        </p:nvSpPr>
        <p:spPr>
          <a:xfrm>
            <a:off x="4876800" y="1828800"/>
            <a:ext cx="2647528" cy="3112368"/>
          </a:xfrm>
        </p:spPr>
        <p:txBody>
          <a:bodyPr>
            <a:normAutofit fontScale="92500" lnSpcReduction="10000"/>
          </a:bodyPr>
          <a:lstStyle/>
          <a:p>
            <a:pPr algn="just" eaLnBrk="1" hangingPunct="1"/>
            <a:r>
              <a:rPr lang="en-US" altLang="en-US" sz="2800" dirty="0" smtClean="0"/>
              <a:t>An increase in the supply of money shifts the MS curve rightwards and it lowers the rate of interest</a:t>
            </a:r>
            <a:r>
              <a:rPr lang="en-US" altLang="en-US" dirty="0" smtClean="0"/>
              <a:t>.</a:t>
            </a:r>
          </a:p>
        </p:txBody>
      </p:sp>
      <p:pic>
        <p:nvPicPr>
          <p:cNvPr id="34826" name="Picture 10" descr="figure23_7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 y="1828800"/>
            <a:ext cx="414972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7" name="Picture 11" descr="figure23_7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828800"/>
            <a:ext cx="414972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12" descr="figure23_7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75" y="1828800"/>
            <a:ext cx="414972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9" name="Picture 13" descr="figure23_7_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875" y="1828800"/>
            <a:ext cx="414972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0" name="Picture 14" descr="figure23_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1828800"/>
            <a:ext cx="414972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9607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4826"/>
                                        </p:tgtEl>
                                        <p:attrNameLst>
                                          <p:attrName>style.visibility</p:attrName>
                                        </p:attrNameLst>
                                      </p:cBhvr>
                                      <p:to>
                                        <p:strVal val="visible"/>
                                      </p:to>
                                    </p:set>
                                    <p:animEffect transition="in" filter="wipe(left)">
                                      <p:cBhvr>
                                        <p:cTn id="7" dur="500"/>
                                        <p:tgtEl>
                                          <p:spTgt spid="3482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4827"/>
                                        </p:tgtEl>
                                        <p:attrNameLst>
                                          <p:attrName>style.visibility</p:attrName>
                                        </p:attrNameLst>
                                      </p:cBhvr>
                                      <p:to>
                                        <p:strVal val="visible"/>
                                      </p:to>
                                    </p:set>
                                    <p:animEffect transition="in" filter="wipe(left)">
                                      <p:cBhvr>
                                        <p:cTn id="11" dur="500"/>
                                        <p:tgtEl>
                                          <p:spTgt spid="34827"/>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4819">
                                            <p:txEl>
                                              <p:pRg st="0" end="0"/>
                                            </p:txEl>
                                          </p:spTgt>
                                        </p:tgtEl>
                                        <p:attrNameLst>
                                          <p:attrName>style.visibility</p:attrName>
                                        </p:attrNameLst>
                                      </p:cBhvr>
                                      <p:to>
                                        <p:strVal val="visible"/>
                                      </p:to>
                                    </p:set>
                                    <p:animEffect transition="in" filter="wipe(left)">
                                      <p:cBhvr>
                                        <p:cTn id="15" dur="500"/>
                                        <p:tgtEl>
                                          <p:spTgt spid="34819">
                                            <p:txEl>
                                              <p:pRg st="0" end="0"/>
                                            </p:txEl>
                                          </p:spTgt>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828"/>
                                        </p:tgtEl>
                                        <p:attrNameLst>
                                          <p:attrName>style.visibility</p:attrName>
                                        </p:attrNameLst>
                                      </p:cBhvr>
                                      <p:to>
                                        <p:strVal val="visible"/>
                                      </p:to>
                                    </p:set>
                                    <p:animEffect transition="in" filter="wipe(left)">
                                      <p:cBhvr>
                                        <p:cTn id="19" dur="500"/>
                                        <p:tgtEl>
                                          <p:spTgt spid="34828"/>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4829"/>
                                        </p:tgtEl>
                                        <p:attrNameLst>
                                          <p:attrName>style.visibility</p:attrName>
                                        </p:attrNameLst>
                                      </p:cBhvr>
                                      <p:to>
                                        <p:strVal val="visible"/>
                                      </p:to>
                                    </p:set>
                                    <p:animEffect transition="in" filter="wipe(left)">
                                      <p:cBhvr>
                                        <p:cTn id="23" dur="500"/>
                                        <p:tgtEl>
                                          <p:spTgt spid="34829"/>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34830"/>
                                        </p:tgtEl>
                                        <p:attrNameLst>
                                          <p:attrName>style.visibility</p:attrName>
                                        </p:attrNameLst>
                                      </p:cBhvr>
                                      <p:to>
                                        <p:strVal val="visible"/>
                                      </p:to>
                                    </p:set>
                                    <p:animEffect transition="in" filter="wipe(left)">
                                      <p:cBhvr>
                                        <p:cTn id="27"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2"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24136"/>
          </a:xfrm>
        </p:spPr>
        <p:txBody>
          <a:bodyPr rtlCol="0">
            <a:normAutofit fontScale="90000"/>
          </a:bodyPr>
          <a:lstStyle/>
          <a:p>
            <a:pPr eaLnBrk="1" fontAlgn="auto" hangingPunct="1">
              <a:spcAft>
                <a:spcPts val="0"/>
              </a:spcAft>
              <a:defRPr/>
            </a:pPr>
            <a:r>
              <a:rPr lang="en-US" b="1" dirty="0" smtClean="0"/>
              <a:t>Monetary and Fiscal Policy </a:t>
            </a:r>
            <a:r>
              <a:rPr lang="en-US" dirty="0" smtClean="0"/>
              <a:t/>
            </a:r>
            <a:br>
              <a:rPr lang="en-US" dirty="0" smtClean="0"/>
            </a:br>
            <a:endParaRPr lang="en-US" dirty="0"/>
          </a:p>
        </p:txBody>
      </p:sp>
      <p:sp>
        <p:nvSpPr>
          <p:cNvPr id="3" name="Content Placeholder 2"/>
          <p:cNvSpPr>
            <a:spLocks noGrp="1"/>
          </p:cNvSpPr>
          <p:nvPr>
            <p:ph idx="1"/>
          </p:nvPr>
        </p:nvSpPr>
        <p:spPr>
          <a:xfrm>
            <a:off x="179512" y="908720"/>
            <a:ext cx="7128792" cy="5616624"/>
          </a:xfrm>
        </p:spPr>
        <p:txBody>
          <a:bodyPr rtlCol="0">
            <a:normAutofit/>
          </a:bodyPr>
          <a:lstStyle/>
          <a:p>
            <a:pPr algn="just">
              <a:defRPr/>
            </a:pPr>
            <a:r>
              <a:rPr lang="en-US" sz="2400" dirty="0"/>
              <a:t>The Monetary Policy </a:t>
            </a:r>
            <a:r>
              <a:rPr lang="en-US" sz="2400" dirty="0" smtClean="0"/>
              <a:t>controls the inflation or deflation in any economy </a:t>
            </a:r>
            <a:r>
              <a:rPr lang="en-US" sz="2400" dirty="0"/>
              <a:t>by changing money supply and interest </a:t>
            </a:r>
            <a:r>
              <a:rPr lang="en-US" sz="2400" dirty="0" smtClean="0"/>
              <a:t>rate. </a:t>
            </a:r>
          </a:p>
          <a:p>
            <a:pPr algn="just" eaLnBrk="1" fontAlgn="auto" hangingPunct="1">
              <a:spcAft>
                <a:spcPts val="0"/>
              </a:spcAft>
              <a:defRPr/>
            </a:pPr>
            <a:r>
              <a:rPr lang="en-US" sz="2400" dirty="0" smtClean="0"/>
              <a:t>The Monetary Policy aims to maintain price stability, full employment and economic growth. </a:t>
            </a:r>
          </a:p>
          <a:p>
            <a:pPr algn="just" eaLnBrk="1" fontAlgn="auto" hangingPunct="1">
              <a:spcAft>
                <a:spcPts val="0"/>
              </a:spcAft>
              <a:defRPr/>
            </a:pPr>
            <a:r>
              <a:rPr lang="en-US" sz="2400" b="1" dirty="0" smtClean="0"/>
              <a:t>Tools of monetary policy</a:t>
            </a:r>
          </a:p>
          <a:p>
            <a:pPr marL="0" indent="0" algn="just" eaLnBrk="1" fontAlgn="auto" hangingPunct="1">
              <a:spcAft>
                <a:spcPts val="0"/>
              </a:spcAft>
              <a:buNone/>
              <a:defRPr/>
            </a:pPr>
            <a:r>
              <a:rPr lang="en-US" sz="2400" dirty="0" smtClean="0"/>
              <a:t>	Interest rate and money supply</a:t>
            </a:r>
          </a:p>
          <a:p>
            <a:pPr algn="just" eaLnBrk="1" fontAlgn="auto" hangingPunct="1">
              <a:spcAft>
                <a:spcPts val="0"/>
              </a:spcAft>
              <a:defRPr/>
            </a:pPr>
            <a:endParaRPr lang="en-US" dirty="0"/>
          </a:p>
        </p:txBody>
      </p:sp>
    </p:spTree>
    <p:extLst>
      <p:ext uri="{BB962C8B-B14F-4D97-AF65-F5344CB8AC3E}">
        <p14:creationId xmlns:p14="http://schemas.microsoft.com/office/powerpoint/2010/main" val="264514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6770713" cy="1224136"/>
          </a:xfrm>
        </p:spPr>
        <p:txBody>
          <a:bodyPr rtlCol="0">
            <a:normAutofit fontScale="90000"/>
          </a:bodyPr>
          <a:lstStyle/>
          <a:p>
            <a:pPr algn="just">
              <a:defRPr/>
            </a:pPr>
            <a:r>
              <a:rPr lang="en-US" sz="2800" b="1" dirty="0"/>
              <a:t>MONETARY </a:t>
            </a:r>
            <a:r>
              <a:rPr lang="en-US" sz="2800" b="1" dirty="0" smtClean="0"/>
              <a:t>POLICY INSTRUMENTS that are used to influence money supply and interest rate</a:t>
            </a:r>
            <a:endParaRPr lang="en-US" sz="2800" b="1" dirty="0"/>
          </a:p>
        </p:txBody>
      </p:sp>
      <p:sp>
        <p:nvSpPr>
          <p:cNvPr id="3" name="Content Placeholder 2"/>
          <p:cNvSpPr>
            <a:spLocks noGrp="1"/>
          </p:cNvSpPr>
          <p:nvPr>
            <p:ph idx="1"/>
          </p:nvPr>
        </p:nvSpPr>
        <p:spPr>
          <a:xfrm>
            <a:off x="611559" y="1772816"/>
            <a:ext cx="6345753" cy="4268547"/>
          </a:xfrm>
        </p:spPr>
        <p:txBody>
          <a:bodyPr rtlCol="0">
            <a:noAutofit/>
          </a:bodyPr>
          <a:lstStyle/>
          <a:p>
            <a:pPr eaLnBrk="1" fontAlgn="auto" hangingPunct="1">
              <a:spcAft>
                <a:spcPts val="0"/>
              </a:spcAft>
              <a:defRPr/>
            </a:pPr>
            <a:r>
              <a:rPr lang="en-US" sz="2800" dirty="0" smtClean="0"/>
              <a:t>1. Bank Rate of Interest</a:t>
            </a:r>
          </a:p>
          <a:p>
            <a:pPr eaLnBrk="1" fontAlgn="auto" hangingPunct="1">
              <a:spcAft>
                <a:spcPts val="0"/>
              </a:spcAft>
              <a:defRPr/>
            </a:pPr>
            <a:r>
              <a:rPr lang="en-US" sz="2800" dirty="0" smtClean="0"/>
              <a:t>2. Cash Reserve Ratio</a:t>
            </a:r>
          </a:p>
          <a:p>
            <a:pPr eaLnBrk="1" fontAlgn="auto" hangingPunct="1">
              <a:spcAft>
                <a:spcPts val="0"/>
              </a:spcAft>
              <a:defRPr/>
            </a:pPr>
            <a:r>
              <a:rPr lang="en-US" sz="2800" dirty="0" smtClean="0"/>
              <a:t>3.Open market Operations</a:t>
            </a:r>
          </a:p>
          <a:p>
            <a:pPr eaLnBrk="1" fontAlgn="auto" hangingPunct="1">
              <a:spcAft>
                <a:spcPts val="0"/>
              </a:spcAft>
              <a:defRPr/>
            </a:pPr>
            <a:r>
              <a:rPr lang="en-US" sz="2800" dirty="0"/>
              <a:t>4</a:t>
            </a:r>
            <a:r>
              <a:rPr lang="en-US" sz="2800" dirty="0" smtClean="0"/>
              <a:t>. Marginal ratio Requirements</a:t>
            </a:r>
          </a:p>
          <a:p>
            <a:pPr eaLnBrk="1" fontAlgn="auto" hangingPunct="1">
              <a:spcAft>
                <a:spcPts val="0"/>
              </a:spcAft>
              <a:defRPr/>
            </a:pPr>
            <a:r>
              <a:rPr lang="en-US" sz="2800" dirty="0" smtClean="0"/>
              <a:t>5. Credit Control etc.</a:t>
            </a:r>
            <a:endParaRPr lang="en-US" sz="2800" dirty="0"/>
          </a:p>
        </p:txBody>
      </p:sp>
    </p:spTree>
    <p:extLst>
      <p:ext uri="{BB962C8B-B14F-4D97-AF65-F5344CB8AC3E}">
        <p14:creationId xmlns:p14="http://schemas.microsoft.com/office/powerpoint/2010/main" val="142817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599" y="332656"/>
            <a:ext cx="6347713" cy="648072"/>
          </a:xfrm>
        </p:spPr>
        <p:txBody>
          <a:bodyPr/>
          <a:lstStyle/>
          <a:p>
            <a:pPr eaLnBrk="1" hangingPunct="1"/>
            <a:r>
              <a:rPr lang="en-US" altLang="en-US" dirty="0" smtClean="0"/>
              <a:t>Fiscal Policy</a:t>
            </a:r>
          </a:p>
        </p:txBody>
      </p:sp>
      <p:sp>
        <p:nvSpPr>
          <p:cNvPr id="15363" name="Content Placeholder 2"/>
          <p:cNvSpPr>
            <a:spLocks noGrp="1"/>
          </p:cNvSpPr>
          <p:nvPr>
            <p:ph idx="1"/>
          </p:nvPr>
        </p:nvSpPr>
        <p:spPr>
          <a:xfrm>
            <a:off x="395536" y="1052736"/>
            <a:ext cx="6984776" cy="5544616"/>
          </a:xfrm>
        </p:spPr>
        <p:txBody>
          <a:bodyPr>
            <a:normAutofit fontScale="92500" lnSpcReduction="10000"/>
          </a:bodyPr>
          <a:lstStyle/>
          <a:p>
            <a:pPr algn="just">
              <a:defRPr/>
            </a:pPr>
            <a:r>
              <a:rPr lang="en-US" sz="2800" dirty="0" smtClean="0"/>
              <a:t>fiscal </a:t>
            </a:r>
            <a:r>
              <a:rPr lang="en-US" sz="2800" dirty="0"/>
              <a:t>policy is a broader tool </a:t>
            </a:r>
            <a:r>
              <a:rPr lang="en-US" sz="2800" dirty="0" smtClean="0"/>
              <a:t>of </a:t>
            </a:r>
            <a:r>
              <a:rPr lang="en-US" sz="2800" dirty="0"/>
              <a:t>the government. </a:t>
            </a:r>
          </a:p>
          <a:p>
            <a:pPr algn="just">
              <a:defRPr/>
            </a:pPr>
            <a:r>
              <a:rPr lang="en-US" sz="2800" dirty="0"/>
              <a:t>The Fiscal Policy can be used to overcome recession and control inflation.</a:t>
            </a:r>
          </a:p>
          <a:p>
            <a:pPr algn="just">
              <a:defRPr/>
            </a:pPr>
            <a:r>
              <a:rPr lang="en-US" sz="2800" dirty="0"/>
              <a:t>Fiscal policy is defined </a:t>
            </a:r>
            <a:r>
              <a:rPr lang="en-US" sz="2800" dirty="0" smtClean="0"/>
              <a:t>as a </a:t>
            </a:r>
            <a:r>
              <a:rPr lang="en-US" sz="2800" dirty="0"/>
              <a:t>change in government revenues and expenditures to influence the level of national output and prices. </a:t>
            </a:r>
            <a:endParaRPr lang="en-US" sz="2800" dirty="0" smtClean="0"/>
          </a:p>
          <a:p>
            <a:pPr algn="just">
              <a:defRPr/>
            </a:pPr>
            <a:r>
              <a:rPr lang="en-US" altLang="en-US" sz="2800" b="1" dirty="0" smtClean="0"/>
              <a:t>Tools of fiscal policy</a:t>
            </a:r>
          </a:p>
          <a:p>
            <a:pPr eaLnBrk="1" hangingPunct="1"/>
            <a:r>
              <a:rPr lang="en-US" altLang="en-US" sz="2800" dirty="0" smtClean="0"/>
              <a:t>1. Reduction of Govt. Expenditure</a:t>
            </a:r>
          </a:p>
          <a:p>
            <a:pPr eaLnBrk="1" hangingPunct="1"/>
            <a:r>
              <a:rPr lang="en-US" altLang="en-US" sz="2800" dirty="0" smtClean="0"/>
              <a:t>2. Increase in Taxation</a:t>
            </a:r>
          </a:p>
          <a:p>
            <a:pPr eaLnBrk="1" hangingPunct="1"/>
            <a:r>
              <a:rPr lang="en-US" altLang="en-US" sz="2800" dirty="0" smtClean="0"/>
              <a:t>3. Provision of Subsidies</a:t>
            </a:r>
          </a:p>
        </p:txBody>
      </p:sp>
    </p:spTree>
    <p:extLst>
      <p:ext uri="{BB962C8B-B14F-4D97-AF65-F5344CB8AC3E}">
        <p14:creationId xmlns:p14="http://schemas.microsoft.com/office/powerpoint/2010/main" val="13021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pPr marL="0" indent="0">
              <a:buNone/>
            </a:pPr>
            <a:r>
              <a:rPr lang="en-US" sz="2400" b="1" dirty="0"/>
              <a:t>Functions of Money:</a:t>
            </a:r>
          </a:p>
          <a:p>
            <a:pPr marL="0" indent="0">
              <a:buNone/>
            </a:pPr>
            <a:r>
              <a:rPr lang="en-US" sz="2400" b="1" dirty="0"/>
              <a:t>A. Primary Functions:</a:t>
            </a:r>
          </a:p>
          <a:p>
            <a:pPr marL="0" indent="0">
              <a:buNone/>
            </a:pPr>
            <a:r>
              <a:rPr lang="en-US" sz="2400" b="1" dirty="0"/>
              <a:t>1. Medium of Exchange</a:t>
            </a:r>
            <a:r>
              <a:rPr lang="en-US" sz="2400" dirty="0"/>
              <a:t>:</a:t>
            </a:r>
          </a:p>
          <a:p>
            <a:pPr marL="0" indent="0">
              <a:buNone/>
            </a:pPr>
            <a:r>
              <a:rPr lang="en-US" sz="2400" dirty="0"/>
              <a:t>     Money serve as medium of exchange or medium of payments. Money is used as a medium through which people exchange their goods and services. It facilitates buying and selling of goods and services</a:t>
            </a:r>
          </a:p>
          <a:p>
            <a:pPr marL="0" indent="0">
              <a:buNone/>
            </a:pPr>
            <a:r>
              <a:rPr lang="en-US" sz="2400" dirty="0"/>
              <a:t>2. Measure of Value:</a:t>
            </a:r>
          </a:p>
          <a:p>
            <a:pPr marL="0" indent="0">
              <a:buNone/>
            </a:pPr>
            <a:r>
              <a:rPr lang="en-US" sz="2400" dirty="0" smtClean="0"/>
              <a:t>With </a:t>
            </a:r>
            <a:r>
              <a:rPr lang="en-US" sz="2400" dirty="0"/>
              <a:t>the help of money, it is easy to compare the relative values of commodities and services. The value of all goods and services is expressed in terms of money is called price.</a:t>
            </a:r>
          </a:p>
          <a:p>
            <a:pPr marL="0" indent="0">
              <a:buNone/>
            </a:pPr>
            <a:endParaRPr lang="en-IN" dirty="0"/>
          </a:p>
        </p:txBody>
      </p:sp>
    </p:spTree>
    <p:extLst>
      <p:ext uri="{BB962C8B-B14F-4D97-AF65-F5344CB8AC3E}">
        <p14:creationId xmlns:p14="http://schemas.microsoft.com/office/powerpoint/2010/main" val="2671709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435280" cy="6264696"/>
          </a:xfrm>
        </p:spPr>
        <p:txBody>
          <a:bodyPr>
            <a:normAutofit/>
          </a:bodyPr>
          <a:lstStyle/>
          <a:p>
            <a:pPr marL="0" indent="0">
              <a:buNone/>
            </a:pPr>
            <a:r>
              <a:rPr lang="en-IN" sz="2400" dirty="0"/>
              <a:t>B.</a:t>
            </a:r>
            <a:r>
              <a:rPr lang="en-IN" sz="2400" b="1" dirty="0"/>
              <a:t> Secondary Functions:</a:t>
            </a:r>
          </a:p>
          <a:p>
            <a:pPr marL="0" indent="0">
              <a:buNone/>
            </a:pPr>
            <a:r>
              <a:rPr lang="en-IN" sz="2400" b="1" dirty="0"/>
              <a:t>1. Standard of Deferred Payments:</a:t>
            </a:r>
          </a:p>
          <a:p>
            <a:pPr marL="0" indent="0">
              <a:buNone/>
            </a:pPr>
            <a:r>
              <a:rPr lang="en-IN" sz="2400" dirty="0"/>
              <a:t>      In a money economy, we can buy goods and services without making immediate payments. Payments could be made at a future </a:t>
            </a:r>
            <a:r>
              <a:rPr lang="en-IN" sz="2400" dirty="0" smtClean="0"/>
              <a:t>date.</a:t>
            </a:r>
            <a:endParaRPr lang="en-IN" sz="2400" dirty="0"/>
          </a:p>
          <a:p>
            <a:pPr marL="0" indent="0">
              <a:buNone/>
            </a:pPr>
            <a:r>
              <a:rPr lang="en-IN" sz="2400" dirty="0"/>
              <a:t>2. Store of Value:</a:t>
            </a:r>
          </a:p>
          <a:p>
            <a:pPr marL="0" indent="0">
              <a:buNone/>
            </a:pPr>
            <a:r>
              <a:rPr lang="en-IN" sz="2400" dirty="0"/>
              <a:t>    Goods cannot be stored for a long time. Hence, money helps to store the surplus </a:t>
            </a:r>
            <a:r>
              <a:rPr lang="en-IN" sz="2400" dirty="0" smtClean="0"/>
              <a:t>income, savings or </a:t>
            </a:r>
            <a:r>
              <a:rPr lang="en-IN" sz="2400" dirty="0"/>
              <a:t>wealth in the form of money for </a:t>
            </a:r>
            <a:r>
              <a:rPr lang="en-IN" sz="2400" dirty="0" smtClean="0"/>
              <a:t>longer duration</a:t>
            </a:r>
            <a:endParaRPr lang="en-IN" dirty="0"/>
          </a:p>
        </p:txBody>
      </p:sp>
    </p:spTree>
    <p:extLst>
      <p:ext uri="{BB962C8B-B14F-4D97-AF65-F5344CB8AC3E}">
        <p14:creationId xmlns:p14="http://schemas.microsoft.com/office/powerpoint/2010/main" val="4035901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6048672"/>
          </a:xfrm>
        </p:spPr>
        <p:txBody>
          <a:bodyPr>
            <a:normAutofit/>
          </a:bodyPr>
          <a:lstStyle/>
          <a:p>
            <a:pPr marL="0" indent="0">
              <a:buNone/>
            </a:pPr>
            <a:r>
              <a:rPr lang="en-US" sz="2400" dirty="0"/>
              <a:t>4. </a:t>
            </a:r>
            <a:r>
              <a:rPr lang="en-US" sz="2400" b="1" u="sng" dirty="0"/>
              <a:t>Imparts liquidity and Uniformity to wealth</a:t>
            </a:r>
            <a:r>
              <a:rPr lang="en-US" sz="2400" dirty="0"/>
              <a:t>.</a:t>
            </a:r>
          </a:p>
          <a:p>
            <a:pPr marL="0" indent="0">
              <a:buNone/>
            </a:pPr>
            <a:r>
              <a:rPr lang="en-US" sz="2400" dirty="0"/>
              <a:t>    All forms wealth of can be converted into money. Thus, money gives liquidity to various forms of wealth. Hence money imparts uniformity to wealth.</a:t>
            </a:r>
          </a:p>
          <a:p>
            <a:pPr marL="0" indent="0" algn="ctr">
              <a:buNone/>
              <a:tabLst>
                <a:tab pos="6724650" algn="l"/>
              </a:tabLst>
            </a:pPr>
            <a:r>
              <a:rPr lang="en-US" sz="2400" dirty="0"/>
              <a:t>   </a:t>
            </a:r>
            <a:r>
              <a:rPr lang="en-US" sz="3600" b="1" dirty="0"/>
              <a:t>Demand for </a:t>
            </a:r>
            <a:r>
              <a:rPr lang="en-US" sz="3600" b="1" dirty="0" smtClean="0"/>
              <a:t>Money</a:t>
            </a:r>
            <a:endParaRPr lang="en-US" sz="3600" b="1" dirty="0"/>
          </a:p>
          <a:p>
            <a:pPr marL="0" indent="0" algn="just">
              <a:buNone/>
              <a:tabLst>
                <a:tab pos="6724650" algn="l"/>
              </a:tabLst>
            </a:pPr>
            <a:r>
              <a:rPr lang="en-US" sz="2400" dirty="0"/>
              <a:t>The demand for money refers to the desire to hold cash. Money can be used for any purpose immediately and hence people desire to hold money either as cash or in the form of readily withdrawable demand deposits in banks.</a:t>
            </a:r>
            <a:endParaRPr lang="en-IN" sz="2400" dirty="0"/>
          </a:p>
          <a:p>
            <a:pPr marL="0" indent="0">
              <a:buNone/>
            </a:pPr>
            <a:endParaRPr lang="en-US" sz="2400" dirty="0"/>
          </a:p>
        </p:txBody>
      </p:sp>
    </p:spTree>
    <p:extLst>
      <p:ext uri="{BB962C8B-B14F-4D97-AF65-F5344CB8AC3E}">
        <p14:creationId xmlns:p14="http://schemas.microsoft.com/office/powerpoint/2010/main" val="88345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25000"/>
              </a:spcBef>
              <a:spcAft>
                <a:spcPct val="25000"/>
              </a:spcAft>
              <a:defRPr sz="2400">
                <a:solidFill>
                  <a:schemeClr val="tx1"/>
                </a:solidFill>
                <a:latin typeface="Arial" pitchFamily="34" charset="0"/>
              </a:defRPr>
            </a:lvl6pPr>
            <a:lvl7pPr marL="2971800" indent="-228600" algn="ctr" eaLnBrk="0" fontAlgn="base" hangingPunct="0">
              <a:spcBef>
                <a:spcPct val="25000"/>
              </a:spcBef>
              <a:spcAft>
                <a:spcPct val="25000"/>
              </a:spcAft>
              <a:defRPr sz="2400">
                <a:solidFill>
                  <a:schemeClr val="tx1"/>
                </a:solidFill>
                <a:latin typeface="Arial" pitchFamily="34" charset="0"/>
              </a:defRPr>
            </a:lvl7pPr>
            <a:lvl8pPr marL="3429000" indent="-228600" algn="ctr" eaLnBrk="0" fontAlgn="base" hangingPunct="0">
              <a:spcBef>
                <a:spcPct val="25000"/>
              </a:spcBef>
              <a:spcAft>
                <a:spcPct val="25000"/>
              </a:spcAft>
              <a:defRPr sz="2400">
                <a:solidFill>
                  <a:schemeClr val="tx1"/>
                </a:solidFill>
                <a:latin typeface="Arial" pitchFamily="34" charset="0"/>
              </a:defRPr>
            </a:lvl8pPr>
            <a:lvl9pPr marL="3886200" indent="-228600" algn="ctr" eaLnBrk="0" fontAlgn="base" hangingPunct="0">
              <a:spcBef>
                <a:spcPct val="25000"/>
              </a:spcBef>
              <a:spcAft>
                <a:spcPct val="25000"/>
              </a:spcAft>
              <a:defRPr sz="2400">
                <a:solidFill>
                  <a:schemeClr val="tx1"/>
                </a:solidFill>
                <a:latin typeface="Arial" pitchFamily="34" charset="0"/>
              </a:defRPr>
            </a:lvl9pPr>
          </a:lstStyle>
          <a:p>
            <a:pPr eaLnBrk="1" hangingPunct="1"/>
            <a:fld id="{EBBCC89F-49C3-4433-BA83-04DF97B4B141}" type="slidenum">
              <a:rPr lang="en-US" altLang="en-US" sz="1400" smtClean="0"/>
              <a:pPr eaLnBrk="1" hangingPunct="1"/>
              <a:t>5</a:t>
            </a:fld>
            <a:endParaRPr lang="en-US" altLang="en-US" sz="1400" smtClean="0"/>
          </a:p>
        </p:txBody>
      </p:sp>
      <p:sp>
        <p:nvSpPr>
          <p:cNvPr id="20483" name="Rectangle 2"/>
          <p:cNvSpPr>
            <a:spLocks noGrp="1" noChangeArrowheads="1"/>
          </p:cNvSpPr>
          <p:nvPr>
            <p:ph type="title"/>
          </p:nvPr>
        </p:nvSpPr>
        <p:spPr/>
        <p:txBody>
          <a:bodyPr/>
          <a:lstStyle/>
          <a:p>
            <a:pPr eaLnBrk="1" hangingPunct="1"/>
            <a:r>
              <a:rPr lang="en-US" altLang="en-US" smtClean="0"/>
              <a:t>Shape of Md</a:t>
            </a:r>
          </a:p>
        </p:txBody>
      </p:sp>
      <p:sp>
        <p:nvSpPr>
          <p:cNvPr id="20484" name="Rectangle 3"/>
          <p:cNvSpPr>
            <a:spLocks noGrp="1" noChangeArrowheads="1"/>
          </p:cNvSpPr>
          <p:nvPr>
            <p:ph type="body" idx="1"/>
          </p:nvPr>
        </p:nvSpPr>
        <p:spPr>
          <a:xfrm>
            <a:off x="4249738" y="1052736"/>
            <a:ext cx="3346598" cy="5073427"/>
          </a:xfrm>
        </p:spPr>
        <p:txBody>
          <a:bodyPr>
            <a:normAutofit/>
          </a:bodyPr>
          <a:lstStyle/>
          <a:p>
            <a:pPr algn="just" eaLnBrk="1" hangingPunct="1">
              <a:lnSpc>
                <a:spcPct val="90000"/>
              </a:lnSpc>
            </a:pPr>
            <a:r>
              <a:rPr lang="en-US" altLang="en-US" sz="2800" dirty="0" err="1" smtClean="0"/>
              <a:t>Md</a:t>
            </a:r>
            <a:r>
              <a:rPr lang="en-US" altLang="en-US" sz="2800" dirty="0" smtClean="0"/>
              <a:t> slopes down as the interest rate increases the demand for money decreases.</a:t>
            </a:r>
          </a:p>
          <a:p>
            <a:pPr algn="just" eaLnBrk="1" hangingPunct="1">
              <a:lnSpc>
                <a:spcPct val="90000"/>
              </a:lnSpc>
            </a:pPr>
            <a:r>
              <a:rPr lang="en-US" altLang="en-US" sz="2800" dirty="0" err="1" smtClean="0"/>
              <a:t>Md</a:t>
            </a:r>
            <a:r>
              <a:rPr lang="en-US" altLang="en-US" sz="2800" dirty="0" smtClean="0"/>
              <a:t> shifts right if income/ prices increases.</a:t>
            </a:r>
          </a:p>
        </p:txBody>
      </p:sp>
      <p:sp>
        <p:nvSpPr>
          <p:cNvPr id="20485" name="Line 4"/>
          <p:cNvSpPr>
            <a:spLocks noChangeShapeType="1"/>
          </p:cNvSpPr>
          <p:nvPr/>
        </p:nvSpPr>
        <p:spPr bwMode="auto">
          <a:xfrm>
            <a:off x="914400" y="1828800"/>
            <a:ext cx="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5"/>
          <p:cNvSpPr>
            <a:spLocks noChangeShapeType="1"/>
          </p:cNvSpPr>
          <p:nvPr/>
        </p:nvSpPr>
        <p:spPr bwMode="auto">
          <a:xfrm>
            <a:off x="914400" y="5181600"/>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Freeform 6"/>
          <p:cNvSpPr>
            <a:spLocks/>
          </p:cNvSpPr>
          <p:nvPr/>
        </p:nvSpPr>
        <p:spPr bwMode="auto">
          <a:xfrm>
            <a:off x="1371600" y="3048000"/>
            <a:ext cx="2209800" cy="1676400"/>
          </a:xfrm>
          <a:custGeom>
            <a:avLst/>
            <a:gdLst>
              <a:gd name="T0" fmla="*/ 0 w 1392"/>
              <a:gd name="T1" fmla="*/ 0 h 1056"/>
              <a:gd name="T2" fmla="*/ 457200 w 1392"/>
              <a:gd name="T3" fmla="*/ 1295400 h 1056"/>
              <a:gd name="T4" fmla="*/ 2209800 w 1392"/>
              <a:gd name="T5" fmla="*/ 1676400 h 1056"/>
              <a:gd name="T6" fmla="*/ 0 60000 65536"/>
              <a:gd name="T7" fmla="*/ 0 60000 65536"/>
              <a:gd name="T8" fmla="*/ 0 60000 65536"/>
              <a:gd name="T9" fmla="*/ 0 w 1392"/>
              <a:gd name="T10" fmla="*/ 0 h 1056"/>
              <a:gd name="T11" fmla="*/ 1392 w 1392"/>
              <a:gd name="T12" fmla="*/ 1056 h 1056"/>
            </a:gdLst>
            <a:ahLst/>
            <a:cxnLst>
              <a:cxn ang="T6">
                <a:pos x="T0" y="T1"/>
              </a:cxn>
              <a:cxn ang="T7">
                <a:pos x="T2" y="T3"/>
              </a:cxn>
              <a:cxn ang="T8">
                <a:pos x="T4" y="T5"/>
              </a:cxn>
            </a:cxnLst>
            <a:rect l="T9" t="T10" r="T11" b="T12"/>
            <a:pathLst>
              <a:path w="1392" h="1056">
                <a:moveTo>
                  <a:pt x="0" y="0"/>
                </a:moveTo>
                <a:cubicBezTo>
                  <a:pt x="28" y="320"/>
                  <a:pt x="56" y="640"/>
                  <a:pt x="288" y="816"/>
                </a:cubicBezTo>
                <a:cubicBezTo>
                  <a:pt x="520" y="992"/>
                  <a:pt x="956" y="1024"/>
                  <a:pt x="1392" y="105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25000"/>
              </a:spcBef>
              <a:spcAft>
                <a:spcPct val="25000"/>
              </a:spcAft>
              <a:defRPr sz="2400">
                <a:solidFill>
                  <a:schemeClr val="tx1"/>
                </a:solidFill>
                <a:latin typeface="Arial" pitchFamily="34" charset="0"/>
              </a:defRPr>
            </a:lvl6pPr>
            <a:lvl7pPr marL="2971800" indent="-228600" algn="ctr" eaLnBrk="0" fontAlgn="base" hangingPunct="0">
              <a:spcBef>
                <a:spcPct val="25000"/>
              </a:spcBef>
              <a:spcAft>
                <a:spcPct val="25000"/>
              </a:spcAft>
              <a:defRPr sz="2400">
                <a:solidFill>
                  <a:schemeClr val="tx1"/>
                </a:solidFill>
                <a:latin typeface="Arial" pitchFamily="34" charset="0"/>
              </a:defRPr>
            </a:lvl7pPr>
            <a:lvl8pPr marL="3429000" indent="-228600" algn="ctr" eaLnBrk="0" fontAlgn="base" hangingPunct="0">
              <a:spcBef>
                <a:spcPct val="25000"/>
              </a:spcBef>
              <a:spcAft>
                <a:spcPct val="25000"/>
              </a:spcAft>
              <a:defRPr sz="2400">
                <a:solidFill>
                  <a:schemeClr val="tx1"/>
                </a:solidFill>
                <a:latin typeface="Arial" pitchFamily="34" charset="0"/>
              </a:defRPr>
            </a:lvl8pPr>
            <a:lvl9pPr marL="3886200" indent="-228600" algn="ctr" eaLnBrk="0" fontAlgn="base" hangingPunct="0">
              <a:spcBef>
                <a:spcPct val="25000"/>
              </a:spcBef>
              <a:spcAft>
                <a:spcPct val="25000"/>
              </a:spcAft>
              <a:defRPr sz="2400">
                <a:solidFill>
                  <a:schemeClr val="tx1"/>
                </a:solidFill>
                <a:latin typeface="Arial" pitchFamily="34" charset="0"/>
              </a:defRPr>
            </a:lvl9pPr>
          </a:lstStyle>
          <a:p>
            <a:pPr eaLnBrk="1" hangingPunct="1"/>
            <a:endParaRPr lang="en-US" altLang="en-US"/>
          </a:p>
        </p:txBody>
      </p:sp>
      <p:sp>
        <p:nvSpPr>
          <p:cNvPr id="20488" name="Text Box 7"/>
          <p:cNvSpPr txBox="1">
            <a:spLocks noChangeArrowheads="1"/>
          </p:cNvSpPr>
          <p:nvPr/>
        </p:nvSpPr>
        <p:spPr bwMode="auto">
          <a:xfrm>
            <a:off x="3641725" y="44592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25000"/>
              </a:spcBef>
              <a:spcAft>
                <a:spcPct val="25000"/>
              </a:spcAft>
              <a:defRPr sz="2400">
                <a:solidFill>
                  <a:schemeClr val="tx1"/>
                </a:solidFill>
                <a:latin typeface="Arial" pitchFamily="34" charset="0"/>
              </a:defRPr>
            </a:lvl6pPr>
            <a:lvl7pPr marL="2971800" indent="-228600" algn="ctr" eaLnBrk="0" fontAlgn="base" hangingPunct="0">
              <a:spcBef>
                <a:spcPct val="25000"/>
              </a:spcBef>
              <a:spcAft>
                <a:spcPct val="25000"/>
              </a:spcAft>
              <a:defRPr sz="2400">
                <a:solidFill>
                  <a:schemeClr val="tx1"/>
                </a:solidFill>
                <a:latin typeface="Arial" pitchFamily="34" charset="0"/>
              </a:defRPr>
            </a:lvl7pPr>
            <a:lvl8pPr marL="3429000" indent="-228600" algn="ctr" eaLnBrk="0" fontAlgn="base" hangingPunct="0">
              <a:spcBef>
                <a:spcPct val="25000"/>
              </a:spcBef>
              <a:spcAft>
                <a:spcPct val="25000"/>
              </a:spcAft>
              <a:defRPr sz="2400">
                <a:solidFill>
                  <a:schemeClr val="tx1"/>
                </a:solidFill>
                <a:latin typeface="Arial" pitchFamily="34" charset="0"/>
              </a:defRPr>
            </a:lvl8pPr>
            <a:lvl9pPr marL="3886200" indent="-228600" algn="ctr" eaLnBrk="0" fontAlgn="base" hangingPunct="0">
              <a:spcBef>
                <a:spcPct val="25000"/>
              </a:spcBef>
              <a:spcAft>
                <a:spcPct val="25000"/>
              </a:spcAft>
              <a:defRPr sz="2400">
                <a:solidFill>
                  <a:schemeClr val="tx1"/>
                </a:solidFill>
                <a:latin typeface="Arial" pitchFamily="34" charset="0"/>
              </a:defRPr>
            </a:lvl9pPr>
          </a:lstStyle>
          <a:p>
            <a:pPr algn="l" eaLnBrk="1" hangingPunct="1"/>
            <a:r>
              <a:rPr lang="en-US" altLang="en-US"/>
              <a:t>Md</a:t>
            </a:r>
          </a:p>
        </p:txBody>
      </p:sp>
      <p:sp>
        <p:nvSpPr>
          <p:cNvPr id="20489" name="Text Box 8"/>
          <p:cNvSpPr txBox="1">
            <a:spLocks noChangeArrowheads="1"/>
          </p:cNvSpPr>
          <p:nvPr/>
        </p:nvSpPr>
        <p:spPr bwMode="auto">
          <a:xfrm>
            <a:off x="288925" y="1792288"/>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25000"/>
              </a:spcBef>
              <a:spcAft>
                <a:spcPct val="25000"/>
              </a:spcAft>
              <a:defRPr sz="2400">
                <a:solidFill>
                  <a:schemeClr val="tx1"/>
                </a:solidFill>
                <a:latin typeface="Arial" pitchFamily="34" charset="0"/>
              </a:defRPr>
            </a:lvl6pPr>
            <a:lvl7pPr marL="2971800" indent="-228600" algn="ctr" eaLnBrk="0" fontAlgn="base" hangingPunct="0">
              <a:spcBef>
                <a:spcPct val="25000"/>
              </a:spcBef>
              <a:spcAft>
                <a:spcPct val="25000"/>
              </a:spcAft>
              <a:defRPr sz="2400">
                <a:solidFill>
                  <a:schemeClr val="tx1"/>
                </a:solidFill>
                <a:latin typeface="Arial" pitchFamily="34" charset="0"/>
              </a:defRPr>
            </a:lvl7pPr>
            <a:lvl8pPr marL="3429000" indent="-228600" algn="ctr" eaLnBrk="0" fontAlgn="base" hangingPunct="0">
              <a:spcBef>
                <a:spcPct val="25000"/>
              </a:spcBef>
              <a:spcAft>
                <a:spcPct val="25000"/>
              </a:spcAft>
              <a:defRPr sz="2400">
                <a:solidFill>
                  <a:schemeClr val="tx1"/>
                </a:solidFill>
                <a:latin typeface="Arial" pitchFamily="34" charset="0"/>
              </a:defRPr>
            </a:lvl8pPr>
            <a:lvl9pPr marL="3886200" indent="-228600" algn="ctr" eaLnBrk="0" fontAlgn="base" hangingPunct="0">
              <a:spcBef>
                <a:spcPct val="25000"/>
              </a:spcBef>
              <a:spcAft>
                <a:spcPct val="25000"/>
              </a:spcAft>
              <a:defRPr sz="2400">
                <a:solidFill>
                  <a:schemeClr val="tx1"/>
                </a:solidFill>
                <a:latin typeface="Arial" pitchFamily="34" charset="0"/>
              </a:defRPr>
            </a:lvl9pPr>
          </a:lstStyle>
          <a:p>
            <a:pPr algn="l" eaLnBrk="1" hangingPunct="1"/>
            <a:r>
              <a:rPr lang="en-US" altLang="en-US"/>
              <a:t>r</a:t>
            </a:r>
          </a:p>
        </p:txBody>
      </p:sp>
      <p:sp>
        <p:nvSpPr>
          <p:cNvPr id="20490" name="Text Box 9"/>
          <p:cNvSpPr txBox="1">
            <a:spLocks noChangeArrowheads="1"/>
          </p:cNvSpPr>
          <p:nvPr/>
        </p:nvSpPr>
        <p:spPr bwMode="auto">
          <a:xfrm>
            <a:off x="3260725" y="529748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25000"/>
              </a:spcBef>
              <a:spcAft>
                <a:spcPct val="25000"/>
              </a:spcAft>
              <a:defRPr sz="2400">
                <a:solidFill>
                  <a:schemeClr val="tx1"/>
                </a:solidFill>
                <a:latin typeface="Arial" pitchFamily="34" charset="0"/>
              </a:defRPr>
            </a:lvl6pPr>
            <a:lvl7pPr marL="2971800" indent="-228600" algn="ctr" eaLnBrk="0" fontAlgn="base" hangingPunct="0">
              <a:spcBef>
                <a:spcPct val="25000"/>
              </a:spcBef>
              <a:spcAft>
                <a:spcPct val="25000"/>
              </a:spcAft>
              <a:defRPr sz="2400">
                <a:solidFill>
                  <a:schemeClr val="tx1"/>
                </a:solidFill>
                <a:latin typeface="Arial" pitchFamily="34" charset="0"/>
              </a:defRPr>
            </a:lvl7pPr>
            <a:lvl8pPr marL="3429000" indent="-228600" algn="ctr" eaLnBrk="0" fontAlgn="base" hangingPunct="0">
              <a:spcBef>
                <a:spcPct val="25000"/>
              </a:spcBef>
              <a:spcAft>
                <a:spcPct val="25000"/>
              </a:spcAft>
              <a:defRPr sz="2400">
                <a:solidFill>
                  <a:schemeClr val="tx1"/>
                </a:solidFill>
                <a:latin typeface="Arial" pitchFamily="34" charset="0"/>
              </a:defRPr>
            </a:lvl8pPr>
            <a:lvl9pPr marL="3886200" indent="-228600" algn="ctr" eaLnBrk="0" fontAlgn="base" hangingPunct="0">
              <a:spcBef>
                <a:spcPct val="25000"/>
              </a:spcBef>
              <a:spcAft>
                <a:spcPct val="25000"/>
              </a:spcAft>
              <a:defRPr sz="2400">
                <a:solidFill>
                  <a:schemeClr val="tx1"/>
                </a:solidFill>
                <a:latin typeface="Arial" pitchFamily="34" charset="0"/>
              </a:defRPr>
            </a:lvl9pPr>
          </a:lstStyle>
          <a:p>
            <a:pPr algn="l" eaLnBrk="1" hangingPunct="1"/>
            <a:r>
              <a:rPr lang="en-US" altLang="en-US"/>
              <a:t>Md</a:t>
            </a:r>
          </a:p>
        </p:txBody>
      </p:sp>
    </p:spTree>
    <p:extLst>
      <p:ext uri="{BB962C8B-B14F-4D97-AF65-F5344CB8AC3E}">
        <p14:creationId xmlns:p14="http://schemas.microsoft.com/office/powerpoint/2010/main" val="130510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856984" cy="6552728"/>
          </a:xfrm>
        </p:spPr>
        <p:txBody>
          <a:bodyPr>
            <a:normAutofit/>
          </a:bodyPr>
          <a:lstStyle/>
          <a:p>
            <a:pPr marL="0" indent="0">
              <a:buNone/>
            </a:pPr>
            <a:r>
              <a:rPr lang="en-US" sz="3200" b="1" dirty="0"/>
              <a:t>Determinants of the Demand for Money: </a:t>
            </a:r>
          </a:p>
          <a:p>
            <a:pPr marL="0" indent="0">
              <a:buNone/>
            </a:pPr>
            <a:r>
              <a:rPr lang="en-US" sz="2800" dirty="0"/>
              <a:t>   The demand for money is affected by several factors like the level of income, interest rates, and technological changes, etc.</a:t>
            </a:r>
          </a:p>
          <a:p>
            <a:pPr marL="0" indent="0">
              <a:buNone/>
            </a:pPr>
            <a:r>
              <a:rPr lang="en-US" sz="2800" dirty="0" smtClean="0"/>
              <a:t>three </a:t>
            </a:r>
            <a:r>
              <a:rPr lang="en-US" sz="2800" dirty="0"/>
              <a:t>motives for holding </a:t>
            </a:r>
            <a:r>
              <a:rPr lang="en-US" sz="2800" dirty="0" smtClean="0"/>
              <a:t>money </a:t>
            </a:r>
            <a:r>
              <a:rPr lang="en-US" sz="2800" dirty="0"/>
              <a:t>are</a:t>
            </a:r>
          </a:p>
          <a:p>
            <a:pPr marL="0" indent="0">
              <a:buNone/>
            </a:pPr>
            <a:r>
              <a:rPr lang="en-US" sz="2800" dirty="0"/>
              <a:t>1.  </a:t>
            </a:r>
            <a:r>
              <a:rPr lang="en-US" sz="2800" b="1" dirty="0"/>
              <a:t>Transaction Demand for Money:  </a:t>
            </a:r>
          </a:p>
          <a:p>
            <a:pPr marL="0" indent="0">
              <a:buNone/>
            </a:pPr>
            <a:r>
              <a:rPr lang="en-US" sz="2800" dirty="0"/>
              <a:t>     It means the money we need to purchase goods and services in day to day life</a:t>
            </a:r>
            <a:r>
              <a:rPr lang="en-US" sz="2800" dirty="0" smtClean="0"/>
              <a:t>.</a:t>
            </a:r>
            <a:endParaRPr lang="en-US" sz="2800" dirty="0"/>
          </a:p>
          <a:p>
            <a:pPr marL="0" indent="0">
              <a:buNone/>
            </a:pPr>
            <a:endParaRPr lang="en-US" sz="2800" dirty="0"/>
          </a:p>
        </p:txBody>
      </p:sp>
    </p:spTree>
    <p:extLst>
      <p:ext uri="{BB962C8B-B14F-4D97-AF65-F5344CB8AC3E}">
        <p14:creationId xmlns:p14="http://schemas.microsoft.com/office/powerpoint/2010/main" val="171398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2404"/>
            <a:ext cx="8784976" cy="6825595"/>
          </a:xfrm>
        </p:spPr>
        <p:txBody>
          <a:bodyPr>
            <a:normAutofit/>
          </a:bodyPr>
          <a:lstStyle/>
          <a:p>
            <a:pPr marL="0" indent="0">
              <a:buNone/>
            </a:pPr>
            <a:endParaRPr lang="en-US" sz="2800" dirty="0"/>
          </a:p>
          <a:p>
            <a:pPr marL="0" indent="0">
              <a:buNone/>
            </a:pPr>
            <a:r>
              <a:rPr lang="en-US" sz="2800" b="1" dirty="0"/>
              <a:t>2. Precautionary demand for Money:</a:t>
            </a:r>
          </a:p>
          <a:p>
            <a:pPr marL="0" indent="0">
              <a:buNone/>
            </a:pPr>
            <a:r>
              <a:rPr lang="en-US" sz="2800" dirty="0"/>
              <a:t>   it means the money we may need for unexpected purchases or emergencies. Unexpected expenses such as medical bills, unemployment, accident repair bills etc.</a:t>
            </a:r>
          </a:p>
          <a:p>
            <a:pPr marL="0" indent="0">
              <a:buNone/>
            </a:pPr>
            <a:r>
              <a:rPr lang="en-US" sz="2800" b="1" dirty="0"/>
              <a:t>3. Speculative Demand for Money:</a:t>
            </a:r>
          </a:p>
          <a:p>
            <a:pPr marL="0" indent="0">
              <a:buNone/>
            </a:pPr>
            <a:r>
              <a:rPr lang="en-US" sz="2800" dirty="0"/>
              <a:t>   The speculative motive implies the desire of the public to keep a certain amount of cash to make speculative gains out of the purchase and sale of securities ( bonds and equities) through future changes in the rate of </a:t>
            </a:r>
            <a:r>
              <a:rPr lang="en-US" sz="2800" dirty="0" smtClean="0"/>
              <a:t>interest</a:t>
            </a:r>
            <a:endParaRPr lang="en-US" sz="2800" dirty="0"/>
          </a:p>
        </p:txBody>
      </p:sp>
    </p:spTree>
    <p:extLst>
      <p:ext uri="{BB962C8B-B14F-4D97-AF65-F5344CB8AC3E}">
        <p14:creationId xmlns:p14="http://schemas.microsoft.com/office/powerpoint/2010/main" val="34388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568951" cy="6480720"/>
          </a:xfrm>
        </p:spPr>
        <p:txBody>
          <a:bodyPr>
            <a:normAutofit/>
          </a:bodyPr>
          <a:lstStyle/>
          <a:p>
            <a:pPr marL="0" indent="0" algn="ctr">
              <a:buNone/>
            </a:pPr>
            <a:r>
              <a:rPr lang="en-US" sz="3900" b="1" dirty="0"/>
              <a:t>The supply of Money:</a:t>
            </a:r>
          </a:p>
          <a:p>
            <a:pPr marL="0" indent="0" algn="just">
              <a:buNone/>
            </a:pPr>
            <a:r>
              <a:rPr lang="en-US" sz="2800" dirty="0"/>
              <a:t>     The term ‘supply of  money’ means the aggregate stock of domestic money held by the public in a country. </a:t>
            </a:r>
            <a:endParaRPr lang="en-US" sz="2800" dirty="0" smtClean="0"/>
          </a:p>
          <a:p>
            <a:pPr marL="0" indent="0">
              <a:buNone/>
            </a:pPr>
            <a:r>
              <a:rPr lang="en-US" sz="2800" dirty="0" smtClean="0"/>
              <a:t>Money supply is exogenously controlled and fixed by the central bank of the country.   </a:t>
            </a:r>
            <a:endParaRPr lang="en-IN" sz="2800" dirty="0"/>
          </a:p>
        </p:txBody>
      </p:sp>
    </p:spTree>
    <p:extLst>
      <p:ext uri="{BB962C8B-B14F-4D97-AF65-F5344CB8AC3E}">
        <p14:creationId xmlns:p14="http://schemas.microsoft.com/office/powerpoint/2010/main" val="399264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algn="ctr" eaLnBrk="0" fontAlgn="base" hangingPunct="0">
              <a:spcBef>
                <a:spcPct val="25000"/>
              </a:spcBef>
              <a:spcAft>
                <a:spcPct val="25000"/>
              </a:spcAft>
              <a:defRPr sz="2400">
                <a:solidFill>
                  <a:schemeClr val="tx1"/>
                </a:solidFill>
                <a:latin typeface="Arial" pitchFamily="34" charset="0"/>
              </a:defRPr>
            </a:lvl6pPr>
            <a:lvl7pPr marL="2971800" indent="-228600" algn="ctr" eaLnBrk="0" fontAlgn="base" hangingPunct="0">
              <a:spcBef>
                <a:spcPct val="25000"/>
              </a:spcBef>
              <a:spcAft>
                <a:spcPct val="25000"/>
              </a:spcAft>
              <a:defRPr sz="2400">
                <a:solidFill>
                  <a:schemeClr val="tx1"/>
                </a:solidFill>
                <a:latin typeface="Arial" pitchFamily="34" charset="0"/>
              </a:defRPr>
            </a:lvl7pPr>
            <a:lvl8pPr marL="3429000" indent="-228600" algn="ctr" eaLnBrk="0" fontAlgn="base" hangingPunct="0">
              <a:spcBef>
                <a:spcPct val="25000"/>
              </a:spcBef>
              <a:spcAft>
                <a:spcPct val="25000"/>
              </a:spcAft>
              <a:defRPr sz="2400">
                <a:solidFill>
                  <a:schemeClr val="tx1"/>
                </a:solidFill>
                <a:latin typeface="Arial" pitchFamily="34" charset="0"/>
              </a:defRPr>
            </a:lvl8pPr>
            <a:lvl9pPr marL="3886200" indent="-228600" algn="ctr" eaLnBrk="0" fontAlgn="base" hangingPunct="0">
              <a:spcBef>
                <a:spcPct val="25000"/>
              </a:spcBef>
              <a:spcAft>
                <a:spcPct val="25000"/>
              </a:spcAft>
              <a:defRPr sz="2400">
                <a:solidFill>
                  <a:schemeClr val="tx1"/>
                </a:solidFill>
                <a:latin typeface="Arial" pitchFamily="34" charset="0"/>
              </a:defRPr>
            </a:lvl9pPr>
          </a:lstStyle>
          <a:p>
            <a:pPr eaLnBrk="1" hangingPunct="1"/>
            <a:fld id="{16868A40-03E8-477A-AEEC-A14481C3CB2B}" type="slidenum">
              <a:rPr lang="en-US" altLang="en-US" sz="1200" smtClean="0">
                <a:solidFill>
                  <a:schemeClr val="accent2"/>
                </a:solidFill>
              </a:rPr>
              <a:pPr eaLnBrk="1" hangingPunct="1"/>
              <a:t>9</a:t>
            </a:fld>
            <a:r>
              <a:rPr lang="en-US" altLang="en-US" sz="1200" smtClean="0">
                <a:solidFill>
                  <a:schemeClr val="accent2"/>
                </a:solidFill>
              </a:rPr>
              <a:t> of 29</a:t>
            </a:r>
          </a:p>
        </p:txBody>
      </p:sp>
      <p:sp>
        <p:nvSpPr>
          <p:cNvPr id="25603" name="Rectangle 2"/>
          <p:cNvSpPr>
            <a:spLocks noGrp="1" noChangeArrowheads="1"/>
          </p:cNvSpPr>
          <p:nvPr>
            <p:ph type="title"/>
          </p:nvPr>
        </p:nvSpPr>
        <p:spPr/>
        <p:txBody>
          <a:bodyPr/>
          <a:lstStyle/>
          <a:p>
            <a:pPr eaLnBrk="1" hangingPunct="1"/>
            <a:r>
              <a:rPr lang="en-US" altLang="en-US" smtClean="0"/>
              <a:t>The Equilibrium Interest Rate</a:t>
            </a:r>
          </a:p>
        </p:txBody>
      </p:sp>
      <p:sp>
        <p:nvSpPr>
          <p:cNvPr id="32771" name="Rectangle 3"/>
          <p:cNvSpPr>
            <a:spLocks noGrp="1" noChangeArrowheads="1"/>
          </p:cNvSpPr>
          <p:nvPr>
            <p:ph type="body" idx="1"/>
          </p:nvPr>
        </p:nvSpPr>
        <p:spPr>
          <a:xfrm>
            <a:off x="4800600" y="1268760"/>
            <a:ext cx="3962400" cy="5055840"/>
          </a:xfrm>
        </p:spPr>
        <p:txBody>
          <a:bodyPr>
            <a:noAutofit/>
          </a:bodyPr>
          <a:lstStyle/>
          <a:p>
            <a:pPr algn="just" eaLnBrk="1" hangingPunct="1"/>
            <a:r>
              <a:rPr lang="en-US" altLang="en-US" sz="2400" dirty="0" smtClean="0"/>
              <a:t>R (</a:t>
            </a:r>
            <a:r>
              <a:rPr lang="en-US" altLang="en-US" sz="2400" dirty="0" err="1" smtClean="0"/>
              <a:t>staric</a:t>
            </a:r>
            <a:r>
              <a:rPr lang="en-US" altLang="en-US" sz="2400" dirty="0" smtClean="0"/>
              <a:t>) is equilibrium interest rate</a:t>
            </a:r>
          </a:p>
          <a:p>
            <a:pPr algn="just" eaLnBrk="1" hangingPunct="1"/>
            <a:r>
              <a:rPr lang="en-US" altLang="en-US" sz="2400" dirty="0" smtClean="0"/>
              <a:t>At r (</a:t>
            </a:r>
            <a:r>
              <a:rPr lang="en-US" altLang="en-US" sz="2400" dirty="0" err="1" smtClean="0"/>
              <a:t>staric</a:t>
            </a:r>
            <a:r>
              <a:rPr lang="en-US" altLang="en-US" sz="2400" dirty="0" smtClean="0"/>
              <a:t>) the </a:t>
            </a:r>
            <a:r>
              <a:rPr lang="en-US" altLang="en-US" sz="2400" dirty="0" err="1" smtClean="0"/>
              <a:t>Md</a:t>
            </a:r>
            <a:r>
              <a:rPr lang="en-US" altLang="en-US" sz="2400" dirty="0" smtClean="0"/>
              <a:t> and MS are equal</a:t>
            </a:r>
          </a:p>
          <a:p>
            <a:pPr algn="just" eaLnBrk="1" hangingPunct="1"/>
            <a:r>
              <a:rPr lang="en-US" altLang="en-US" sz="2400" dirty="0" smtClean="0"/>
              <a:t>At </a:t>
            </a:r>
            <a:r>
              <a:rPr lang="en-US" altLang="en-US" sz="2400" i="1" dirty="0" smtClean="0"/>
              <a:t>r</a:t>
            </a:r>
            <a:r>
              <a:rPr lang="en-US" altLang="en-US" sz="2400" baseline="-25000" dirty="0" smtClean="0"/>
              <a:t>2</a:t>
            </a:r>
            <a:r>
              <a:rPr lang="en-US" altLang="en-US" sz="2400" dirty="0"/>
              <a:t> </a:t>
            </a:r>
            <a:r>
              <a:rPr lang="en-US" altLang="en-US" sz="2400" dirty="0" smtClean="0"/>
              <a:t>there is an excess demand for money so interest rate increases</a:t>
            </a:r>
          </a:p>
          <a:p>
            <a:pPr algn="just" eaLnBrk="1" hangingPunct="1"/>
            <a:r>
              <a:rPr lang="en-US" altLang="en-US" sz="2400" dirty="0" smtClean="0"/>
              <a:t>At r1 there is an excess supply of money so interest rate decreases.</a:t>
            </a:r>
          </a:p>
        </p:txBody>
      </p:sp>
      <p:pic>
        <p:nvPicPr>
          <p:cNvPr id="25605" name="Picture 11" descr="figure23_6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3" y="1828800"/>
            <a:ext cx="4160837"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12" descr="figure23_6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1828800"/>
            <a:ext cx="4160837"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13" descr="figure23_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1828800"/>
            <a:ext cx="4160837"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8872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Effect transition="in" filter="wipe(left)">
                                      <p:cBhvr>
                                        <p:cTn id="11" dur="500"/>
                                        <p:tgtEl>
                                          <p:spTgt spid="3277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wipe(left)">
                                      <p:cBhvr>
                                        <p:cTn id="15" dur="500"/>
                                        <p:tgtEl>
                                          <p:spTgt spid="32771">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Effect transition="in" filter="wipe(left)">
                                      <p:cBhvr>
                                        <p:cTn id="19" dur="500"/>
                                        <p:tgtEl>
                                          <p:spTgt spid="32771">
                                            <p:txEl>
                                              <p:pRg st="3" end="3"/>
                                            </p:txEl>
                                          </p:spTgt>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780"/>
                                        </p:tgtEl>
                                        <p:attrNameLst>
                                          <p:attrName>style.visibility</p:attrName>
                                        </p:attrNameLst>
                                      </p:cBhvr>
                                      <p:to>
                                        <p:strVal val="visible"/>
                                      </p:to>
                                    </p:set>
                                    <p:animEffect transition="in" filter="wipe(left)">
                                      <p:cBhvr>
                                        <p:cTn id="23" dur="500"/>
                                        <p:tgtEl>
                                          <p:spTgt spid="32780"/>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32781"/>
                                        </p:tgtEl>
                                        <p:attrNameLst>
                                          <p:attrName>style.visibility</p:attrName>
                                        </p:attrNameLst>
                                      </p:cBhvr>
                                      <p:to>
                                        <p:strVal val="visible"/>
                                      </p:to>
                                    </p:set>
                                    <p:animEffect transition="in" filter="wipe(left)">
                                      <p:cBhvr>
                                        <p:cTn id="27"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bldLvl="2" autoUpdateAnimBg="0" advAuto="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1324</TotalTime>
  <Words>741</Words>
  <Application>Microsoft Office PowerPoint</Application>
  <PresentationFormat>On-screen Show (4:3)</PresentationFormat>
  <Paragraphs>66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PowerPoint Presentation</vt:lpstr>
      <vt:lpstr>PowerPoint Presentation</vt:lpstr>
      <vt:lpstr>Shape of Md</vt:lpstr>
      <vt:lpstr>PowerPoint Presentation</vt:lpstr>
      <vt:lpstr>PowerPoint Presentation</vt:lpstr>
      <vt:lpstr>PowerPoint Presentation</vt:lpstr>
      <vt:lpstr>The Equilibrium Interest Rate</vt:lpstr>
      <vt:lpstr>Changing the Money Supply to Affect the Interest Rate</vt:lpstr>
      <vt:lpstr>Monetary and Fiscal Policy  </vt:lpstr>
      <vt:lpstr>MONETARY POLICY INSTRUMENTS that are used to influence money supply and interest rate</vt:lpstr>
      <vt:lpstr>Fiscal Policy</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dell</cp:lastModifiedBy>
  <cp:revision>174</cp:revision>
  <dcterms:created xsi:type="dcterms:W3CDTF">2019-12-09T16:20:46Z</dcterms:created>
  <dcterms:modified xsi:type="dcterms:W3CDTF">2025-05-05T06:07:46Z</dcterms:modified>
</cp:coreProperties>
</file>