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5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97" autoAdjust="0"/>
    <p:restoredTop sz="97674" autoAdjust="0"/>
  </p:normalViewPr>
  <p:slideViewPr>
    <p:cSldViewPr snapToGrid="0">
      <p:cViewPr>
        <p:scale>
          <a:sx n="66" d="100"/>
          <a:sy n="66" d="100"/>
        </p:scale>
        <p:origin x="-2021" y="-538"/>
      </p:cViewPr>
      <p:guideLst>
        <p:guide orient="horz" pos="2160"/>
        <p:guide pos="3840"/>
      </p:guideLst>
    </p:cSldViewPr>
  </p:slideViewPr>
  <p:notesTextViewPr>
    <p:cViewPr>
      <p:scale>
        <a:sx n="1" d="1"/>
        <a:sy n="1" d="1"/>
      </p:scale>
      <p:origin x="0" y="0"/>
    </p:cViewPr>
  </p:notesTextViewPr>
  <p:sorterViewPr>
    <p:cViewPr>
      <p:scale>
        <a:sx n="100" d="100"/>
        <a:sy n="100" d="100"/>
      </p:scale>
      <p:origin x="0" y="2563"/>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C74949-9932-5C26-3E9F-498697692F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7A1EC508-F1EC-26E5-B753-926FB2CC6A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410A2D01-2F95-7D05-DC69-4D5D5291DF11}"/>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949FD2C2-DE2B-1C05-29D6-E22AC7FA4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9B9AFFFF-B412-6F8F-5943-2CDA86E16237}"/>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196609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A930E0-E560-6D80-C858-0B4E547E8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34D7B0D1-BD31-2AAB-3BAA-3F8C448DB8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474D6E-EB76-651C-6356-33B9450D1771}"/>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42C6415C-1120-962C-305D-EE28121E4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2A50882-561E-5C1E-4FA2-497F4E44592F}"/>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3811086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188D69E1-F5C7-7E69-591D-20579B7920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49A1F883-B5D0-9AFC-FD8D-BB6750336E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B6842D2-9C3C-C3F5-40E1-1BD103229B03}"/>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126903B1-12A3-CFBB-8130-F20414FF7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13B4AA6C-DABB-2451-57A5-21A9C1966756}"/>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3679780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270E9D-36A8-0C3C-E848-EC46339CC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CC8F019-1359-C95B-0B9A-2FBFEF2FE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FE6A496-4FE9-4233-97B3-0C4FDA8AA221}"/>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480344DC-1576-8715-A03D-F3736015F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D8840430-C93F-B7D8-1C08-A12678FD3308}"/>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3278941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66195F-5E37-7C73-73B1-EABAD01594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A451170E-E738-2BC7-9F08-B8FCB5FEFC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0CC2F230-927A-8D17-09EA-C1BF3715A4DB}"/>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A1130D26-0ECC-9D1A-62F5-74ABDECFA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44D20C7-5EEA-1AAB-F25E-51B379B7258F}"/>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8732830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2314E38-2315-84F7-A482-866536E6A7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5C67F5C4-F5D2-007B-F141-11ECE5FD48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B1CD22F7-0ED0-905E-798E-44BDCAD979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DAA2DAA-AE33-AB5D-07D2-35845BDEA029}"/>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6" name="Footer Placeholder 5">
            <a:extLst>
              <a:ext uri="{FF2B5EF4-FFF2-40B4-BE49-F238E27FC236}">
                <a16:creationId xmlns="" xmlns:a16="http://schemas.microsoft.com/office/drawing/2014/main" id="{49CE1B90-9DF3-54A5-19C0-02E381499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F9AD50DB-C95F-658D-CBC8-065319252C0E}"/>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394086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FC9E57-4B3D-E342-1324-07928962ED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2ED20A4D-54DD-3485-9778-82E6B173C3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FF6521C-BE76-F622-A4FE-825C1E279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2E37420F-7321-BE0B-1BA5-C6B5AEC68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65EF682C-325D-785F-81DF-F4F1DF6801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DBD40AB1-79AF-E339-46D2-E46DE290450B}"/>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8" name="Footer Placeholder 7">
            <a:extLst>
              <a:ext uri="{FF2B5EF4-FFF2-40B4-BE49-F238E27FC236}">
                <a16:creationId xmlns="" xmlns:a16="http://schemas.microsoft.com/office/drawing/2014/main" id="{861579EE-8DFA-4F6C-F0E8-82F8278CE7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BD07849F-3AAF-91E1-5B7B-B6631E0F1ECD}"/>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106516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550EE7F-A950-3FFD-752B-937099BB20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7EB2ABA8-0D56-D303-E0FD-075188763E24}"/>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4" name="Footer Placeholder 3">
            <a:extLst>
              <a:ext uri="{FF2B5EF4-FFF2-40B4-BE49-F238E27FC236}">
                <a16:creationId xmlns="" xmlns:a16="http://schemas.microsoft.com/office/drawing/2014/main" id="{40435174-C3EC-628C-0BAD-7DBA0E5A29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A38BC25E-C71A-DB0D-3A55-DA4F650156C9}"/>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83144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B019DBFD-DD2E-52F0-4D44-F6D8F5BA4340}"/>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3" name="Footer Placeholder 2">
            <a:extLst>
              <a:ext uri="{FF2B5EF4-FFF2-40B4-BE49-F238E27FC236}">
                <a16:creationId xmlns="" xmlns:a16="http://schemas.microsoft.com/office/drawing/2014/main" id="{A7CB7688-5081-195E-DB87-20DD2FF077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7D19DB11-8E42-1D94-698A-00DCE265CA2A}"/>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3593487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E238EB-6A96-72AA-74F5-EEEDE117B9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3AEEF0D0-166B-A052-962A-17A8C09EFA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3DF5486A-532B-6659-9BA3-5F8C935E0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4D8EF79D-24E7-0475-844C-27E82681F926}"/>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6" name="Footer Placeholder 5">
            <a:extLst>
              <a:ext uri="{FF2B5EF4-FFF2-40B4-BE49-F238E27FC236}">
                <a16:creationId xmlns="" xmlns:a16="http://schemas.microsoft.com/office/drawing/2014/main" id="{7FCA81C2-1875-585F-1E9B-AB3861D71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17C2FC34-EC5D-B943-6880-7F8CB09AF37C}"/>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253082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4776A7-AE2A-22B4-F7D7-45ED8B9CFB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0BBA6823-912E-3073-FF01-29A17AFFFC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70A52FFF-0250-29ED-58F9-4CBAD7BC0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ADDE00A-C8E8-FE3F-F77F-8225F4D029D2}"/>
              </a:ext>
            </a:extLst>
          </p:cNvPr>
          <p:cNvSpPr>
            <a:spLocks noGrp="1"/>
          </p:cNvSpPr>
          <p:nvPr>
            <p:ph type="dt" sz="half" idx="10"/>
          </p:nvPr>
        </p:nvSpPr>
        <p:spPr/>
        <p:txBody>
          <a:bodyPr/>
          <a:lstStyle/>
          <a:p>
            <a:fld id="{7706F3D0-5971-4456-96EB-7582CF8D07CD}" type="datetimeFigureOut">
              <a:rPr lang="en-US" smtClean="0"/>
              <a:t>12/31/2024</a:t>
            </a:fld>
            <a:endParaRPr lang="en-US"/>
          </a:p>
        </p:txBody>
      </p:sp>
      <p:sp>
        <p:nvSpPr>
          <p:cNvPr id="6" name="Footer Placeholder 5">
            <a:extLst>
              <a:ext uri="{FF2B5EF4-FFF2-40B4-BE49-F238E27FC236}">
                <a16:creationId xmlns="" xmlns:a16="http://schemas.microsoft.com/office/drawing/2014/main" id="{CE20CAE6-9334-D357-4B60-F7A93E8FDE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B12705BF-EEBC-95FB-99E6-DCA8FAA93350}"/>
              </a:ext>
            </a:extLst>
          </p:cNvPr>
          <p:cNvSpPr>
            <a:spLocks noGrp="1"/>
          </p:cNvSpPr>
          <p:nvPr>
            <p:ph type="sldNum" sz="quarter" idx="12"/>
          </p:nvPr>
        </p:nvSpPr>
        <p:spPr/>
        <p:txBody>
          <a:bodyPr/>
          <a:lstStyle/>
          <a:p>
            <a:fld id="{77A05472-C1CA-4AFB-9123-65E542C74CAB}" type="slidenum">
              <a:rPr lang="en-US" smtClean="0"/>
              <a:t>‹#›</a:t>
            </a:fld>
            <a:endParaRPr lang="en-US"/>
          </a:p>
        </p:txBody>
      </p:sp>
    </p:spTree>
    <p:extLst>
      <p:ext uri="{BB962C8B-B14F-4D97-AF65-F5344CB8AC3E}">
        <p14:creationId xmlns:p14="http://schemas.microsoft.com/office/powerpoint/2010/main" val="105536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0085C52-6C4F-9A26-F4DD-3F18D572B3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FE373019-DD10-68EA-FCCB-957B021F25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189F9BA-CB80-AF1E-ACD9-06D994B40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06F3D0-5971-4456-96EB-7582CF8D07CD}" type="datetimeFigureOut">
              <a:rPr lang="en-US" smtClean="0"/>
              <a:t>12/31/2024</a:t>
            </a:fld>
            <a:endParaRPr lang="en-US"/>
          </a:p>
        </p:txBody>
      </p:sp>
      <p:sp>
        <p:nvSpPr>
          <p:cNvPr id="5" name="Footer Placeholder 4">
            <a:extLst>
              <a:ext uri="{FF2B5EF4-FFF2-40B4-BE49-F238E27FC236}">
                <a16:creationId xmlns="" xmlns:a16="http://schemas.microsoft.com/office/drawing/2014/main" id="{99AADAF2-637B-3888-FE8C-0EC3EA5EC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0F07E37D-8BC3-9931-33DC-DEB0CB7AF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A05472-C1CA-4AFB-9123-65E542C74CAB}" type="slidenum">
              <a:rPr lang="en-US" smtClean="0"/>
              <a:t>‹#›</a:t>
            </a:fld>
            <a:endParaRPr lang="en-US"/>
          </a:p>
        </p:txBody>
      </p:sp>
    </p:spTree>
    <p:extLst>
      <p:ext uri="{BB962C8B-B14F-4D97-AF65-F5344CB8AC3E}">
        <p14:creationId xmlns:p14="http://schemas.microsoft.com/office/powerpoint/2010/main" val="2447517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eeksforgeeks.org/selective-search-for-object-detection-r-cnn/"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bing.com/images/search?view=detailV2&amp;ccid=jQBupEHr&amp;id=36A5A8C5A5F91C2B8C0C6D6B52AB35462B30B6CE&amp;thid=OIP.jQBupEHrK3LgAD6LUd02zgHaEK&amp;mediaurl=https://knowledge.dataiku.com/latest/_images/classification-vs-detection.png&amp;cdnurl=https://th.bing.com/th/id/R.8d006ea441eb2b72e0003e8b51dd36ce?rik=zrYwK0Y1q1JrbQ&amp;pid=ImgRaw&amp;r=0&amp;exph=540&amp;expw=960&amp;q=image+classification+vs+object+detection&amp;simid=608047875466749914&amp;FORM=IRPRST&amp;ck=258567C1C468BA89DCDA760109556704&amp;selectedIndex=20&amp;itb=0&amp;cw=1382&amp;ch=626&amp;ajaxhist=0&amp;ajaxserp=0"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edenai.co/post/top-10-object-detection-apis"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search?q=clear+and+blurr+images+of+traffic+signal+for+image+detection&amp;sca_esv=271b3fc3b185c18a&amp;udm=2&amp;biw=1536&amp;bih=729&amp;sxsrf=ADLYWILn2arQnq1KJj103hZdZSCVX0t6yQ:1732680765098&amp;ei=PZxGZ7DTBfj8i-gP6bLeMA&amp;ved=0ahUKEwjw5Yzs0vuJAxV4_gIHHWmZFwYQ4dUDCBA&amp;uact=5&amp;oq=clear+and+blurr+images+of+traffic+signal+for+image+detection&amp;gs_lp=EgNpbWciPGNsZWFyIGFuZCBibHVyciBpbWFnZXMgb2YgdHJhZmZpYyBzaWduYWwgZm9yIGltYWdlIGRldGVjdGlvbkiTjAFQ4AlYyYkBcAN4AJABAJgBowKgAY1bqgEGMC41Mi44uAEDyAEA-AEBmAISoALlF8ICChAAGIAEGEMYigXCAgYQABgHGB7CAhAQABiABBixAxhDGIMBGIoFwgILEAAYgAQYsQMYgwHCAggQABiABBixA8ICBRAAGIAEwgINEAAYgAQYsQMYQxiKBcICEBAAGIAEGLEDGIMBGIoFGArCAgcQABiABBgKmAMAiAYBkgcGMy4xMC41oAfIVw&amp;sclient=img#vhid=9rrkbg0N8EDumM&amp;vssid=mosaic"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D086CF-0815-0186-4CCD-F48BA506D936}"/>
              </a:ext>
            </a:extLst>
          </p:cNvPr>
          <p:cNvSpPr>
            <a:spLocks noGrp="1"/>
          </p:cNvSpPr>
          <p:nvPr>
            <p:ph type="ctrTitle"/>
          </p:nvPr>
        </p:nvSpPr>
        <p:spPr>
          <a:xfrm>
            <a:off x="706157" y="1175031"/>
            <a:ext cx="10949609" cy="1094063"/>
          </a:xfrm>
        </p:spPr>
        <p:txBody>
          <a:bodyPr>
            <a:normAutofit fontScale="90000"/>
          </a:bodyPr>
          <a:lstStyle/>
          <a:p>
            <a:r>
              <a:rPr lang="en-US" dirty="0"/>
              <a:t>Object Detection and Localization. </a:t>
            </a:r>
          </a:p>
        </p:txBody>
      </p:sp>
      <p:sp>
        <p:nvSpPr>
          <p:cNvPr id="3" name="Subtitle 2">
            <a:extLst>
              <a:ext uri="{FF2B5EF4-FFF2-40B4-BE49-F238E27FC236}">
                <a16:creationId xmlns="" xmlns:a16="http://schemas.microsoft.com/office/drawing/2014/main" id="{8A51396A-2294-2F0F-CBE1-ECEC90E75140}"/>
              </a:ext>
            </a:extLst>
          </p:cNvPr>
          <p:cNvSpPr>
            <a:spLocks noGrp="1"/>
          </p:cNvSpPr>
          <p:nvPr>
            <p:ph type="subTitle" idx="1"/>
          </p:nvPr>
        </p:nvSpPr>
        <p:spPr/>
        <p:txBody>
          <a:bodyPr/>
          <a:lstStyle/>
          <a:p>
            <a:r>
              <a:rPr lang="en-US" dirty="0"/>
              <a:t>Hina Ali</a:t>
            </a:r>
          </a:p>
        </p:txBody>
      </p:sp>
    </p:spTree>
    <p:extLst>
      <p:ext uri="{BB962C8B-B14F-4D97-AF65-F5344CB8AC3E}">
        <p14:creationId xmlns:p14="http://schemas.microsoft.com/office/powerpoint/2010/main" val="1251915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48A06A-CD16-09F8-3DB5-AD4A37E13DB9}"/>
              </a:ext>
            </a:extLst>
          </p:cNvPr>
          <p:cNvSpPr>
            <a:spLocks noGrp="1"/>
          </p:cNvSpPr>
          <p:nvPr>
            <p:ph type="title"/>
          </p:nvPr>
        </p:nvSpPr>
        <p:spPr/>
        <p:txBody>
          <a:bodyPr/>
          <a:lstStyle/>
          <a:p>
            <a:r>
              <a:rPr lang="en-US" b="1" i="0" dirty="0">
                <a:solidFill>
                  <a:srgbClr val="05192D"/>
                </a:solidFill>
                <a:effectLst/>
                <a:latin typeface="Studio-Feixen-Sans"/>
              </a:rPr>
              <a:t>General Object Detection Framework</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 xmlns:a16="http://schemas.microsoft.com/office/drawing/2014/main" id="{6FD9D908-CF3E-9B1E-FC2C-7452CAD5CAF9}"/>
              </a:ext>
            </a:extLst>
          </p:cNvPr>
          <p:cNvSpPr>
            <a:spLocks noGrp="1"/>
          </p:cNvSpPr>
          <p:nvPr>
            <p:ph idx="1"/>
          </p:nvPr>
        </p:nvSpPr>
        <p:spPr>
          <a:xfrm>
            <a:off x="805543" y="1384754"/>
            <a:ext cx="10515600" cy="4351338"/>
          </a:xfrm>
        </p:spPr>
        <p:txBody>
          <a:bodyPr>
            <a:normAutofit fontScale="77500" lnSpcReduction="20000"/>
          </a:bodyPr>
          <a:lstStyle/>
          <a:p>
            <a:pPr marL="0" indent="0" algn="l">
              <a:spcAft>
                <a:spcPts val="1050"/>
              </a:spcAft>
              <a:buNone/>
            </a:pPr>
            <a:r>
              <a:rPr lang="en-US" b="0" i="0" dirty="0">
                <a:solidFill>
                  <a:srgbClr val="05192D"/>
                </a:solidFill>
                <a:effectLst/>
                <a:latin typeface="Studio-Feixen-Sans"/>
              </a:rPr>
              <a:t>Typically, there are three steps in an object detection framework.</a:t>
            </a:r>
          </a:p>
          <a:p>
            <a:r>
              <a:rPr lang="en-US" b="1" dirty="0"/>
              <a:t>Generate Region Proposals</a:t>
            </a:r>
            <a:r>
              <a:rPr lang="en-US" dirty="0"/>
              <a:t>: The first step is to create many potential bounding boxes in the image where objects might be. These are called </a:t>
            </a:r>
            <a:r>
              <a:rPr lang="en-US" b="1" dirty="0"/>
              <a:t>region proposals</a:t>
            </a:r>
            <a:r>
              <a:rPr lang="en-US" dirty="0"/>
              <a:t>, and they cover the whole image to suggest where objects could be located.</a:t>
            </a:r>
          </a:p>
          <a:p>
            <a:r>
              <a:rPr lang="en-US" b="1" dirty="0"/>
              <a:t>Classify Objects in Proposals</a:t>
            </a:r>
            <a:r>
              <a:rPr lang="en-US" dirty="0"/>
              <a:t>: After the region proposals are generated, the next step is to look at each box and figure out what object (if any) is inside. This is done by extracting visual features from each box and checking whether it's an object, and if so, which one.</a:t>
            </a:r>
          </a:p>
          <a:p>
            <a:r>
              <a:rPr lang="en-US" b="1" dirty="0"/>
              <a:t>Remove Overlapping Boxes</a:t>
            </a:r>
            <a:r>
              <a:rPr lang="en-US" dirty="0"/>
              <a:t>: The final step is to clean up the results. Often, multiple boxes may detect the same object, so overlapping boxes are combined into one. This process is called </a:t>
            </a:r>
            <a:r>
              <a:rPr lang="en-US" b="1" dirty="0"/>
              <a:t>non-maximum suppression</a:t>
            </a:r>
            <a:r>
              <a:rPr lang="en-US" dirty="0"/>
              <a:t>, which keeps only the best bounding box for each object.</a:t>
            </a:r>
          </a:p>
          <a:p>
            <a:r>
              <a:rPr lang="en-US" dirty="0"/>
              <a:t>In simple terms, it's like guessing where objects are in an image, identifying what they are, and then cleaning up duplicate guesses.</a:t>
            </a:r>
          </a:p>
          <a:p>
            <a:endParaRPr lang="en-US" dirty="0"/>
          </a:p>
        </p:txBody>
      </p:sp>
    </p:spTree>
    <p:extLst>
      <p:ext uri="{BB962C8B-B14F-4D97-AF65-F5344CB8AC3E}">
        <p14:creationId xmlns:p14="http://schemas.microsoft.com/office/powerpoint/2010/main" val="3977889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4B57DE-81AE-A0BC-D665-64FD09921AB9}"/>
              </a:ext>
            </a:extLst>
          </p:cNvPr>
          <p:cNvSpPr>
            <a:spLocks noGrp="1"/>
          </p:cNvSpPr>
          <p:nvPr>
            <p:ph type="title"/>
          </p:nvPr>
        </p:nvSpPr>
        <p:spPr/>
        <p:txBody>
          <a:bodyPr/>
          <a:lstStyle/>
          <a:p>
            <a:r>
              <a:rPr lang="en-US" b="1" i="0" dirty="0">
                <a:solidFill>
                  <a:srgbClr val="05192D"/>
                </a:solidFill>
                <a:effectLst/>
                <a:latin typeface="Studio-Feixen-Sans"/>
              </a:rPr>
              <a:t>Region Proposals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 xmlns:a16="http://schemas.microsoft.com/office/drawing/2014/main" id="{1E385AF6-3EDC-B46D-A8A2-44A972079397}"/>
              </a:ext>
            </a:extLst>
          </p:cNvPr>
          <p:cNvSpPr>
            <a:spLocks noGrp="1"/>
          </p:cNvSpPr>
          <p:nvPr>
            <p:ph idx="1"/>
          </p:nvPr>
        </p:nvSpPr>
        <p:spPr>
          <a:xfrm>
            <a:off x="725714" y="1185333"/>
            <a:ext cx="10628086" cy="1238553"/>
          </a:xfrm>
        </p:spPr>
        <p:txBody>
          <a:bodyPr>
            <a:normAutofit fontScale="85000" lnSpcReduction="20000"/>
          </a:bodyPr>
          <a:lstStyle/>
          <a:p>
            <a:r>
              <a:rPr lang="en-US" b="0" i="0" dirty="0">
                <a:solidFill>
                  <a:srgbClr val="05192D"/>
                </a:solidFill>
                <a:effectLst/>
                <a:latin typeface="Studio-Feixen-Sans"/>
              </a:rPr>
              <a:t>Several different approaches exist to generate region proposals. Originally, the ‘</a:t>
            </a:r>
            <a:r>
              <a:rPr lang="en-US" b="1" i="0" dirty="0">
                <a:solidFill>
                  <a:srgbClr val="05192D"/>
                </a:solidFill>
                <a:effectLst/>
                <a:latin typeface="Studio-Feixen-Sans"/>
              </a:rPr>
              <a:t>selective search’ </a:t>
            </a:r>
            <a:r>
              <a:rPr lang="en-US" b="0" i="0" dirty="0">
                <a:solidFill>
                  <a:srgbClr val="05192D"/>
                </a:solidFill>
                <a:effectLst/>
                <a:latin typeface="Studio-Feixen-Sans"/>
              </a:rPr>
              <a:t>algorithm was used to generate object proposals. An example of selective search applied to an image. A threshold can be tuned in the SS algorithm to generate more or fewer proposals.</a:t>
            </a:r>
            <a:endParaRPr lang="en-US" dirty="0"/>
          </a:p>
        </p:txBody>
      </p:sp>
      <p:pic>
        <p:nvPicPr>
          <p:cNvPr id="5122" name="Picture 2">
            <a:extLst>
              <a:ext uri="{FF2B5EF4-FFF2-40B4-BE49-F238E27FC236}">
                <a16:creationId xmlns="" xmlns:a16="http://schemas.microsoft.com/office/drawing/2014/main" id="{2BF0DDC8-6D5E-360A-9247-9A8A5E950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2986315"/>
            <a:ext cx="6286500" cy="2895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7FAFC1E1-B5C0-0F63-A186-C7B2F26CD83C}"/>
              </a:ext>
            </a:extLst>
          </p:cNvPr>
          <p:cNvSpPr txBox="1"/>
          <p:nvPr/>
        </p:nvSpPr>
        <p:spPr>
          <a:xfrm>
            <a:off x="5459067" y="2986315"/>
            <a:ext cx="914400" cy="369332"/>
          </a:xfrm>
          <a:prstGeom prst="rect">
            <a:avLst/>
          </a:prstGeom>
          <a:noFill/>
        </p:spPr>
        <p:txBody>
          <a:bodyPr wrap="square" rtlCol="0">
            <a:spAutoFit/>
          </a:bodyPr>
          <a:lstStyle/>
          <a:p>
            <a:r>
              <a:rPr lang="en-US" dirty="0">
                <a:hlinkClick r:id="rId3"/>
              </a:rPr>
              <a:t>source</a:t>
            </a:r>
            <a:endParaRPr lang="en-US" dirty="0"/>
          </a:p>
        </p:txBody>
      </p:sp>
    </p:spTree>
    <p:extLst>
      <p:ext uri="{BB962C8B-B14F-4D97-AF65-F5344CB8AC3E}">
        <p14:creationId xmlns:p14="http://schemas.microsoft.com/office/powerpoint/2010/main" val="49100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2DB0FF0-B494-DC75-6661-2E8C88A11912}"/>
              </a:ext>
            </a:extLst>
          </p:cNvPr>
          <p:cNvSpPr>
            <a:spLocks noGrp="1"/>
          </p:cNvSpPr>
          <p:nvPr>
            <p:ph idx="1"/>
          </p:nvPr>
        </p:nvSpPr>
        <p:spPr>
          <a:xfrm>
            <a:off x="677333" y="498324"/>
            <a:ext cx="10676467" cy="5678639"/>
          </a:xfrm>
        </p:spPr>
        <p:txBody>
          <a:bodyPr/>
          <a:lstStyle/>
          <a:p>
            <a:r>
              <a:rPr lang="en-US" dirty="0"/>
              <a:t>Further in other approaches:</a:t>
            </a:r>
          </a:p>
          <a:p>
            <a:pPr lvl="1"/>
            <a:r>
              <a:rPr lang="en-US" b="0" i="0" dirty="0">
                <a:solidFill>
                  <a:srgbClr val="05192D"/>
                </a:solidFill>
                <a:effectLst/>
                <a:latin typeface="Studio-Feixen-Sans"/>
              </a:rPr>
              <a:t>More complex visual features extracted from the image to generate regions like deep learning or brute force for region generation</a:t>
            </a:r>
          </a:p>
          <a:p>
            <a:pPr lvl="1"/>
            <a:r>
              <a:rPr lang="en-US" dirty="0">
                <a:solidFill>
                  <a:srgbClr val="05192D"/>
                </a:solidFill>
                <a:latin typeface="Studio-Feixen-Sans"/>
              </a:rPr>
              <a:t>In brute force sliding window is used, </a:t>
            </a:r>
            <a:r>
              <a:rPr lang="en-US" b="0" i="0" dirty="0">
                <a:solidFill>
                  <a:srgbClr val="05192D"/>
                </a:solidFill>
                <a:effectLst/>
                <a:latin typeface="Studio-Feixen-Sans"/>
              </a:rPr>
              <a:t>Each of the bounding boxes will be used as a region of interest (ROI).</a:t>
            </a:r>
          </a:p>
          <a:p>
            <a:pPr lvl="1"/>
            <a:r>
              <a:rPr lang="en-US" b="0" i="0" dirty="0">
                <a:solidFill>
                  <a:srgbClr val="05192D"/>
                </a:solidFill>
                <a:effectLst/>
                <a:latin typeface="Studio-Feixen-Sans"/>
              </a:rPr>
              <a:t>An important trade-off that is made with region proposal generation is the number of regions vs. the computational complexity. </a:t>
            </a:r>
          </a:p>
          <a:p>
            <a:pPr lvl="1"/>
            <a:endParaRPr lang="en-US" b="0" i="0" dirty="0">
              <a:solidFill>
                <a:srgbClr val="05192D"/>
              </a:solidFill>
              <a:effectLst/>
              <a:latin typeface="Studio-Feixen-Sans"/>
            </a:endParaRPr>
          </a:p>
          <a:p>
            <a:pPr lvl="1"/>
            <a:endParaRPr lang="en-US" dirty="0"/>
          </a:p>
        </p:txBody>
      </p:sp>
    </p:spTree>
    <p:extLst>
      <p:ext uri="{BB962C8B-B14F-4D97-AF65-F5344CB8AC3E}">
        <p14:creationId xmlns:p14="http://schemas.microsoft.com/office/powerpoint/2010/main" val="215960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138394-8920-9CE8-5FBC-16FF580FD17D}"/>
              </a:ext>
            </a:extLst>
          </p:cNvPr>
          <p:cNvSpPr>
            <a:spLocks noGrp="1"/>
          </p:cNvSpPr>
          <p:nvPr>
            <p:ph type="title"/>
          </p:nvPr>
        </p:nvSpPr>
        <p:spPr/>
        <p:txBody>
          <a:bodyPr/>
          <a:lstStyle/>
          <a:p>
            <a:r>
              <a:rPr lang="en-US" b="1" i="0" dirty="0">
                <a:solidFill>
                  <a:srgbClr val="05192D"/>
                </a:solidFill>
                <a:effectLst/>
                <a:latin typeface="Studio-Feixen-Sans"/>
              </a:rPr>
              <a:t>Feature Extraction</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 xmlns:a16="http://schemas.microsoft.com/office/drawing/2014/main" id="{A592D056-69A7-CDEF-04C7-9BCFD3E50018}"/>
              </a:ext>
            </a:extLst>
          </p:cNvPr>
          <p:cNvSpPr>
            <a:spLocks noGrp="1"/>
          </p:cNvSpPr>
          <p:nvPr>
            <p:ph idx="1"/>
          </p:nvPr>
        </p:nvSpPr>
        <p:spPr/>
        <p:txBody>
          <a:bodyPr/>
          <a:lstStyle/>
          <a:p>
            <a:r>
              <a:rPr lang="en-US" b="0" i="0" dirty="0">
                <a:solidFill>
                  <a:srgbClr val="05192D"/>
                </a:solidFill>
                <a:effectLst/>
                <a:latin typeface="Studio-Feixen-Sans"/>
              </a:rPr>
              <a:t>The goal of feature extraction is to reduce a variable sized image to a fixed set of visual features.</a:t>
            </a:r>
          </a:p>
          <a:p>
            <a:r>
              <a:rPr lang="en-US" b="1" i="0" dirty="0">
                <a:solidFill>
                  <a:srgbClr val="05192D"/>
                </a:solidFill>
                <a:effectLst/>
                <a:latin typeface="Studio-Feixen-Sans"/>
              </a:rPr>
              <a:t>Non-maximum suppression</a:t>
            </a:r>
          </a:p>
          <a:p>
            <a:r>
              <a:rPr lang="en-US" b="0" i="0" dirty="0">
                <a:solidFill>
                  <a:srgbClr val="05192D"/>
                </a:solidFill>
                <a:effectLst/>
                <a:latin typeface="Studio-Feixen-Sans"/>
              </a:rPr>
              <a:t>The general idea of non-maximum suppression is to reduce the number of detections in a frame to the actual number of objects present</a:t>
            </a:r>
          </a:p>
          <a:p>
            <a:r>
              <a:rPr lang="en-US" dirty="0"/>
              <a:t>is a technique commonly used in object detection to eliminate redundant or overlapping bounding boxes, ensuring that each object in an image is represented by a single, high-quality bounding box</a:t>
            </a:r>
          </a:p>
        </p:txBody>
      </p:sp>
    </p:spTree>
    <p:extLst>
      <p:ext uri="{BB962C8B-B14F-4D97-AF65-F5344CB8AC3E}">
        <p14:creationId xmlns:p14="http://schemas.microsoft.com/office/powerpoint/2010/main" val="3834415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EA053B-FEDC-C080-097A-40A77C53186A}"/>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 xmlns:a16="http://schemas.microsoft.com/office/drawing/2014/main" id="{46CEA8EA-9032-411B-B111-AE3609A8731C}"/>
              </a:ext>
            </a:extLst>
          </p:cNvPr>
          <p:cNvSpPr>
            <a:spLocks noGrp="1"/>
          </p:cNvSpPr>
          <p:nvPr>
            <p:ph idx="1"/>
          </p:nvPr>
        </p:nvSpPr>
        <p:spPr/>
        <p:txBody>
          <a:bodyPr>
            <a:normAutofit fontScale="47500" lnSpcReduction="20000"/>
          </a:bodyPr>
          <a:lstStyle/>
          <a:p>
            <a:endParaRPr lang="en-US" dirty="0"/>
          </a:p>
          <a:p>
            <a:r>
              <a:rPr lang="en-US" b="1" dirty="0"/>
              <a:t>Object Detection Predictions</a:t>
            </a:r>
            <a:r>
              <a:rPr lang="en-US" dirty="0"/>
              <a:t>:</a:t>
            </a:r>
            <a:br>
              <a:rPr lang="en-US" dirty="0"/>
            </a:br>
            <a:r>
              <a:rPr lang="en-US" dirty="0"/>
              <a:t>An object detection algorithm (like YOLO, SSD, or Faster R-CNN) predicts multiple bounding boxes for each object, each with an associated confidence score indicating how likely it is to contain the object.</a:t>
            </a:r>
          </a:p>
          <a:p>
            <a:r>
              <a:rPr lang="en-US" b="1" dirty="0"/>
              <a:t>Sorting by Confidence</a:t>
            </a:r>
            <a:r>
              <a:rPr lang="en-US" dirty="0"/>
              <a:t>:</a:t>
            </a:r>
            <a:br>
              <a:rPr lang="en-US" dirty="0"/>
            </a:br>
            <a:r>
              <a:rPr lang="en-US" dirty="0"/>
              <a:t>NMS (Non-Maximum Suppression) starts by sorting all the predicted bounding boxes based on their confidence scores in descending order.</a:t>
            </a:r>
          </a:p>
          <a:p>
            <a:r>
              <a:rPr lang="en-US" b="1" dirty="0"/>
              <a:t>Selecting the Most Confident Box</a:t>
            </a:r>
            <a:r>
              <a:rPr lang="en-US" dirty="0"/>
              <a:t>:</a:t>
            </a:r>
            <a:br>
              <a:rPr lang="en-US" dirty="0"/>
            </a:br>
            <a:r>
              <a:rPr lang="en-US" dirty="0"/>
              <a:t>The box with the highest confidence score is selected as the "best" box, and it is kept.</a:t>
            </a:r>
          </a:p>
          <a:p>
            <a:r>
              <a:rPr lang="en-US" b="1" dirty="0"/>
              <a:t>Removing Overlapping Boxes</a:t>
            </a:r>
            <a:r>
              <a:rPr lang="en-US" dirty="0"/>
              <a:t>:</a:t>
            </a:r>
            <a:br>
              <a:rPr lang="en-US" dirty="0"/>
            </a:br>
            <a:r>
              <a:rPr lang="en-US" dirty="0"/>
              <a:t>Other boxes that overlap significantly with the best box (measured using Intersection over Union, or </a:t>
            </a:r>
            <a:r>
              <a:rPr lang="en-US" dirty="0" err="1"/>
              <a:t>IoU</a:t>
            </a:r>
            <a:r>
              <a:rPr lang="en-US" dirty="0"/>
              <a:t>) are removed if their </a:t>
            </a:r>
            <a:r>
              <a:rPr lang="en-US" dirty="0" err="1"/>
              <a:t>IoU</a:t>
            </a:r>
            <a:r>
              <a:rPr lang="en-US" dirty="0"/>
              <a:t> exceeds a predefined threshold (e.g., 0.5).</a:t>
            </a:r>
          </a:p>
          <a:p>
            <a:r>
              <a:rPr lang="en-US" b="1" dirty="0"/>
              <a:t>Repeating the Process</a:t>
            </a:r>
            <a:r>
              <a:rPr lang="en-US" dirty="0"/>
              <a:t>:</a:t>
            </a:r>
            <a:br>
              <a:rPr lang="en-US" dirty="0"/>
            </a:br>
            <a:r>
              <a:rPr lang="en-US" dirty="0"/>
              <a:t>The process is repeated for the remaining boxes until all boxes are processed or removed.</a:t>
            </a:r>
          </a:p>
          <a:p>
            <a:r>
              <a:rPr lang="en-US" b="1" dirty="0"/>
              <a:t>Why Use NMS?</a:t>
            </a:r>
            <a:endParaRPr lang="en-US" dirty="0"/>
          </a:p>
          <a:p>
            <a:r>
              <a:rPr lang="en-US" b="1" dirty="0"/>
              <a:t>Redundancy Removal</a:t>
            </a:r>
            <a:r>
              <a:rPr lang="en-US" dirty="0"/>
              <a:t>: It removes overlapping predictions for the same object, ensuring only one box is retained.</a:t>
            </a:r>
          </a:p>
          <a:p>
            <a:r>
              <a:rPr lang="en-US" b="1" dirty="0"/>
              <a:t>Efficiency</a:t>
            </a:r>
            <a:r>
              <a:rPr lang="en-US" dirty="0"/>
              <a:t>: NMS helps in cleaner outputs by keeping only the most relevant bounding boxes.</a:t>
            </a:r>
          </a:p>
          <a:p>
            <a:r>
              <a:rPr lang="en-US" b="1" dirty="0" err="1"/>
              <a:t>IoU</a:t>
            </a:r>
            <a:r>
              <a:rPr lang="en-US" b="1" dirty="0"/>
              <a:t> (Intersection over Union)</a:t>
            </a:r>
            <a:r>
              <a:rPr lang="en-US" dirty="0"/>
              <a:t>:</a:t>
            </a:r>
            <a:br>
              <a:rPr lang="en-US" dirty="0"/>
            </a:br>
            <a:r>
              <a:rPr lang="en-US" dirty="0" err="1"/>
              <a:t>IoU</a:t>
            </a:r>
            <a:r>
              <a:rPr lang="en-US" dirty="0"/>
              <a:t> is a metric used to measure the overlap between two bounding boxes, calculated as the area of overlap divided by the area of union. Higher </a:t>
            </a:r>
            <a:r>
              <a:rPr lang="en-US" dirty="0" err="1"/>
              <a:t>IoU</a:t>
            </a:r>
            <a:r>
              <a:rPr lang="en-US" dirty="0"/>
              <a:t> indicates more overlap.</a:t>
            </a:r>
          </a:p>
        </p:txBody>
      </p:sp>
      <p:pic>
        <p:nvPicPr>
          <p:cNvPr id="5" name="Picture 4">
            <a:extLst>
              <a:ext uri="{FF2B5EF4-FFF2-40B4-BE49-F238E27FC236}">
                <a16:creationId xmlns="" xmlns:a16="http://schemas.microsoft.com/office/drawing/2014/main" id="{625E3B7B-B5E9-21EF-E62D-C4CF0B6E0963}"/>
              </a:ext>
            </a:extLst>
          </p:cNvPr>
          <p:cNvPicPr>
            <a:picLocks noChangeAspect="1"/>
          </p:cNvPicPr>
          <p:nvPr/>
        </p:nvPicPr>
        <p:blipFill>
          <a:blip r:embed="rId2"/>
          <a:stretch>
            <a:fillRect/>
          </a:stretch>
        </p:blipFill>
        <p:spPr>
          <a:xfrm>
            <a:off x="6806647" y="5678374"/>
            <a:ext cx="2786452" cy="814501"/>
          </a:xfrm>
          <a:prstGeom prst="rect">
            <a:avLst/>
          </a:prstGeom>
        </p:spPr>
      </p:pic>
    </p:spTree>
    <p:extLst>
      <p:ext uri="{BB962C8B-B14F-4D97-AF65-F5344CB8AC3E}">
        <p14:creationId xmlns:p14="http://schemas.microsoft.com/office/powerpoint/2010/main" val="4129681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50893C-EA87-AA6B-26EC-856AAAAD072E}"/>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 xmlns:a16="http://schemas.microsoft.com/office/drawing/2014/main" id="{DEB15324-B769-F2F3-1273-2B876F8BC238}"/>
              </a:ext>
            </a:extLst>
          </p:cNvPr>
          <p:cNvPicPr>
            <a:picLocks noGrp="1" noChangeAspect="1"/>
          </p:cNvPicPr>
          <p:nvPr>
            <p:ph idx="1"/>
          </p:nvPr>
        </p:nvPicPr>
        <p:blipFill>
          <a:blip r:embed="rId2"/>
          <a:stretch>
            <a:fillRect/>
          </a:stretch>
        </p:blipFill>
        <p:spPr>
          <a:xfrm>
            <a:off x="1207700" y="1825625"/>
            <a:ext cx="9776599" cy="4351338"/>
          </a:xfrm>
        </p:spPr>
      </p:pic>
      <p:sp>
        <p:nvSpPr>
          <p:cNvPr id="6" name="TextBox 5">
            <a:extLst>
              <a:ext uri="{FF2B5EF4-FFF2-40B4-BE49-F238E27FC236}">
                <a16:creationId xmlns="" xmlns:a16="http://schemas.microsoft.com/office/drawing/2014/main" id="{E678445C-D1BA-DE35-96D0-95B9AC50721B}"/>
              </a:ext>
            </a:extLst>
          </p:cNvPr>
          <p:cNvSpPr txBox="1"/>
          <p:nvPr/>
        </p:nvSpPr>
        <p:spPr>
          <a:xfrm>
            <a:off x="377687" y="715617"/>
            <a:ext cx="2544417" cy="382657"/>
          </a:xfrm>
          <a:prstGeom prst="rect">
            <a:avLst/>
          </a:prstGeom>
          <a:noFill/>
        </p:spPr>
        <p:txBody>
          <a:bodyPr wrap="square" rtlCol="0">
            <a:spAutoFit/>
          </a:bodyPr>
          <a:lstStyle/>
          <a:p>
            <a:r>
              <a:rPr lang="en-US" dirty="0"/>
              <a:t>adapted</a:t>
            </a:r>
          </a:p>
        </p:txBody>
      </p:sp>
    </p:spTree>
    <p:extLst>
      <p:ext uri="{BB962C8B-B14F-4D97-AF65-F5344CB8AC3E}">
        <p14:creationId xmlns:p14="http://schemas.microsoft.com/office/powerpoint/2010/main" val="3625916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154BDF-76F2-A839-BBD3-AF4FBE6FFF54}"/>
              </a:ext>
            </a:extLst>
          </p:cNvPr>
          <p:cNvSpPr>
            <a:spLocks noGrp="1"/>
          </p:cNvSpPr>
          <p:nvPr>
            <p:ph type="title"/>
          </p:nvPr>
        </p:nvSpPr>
        <p:spPr>
          <a:xfrm>
            <a:off x="838200" y="365126"/>
            <a:ext cx="10515600" cy="583142"/>
          </a:xfrm>
        </p:spPr>
        <p:txBody>
          <a:bodyPr>
            <a:normAutofit fontScale="90000"/>
          </a:bodyPr>
          <a:lstStyle/>
          <a:p>
            <a:r>
              <a:rPr lang="en-US" b="1" i="0" dirty="0">
                <a:solidFill>
                  <a:srgbClr val="05192D"/>
                </a:solidFill>
                <a:effectLst/>
                <a:latin typeface="Studio-Feixen-Sans"/>
              </a:rPr>
              <a:t>Evaluation metric</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 xmlns:a16="http://schemas.microsoft.com/office/drawing/2014/main" id="{129223DC-51D5-DBBE-AFC5-164123E0724D}"/>
              </a:ext>
            </a:extLst>
          </p:cNvPr>
          <p:cNvSpPr>
            <a:spLocks noGrp="1"/>
          </p:cNvSpPr>
          <p:nvPr>
            <p:ph idx="1"/>
          </p:nvPr>
        </p:nvSpPr>
        <p:spPr>
          <a:xfrm>
            <a:off x="662819" y="798286"/>
            <a:ext cx="10690981" cy="5378677"/>
          </a:xfrm>
        </p:spPr>
        <p:txBody>
          <a:bodyPr/>
          <a:lstStyle/>
          <a:p>
            <a:r>
              <a:rPr lang="en-US" b="1" i="0" dirty="0">
                <a:solidFill>
                  <a:srgbClr val="05192D"/>
                </a:solidFill>
                <a:effectLst/>
                <a:latin typeface="Studio-Feixen-Sans"/>
              </a:rPr>
              <a:t>mean average precision  </a:t>
            </a:r>
            <a:r>
              <a:rPr lang="en-US" b="1" i="0" dirty="0" err="1">
                <a:solidFill>
                  <a:srgbClr val="05192D"/>
                </a:solidFill>
                <a:effectLst/>
                <a:latin typeface="Studio-Feixen-Sans"/>
              </a:rPr>
              <a:t>mAP</a:t>
            </a:r>
            <a:r>
              <a:rPr lang="en-US" b="1" i="0" dirty="0">
                <a:solidFill>
                  <a:srgbClr val="05192D"/>
                </a:solidFill>
                <a:effectLst/>
                <a:latin typeface="Studio-Feixen-Sans"/>
              </a:rPr>
              <a:t> </a:t>
            </a:r>
            <a:r>
              <a:rPr lang="en-US" dirty="0"/>
              <a:t>is a widely used evaluation metric in object detection that quantifies the performance of a model in detecting objects in images. It combines precision and recall to provide a single performance score, measuring how well the model predicts bounding boxes and identifies objects.</a:t>
            </a:r>
          </a:p>
        </p:txBody>
      </p:sp>
    </p:spTree>
    <p:extLst>
      <p:ext uri="{BB962C8B-B14F-4D97-AF65-F5344CB8AC3E}">
        <p14:creationId xmlns:p14="http://schemas.microsoft.com/office/powerpoint/2010/main" val="3733922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1E5CE9-F5F6-9D41-EFFE-AC19920FC61A}"/>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 xmlns:a16="http://schemas.microsoft.com/office/drawing/2014/main" id="{9BD3596F-C975-9B1B-FC73-8711DCECC15F}"/>
              </a:ext>
            </a:extLst>
          </p:cNvPr>
          <p:cNvPicPr>
            <a:picLocks noGrp="1" noChangeAspect="1"/>
          </p:cNvPicPr>
          <p:nvPr>
            <p:ph idx="1"/>
          </p:nvPr>
        </p:nvPicPr>
        <p:blipFill>
          <a:blip r:embed="rId2"/>
          <a:stretch>
            <a:fillRect/>
          </a:stretch>
        </p:blipFill>
        <p:spPr>
          <a:xfrm>
            <a:off x="1751842" y="1825625"/>
            <a:ext cx="8688315" cy="4351338"/>
          </a:xfrm>
        </p:spPr>
      </p:pic>
    </p:spTree>
    <p:extLst>
      <p:ext uri="{BB962C8B-B14F-4D97-AF65-F5344CB8AC3E}">
        <p14:creationId xmlns:p14="http://schemas.microsoft.com/office/powerpoint/2010/main" val="2904705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322" y="277793"/>
            <a:ext cx="11678855" cy="6494085"/>
          </a:xfrm>
          <a:prstGeom prst="rect">
            <a:avLst/>
          </a:prstGeom>
        </p:spPr>
        <p:txBody>
          <a:bodyPr wrap="square">
            <a:spAutoFit/>
          </a:bodyPr>
          <a:lstStyle/>
          <a:p>
            <a:r>
              <a:rPr lang="en-US" sz="1600" b="1" dirty="0"/>
              <a:t>Knowledge Distillation</a:t>
            </a:r>
          </a:p>
          <a:p>
            <a:r>
              <a:rPr lang="en-US" sz="1600" dirty="0"/>
              <a:t>Knowledge distillation is a technique in machine learning where a smaller, simpler model (the student) is trained to mimic the behavior of a larger, more complex model (the teacher). The idea is to transfer the knowledge learned by the teacher model to the student model, enabling the student to perform similarly without the computational burden of the teacher model.</a:t>
            </a:r>
          </a:p>
          <a:p>
            <a:r>
              <a:rPr lang="en-US" sz="1600" b="1" dirty="0"/>
              <a:t>Teacher Model</a:t>
            </a:r>
            <a:r>
              <a:rPr lang="en-US" sz="1600" dirty="0"/>
              <a:t>: A large, pre-trained model that has learned complex features from the data.</a:t>
            </a:r>
          </a:p>
          <a:p>
            <a:r>
              <a:rPr lang="en-US" sz="1600" b="1" dirty="0"/>
              <a:t>Student Model</a:t>
            </a:r>
            <a:r>
              <a:rPr lang="en-US" sz="1600" dirty="0"/>
              <a:t>: A smaller, less complex model that tries to replicate the teacher's behavior by learning from the teacher's predictions (soft targets).</a:t>
            </a:r>
          </a:p>
          <a:p>
            <a:r>
              <a:rPr lang="en-US" sz="1600" b="1" dirty="0"/>
              <a:t>Process</a:t>
            </a:r>
            <a:r>
              <a:rPr lang="en-US" sz="1600" dirty="0"/>
              <a:t>: Instead of training the student model with just the true labels, it is trained with the outputs (soft targets) of the teacher model, which contains more nuanced information about the data.</a:t>
            </a:r>
          </a:p>
          <a:p>
            <a:r>
              <a:rPr lang="en-US" sz="1600" b="1" dirty="0"/>
              <a:t>Benefits</a:t>
            </a:r>
            <a:r>
              <a:rPr lang="en-US" sz="1600" dirty="0"/>
              <a:t>: Knowledge distillation helps reduce the size and computational requirements of the model while maintaining high accuracy.</a:t>
            </a:r>
          </a:p>
          <a:p>
            <a:r>
              <a:rPr lang="en-US" sz="1600" b="1" dirty="0"/>
              <a:t>Transfer Learning</a:t>
            </a:r>
          </a:p>
          <a:p>
            <a:r>
              <a:rPr lang="en-US" sz="1600" dirty="0"/>
              <a:t>Transfer learning is a technique where a model developed for one task is reused for another related task. The idea is to leverage the knowledge gained from the first task to improve the learning efficiency or performance of a model on a different task.</a:t>
            </a:r>
          </a:p>
          <a:p>
            <a:r>
              <a:rPr lang="en-US" sz="1600" b="1" dirty="0"/>
              <a:t>Pre-trained Model</a:t>
            </a:r>
            <a:r>
              <a:rPr lang="en-US" sz="1600" dirty="0"/>
              <a:t>: The model is typically pre-trained on a large dataset (such as </a:t>
            </a:r>
            <a:r>
              <a:rPr lang="en-US" sz="1600" dirty="0" err="1"/>
              <a:t>ImageNet</a:t>
            </a:r>
            <a:r>
              <a:rPr lang="en-US" sz="1600" dirty="0"/>
              <a:t>) and then fine-tuned on a smaller, task-specific dataset.</a:t>
            </a:r>
          </a:p>
          <a:p>
            <a:r>
              <a:rPr lang="en-US" sz="1600" b="1" dirty="0"/>
              <a:t>Fine-Tuning</a:t>
            </a:r>
            <a:r>
              <a:rPr lang="en-US" sz="1600" dirty="0"/>
              <a:t>: In transfer learning, you usually freeze the initial layers of the model (which capture general features like edges or textures) and retrain the later layers to adapt to the new task.</a:t>
            </a:r>
          </a:p>
          <a:p>
            <a:r>
              <a:rPr lang="en-US" sz="1600" b="1" dirty="0"/>
              <a:t>Benefits</a:t>
            </a:r>
            <a:r>
              <a:rPr lang="en-US" sz="1600" dirty="0"/>
              <a:t>: Transfer learning speeds up the training process, reduces the need for large amounts of data, and can lead to better performance, especially when the new task has limited labeled data.</a:t>
            </a:r>
          </a:p>
          <a:p>
            <a:r>
              <a:rPr lang="en-US" sz="1600" b="1" dirty="0"/>
              <a:t>Key Differences</a:t>
            </a:r>
          </a:p>
          <a:p>
            <a:r>
              <a:rPr lang="en-US" sz="1600" b="1" dirty="0"/>
              <a:t>Goal</a:t>
            </a:r>
            <a:r>
              <a:rPr lang="en-US" sz="1600" dirty="0"/>
              <a:t>: Knowledge distillation aims to compress knowledge from a large model into a smaller one, while transfer learning aims to reuse knowledge learned from one task to enhance learning on a related task.</a:t>
            </a:r>
          </a:p>
          <a:p>
            <a:r>
              <a:rPr lang="en-US" sz="1600" b="1" dirty="0"/>
              <a:t>Model Relationship</a:t>
            </a:r>
            <a:r>
              <a:rPr lang="en-US" sz="1600" dirty="0"/>
              <a:t>: In knowledge distillation, the student and teacher models are typically trained for the same task, whereas in transfer learning, the pre-trained model is used for a different but related task.</a:t>
            </a:r>
          </a:p>
        </p:txBody>
      </p:sp>
    </p:spTree>
    <p:extLst>
      <p:ext uri="{BB962C8B-B14F-4D97-AF65-F5344CB8AC3E}">
        <p14:creationId xmlns:p14="http://schemas.microsoft.com/office/powerpoint/2010/main" val="1915396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0A8A20-5184-EED9-2BA1-4C1130B9EB2A}"/>
              </a:ext>
            </a:extLst>
          </p:cNvPr>
          <p:cNvSpPr>
            <a:spLocks noGrp="1"/>
          </p:cNvSpPr>
          <p:nvPr>
            <p:ph type="title"/>
          </p:nvPr>
        </p:nvSpPr>
        <p:spPr/>
        <p:txBody>
          <a:bodyPr/>
          <a:lstStyle/>
          <a:p>
            <a:r>
              <a:rPr lang="en-US" dirty="0"/>
              <a:t>Course left</a:t>
            </a:r>
          </a:p>
        </p:txBody>
      </p:sp>
      <p:pic>
        <p:nvPicPr>
          <p:cNvPr id="5" name="Content Placeholder 4">
            <a:extLst>
              <a:ext uri="{FF2B5EF4-FFF2-40B4-BE49-F238E27FC236}">
                <a16:creationId xmlns="" xmlns:a16="http://schemas.microsoft.com/office/drawing/2014/main" id="{C9F6F619-B2D4-1CCA-FD9D-B0FD33B7C97F}"/>
              </a:ext>
            </a:extLst>
          </p:cNvPr>
          <p:cNvPicPr>
            <a:picLocks noGrp="1" noChangeAspect="1"/>
          </p:cNvPicPr>
          <p:nvPr>
            <p:ph idx="1"/>
          </p:nvPr>
        </p:nvPicPr>
        <p:blipFill>
          <a:blip r:embed="rId2"/>
          <a:stretch>
            <a:fillRect/>
          </a:stretch>
        </p:blipFill>
        <p:spPr>
          <a:xfrm>
            <a:off x="2598222" y="1825625"/>
            <a:ext cx="6995556" cy="4351338"/>
          </a:xfrm>
        </p:spPr>
      </p:pic>
      <p:sp>
        <p:nvSpPr>
          <p:cNvPr id="6" name="Oval 5">
            <a:extLst>
              <a:ext uri="{FF2B5EF4-FFF2-40B4-BE49-F238E27FC236}">
                <a16:creationId xmlns="" xmlns:a16="http://schemas.microsoft.com/office/drawing/2014/main" id="{A398F924-B3D4-1678-F9A7-FE35AE9603C5}"/>
              </a:ext>
            </a:extLst>
          </p:cNvPr>
          <p:cNvSpPr/>
          <p:nvPr/>
        </p:nvSpPr>
        <p:spPr>
          <a:xfrm>
            <a:off x="3091542" y="2133601"/>
            <a:ext cx="1196667" cy="221974"/>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 xmlns:a16="http://schemas.microsoft.com/office/drawing/2014/main" id="{878FDDB5-4ABD-8CC8-F3E3-23F3844B291E}"/>
              </a:ext>
            </a:extLst>
          </p:cNvPr>
          <p:cNvSpPr/>
          <p:nvPr/>
        </p:nvSpPr>
        <p:spPr>
          <a:xfrm>
            <a:off x="3043163" y="2414209"/>
            <a:ext cx="5902476" cy="363435"/>
          </a:xfrm>
          <a:prstGeom prst="roundRect">
            <a:avLst/>
          </a:pr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8709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2D769F-A29A-2946-52C4-35E4E19F81F4}"/>
              </a:ext>
            </a:extLst>
          </p:cNvPr>
          <p:cNvSpPr>
            <a:spLocks noGrp="1"/>
          </p:cNvSpPr>
          <p:nvPr>
            <p:ph type="title"/>
          </p:nvPr>
        </p:nvSpPr>
        <p:spPr/>
        <p:txBody>
          <a:bodyPr/>
          <a:lstStyle/>
          <a:p>
            <a:r>
              <a:rPr lang="en-US" dirty="0"/>
              <a:t>Let's start from top-down approach</a:t>
            </a:r>
          </a:p>
        </p:txBody>
      </p:sp>
      <p:sp>
        <p:nvSpPr>
          <p:cNvPr id="3" name="Content Placeholder 2">
            <a:extLst>
              <a:ext uri="{FF2B5EF4-FFF2-40B4-BE49-F238E27FC236}">
                <a16:creationId xmlns="" xmlns:a16="http://schemas.microsoft.com/office/drawing/2014/main" id="{E54F6557-519B-C843-E614-5EE520F2E06B}"/>
              </a:ext>
            </a:extLst>
          </p:cNvPr>
          <p:cNvSpPr>
            <a:spLocks noGrp="1"/>
          </p:cNvSpPr>
          <p:nvPr>
            <p:ph idx="1"/>
          </p:nvPr>
        </p:nvSpPr>
        <p:spPr/>
        <p:txBody>
          <a:bodyPr/>
          <a:lstStyle/>
          <a:p>
            <a:r>
              <a:rPr lang="en-US" dirty="0"/>
              <a:t>Start reading Papers</a:t>
            </a:r>
          </a:p>
          <a:p>
            <a:pPr lvl="1"/>
            <a:r>
              <a:rPr lang="en-US" dirty="0"/>
              <a:t>Start with most cited paper then most recent one, </a:t>
            </a:r>
          </a:p>
          <a:p>
            <a:pPr lvl="1"/>
            <a:r>
              <a:rPr lang="en-US" dirty="0"/>
              <a:t>Highlight important point and add comments with highlighted points.</a:t>
            </a:r>
          </a:p>
          <a:p>
            <a:pPr lvl="1"/>
            <a:r>
              <a:rPr lang="en-US" dirty="0"/>
              <a:t>Highlight concept that you don’t understand with different color </a:t>
            </a:r>
          </a:p>
          <a:p>
            <a:pPr lvl="2"/>
            <a:r>
              <a:rPr lang="en-US" dirty="0"/>
              <a:t>Search that topic on internet </a:t>
            </a:r>
            <a:r>
              <a:rPr lang="en-US" dirty="0" err="1"/>
              <a:t>chatgpt</a:t>
            </a:r>
            <a:r>
              <a:rPr lang="en-US" dirty="0"/>
              <a:t> . </a:t>
            </a:r>
          </a:p>
          <a:p>
            <a:pPr lvl="2"/>
            <a:r>
              <a:rPr lang="en-US" dirty="0"/>
              <a:t>Copy the explanation into comment box of highlighted text for future reference</a:t>
            </a:r>
          </a:p>
        </p:txBody>
      </p:sp>
    </p:spTree>
    <p:extLst>
      <p:ext uri="{BB962C8B-B14F-4D97-AF65-F5344CB8AC3E}">
        <p14:creationId xmlns:p14="http://schemas.microsoft.com/office/powerpoint/2010/main" val="136834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836EBE-6D9F-5E9D-0C82-3B3C29D1E04F}"/>
              </a:ext>
            </a:extLst>
          </p:cNvPr>
          <p:cNvSpPr>
            <a:spLocks noGrp="1"/>
          </p:cNvSpPr>
          <p:nvPr>
            <p:ph type="title"/>
          </p:nvPr>
        </p:nvSpPr>
        <p:spPr/>
        <p:txBody>
          <a:bodyPr/>
          <a:lstStyle/>
          <a:p>
            <a:r>
              <a:rPr lang="en-US" b="0" i="0" dirty="0">
                <a:solidFill>
                  <a:srgbClr val="242424"/>
                </a:solidFill>
                <a:effectLst/>
                <a:latin typeface="source-serif-pro"/>
              </a:rPr>
              <a:t>Localization and Object detection</a:t>
            </a:r>
            <a:endParaRPr lang="en-US" dirty="0"/>
          </a:p>
        </p:txBody>
      </p:sp>
      <p:sp>
        <p:nvSpPr>
          <p:cNvPr id="3" name="Content Placeholder 2">
            <a:extLst>
              <a:ext uri="{FF2B5EF4-FFF2-40B4-BE49-F238E27FC236}">
                <a16:creationId xmlns="" xmlns:a16="http://schemas.microsoft.com/office/drawing/2014/main" id="{274B43B5-26B5-6707-56E5-D5EB1BBCEA62}"/>
              </a:ext>
            </a:extLst>
          </p:cNvPr>
          <p:cNvSpPr>
            <a:spLocks noGrp="1"/>
          </p:cNvSpPr>
          <p:nvPr>
            <p:ph idx="1"/>
          </p:nvPr>
        </p:nvSpPr>
        <p:spPr/>
        <p:txBody>
          <a:bodyPr>
            <a:normAutofit fontScale="77500" lnSpcReduction="20000"/>
          </a:bodyPr>
          <a:lstStyle/>
          <a:p>
            <a:r>
              <a:rPr lang="en-US" b="0" i="0" dirty="0">
                <a:solidFill>
                  <a:srgbClr val="242424"/>
                </a:solidFill>
                <a:effectLst/>
                <a:latin typeface="source-serif-pro"/>
              </a:rPr>
              <a:t>Localization and Object detection are two of the core tasks in Computer Vision</a:t>
            </a:r>
          </a:p>
          <a:p>
            <a:pPr>
              <a:lnSpc>
                <a:spcPts val="2400"/>
              </a:lnSpc>
            </a:pPr>
            <a:r>
              <a:rPr lang="en-US" b="0" i="0" dirty="0">
                <a:solidFill>
                  <a:srgbClr val="242424"/>
                </a:solidFill>
                <a:effectLst/>
                <a:latin typeface="source-serif-pro"/>
              </a:rPr>
              <a:t> the most used terms and their meaning :</a:t>
            </a:r>
          </a:p>
          <a:p>
            <a:pPr>
              <a:lnSpc>
                <a:spcPts val="2400"/>
              </a:lnSpc>
              <a:buFont typeface="Arial" panose="020B0604020202020204" pitchFamily="34" charset="0"/>
              <a:buChar char="•"/>
            </a:pPr>
            <a:r>
              <a:rPr lang="en-US" b="1" i="0" dirty="0">
                <a:solidFill>
                  <a:srgbClr val="242424"/>
                </a:solidFill>
                <a:effectLst/>
                <a:latin typeface="source-serif-pro"/>
              </a:rPr>
              <a:t>Classification/Recognition</a:t>
            </a:r>
            <a:r>
              <a:rPr lang="en-US" b="0" i="0" dirty="0">
                <a:solidFill>
                  <a:srgbClr val="242424"/>
                </a:solidFill>
                <a:effectLst/>
                <a:latin typeface="source-serif-pro"/>
              </a:rPr>
              <a:t>: Given an image with an object, find out what that object is. In other words, classify it in a class from a set of predefined categories.</a:t>
            </a:r>
          </a:p>
          <a:p>
            <a:pPr>
              <a:lnSpc>
                <a:spcPts val="2400"/>
              </a:lnSpc>
              <a:buFont typeface="Arial" panose="020B0604020202020204" pitchFamily="34" charset="0"/>
              <a:buChar char="•"/>
            </a:pPr>
            <a:r>
              <a:rPr lang="en-US" b="1" i="0" dirty="0">
                <a:solidFill>
                  <a:srgbClr val="242424"/>
                </a:solidFill>
                <a:effectLst/>
                <a:latin typeface="source-serif-pro"/>
              </a:rPr>
              <a:t>Localization:</a:t>
            </a:r>
            <a:r>
              <a:rPr lang="en-US" b="0" i="0" dirty="0">
                <a:solidFill>
                  <a:srgbClr val="242424"/>
                </a:solidFill>
                <a:effectLst/>
                <a:latin typeface="source-serif-pro"/>
              </a:rPr>
              <a:t> Find where the object is and draw a bounding box around it</a:t>
            </a:r>
          </a:p>
          <a:p>
            <a:pPr>
              <a:lnSpc>
                <a:spcPts val="2400"/>
              </a:lnSpc>
              <a:buFont typeface="Arial" panose="020B0604020202020204" pitchFamily="34" charset="0"/>
              <a:buChar char="•"/>
            </a:pPr>
            <a:r>
              <a:rPr lang="en-US" b="1" i="0" dirty="0">
                <a:solidFill>
                  <a:srgbClr val="242424"/>
                </a:solidFill>
                <a:effectLst/>
                <a:latin typeface="source-serif-pro"/>
              </a:rPr>
              <a:t>Object detection</a:t>
            </a:r>
            <a:r>
              <a:rPr lang="en-US" b="0" i="0" dirty="0">
                <a:solidFill>
                  <a:srgbClr val="242424"/>
                </a:solidFill>
                <a:effectLst/>
                <a:latin typeface="source-serif-pro"/>
              </a:rPr>
              <a:t>: Classify and detect all objects in the image. Assign a class to each object and draw a bounding box around it.</a:t>
            </a:r>
          </a:p>
          <a:p>
            <a:pPr>
              <a:lnSpc>
                <a:spcPts val="2400"/>
              </a:lnSpc>
              <a:buFont typeface="Arial" panose="020B0604020202020204" pitchFamily="34" charset="0"/>
              <a:buChar char="•"/>
            </a:pPr>
            <a:r>
              <a:rPr lang="en-US" b="1" i="0" dirty="0">
                <a:solidFill>
                  <a:srgbClr val="242424"/>
                </a:solidFill>
                <a:effectLst/>
                <a:latin typeface="source-serif-pro"/>
              </a:rPr>
              <a:t>Semantic Segmentation</a:t>
            </a:r>
            <a:r>
              <a:rPr lang="en-US" b="0" i="0" dirty="0">
                <a:solidFill>
                  <a:srgbClr val="242424"/>
                </a:solidFill>
                <a:effectLst/>
                <a:latin typeface="source-serif-pro"/>
              </a:rPr>
              <a:t>: Classify every pixel in the image to a class according to its context, so that each pixel is assigned to an object</a:t>
            </a:r>
          </a:p>
          <a:p>
            <a:pPr>
              <a:lnSpc>
                <a:spcPts val="2400"/>
              </a:lnSpc>
              <a:buFont typeface="Arial" panose="020B0604020202020204" pitchFamily="34" charset="0"/>
              <a:buChar char="•"/>
            </a:pPr>
            <a:r>
              <a:rPr lang="en-US" b="1" i="0" dirty="0">
                <a:solidFill>
                  <a:srgbClr val="242424"/>
                </a:solidFill>
                <a:effectLst/>
                <a:latin typeface="source-serif-pro"/>
              </a:rPr>
              <a:t>Instance Segmentation</a:t>
            </a:r>
            <a:r>
              <a:rPr lang="en-US" b="0" i="0" dirty="0">
                <a:solidFill>
                  <a:srgbClr val="242424"/>
                </a:solidFill>
                <a:effectLst/>
                <a:latin typeface="source-serif-pro"/>
              </a:rPr>
              <a:t>: Classify every pixel in the image to a class so that each pixel is assigned to a different instance of an object</a:t>
            </a:r>
          </a:p>
          <a:p>
            <a:pPr marL="0" indent="0">
              <a:buNone/>
            </a:pPr>
            <a:endParaRPr lang="en-US" dirty="0"/>
          </a:p>
        </p:txBody>
      </p:sp>
    </p:spTree>
    <p:extLst>
      <p:ext uri="{BB962C8B-B14F-4D97-AF65-F5344CB8AC3E}">
        <p14:creationId xmlns:p14="http://schemas.microsoft.com/office/powerpoint/2010/main" val="2439860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99B8AD-B8F1-668E-67B4-289FEC30D331}"/>
              </a:ext>
            </a:extLst>
          </p:cNvPr>
          <p:cNvSpPr>
            <a:spLocks noGrp="1"/>
          </p:cNvSpPr>
          <p:nvPr>
            <p:ph type="title"/>
          </p:nvPr>
        </p:nvSpPr>
        <p:spPr/>
        <p:txBody>
          <a:bodyPr>
            <a:normAutofit fontScale="90000"/>
          </a:bodyPr>
          <a:lstStyle/>
          <a:p>
            <a:r>
              <a:rPr lang="fr-FR" b="1" i="0" dirty="0">
                <a:solidFill>
                  <a:srgbClr val="05192D"/>
                </a:solidFill>
                <a:effectLst/>
                <a:latin typeface="Studio-Feixen-Sans"/>
              </a:rPr>
              <a:t>Image Classification Versus Object </a:t>
            </a:r>
            <a:r>
              <a:rPr lang="fr-FR" b="1" i="0" dirty="0" err="1">
                <a:solidFill>
                  <a:srgbClr val="05192D"/>
                </a:solidFill>
                <a:effectLst/>
                <a:latin typeface="Studio-Feixen-Sans"/>
              </a:rPr>
              <a:t>Detection</a:t>
            </a:r>
            <a:r>
              <a:rPr lang="fr-FR" b="1" i="0" dirty="0">
                <a:solidFill>
                  <a:srgbClr val="05192D"/>
                </a:solidFill>
                <a:effectLst/>
                <a:latin typeface="Studio-Feixen-Sans"/>
              </a:rPr>
              <a:t/>
            </a:r>
            <a:br>
              <a:rPr lang="fr-FR" b="1" i="0" dirty="0">
                <a:solidFill>
                  <a:srgbClr val="05192D"/>
                </a:solidFill>
                <a:effectLst/>
                <a:latin typeface="Studio-Feixen-Sans"/>
              </a:rPr>
            </a:br>
            <a:endParaRPr lang="en-US" dirty="0"/>
          </a:p>
        </p:txBody>
      </p:sp>
      <p:pic>
        <p:nvPicPr>
          <p:cNvPr id="1026" name="Picture 2" descr="Concept | Object detection - Dataiku Knowledge Base">
            <a:extLst>
              <a:ext uri="{FF2B5EF4-FFF2-40B4-BE49-F238E27FC236}">
                <a16:creationId xmlns="" xmlns:a16="http://schemas.microsoft.com/office/drawing/2014/main" id="{AF55179D-1BDF-45AC-56D7-7EB1FA9E62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1782" y="1196672"/>
            <a:ext cx="773571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C3355F3C-3F03-3CED-6CD1-B86ED09BD612}"/>
              </a:ext>
            </a:extLst>
          </p:cNvPr>
          <p:cNvSpPr txBox="1"/>
          <p:nvPr/>
        </p:nvSpPr>
        <p:spPr>
          <a:xfrm>
            <a:off x="1930400" y="5737981"/>
            <a:ext cx="2409371" cy="369332"/>
          </a:xfrm>
          <a:prstGeom prst="rect">
            <a:avLst/>
          </a:prstGeom>
          <a:noFill/>
        </p:spPr>
        <p:txBody>
          <a:bodyPr wrap="square" rtlCol="0">
            <a:spAutoFit/>
          </a:bodyPr>
          <a:lstStyle/>
          <a:p>
            <a:r>
              <a:rPr lang="en-US" dirty="0">
                <a:hlinkClick r:id="rId3"/>
              </a:rPr>
              <a:t>source</a:t>
            </a:r>
            <a:endParaRPr lang="en-US" dirty="0"/>
          </a:p>
        </p:txBody>
      </p:sp>
    </p:spTree>
    <p:extLst>
      <p:ext uri="{BB962C8B-B14F-4D97-AF65-F5344CB8AC3E}">
        <p14:creationId xmlns:p14="http://schemas.microsoft.com/office/powerpoint/2010/main" val="502032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0AC380-DA98-BCF5-C3DF-E2C840C684A4}"/>
              </a:ext>
            </a:extLst>
          </p:cNvPr>
          <p:cNvSpPr>
            <a:spLocks noGrp="1"/>
          </p:cNvSpPr>
          <p:nvPr>
            <p:ph idx="1"/>
          </p:nvPr>
        </p:nvSpPr>
        <p:spPr>
          <a:xfrm>
            <a:off x="532190" y="62895"/>
            <a:ext cx="10821610" cy="1661544"/>
          </a:xfrm>
        </p:spPr>
        <p:txBody>
          <a:bodyPr>
            <a:normAutofit fontScale="92500" lnSpcReduction="20000"/>
          </a:bodyPr>
          <a:lstStyle/>
          <a:p>
            <a:r>
              <a:rPr lang="en-US" dirty="0">
                <a:solidFill>
                  <a:srgbClr val="05192D"/>
                </a:solidFill>
                <a:latin typeface="Studio-Feixen-Sans"/>
              </a:rPr>
              <a:t>T</a:t>
            </a:r>
            <a:r>
              <a:rPr lang="en-US" b="0" i="0" dirty="0">
                <a:solidFill>
                  <a:srgbClr val="05192D"/>
                </a:solidFill>
                <a:effectLst/>
                <a:latin typeface="Studio-Feixen-Sans"/>
              </a:rPr>
              <a:t>o check circuit boards and classify them as either defect or correct. While it is essentially a classification problem, the defects might be too small to be noticeable with an image classification model.so object detection can be used for classification.</a:t>
            </a:r>
          </a:p>
          <a:p>
            <a:r>
              <a:rPr lang="en-US" b="0" i="0" dirty="0">
                <a:solidFill>
                  <a:srgbClr val="05192D"/>
                </a:solidFill>
                <a:effectLst/>
                <a:latin typeface="Studio-Feixen-Sans"/>
              </a:rPr>
              <a:t> </a:t>
            </a:r>
            <a:endParaRPr lang="en-US" dirty="0"/>
          </a:p>
        </p:txBody>
      </p:sp>
      <p:pic>
        <p:nvPicPr>
          <p:cNvPr id="2056" name="Picture 8" descr="Gold PCB, printed circuit boards, electronic component (China ...">
            <a:extLst>
              <a:ext uri="{FF2B5EF4-FFF2-40B4-BE49-F238E27FC236}">
                <a16:creationId xmlns="" xmlns:a16="http://schemas.microsoft.com/office/drawing/2014/main" id="{19E5B88F-9F70-A151-8DFA-9B863C55DB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9620" y="1337712"/>
            <a:ext cx="6740177" cy="51872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05596FFD-544D-5985-B053-6D60A989B5FE}"/>
              </a:ext>
            </a:extLst>
          </p:cNvPr>
          <p:cNvSpPr txBox="1"/>
          <p:nvPr/>
        </p:nvSpPr>
        <p:spPr>
          <a:xfrm>
            <a:off x="338252" y="4645519"/>
            <a:ext cx="5806129" cy="1200329"/>
          </a:xfrm>
          <a:prstGeom prst="rect">
            <a:avLst/>
          </a:prstGeom>
          <a:noFill/>
        </p:spPr>
        <p:txBody>
          <a:bodyPr wrap="square">
            <a:spAutoFit/>
          </a:bodyPr>
          <a:lstStyle/>
          <a:p>
            <a:r>
              <a:rPr lang="en-US" b="0" i="0" dirty="0">
                <a:solidFill>
                  <a:srgbClr val="05192D"/>
                </a:solidFill>
                <a:effectLst/>
                <a:latin typeface="Studio-Feixen-Sans"/>
              </a:rPr>
              <a:t>object detection, </a:t>
            </a:r>
            <a:r>
              <a:rPr lang="en-US" dirty="0">
                <a:solidFill>
                  <a:srgbClr val="05192D"/>
                </a:solidFill>
                <a:latin typeface="Studio-Feixen-Sans"/>
              </a:rPr>
              <a:t>provides</a:t>
            </a:r>
            <a:r>
              <a:rPr lang="en-US" b="0" i="0" dirty="0">
                <a:solidFill>
                  <a:srgbClr val="05192D"/>
                </a:solidFill>
                <a:effectLst/>
                <a:latin typeface="Studio-Feixen-Sans"/>
              </a:rPr>
              <a:t> a more fine-grained, granular, regional level of the image.</a:t>
            </a:r>
          </a:p>
          <a:p>
            <a:r>
              <a:rPr lang="en-US" b="0" i="0" dirty="0">
                <a:solidFill>
                  <a:srgbClr val="05192D"/>
                </a:solidFill>
                <a:effectLst/>
                <a:latin typeface="Studio-Feixen-Sans"/>
              </a:rPr>
              <a:t>In classification one might lose track of the classification signal</a:t>
            </a:r>
            <a:endParaRPr lang="en-US" dirty="0"/>
          </a:p>
        </p:txBody>
      </p:sp>
    </p:spTree>
    <p:extLst>
      <p:ext uri="{BB962C8B-B14F-4D97-AF65-F5344CB8AC3E}">
        <p14:creationId xmlns:p14="http://schemas.microsoft.com/office/powerpoint/2010/main" val="3152815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80DAB4-C55F-D7AD-82BA-F951995E15D4}"/>
              </a:ext>
            </a:extLst>
          </p:cNvPr>
          <p:cNvSpPr>
            <a:spLocks noGrp="1"/>
          </p:cNvSpPr>
          <p:nvPr>
            <p:ph type="title"/>
          </p:nvPr>
        </p:nvSpPr>
        <p:spPr>
          <a:xfrm>
            <a:off x="838200" y="365126"/>
            <a:ext cx="10515600" cy="491218"/>
          </a:xfrm>
        </p:spPr>
        <p:txBody>
          <a:bodyPr>
            <a:normAutofit fontScale="90000"/>
          </a:bodyPr>
          <a:lstStyle/>
          <a:p>
            <a:r>
              <a:rPr lang="en-US" b="1" i="0" dirty="0">
                <a:solidFill>
                  <a:srgbClr val="05192D"/>
                </a:solidFill>
                <a:effectLst/>
                <a:latin typeface="Studio-Feixen-Sans"/>
              </a:rPr>
              <a:t>Data requirements</a:t>
            </a:r>
            <a:br>
              <a:rPr lang="en-US" b="1" i="0" dirty="0">
                <a:solidFill>
                  <a:srgbClr val="05192D"/>
                </a:solidFill>
                <a:effectLst/>
                <a:latin typeface="Studio-Feixen-Sans"/>
              </a:rPr>
            </a:br>
            <a:endParaRPr lang="en-US" dirty="0"/>
          </a:p>
        </p:txBody>
      </p:sp>
      <p:sp>
        <p:nvSpPr>
          <p:cNvPr id="3" name="Content Placeholder 2">
            <a:extLst>
              <a:ext uri="{FF2B5EF4-FFF2-40B4-BE49-F238E27FC236}">
                <a16:creationId xmlns="" xmlns:a16="http://schemas.microsoft.com/office/drawing/2014/main" id="{6B4D4F4C-F8D1-4BE0-504D-7C57C8E322A4}"/>
              </a:ext>
            </a:extLst>
          </p:cNvPr>
          <p:cNvSpPr>
            <a:spLocks noGrp="1"/>
          </p:cNvSpPr>
          <p:nvPr>
            <p:ph idx="1"/>
          </p:nvPr>
        </p:nvSpPr>
        <p:spPr>
          <a:xfrm>
            <a:off x="701524" y="769257"/>
            <a:ext cx="10652276" cy="1823962"/>
          </a:xfrm>
        </p:spPr>
        <p:txBody>
          <a:bodyPr/>
          <a:lstStyle/>
          <a:p>
            <a:r>
              <a:rPr lang="en-US" dirty="0">
                <a:solidFill>
                  <a:srgbClr val="05192D"/>
                </a:solidFill>
                <a:latin typeface="Studio-Feixen-Sans"/>
              </a:rPr>
              <a:t>T</a:t>
            </a:r>
            <a:r>
              <a:rPr lang="en-US" b="0" i="0" dirty="0">
                <a:solidFill>
                  <a:srgbClr val="05192D"/>
                </a:solidFill>
                <a:effectLst/>
                <a:latin typeface="Studio-Feixen-Sans"/>
              </a:rPr>
              <a:t>o train a custom model, labelled data is required. Labelled data in the context of object detection are images with corresponding bounding box coordinates and labels. That is, the bottom left and top right (</a:t>
            </a:r>
            <a:r>
              <a:rPr lang="en-US" b="0" i="0" dirty="0" err="1">
                <a:solidFill>
                  <a:srgbClr val="05192D"/>
                </a:solidFill>
                <a:effectLst/>
                <a:latin typeface="Studio-Feixen-Sans"/>
              </a:rPr>
              <a:t>x,y</a:t>
            </a:r>
            <a:r>
              <a:rPr lang="en-US" b="0" i="0" dirty="0">
                <a:solidFill>
                  <a:srgbClr val="05192D"/>
                </a:solidFill>
                <a:effectLst/>
                <a:latin typeface="Studio-Feixen-Sans"/>
              </a:rPr>
              <a:t>) coordinates and the class </a:t>
            </a:r>
          </a:p>
          <a:p>
            <a:endParaRPr lang="en-US" dirty="0"/>
          </a:p>
        </p:txBody>
      </p:sp>
      <p:pic>
        <p:nvPicPr>
          <p:cNvPr id="3074" name="Picture 2" descr="Top 10 Object Detection APIs">
            <a:extLst>
              <a:ext uri="{FF2B5EF4-FFF2-40B4-BE49-F238E27FC236}">
                <a16:creationId xmlns="" xmlns:a16="http://schemas.microsoft.com/office/drawing/2014/main" id="{5E75FAC8-3C7B-6CF5-5CF9-88B1CBE2B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4781" y="2206624"/>
            <a:ext cx="7620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B2AE88AC-9B26-9901-E0BE-47C3F908F3E3}"/>
              </a:ext>
            </a:extLst>
          </p:cNvPr>
          <p:cNvSpPr txBox="1"/>
          <p:nvPr/>
        </p:nvSpPr>
        <p:spPr>
          <a:xfrm>
            <a:off x="10232334" y="4349749"/>
            <a:ext cx="1013791" cy="369332"/>
          </a:xfrm>
          <a:prstGeom prst="rect">
            <a:avLst/>
          </a:prstGeom>
          <a:noFill/>
        </p:spPr>
        <p:txBody>
          <a:bodyPr wrap="square" rtlCol="0">
            <a:spAutoFit/>
          </a:bodyPr>
          <a:lstStyle/>
          <a:p>
            <a:r>
              <a:rPr lang="en-US" dirty="0">
                <a:hlinkClick r:id="rId3"/>
              </a:rPr>
              <a:t>Source</a:t>
            </a:r>
            <a:endParaRPr lang="en-US" dirty="0"/>
          </a:p>
        </p:txBody>
      </p:sp>
    </p:spTree>
    <p:extLst>
      <p:ext uri="{BB962C8B-B14F-4D97-AF65-F5344CB8AC3E}">
        <p14:creationId xmlns:p14="http://schemas.microsoft.com/office/powerpoint/2010/main" val="1546604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111198-3273-CBA4-B826-66D6B30B6228}"/>
              </a:ext>
            </a:extLst>
          </p:cNvPr>
          <p:cNvSpPr>
            <a:spLocks noGrp="1"/>
          </p:cNvSpPr>
          <p:nvPr>
            <p:ph type="title"/>
          </p:nvPr>
        </p:nvSpPr>
        <p:spPr/>
        <p:txBody>
          <a:bodyPr/>
          <a:lstStyle/>
          <a:p>
            <a:r>
              <a:rPr lang="en-US" dirty="0"/>
              <a:t>Main Questions</a:t>
            </a:r>
          </a:p>
        </p:txBody>
      </p:sp>
      <p:sp>
        <p:nvSpPr>
          <p:cNvPr id="3" name="Content Placeholder 2">
            <a:extLst>
              <a:ext uri="{FF2B5EF4-FFF2-40B4-BE49-F238E27FC236}">
                <a16:creationId xmlns="" xmlns:a16="http://schemas.microsoft.com/office/drawing/2014/main" id="{2215BF45-7810-57A3-AE88-344431226F5A}"/>
              </a:ext>
            </a:extLst>
          </p:cNvPr>
          <p:cNvSpPr>
            <a:spLocks noGrp="1"/>
          </p:cNvSpPr>
          <p:nvPr>
            <p:ph idx="1"/>
          </p:nvPr>
        </p:nvSpPr>
        <p:spPr/>
        <p:txBody>
          <a:bodyPr/>
          <a:lstStyle/>
          <a:p>
            <a:r>
              <a:rPr lang="en-US" dirty="0">
                <a:solidFill>
                  <a:srgbClr val="05192D"/>
                </a:solidFill>
                <a:latin typeface="Studio-Feixen-Sans"/>
              </a:rPr>
              <a:t>I</a:t>
            </a:r>
            <a:r>
              <a:rPr lang="en-US" b="0" i="0" dirty="0">
                <a:solidFill>
                  <a:srgbClr val="05192D"/>
                </a:solidFill>
                <a:effectLst/>
                <a:latin typeface="Studio-Feixen-Sans"/>
              </a:rPr>
              <a:t>n order to do object detection on problem X, how many images I need.</a:t>
            </a:r>
          </a:p>
          <a:p>
            <a:r>
              <a:rPr lang="en-US" dirty="0">
                <a:solidFill>
                  <a:srgbClr val="05192D"/>
                </a:solidFill>
                <a:latin typeface="Studio-Feixen-Sans"/>
              </a:rPr>
              <a:t>Important thing to consider is scenario of deployment.</a:t>
            </a:r>
          </a:p>
          <a:p>
            <a:pPr lvl="1"/>
            <a:r>
              <a:rPr lang="en-US" dirty="0">
                <a:solidFill>
                  <a:srgbClr val="05192D"/>
                </a:solidFill>
                <a:latin typeface="Studio-Feixen-Sans"/>
              </a:rPr>
              <a:t>Initially </a:t>
            </a:r>
            <a:r>
              <a:rPr lang="en-US" b="0" i="0" dirty="0">
                <a:solidFill>
                  <a:srgbClr val="05192D"/>
                </a:solidFill>
                <a:effectLst/>
                <a:latin typeface="Studio-Feixen-Sans"/>
              </a:rPr>
              <a:t>a large number (for example, &gt; 100 and potentially &gt;1000) </a:t>
            </a:r>
            <a:r>
              <a:rPr lang="en-US" b="1" i="0" dirty="0">
                <a:solidFill>
                  <a:srgbClr val="05192D"/>
                </a:solidFill>
                <a:effectLst/>
                <a:latin typeface="Studio-Feixen-Sans"/>
              </a:rPr>
              <a:t>representative</a:t>
            </a:r>
            <a:r>
              <a:rPr lang="en-US" b="0" i="0" dirty="0">
                <a:solidFill>
                  <a:srgbClr val="05192D"/>
                </a:solidFill>
                <a:effectLst/>
                <a:latin typeface="Studio-Feixen-Sans"/>
              </a:rPr>
              <a:t> images are available per class.</a:t>
            </a:r>
          </a:p>
          <a:p>
            <a:pPr lvl="1"/>
            <a:r>
              <a:rPr lang="en-US" dirty="0">
                <a:solidFill>
                  <a:srgbClr val="05192D"/>
                </a:solidFill>
                <a:latin typeface="Studio-Feixen-Sans"/>
              </a:rPr>
              <a:t>Example: A</a:t>
            </a:r>
            <a:r>
              <a:rPr lang="en-US" b="0" i="0" dirty="0">
                <a:solidFill>
                  <a:srgbClr val="05192D"/>
                </a:solidFill>
                <a:effectLst/>
                <a:latin typeface="Studio-Feixen-Sans"/>
              </a:rPr>
              <a:t> traffic sign detection model that runs in a car, require images taken under different weather, lighting and camera conditions in their appropriate context.</a:t>
            </a:r>
          </a:p>
          <a:p>
            <a:pPr lvl="1"/>
            <a:r>
              <a:rPr lang="en-US" b="0" i="0" dirty="0">
                <a:solidFill>
                  <a:srgbClr val="05192D"/>
                </a:solidFill>
                <a:effectLst/>
                <a:latin typeface="Studio-Feixen-Sans"/>
              </a:rPr>
              <a:t>If the model does not have enough data to learn general patterns, it won’t perform well in production.</a:t>
            </a:r>
            <a:endParaRPr lang="en-US" dirty="0"/>
          </a:p>
        </p:txBody>
      </p:sp>
    </p:spTree>
    <p:extLst>
      <p:ext uri="{BB962C8B-B14F-4D97-AF65-F5344CB8AC3E}">
        <p14:creationId xmlns:p14="http://schemas.microsoft.com/office/powerpoint/2010/main" val="205916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Traffic Light (Circle) Detection and Recognition Using YOLO and Image  Processing Technique | SpringerLink">
            <a:extLst>
              <a:ext uri="{FF2B5EF4-FFF2-40B4-BE49-F238E27FC236}">
                <a16:creationId xmlns="" xmlns:a16="http://schemas.microsoft.com/office/drawing/2014/main" id="{3FFDD9AC-6A04-69F7-B393-E4D599C64E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140527" y="643466"/>
            <a:ext cx="5910946" cy="5571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 xmlns:a16="http://schemas.microsoft.com/office/drawing/2014/main" id="{78E2C99F-7C0B-52DA-CE5B-99928D03AC9C}"/>
              </a:ext>
            </a:extLst>
          </p:cNvPr>
          <p:cNvSpPr txBox="1"/>
          <p:nvPr/>
        </p:nvSpPr>
        <p:spPr>
          <a:xfrm>
            <a:off x="536713" y="685800"/>
            <a:ext cx="1451113" cy="369332"/>
          </a:xfrm>
          <a:prstGeom prst="rect">
            <a:avLst/>
          </a:prstGeom>
          <a:noFill/>
        </p:spPr>
        <p:txBody>
          <a:bodyPr wrap="square" rtlCol="0">
            <a:spAutoFit/>
          </a:bodyPr>
          <a:lstStyle/>
          <a:p>
            <a:r>
              <a:rPr lang="en-US" dirty="0">
                <a:hlinkClick r:id="rId3"/>
              </a:rPr>
              <a:t>source</a:t>
            </a:r>
            <a:endParaRPr lang="en-US" dirty="0"/>
          </a:p>
        </p:txBody>
      </p:sp>
    </p:spTree>
    <p:extLst>
      <p:ext uri="{BB962C8B-B14F-4D97-AF65-F5344CB8AC3E}">
        <p14:creationId xmlns:p14="http://schemas.microsoft.com/office/powerpoint/2010/main" val="41241042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5845</TotalTime>
  <Words>1039</Words>
  <Application>Microsoft Office PowerPoint</Application>
  <PresentationFormat>Custom</PresentationFormat>
  <Paragraphs>80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Object Detection and Localization. </vt:lpstr>
      <vt:lpstr>Course left</vt:lpstr>
      <vt:lpstr>Let's start from top-down approach</vt:lpstr>
      <vt:lpstr>Localization and Object detection</vt:lpstr>
      <vt:lpstr>Image Classification Versus Object Detection </vt:lpstr>
      <vt:lpstr>PowerPoint Presentation</vt:lpstr>
      <vt:lpstr>Data requirements </vt:lpstr>
      <vt:lpstr>Main Questions</vt:lpstr>
      <vt:lpstr>PowerPoint Presentation</vt:lpstr>
      <vt:lpstr>General Object Detection Framework </vt:lpstr>
      <vt:lpstr>Region Proposals </vt:lpstr>
      <vt:lpstr>PowerPoint Presentation</vt:lpstr>
      <vt:lpstr>Feature Extraction </vt:lpstr>
      <vt:lpstr>How it works</vt:lpstr>
      <vt:lpstr>PowerPoint Presentation</vt:lpstr>
      <vt:lpstr>Evaluation metric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Detection and Localization. </dc:title>
  <dc:creator>Hina Ali</dc:creator>
  <cp:lastModifiedBy>Nida</cp:lastModifiedBy>
  <cp:revision>37</cp:revision>
  <dcterms:created xsi:type="dcterms:W3CDTF">2024-11-26T10:28:05Z</dcterms:created>
  <dcterms:modified xsi:type="dcterms:W3CDTF">2025-01-01T15:11:49Z</dcterms:modified>
</cp:coreProperties>
</file>