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media/audio1.bin" ContentType="audio/unknown"/>
  <Override PartName="/ppt/media/audio2.bin" ContentType="audio/unknown"/>
  <Override PartName="/ppt/media/audio3.bin" ContentType="audio/unknown"/>
  <Override PartName="/ppt/media/audio4.bin" ContentType="audio/unknown"/>
  <Override PartName="/ppt/media/audio5.bin" ContentType="audio/unknown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5"/>
  </p:notesMasterIdLst>
  <p:handoutMasterIdLst>
    <p:handoutMasterId r:id="rId36"/>
  </p:handoutMasterIdLst>
  <p:sldIdLst>
    <p:sldId id="629" r:id="rId2"/>
    <p:sldId id="726" r:id="rId3"/>
    <p:sldId id="630" r:id="rId4"/>
    <p:sldId id="727" r:id="rId5"/>
    <p:sldId id="631" r:id="rId6"/>
    <p:sldId id="632" r:id="rId7"/>
    <p:sldId id="633" r:id="rId8"/>
    <p:sldId id="634" r:id="rId9"/>
    <p:sldId id="635" r:id="rId10"/>
    <p:sldId id="636" r:id="rId11"/>
    <p:sldId id="637" r:id="rId12"/>
    <p:sldId id="639" r:id="rId13"/>
    <p:sldId id="638" r:id="rId14"/>
    <p:sldId id="640" r:id="rId15"/>
    <p:sldId id="641" r:id="rId16"/>
    <p:sldId id="642" r:id="rId17"/>
    <p:sldId id="643" r:id="rId18"/>
    <p:sldId id="705" r:id="rId19"/>
    <p:sldId id="644" r:id="rId20"/>
    <p:sldId id="645" r:id="rId21"/>
    <p:sldId id="646" r:id="rId22"/>
    <p:sldId id="647" r:id="rId23"/>
    <p:sldId id="648" r:id="rId24"/>
    <p:sldId id="649" r:id="rId25"/>
    <p:sldId id="706" r:id="rId26"/>
    <p:sldId id="731" r:id="rId27"/>
    <p:sldId id="732" r:id="rId28"/>
    <p:sldId id="652" r:id="rId29"/>
    <p:sldId id="729" r:id="rId30"/>
    <p:sldId id="728" r:id="rId31"/>
    <p:sldId id="654" r:id="rId32"/>
    <p:sldId id="655" r:id="rId33"/>
    <p:sldId id="656" r:id="rId34"/>
  </p:sldIdLst>
  <p:sldSz cx="9144000" cy="6858000" type="letter"/>
  <p:notesSz cx="6864350" cy="915035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6pPr>
    <a:lvl7pPr marL="27432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7pPr>
    <a:lvl8pPr marL="32004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8pPr>
    <a:lvl9pPr marL="3657600" algn="l" defTabSz="914400" rtl="0" eaLnBrk="1" latinLnBrk="0" hangingPunct="1">
      <a:defRPr sz="1400" i="1" u="sng" kern="1200">
        <a:solidFill>
          <a:srgbClr val="003366"/>
        </a:solidFill>
        <a:latin typeface="Times New Roman" pitchFamily="18" charset="0"/>
        <a:ea typeface="新細明體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2">
          <p15:clr>
            <a:srgbClr val="A4A3A4"/>
          </p15:clr>
        </p15:guide>
        <p15:guide id="2" pos="216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CC"/>
    <a:srgbClr val="FFFF99"/>
    <a:srgbClr val="FFFF00"/>
    <a:srgbClr val="0099FF"/>
    <a:srgbClr val="0000FF"/>
    <a:srgbClr val="006666"/>
    <a:srgbClr val="80808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5" autoAdjust="0"/>
    <p:restoredTop sz="98387" autoAdjust="0"/>
  </p:normalViewPr>
  <p:slideViewPr>
    <p:cSldViewPr snapToGrid="0">
      <p:cViewPr varScale="1">
        <p:scale>
          <a:sx n="61" d="100"/>
          <a:sy n="61" d="100"/>
        </p:scale>
        <p:origin x="144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79" d="100"/>
          <a:sy n="79" d="100"/>
        </p:scale>
        <p:origin x="-2046" y="-90"/>
      </p:cViewPr>
      <p:guideLst>
        <p:guide orient="horz" pos="2882"/>
        <p:guide pos="216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9375" y="-1588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t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83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5700" y="695325"/>
            <a:ext cx="455453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346575"/>
            <a:ext cx="5038725" cy="411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743" tIns="45872" rIns="91743" bIns="458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9375" y="8693150"/>
            <a:ext cx="2974975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981" tIns="0" rIns="18981" bIns="0" numCol="1" anchor="b" anchorCtr="0" compatLnSpc="1">
            <a:prstTxWarp prst="textNoShape">
              <a:avLst/>
            </a:prstTxWarp>
          </a:bodyPr>
          <a:lstStyle>
            <a:lvl1pPr algn="r" defTabSz="909638" eaLnBrk="0" hangingPunct="0">
              <a:defRPr sz="1000" u="none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0E29845-8904-405F-8F01-CD82071DFF51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1pPr>
    <a:lvl2pPr marL="4572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2pPr>
    <a:lvl3pPr marL="912813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3pPr>
    <a:lvl4pPr marL="13716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4pPr>
    <a:lvl5pPr marL="1828800" algn="l" defTabSz="912813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5175" cy="3432175"/>
          </a:xfrm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6575"/>
            <a:ext cx="5492750" cy="4117975"/>
          </a:xfrm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734175" y="228600"/>
            <a:ext cx="2144713" cy="62690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298450" y="228600"/>
            <a:ext cx="6283325" cy="62690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標題，文字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55785" y="350839"/>
            <a:ext cx="7904285" cy="41433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457200" y="1295391"/>
            <a:ext cx="4044462" cy="517712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2338" y="1295391"/>
            <a:ext cx="4044462" cy="51860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Clr>
                <a:srgbClr val="0000FF"/>
              </a:buClr>
              <a:buFont typeface="Wingdings 2" pitchFamily="18" charset="2"/>
              <a:buChar char="©"/>
              <a:defRPr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07975" y="1295400"/>
            <a:ext cx="4208463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8838" y="1295400"/>
            <a:ext cx="4210050" cy="52022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7975" y="1295400"/>
            <a:ext cx="8570913" cy="520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298450" y="228600"/>
            <a:ext cx="85756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grpSp>
        <p:nvGrpSpPr>
          <p:cNvPr id="57348" name="Group 8"/>
          <p:cNvGrpSpPr>
            <a:grpSpLocks/>
          </p:cNvGrpSpPr>
          <p:nvPr userDrawn="1"/>
        </p:nvGrpSpPr>
        <p:grpSpPr bwMode="auto">
          <a:xfrm>
            <a:off x="-9525" y="1049338"/>
            <a:ext cx="9151938" cy="82550"/>
            <a:chOff x="1" y="591"/>
            <a:chExt cx="5759" cy="52"/>
          </a:xfrm>
        </p:grpSpPr>
        <p:sp>
          <p:nvSpPr>
            <p:cNvPr id="107529" name="Line 9"/>
            <p:cNvSpPr>
              <a:spLocks noChangeShapeType="1"/>
            </p:cNvSpPr>
            <p:nvPr/>
          </p:nvSpPr>
          <p:spPr bwMode="auto">
            <a:xfrm>
              <a:off x="2" y="591"/>
              <a:ext cx="5758" cy="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0" name="Line 10"/>
            <p:cNvSpPr>
              <a:spLocks noChangeShapeType="1"/>
            </p:cNvSpPr>
            <p:nvPr/>
          </p:nvSpPr>
          <p:spPr bwMode="auto">
            <a:xfrm>
              <a:off x="2" y="626"/>
              <a:ext cx="5758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7531" name="Line 11"/>
            <p:cNvSpPr>
              <a:spLocks noChangeShapeType="1"/>
            </p:cNvSpPr>
            <p:nvPr/>
          </p:nvSpPr>
          <p:spPr bwMode="auto">
            <a:xfrm>
              <a:off x="1" y="643"/>
              <a:ext cx="5759" cy="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9" name="文字方塊 8"/>
          <p:cNvSpPr txBox="1"/>
          <p:nvPr userDrawn="1"/>
        </p:nvSpPr>
        <p:spPr>
          <a:xfrm>
            <a:off x="6810375" y="6540500"/>
            <a:ext cx="2298700" cy="3048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r">
              <a:defRPr/>
            </a:pPr>
            <a:r>
              <a:rPr lang="tr-TR" altLang="zh-TW" u="none">
                <a:solidFill>
                  <a:srgbClr val="7F7F7F"/>
                </a:solidFill>
              </a:rPr>
              <a:t>Digital Logic Design</a:t>
            </a:r>
            <a:r>
              <a:rPr lang="en-US" altLang="zh-TW" u="none">
                <a:solidFill>
                  <a:srgbClr val="7F7F7F"/>
                </a:solidFill>
              </a:rPr>
              <a:t> </a:t>
            </a:r>
            <a:r>
              <a:rPr lang="en-US" altLang="zh-TW" i="0" u="none">
                <a:solidFill>
                  <a:srgbClr val="7F7F7F"/>
                </a:solidFill>
              </a:rPr>
              <a:t>Ch1</a:t>
            </a:r>
            <a:r>
              <a:rPr lang="en-US" altLang="zh-TW" u="none">
                <a:solidFill>
                  <a:srgbClr val="7F7F7F"/>
                </a:solidFill>
              </a:rPr>
              <a:t>-</a:t>
            </a:r>
            <a:fld id="{9A6F2667-F548-4F65-8AEE-7A8CA950E05F}" type="slidenum">
              <a:rPr lang="zh-TW" altLang="en-US" i="0" u="none">
                <a:solidFill>
                  <a:srgbClr val="7F7F7F"/>
                </a:solidFill>
              </a:rPr>
              <a:pPr algn="r">
                <a:defRPr/>
              </a:pPr>
              <a:t>‹#›</a:t>
            </a:fld>
            <a:endParaRPr lang="en-US" altLang="zh-TW" i="0" u="none">
              <a:solidFill>
                <a:srgbClr val="7F7F7F"/>
              </a:solidFill>
            </a:endParaRPr>
          </a:p>
        </p:txBody>
      </p:sp>
      <p:pic>
        <p:nvPicPr>
          <p:cNvPr id="57350" name="Picture 9" descr="logoyil30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95275" y="161925"/>
            <a:ext cx="736600" cy="74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3600">
          <a:solidFill>
            <a:schemeClr val="tx1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00FF"/>
        </a:buClr>
        <a:buSzPct val="90000"/>
        <a:buFont typeface="Wingdings 2" pitchFamily="18" charset="2"/>
        <a:buChar char="©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SzPct val="70000"/>
        <a:buFont typeface="Wingdings" pitchFamily="2" charset="2"/>
        <a:buChar char="u"/>
        <a:defRPr kumimoji="1" sz="20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1B1BFF"/>
        </a:buClr>
        <a:buSzPct val="80000"/>
        <a:buFont typeface="Times New Roman" pitchFamily="18" charset="0"/>
        <a:buChar char="»"/>
        <a:defRPr kumimoji="1" sz="2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Book Antiqua" pitchFamily="18" charset="0"/>
        <a:buChar char="−"/>
        <a:defRPr kumimoji="1" sz="16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4D4D4D"/>
        </a:buClr>
        <a:buSzPct val="50000"/>
        <a:buFont typeface="Wingdings" pitchFamily="2" charset="2"/>
        <a:buChar char="l"/>
        <a:defRPr kumimoji="1" sz="14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Char char="»"/>
        <a:defRPr kumimoji="1" sz="1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bin"/><Relationship Id="rId7" Type="http://schemas.openxmlformats.org/officeDocument/2006/relationships/image" Target="../media/image2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audio" Target="../media/audio4.bin"/><Relationship Id="rId4" Type="http://schemas.openxmlformats.org/officeDocument/2006/relationships/audio" Target="../media/audio3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2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28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emf"/><Relationship Id="rId3" Type="http://schemas.openxmlformats.org/officeDocument/2006/relationships/oleObject" Target="../embeddings/oleObject30.bin"/><Relationship Id="rId7" Type="http://schemas.openxmlformats.org/officeDocument/2006/relationships/oleObject" Target="../embeddings/oleObject32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9.e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0" Type="http://schemas.openxmlformats.org/officeDocument/2006/relationships/image" Target="../media/image2.png"/><Relationship Id="rId4" Type="http://schemas.openxmlformats.org/officeDocument/2006/relationships/image" Target="../media/image28.emf"/><Relationship Id="rId9" Type="http://schemas.openxmlformats.org/officeDocument/2006/relationships/oleObject" Target="../embeddings/oleObject3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image" Target="../media/image31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6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5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38.bin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39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4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1.5	Complements</a:t>
            </a:r>
            <a:endParaRPr lang="zh-TW" altLang="en-US" sz="200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>
          <a:xfrm>
            <a:off x="307975" y="1200150"/>
            <a:ext cx="8570913" cy="5202238"/>
          </a:xfrm>
        </p:spPr>
        <p:txBody>
          <a:bodyPr/>
          <a:lstStyle/>
          <a:p>
            <a:pPr eaLnBrk="1" hangingPunct="1"/>
            <a:r>
              <a:rPr lang="en-US" altLang="zh-TW" sz="1800"/>
              <a:t>There are two types of complements for each base-</a:t>
            </a:r>
            <a:r>
              <a:rPr lang="en-US" altLang="zh-TW" sz="1800" i="1"/>
              <a:t>r</a:t>
            </a:r>
            <a:r>
              <a:rPr lang="en-US" altLang="zh-TW" sz="1800"/>
              <a:t> system: the radix complement and diminished radix complement. </a:t>
            </a:r>
            <a:endParaRPr lang="tr-TR" altLang="zh-TW" sz="1800"/>
          </a:p>
          <a:p>
            <a:pPr eaLnBrk="1" hangingPunct="1"/>
            <a:r>
              <a:rPr lang="en-US" altLang="zh-TW" sz="1800" b="1"/>
              <a:t>Diminished Radix Complement</a:t>
            </a:r>
            <a:r>
              <a:rPr lang="tr-TR" altLang="zh-TW" sz="1800" b="1"/>
              <a:t> - (r-1)’s Complement</a:t>
            </a:r>
            <a:endParaRPr lang="en-US" altLang="zh-TW" sz="1800" b="1"/>
          </a:p>
          <a:p>
            <a:pPr lvl="1"/>
            <a:r>
              <a:rPr lang="en-US"/>
              <a:t>Given a number </a:t>
            </a:r>
            <a:r>
              <a:rPr lang="en-US" i="1"/>
              <a:t>N</a:t>
            </a:r>
            <a:r>
              <a:rPr lang="en-US"/>
              <a:t> in base </a:t>
            </a:r>
            <a:r>
              <a:rPr lang="en-US" i="1"/>
              <a:t>r</a:t>
            </a:r>
            <a:r>
              <a:rPr lang="en-US"/>
              <a:t> having </a:t>
            </a:r>
            <a:r>
              <a:rPr lang="en-US" i="1"/>
              <a:t>n</a:t>
            </a:r>
            <a:r>
              <a:rPr lang="en-US"/>
              <a:t> digits, the (</a:t>
            </a:r>
            <a:r>
              <a:rPr lang="en-US" i="1"/>
              <a:t>r–1</a:t>
            </a:r>
            <a:r>
              <a:rPr lang="en-US"/>
              <a:t>)’s complement </a:t>
            </a:r>
            <a:r>
              <a:rPr lang="en-US" i="1"/>
              <a:t>of N</a:t>
            </a:r>
            <a:r>
              <a:rPr lang="en-US"/>
              <a:t> is defined as: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			</a:t>
            </a:r>
            <a:r>
              <a:rPr lang="en-US" sz="2400" i="1"/>
              <a:t>(r</a:t>
            </a:r>
            <a:r>
              <a:rPr lang="en-US" sz="2400" i="1" baseline="30000"/>
              <a:t>n </a:t>
            </a:r>
            <a:r>
              <a:rPr lang="en-US" sz="2400" i="1"/>
              <a:t>–1) – N</a:t>
            </a:r>
            <a:endParaRPr lang="tr-TR" sz="2400" i="1"/>
          </a:p>
          <a:p>
            <a:r>
              <a:rPr lang="en-US" sz="1800" b="1"/>
              <a:t>Example for 6-digit </a:t>
            </a:r>
            <a:r>
              <a:rPr lang="en-US" sz="1800" b="1" u="sng"/>
              <a:t>decimal</a:t>
            </a:r>
            <a:r>
              <a:rPr lang="en-US" sz="1800" b="1"/>
              <a:t> numbers</a:t>
            </a:r>
            <a:r>
              <a:rPr lang="en-US" sz="1800"/>
              <a:t>:</a:t>
            </a:r>
          </a:p>
          <a:p>
            <a:pPr lvl="1"/>
            <a:r>
              <a:rPr lang="en-US"/>
              <a:t>9’s complement is </a:t>
            </a:r>
            <a:r>
              <a:rPr lang="en-US" i="1"/>
              <a:t>(r</a:t>
            </a:r>
            <a:r>
              <a:rPr lang="en-US" i="1" baseline="30000"/>
              <a:t>n</a:t>
            </a:r>
            <a:r>
              <a:rPr lang="tr-TR" i="1" baseline="30000"/>
              <a:t> </a:t>
            </a:r>
            <a:r>
              <a:rPr lang="en-US" i="1"/>
              <a:t>–</a:t>
            </a:r>
            <a:r>
              <a:rPr lang="tr-TR" i="1"/>
              <a:t> </a:t>
            </a:r>
            <a:r>
              <a:rPr lang="en-US" i="1"/>
              <a:t>1)–N</a:t>
            </a:r>
            <a:r>
              <a:rPr lang="en-US"/>
              <a:t> = (10</a:t>
            </a:r>
            <a:r>
              <a:rPr lang="en-US" baseline="30000"/>
              <a:t>6</a:t>
            </a:r>
            <a:r>
              <a:rPr lang="en-US"/>
              <a:t>–1)–</a:t>
            </a:r>
            <a:r>
              <a:rPr lang="en-US" i="1"/>
              <a:t>N</a:t>
            </a:r>
            <a:r>
              <a:rPr lang="en-US"/>
              <a:t> = 999999–</a:t>
            </a:r>
            <a:r>
              <a:rPr lang="en-US" i="1"/>
              <a:t>N</a:t>
            </a:r>
          </a:p>
          <a:p>
            <a:pPr lvl="1"/>
            <a:r>
              <a:rPr lang="en-US"/>
              <a:t>9’s complement of 546700 is 999999–546700 = 453299</a:t>
            </a:r>
          </a:p>
          <a:p>
            <a:r>
              <a:rPr lang="en-US" sz="1800" b="1"/>
              <a:t>Example for 7-digit </a:t>
            </a:r>
            <a:r>
              <a:rPr lang="en-US" sz="1800" b="1" u="sng"/>
              <a:t>binary</a:t>
            </a:r>
            <a:r>
              <a:rPr lang="en-US" sz="1800" b="1"/>
              <a:t> numbers:</a:t>
            </a:r>
          </a:p>
          <a:p>
            <a:pPr lvl="1"/>
            <a:r>
              <a:rPr lang="en-US"/>
              <a:t>1’s complement is </a:t>
            </a:r>
            <a:r>
              <a:rPr lang="en-US" i="1"/>
              <a:t>(r</a:t>
            </a:r>
            <a:r>
              <a:rPr lang="en-US" i="1" baseline="30000"/>
              <a:t>n</a:t>
            </a:r>
            <a:r>
              <a:rPr lang="tr-TR" i="1" baseline="30000"/>
              <a:t> </a:t>
            </a:r>
            <a:r>
              <a:rPr lang="en-US" i="1" baseline="30000"/>
              <a:t> </a:t>
            </a:r>
            <a:r>
              <a:rPr lang="en-US" i="1"/>
              <a:t>–</a:t>
            </a:r>
            <a:r>
              <a:rPr lang="tr-TR" i="1"/>
              <a:t> </a:t>
            </a:r>
            <a:r>
              <a:rPr lang="en-US" i="1"/>
              <a:t>1) – N</a:t>
            </a:r>
            <a:r>
              <a:rPr lang="en-US"/>
              <a:t> = (2</a:t>
            </a:r>
            <a:r>
              <a:rPr lang="en-US" baseline="30000"/>
              <a:t>7</a:t>
            </a:r>
            <a:r>
              <a:rPr lang="en-US"/>
              <a:t>–1)–</a:t>
            </a:r>
            <a:r>
              <a:rPr lang="en-US" i="1"/>
              <a:t>N</a:t>
            </a:r>
            <a:r>
              <a:rPr lang="en-US"/>
              <a:t> = 1111111–</a:t>
            </a:r>
            <a:r>
              <a:rPr lang="en-US" i="1"/>
              <a:t>N</a:t>
            </a:r>
          </a:p>
          <a:p>
            <a:pPr lvl="1"/>
            <a:r>
              <a:rPr lang="en-US"/>
              <a:t>1’s complement of 1011000 is 1111111–1011000 = 0100111</a:t>
            </a:r>
          </a:p>
          <a:p>
            <a:r>
              <a:rPr lang="en-US" sz="1800" b="1"/>
              <a:t>Observation:</a:t>
            </a:r>
          </a:p>
          <a:p>
            <a:pPr lvl="1"/>
            <a:r>
              <a:rPr lang="en-US"/>
              <a:t>Subtraction from (</a:t>
            </a:r>
            <a:r>
              <a:rPr lang="en-US" i="1"/>
              <a:t>r</a:t>
            </a:r>
            <a:r>
              <a:rPr lang="en-US" i="1" baseline="30000"/>
              <a:t>n</a:t>
            </a:r>
            <a:r>
              <a:rPr lang="tr-TR" i="1" baseline="30000"/>
              <a:t> </a:t>
            </a:r>
            <a:r>
              <a:rPr lang="en-US"/>
              <a:t>–</a:t>
            </a:r>
            <a:r>
              <a:rPr lang="tr-TR"/>
              <a:t> </a:t>
            </a:r>
            <a:r>
              <a:rPr lang="en-US"/>
              <a:t>1) will never require a borrow</a:t>
            </a:r>
          </a:p>
          <a:p>
            <a:pPr lvl="1"/>
            <a:r>
              <a:rPr lang="en-US"/>
              <a:t>Diminished radix complement can be computed digit-by-digit</a:t>
            </a:r>
          </a:p>
          <a:p>
            <a:pPr lvl="1"/>
            <a:r>
              <a:rPr lang="en-US"/>
              <a:t>For binary: 1 – 0 = 1 and 1 – 1 = 0 </a:t>
            </a:r>
            <a:endParaRPr lang="en-US" altLang="zh-TW" sz="1800">
              <a:solidFill>
                <a:srgbClr val="FF0000"/>
              </a:solidFill>
            </a:endParaRPr>
          </a:p>
          <a:p>
            <a:pPr eaLnBrk="1" hangingPunct="1"/>
            <a:endParaRPr lang="en-US" altLang="zh-TW" sz="2000">
              <a:solidFill>
                <a:srgbClr val="FF0000"/>
              </a:solidFill>
            </a:endParaRPr>
          </a:p>
          <a:p>
            <a:pPr eaLnBrk="1" hangingPunct="1"/>
            <a:endParaRPr lang="en-US" altLang="zh-TW" sz="2000">
              <a:solidFill>
                <a:srgbClr val="FF0000"/>
              </a:solidFill>
            </a:endParaRPr>
          </a:p>
          <a:p>
            <a:pPr eaLnBrk="1" hangingPunct="1"/>
            <a:endParaRPr lang="en-US" altLang="zh-TW" sz="2000"/>
          </a:p>
          <a:p>
            <a:pPr eaLnBrk="1" hangingPunct="1"/>
            <a:endParaRPr lang="zh-TW" altLang="en-US"/>
          </a:p>
        </p:txBody>
      </p:sp>
      <p:graphicFrame>
        <p:nvGraphicFramePr>
          <p:cNvPr id="23554" name="Object 1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1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150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50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pic>
        <p:nvPicPr>
          <p:cNvPr id="32772" name="Picture 3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1616075" y="1363663"/>
            <a:ext cx="5834063" cy="53149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32770" name="Object 5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sp>
        <p:nvSpPr>
          <p:cNvPr id="3379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Arithmetic addition</a:t>
            </a:r>
          </a:p>
          <a:p>
            <a:pPr lvl="1" algn="just" eaLnBrk="1" hangingPunct="1"/>
            <a:r>
              <a:rPr lang="en-US" altLang="zh-TW" sz="1800"/>
              <a:t>The addition of two numbers in the signed-magnitude system follows the rules of ordinary arithmetic. </a:t>
            </a:r>
            <a:r>
              <a:rPr lang="en-US" altLang="zh-TW" sz="1800" b="1" u="sng"/>
              <a:t>If the signs are the same</a:t>
            </a:r>
            <a:r>
              <a:rPr lang="en-US" altLang="zh-TW" sz="1800" u="sng"/>
              <a:t>, we add the two magnitudes and give the sum the common sign. </a:t>
            </a:r>
            <a:r>
              <a:rPr lang="en-US" altLang="zh-TW" sz="1800" b="1" u="sng"/>
              <a:t>If the signs are different</a:t>
            </a:r>
            <a:r>
              <a:rPr lang="en-US" altLang="zh-TW" sz="1800" u="sng"/>
              <a:t>, we subtract the smaller magnitude from the larger and give the difference the sign if the larger magnitude. </a:t>
            </a:r>
          </a:p>
          <a:p>
            <a:pPr lvl="1" algn="just" eaLnBrk="1" hangingPunct="1"/>
            <a:r>
              <a:rPr lang="en-US" altLang="zh-TW" sz="1800"/>
              <a:t>The addition of two signed binary numbers with negative numbers represented in signed-2's-complement form is obtained from the addition of the two numbers, including their sign bits. </a:t>
            </a:r>
          </a:p>
          <a:p>
            <a:pPr lvl="1" eaLnBrk="1" hangingPunct="1"/>
            <a:r>
              <a:rPr lang="en-US" altLang="zh-TW" sz="1800"/>
              <a:t>A carry out of the sign-bit position is discarded. </a:t>
            </a:r>
          </a:p>
          <a:p>
            <a:pPr eaLnBrk="1" hangingPunct="1"/>
            <a:r>
              <a:rPr lang="en-US" altLang="zh-TW" sz="2000"/>
              <a:t>Example: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2" name="Picture 7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57288" y="4552950"/>
            <a:ext cx="3978275" cy="203993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33794" name="Object 7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Signed Binary Numbers</a:t>
            </a:r>
            <a:endParaRPr lang="zh-TW" altLang="en-US" sz="2000"/>
          </a:p>
        </p:txBody>
      </p:sp>
      <p:sp>
        <p:nvSpPr>
          <p:cNvPr id="3482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Arithmetic Subtraction</a:t>
            </a:r>
          </a:p>
          <a:p>
            <a:pPr lvl="1" eaLnBrk="1" hangingPunct="1"/>
            <a:r>
              <a:rPr lang="en-US" altLang="zh-TW">
                <a:sym typeface="Symbol" pitchFamily="18" charset="2"/>
              </a:rPr>
              <a:t>In 2’s-complement form:</a:t>
            </a:r>
          </a:p>
          <a:p>
            <a:pPr lvl="1" eaLnBrk="1" hangingPunct="1"/>
            <a:endParaRPr lang="en-US" altLang="zh-TW">
              <a:sym typeface="Symbol" pitchFamily="18" charset="2"/>
            </a:endParaRPr>
          </a:p>
          <a:p>
            <a:pPr lvl="1" eaLnBrk="1" hangingPunct="1"/>
            <a:endParaRPr lang="en-US" altLang="zh-TW">
              <a:sym typeface="Symbol" pitchFamily="18" charset="2"/>
            </a:endParaRPr>
          </a:p>
          <a:p>
            <a:pPr lvl="1" eaLnBrk="1" hangingPunct="1"/>
            <a:endParaRPr lang="en-US" altLang="zh-TW">
              <a:sym typeface="Symbol" pitchFamily="18" charset="2"/>
            </a:endParaRPr>
          </a:p>
          <a:p>
            <a:pPr lvl="1" eaLnBrk="1" hangingPunct="1"/>
            <a:endParaRPr lang="en-US" altLang="zh-TW">
              <a:sym typeface="Symbol" pitchFamily="18" charset="2"/>
            </a:endParaRP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r>
              <a:rPr lang="en-US" altLang="zh-TW"/>
              <a:t>Example: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1158875" y="2208213"/>
            <a:ext cx="7454900" cy="1154112"/>
          </a:xfrm>
          <a:prstGeom prst="rect">
            <a:avLst/>
          </a:prstGeom>
          <a:solidFill>
            <a:srgbClr val="CCFFCC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Take the 2’s complement of the subtrahend (including the sign bit) and add it to the minuend (including sign bit). </a:t>
            </a:r>
          </a:p>
          <a:p>
            <a:pPr marL="457200" indent="-457200">
              <a:lnSpc>
                <a:spcPct val="115000"/>
              </a:lnSpc>
              <a:buFontTx/>
              <a:buAutoNum type="arabicPeriod"/>
            </a:pPr>
            <a:r>
              <a:rPr lang="en-US" altLang="zh-TW" sz="2000" i="0" u="none">
                <a:solidFill>
                  <a:schemeClr val="tx1"/>
                </a:solidFill>
              </a:rPr>
              <a:t>A carry out of sign-bit position is discarded.</a:t>
            </a:r>
          </a:p>
        </p:txBody>
      </p:sp>
      <p:sp>
        <p:nvSpPr>
          <p:cNvPr id="34823" name="AutoShape 6"/>
          <p:cNvSpPr>
            <a:spLocks noChangeArrowheads="1"/>
          </p:cNvSpPr>
          <p:nvPr/>
        </p:nvSpPr>
        <p:spPr bwMode="auto">
          <a:xfrm>
            <a:off x="1168400" y="3868738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graphicFrame>
        <p:nvGraphicFramePr>
          <p:cNvPr id="34818" name="Object 2"/>
          <p:cNvGraphicFramePr>
            <a:graphicFrameLocks noChangeAspect="1"/>
          </p:cNvGraphicFramePr>
          <p:nvPr/>
        </p:nvGraphicFramePr>
        <p:xfrm>
          <a:off x="2189163" y="3546475"/>
          <a:ext cx="3024187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8" name="Equation" r:id="rId2" imgW="1688367" imgH="431613" progId="Equation.DSMT4">
                  <p:embed/>
                </p:oleObj>
              </mc:Choice>
              <mc:Fallback>
                <p:oleObj name="Equation" r:id="rId2" imgW="1688367" imgH="431613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3546475"/>
                        <a:ext cx="3024187" cy="842963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4" name="Text Box 10"/>
          <p:cNvSpPr txBox="1">
            <a:spLocks noChangeArrowheads="1"/>
          </p:cNvSpPr>
          <p:nvPr/>
        </p:nvSpPr>
        <p:spPr bwMode="auto">
          <a:xfrm>
            <a:off x="641350" y="5067300"/>
            <a:ext cx="158908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( 6)  ( 13)</a:t>
            </a:r>
          </a:p>
        </p:txBody>
      </p:sp>
      <p:sp>
        <p:nvSpPr>
          <p:cNvPr id="34825" name="AutoShape 11"/>
          <p:cNvSpPr>
            <a:spLocks noChangeArrowheads="1"/>
          </p:cNvSpPr>
          <p:nvPr/>
        </p:nvSpPr>
        <p:spPr bwMode="auto">
          <a:xfrm>
            <a:off x="2400300" y="5168900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4826" name="Text Box 12"/>
          <p:cNvSpPr txBox="1">
            <a:spLocks noChangeArrowheads="1"/>
          </p:cNvSpPr>
          <p:nvPr/>
        </p:nvSpPr>
        <p:spPr bwMode="auto">
          <a:xfrm>
            <a:off x="3467100" y="5067300"/>
            <a:ext cx="25987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 11110011</a:t>
            </a:r>
            <a:r>
              <a:rPr lang="en-US" altLang="zh-TW" sz="2000" i="0" u="none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827" name="Text Box 13"/>
          <p:cNvSpPr txBox="1">
            <a:spLocks noChangeArrowheads="1"/>
          </p:cNvSpPr>
          <p:nvPr/>
        </p:nvSpPr>
        <p:spPr bwMode="auto">
          <a:xfrm>
            <a:off x="3467100" y="5534025"/>
            <a:ext cx="2611438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(11111010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+</a:t>
            </a:r>
            <a:r>
              <a:rPr lang="en-US" altLang="zh-TW" sz="2000" i="0" u="none">
                <a:solidFill>
                  <a:schemeClr val="tx1"/>
                </a:solidFill>
              </a:rPr>
              <a:t> 00001101)</a:t>
            </a:r>
          </a:p>
        </p:txBody>
      </p:sp>
      <p:sp>
        <p:nvSpPr>
          <p:cNvPr id="34828" name="AutoShape 14"/>
          <p:cNvSpPr>
            <a:spLocks noChangeArrowheads="1"/>
          </p:cNvSpPr>
          <p:nvPr/>
        </p:nvSpPr>
        <p:spPr bwMode="auto">
          <a:xfrm>
            <a:off x="2403475" y="5654675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34829" name="Text Box 15"/>
          <p:cNvSpPr txBox="1">
            <a:spLocks noChangeArrowheads="1"/>
          </p:cNvSpPr>
          <p:nvPr/>
        </p:nvSpPr>
        <p:spPr bwMode="auto">
          <a:xfrm>
            <a:off x="3467100" y="6037263"/>
            <a:ext cx="17716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00000111 (+ 7)</a:t>
            </a:r>
          </a:p>
        </p:txBody>
      </p:sp>
      <p:sp>
        <p:nvSpPr>
          <p:cNvPr id="34830" name="AutoShape 16"/>
          <p:cNvSpPr>
            <a:spLocks noChangeArrowheads="1"/>
          </p:cNvSpPr>
          <p:nvPr/>
        </p:nvSpPr>
        <p:spPr bwMode="auto">
          <a:xfrm>
            <a:off x="2403475" y="6157913"/>
            <a:ext cx="830263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2000" i="0" u="none">
              <a:solidFill>
                <a:schemeClr val="tx1"/>
              </a:solidFill>
            </a:endParaRPr>
          </a:p>
        </p:txBody>
      </p:sp>
      <p:graphicFrame>
        <p:nvGraphicFramePr>
          <p:cNvPr id="34819" name="Object 16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19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1.7	Binary Codes</a:t>
            </a:r>
            <a:endParaRPr lang="zh-TW" altLang="en-US" sz="2000"/>
          </a:p>
        </p:txBody>
      </p:sp>
      <p:sp>
        <p:nvSpPr>
          <p:cNvPr id="35844" name="內容版面配置區 2"/>
          <p:cNvSpPr>
            <a:spLocks noGrp="1"/>
          </p:cNvSpPr>
          <p:nvPr>
            <p:ph idx="1"/>
          </p:nvPr>
        </p:nvSpPr>
        <p:spPr>
          <a:xfrm>
            <a:off x="209550" y="1295400"/>
            <a:ext cx="4802188" cy="5289550"/>
          </a:xfrm>
        </p:spPr>
        <p:txBody>
          <a:bodyPr/>
          <a:lstStyle/>
          <a:p>
            <a:pPr eaLnBrk="1" hangingPunct="1"/>
            <a:r>
              <a:rPr lang="en-US" altLang="zh-TW"/>
              <a:t>BCD Code</a:t>
            </a:r>
          </a:p>
          <a:p>
            <a:pPr lvl="1" eaLnBrk="1" hangingPunct="1"/>
            <a:r>
              <a:rPr lang="en-US" altLang="zh-TW"/>
              <a:t>A number with k decimal digits will require 4k bits in BCD. </a:t>
            </a:r>
          </a:p>
          <a:p>
            <a:pPr lvl="1" eaLnBrk="1" hangingPunct="1"/>
            <a:r>
              <a:rPr lang="en-US" altLang="zh-TW"/>
              <a:t>Decimal 396 is represented in BCD with 12bits as 0011 1001 0110, with each group of 4 bits representing one decimal digit.</a:t>
            </a:r>
          </a:p>
          <a:p>
            <a:pPr lvl="1" eaLnBrk="1" hangingPunct="1"/>
            <a:r>
              <a:rPr lang="en-US" altLang="zh-TW"/>
              <a:t> A decimal number in BCD is the same as its equivalent binary number only when the number is between 0 and 9. </a:t>
            </a:r>
          </a:p>
          <a:p>
            <a:pPr lvl="1" eaLnBrk="1" hangingPunct="1"/>
            <a:r>
              <a:rPr lang="en-US" altLang="zh-TW"/>
              <a:t>The binary combinations 1010 through 1111 are not used and have no meaning in BCD.</a:t>
            </a:r>
          </a:p>
          <a:p>
            <a:pPr eaLnBrk="1" hangingPunct="1"/>
            <a:endParaRPr lang="en-US" altLang="zh-TW"/>
          </a:p>
        </p:txBody>
      </p:sp>
      <p:pic>
        <p:nvPicPr>
          <p:cNvPr id="35845" name="Picture 4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5202238" y="1570038"/>
            <a:ext cx="3554412" cy="47831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35842" name="Object 6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42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</a:t>
            </a:r>
            <a:endParaRPr lang="zh-TW" altLang="en-US" sz="2000"/>
          </a:p>
        </p:txBody>
      </p:sp>
      <p:sp>
        <p:nvSpPr>
          <p:cNvPr id="3686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decimal 185 and its corresponding value in BCD and binary: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>
              <a:buFont typeface="Wingdings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 BCD addition </a:t>
            </a:r>
          </a:p>
          <a:p>
            <a:pPr lvl="1" eaLnBrk="1" hangingPunct="1"/>
            <a:endParaRPr lang="en-US" altLang="zh-TW"/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eaLnBrk="1" hangingPunct="1"/>
            <a:endParaRPr lang="zh-TW" altLang="en-US"/>
          </a:p>
        </p:txBody>
      </p:sp>
      <p:pic>
        <p:nvPicPr>
          <p:cNvPr id="35844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2430463" y="2447925"/>
            <a:ext cx="5119687" cy="3603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6870" name="AutoShape 6"/>
          <p:cNvSpPr>
            <a:spLocks noChangeArrowheads="1"/>
          </p:cNvSpPr>
          <p:nvPr/>
        </p:nvSpPr>
        <p:spPr bwMode="auto">
          <a:xfrm>
            <a:off x="1300163" y="253047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pic>
        <p:nvPicPr>
          <p:cNvPr id="35846" name="Picture 8"/>
          <p:cNvPicPr>
            <a:picLocks noChangeAspect="1" noChangeArrowheads="1"/>
          </p:cNvPicPr>
          <p:nvPr/>
        </p:nvPicPr>
        <p:blipFill>
          <a:blip r:embed="rId3">
            <a:lum bright="-6000" contrast="24000"/>
          </a:blip>
          <a:srcRect/>
          <a:stretch>
            <a:fillRect/>
          </a:stretch>
        </p:blipFill>
        <p:spPr bwMode="auto">
          <a:xfrm>
            <a:off x="2439988" y="4098925"/>
            <a:ext cx="4519612" cy="215106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36866" name="Object 9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66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</a:t>
            </a:r>
            <a:endParaRPr lang="zh-TW" altLang="en-US"/>
          </a:p>
        </p:txBody>
      </p:sp>
      <p:sp>
        <p:nvSpPr>
          <p:cNvPr id="3789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the addition of 184 + 576 = 760 in BCD: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/>
            <a:r>
              <a:rPr lang="en-US" altLang="zh-TW"/>
              <a:t>Decimal Arithmetic: (+375) + (-240) = +135</a:t>
            </a:r>
          </a:p>
          <a:p>
            <a:pPr lvl="1" eaLnBrk="1" hangingPunct="1"/>
            <a:endParaRPr lang="en-US" altLang="zh-TW"/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</p:txBody>
      </p:sp>
      <p:pic>
        <p:nvPicPr>
          <p:cNvPr id="36868" name="Picture 5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776413" y="2246313"/>
            <a:ext cx="5583237" cy="23114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1781175" y="5299075"/>
            <a:ext cx="1130300" cy="11668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6" name="文字方塊 5"/>
          <p:cNvSpPr txBox="1"/>
          <p:nvPr/>
        </p:nvSpPr>
        <p:spPr>
          <a:xfrm>
            <a:off x="3732213" y="5697538"/>
            <a:ext cx="2835275" cy="36988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noFill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TW" sz="1800" i="0" u="none">
                <a:solidFill>
                  <a:schemeClr val="bg1"/>
                </a:solidFill>
                <a:latin typeface="Book Antiqua" pitchFamily="18" charset="0"/>
                <a:ea typeface="標楷體" pitchFamily="65" charset="-120"/>
              </a:rPr>
              <a:t>Hint 6: using 10’s of BCD</a:t>
            </a:r>
            <a:endParaRPr lang="zh-TW" altLang="en-US" sz="1800" i="0" u="none">
              <a:solidFill>
                <a:schemeClr val="bg1"/>
              </a:solidFill>
              <a:latin typeface="Book Antiqua" pitchFamily="18" charset="0"/>
              <a:ea typeface="標楷體" pitchFamily="65" charset="-120"/>
            </a:endParaRPr>
          </a:p>
        </p:txBody>
      </p:sp>
      <p:graphicFrame>
        <p:nvGraphicFramePr>
          <p:cNvPr id="37890" name="Object 8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890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allAtOnce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3891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Other Decimal Codes </a:t>
            </a:r>
          </a:p>
          <a:p>
            <a:pPr eaLnBrk="1" hangingPunct="1"/>
            <a:endParaRPr lang="zh-TW" altLang="en-US"/>
          </a:p>
        </p:txBody>
      </p:sp>
      <p:pic>
        <p:nvPicPr>
          <p:cNvPr id="38917" name="Picture 8"/>
          <p:cNvPicPr>
            <a:picLocks noChangeAspect="1" noChangeArrowheads="1"/>
          </p:cNvPicPr>
          <p:nvPr/>
        </p:nvPicPr>
        <p:blipFill>
          <a:blip r:embed="rId2">
            <a:lum bright="-12000" contrast="30000"/>
          </a:blip>
          <a:srcRect/>
          <a:stretch>
            <a:fillRect/>
          </a:stretch>
        </p:blipFill>
        <p:spPr bwMode="auto">
          <a:xfrm>
            <a:off x="1936750" y="1771650"/>
            <a:ext cx="5335588" cy="49323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38914" name="Object 7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14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r>
              <a:rPr lang="en-US" altLang="zh-TW" sz="2000"/>
              <a:t>)</a:t>
            </a:r>
            <a:endParaRPr lang="zh-TW" altLang="en-US" sz="2000"/>
          </a:p>
        </p:txBody>
      </p:sp>
      <p:sp>
        <p:nvSpPr>
          <p:cNvPr id="39940" name="內容版面配置區 2"/>
          <p:cNvSpPr>
            <a:spLocks noGrp="1"/>
          </p:cNvSpPr>
          <p:nvPr>
            <p:ph idx="1"/>
          </p:nvPr>
        </p:nvSpPr>
        <p:spPr>
          <a:xfrm>
            <a:off x="307975" y="1295400"/>
            <a:ext cx="4610100" cy="5202238"/>
          </a:xfrm>
        </p:spPr>
        <p:txBody>
          <a:bodyPr/>
          <a:lstStyle/>
          <a:p>
            <a:pPr eaLnBrk="1" hangingPunct="1"/>
            <a:r>
              <a:rPr lang="en-US" altLang="zh-TW"/>
              <a:t>Gray Code</a:t>
            </a:r>
          </a:p>
          <a:p>
            <a:pPr lvl="1" eaLnBrk="1" hangingPunct="1"/>
            <a:r>
              <a:rPr lang="en-US" altLang="zh-TW"/>
              <a:t>The advantage is that only bit in the code group changes in going from one number to the next.</a:t>
            </a:r>
          </a:p>
          <a:p>
            <a:pPr lvl="2" eaLnBrk="1" hangingPunct="1"/>
            <a:r>
              <a:rPr lang="en-US" altLang="zh-TW" sz="1800"/>
              <a:t>Error detection.</a:t>
            </a:r>
          </a:p>
          <a:p>
            <a:pPr lvl="2" eaLnBrk="1" hangingPunct="1"/>
            <a:r>
              <a:rPr lang="en-US" altLang="zh-TW" sz="1800"/>
              <a:t>Representation of analog data.</a:t>
            </a:r>
          </a:p>
          <a:p>
            <a:pPr lvl="2" eaLnBrk="1" hangingPunct="1"/>
            <a:r>
              <a:rPr lang="en-US" altLang="zh-TW" sz="1800"/>
              <a:t>Low power design.</a:t>
            </a:r>
          </a:p>
          <a:p>
            <a:pPr eaLnBrk="1" hangingPunct="1"/>
            <a:endParaRPr lang="zh-TW" altLang="en-US"/>
          </a:p>
        </p:txBody>
      </p:sp>
      <p:pic>
        <p:nvPicPr>
          <p:cNvPr id="39941" name="Picture 5"/>
          <p:cNvPicPr>
            <a:picLocks noChangeAspect="1" noChangeArrowheads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 bwMode="auto">
          <a:xfrm>
            <a:off x="5305425" y="1279525"/>
            <a:ext cx="3128963" cy="53038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pSp>
        <p:nvGrpSpPr>
          <p:cNvPr id="39942" name="Group 4"/>
          <p:cNvGrpSpPr>
            <a:grpSpLocks/>
          </p:cNvGrpSpPr>
          <p:nvPr/>
        </p:nvGrpSpPr>
        <p:grpSpPr bwMode="auto">
          <a:xfrm>
            <a:off x="976313" y="3817938"/>
            <a:ext cx="3482975" cy="2540000"/>
            <a:chOff x="337" y="1618"/>
            <a:chExt cx="2194" cy="1600"/>
          </a:xfrm>
        </p:grpSpPr>
        <p:sp>
          <p:nvSpPr>
            <p:cNvPr id="39951" name="Line 5"/>
            <p:cNvSpPr>
              <a:spLocks noChangeShapeType="1"/>
            </p:cNvSpPr>
            <p:nvPr/>
          </p:nvSpPr>
          <p:spPr bwMode="auto">
            <a:xfrm>
              <a:off x="930" y="179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2" name="Line 6"/>
            <p:cNvSpPr>
              <a:spLocks noChangeShapeType="1"/>
            </p:cNvSpPr>
            <p:nvPr/>
          </p:nvSpPr>
          <p:spPr bwMode="auto">
            <a:xfrm>
              <a:off x="613" y="2387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53" name="AutoShape 7"/>
            <p:cNvCxnSpPr>
              <a:cxnSpLocks noChangeShapeType="1"/>
              <a:stCxn id="39951" idx="0"/>
              <a:endCxn id="39952" idx="0"/>
            </p:cNvCxnSpPr>
            <p:nvPr/>
          </p:nvCxnSpPr>
          <p:spPr bwMode="auto">
            <a:xfrm flipH="1">
              <a:off x="613" y="1791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4" name="AutoShape 8"/>
            <p:cNvCxnSpPr>
              <a:cxnSpLocks noChangeShapeType="1"/>
              <a:stCxn id="39951" idx="1"/>
              <a:endCxn id="39952" idx="1"/>
            </p:cNvCxnSpPr>
            <p:nvPr/>
          </p:nvCxnSpPr>
          <p:spPr bwMode="auto">
            <a:xfrm flipH="1">
              <a:off x="1928" y="1803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55" name="Line 9"/>
            <p:cNvSpPr>
              <a:spLocks noChangeShapeType="1"/>
            </p:cNvSpPr>
            <p:nvPr/>
          </p:nvSpPr>
          <p:spPr bwMode="auto">
            <a:xfrm>
              <a:off x="929" y="2478"/>
              <a:ext cx="1315" cy="0"/>
            </a:xfrm>
            <a:prstGeom prst="line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10"/>
            <p:cNvSpPr>
              <a:spLocks noChangeShapeType="1"/>
            </p:cNvSpPr>
            <p:nvPr/>
          </p:nvSpPr>
          <p:spPr bwMode="auto">
            <a:xfrm>
              <a:off x="612" y="3068"/>
              <a:ext cx="131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cxnSp>
          <p:nvCxnSpPr>
            <p:cNvPr id="39957" name="AutoShape 11"/>
            <p:cNvCxnSpPr>
              <a:cxnSpLocks noChangeShapeType="1"/>
              <a:stCxn id="39955" idx="0"/>
              <a:endCxn id="39956" idx="0"/>
            </p:cNvCxnSpPr>
            <p:nvPr/>
          </p:nvCxnSpPr>
          <p:spPr bwMode="auto">
            <a:xfrm flipH="1">
              <a:off x="612" y="2472"/>
              <a:ext cx="317" cy="590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9958" name="AutoShape 12"/>
            <p:cNvCxnSpPr>
              <a:cxnSpLocks noChangeShapeType="1"/>
              <a:stCxn id="39955" idx="1"/>
              <a:endCxn id="39956" idx="1"/>
            </p:cNvCxnSpPr>
            <p:nvPr/>
          </p:nvCxnSpPr>
          <p:spPr bwMode="auto">
            <a:xfrm flipH="1">
              <a:off x="1927" y="2484"/>
              <a:ext cx="317" cy="59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59" name="AutoShape 13"/>
            <p:cNvCxnSpPr>
              <a:cxnSpLocks noChangeShapeType="1"/>
              <a:stCxn id="39952" idx="0"/>
              <a:endCxn id="39956" idx="0"/>
            </p:cNvCxnSpPr>
            <p:nvPr/>
          </p:nvCxnSpPr>
          <p:spPr bwMode="auto">
            <a:xfrm flipH="1">
              <a:off x="612" y="2381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0" name="AutoShape 14"/>
            <p:cNvCxnSpPr>
              <a:cxnSpLocks noChangeShapeType="1"/>
              <a:stCxn id="39951" idx="0"/>
              <a:endCxn id="39955" idx="0"/>
            </p:cNvCxnSpPr>
            <p:nvPr/>
          </p:nvCxnSpPr>
          <p:spPr bwMode="auto">
            <a:xfrm flipH="1">
              <a:off x="929" y="1791"/>
              <a:ext cx="1" cy="681"/>
            </a:xfrm>
            <a:prstGeom prst="straightConnector1">
              <a:avLst/>
            </a:prstGeom>
            <a:noFill/>
            <a:ln w="19050">
              <a:solidFill>
                <a:srgbClr val="969696"/>
              </a:solidFill>
              <a:prstDash val="sysDot"/>
              <a:round/>
              <a:headEnd/>
              <a:tailEnd/>
            </a:ln>
          </p:spPr>
        </p:cxnSp>
        <p:cxnSp>
          <p:nvCxnSpPr>
            <p:cNvPr id="39961" name="AutoShape 15"/>
            <p:cNvCxnSpPr>
              <a:cxnSpLocks noChangeShapeType="1"/>
              <a:stCxn id="39952" idx="1"/>
              <a:endCxn id="39956" idx="1"/>
            </p:cNvCxnSpPr>
            <p:nvPr/>
          </p:nvCxnSpPr>
          <p:spPr bwMode="auto">
            <a:xfrm flipH="1">
              <a:off x="1927" y="239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39962" name="AutoShape 16"/>
            <p:cNvCxnSpPr>
              <a:cxnSpLocks noChangeShapeType="1"/>
              <a:stCxn id="39951" idx="1"/>
              <a:endCxn id="39955" idx="1"/>
            </p:cNvCxnSpPr>
            <p:nvPr/>
          </p:nvCxnSpPr>
          <p:spPr bwMode="auto">
            <a:xfrm flipH="1">
              <a:off x="2244" y="1803"/>
              <a:ext cx="1" cy="68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39963" name="Text Box 17"/>
            <p:cNvSpPr txBox="1">
              <a:spLocks noChangeArrowheads="1"/>
            </p:cNvSpPr>
            <p:nvPr/>
          </p:nvSpPr>
          <p:spPr bwMode="auto">
            <a:xfrm>
              <a:off x="748" y="161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000</a:t>
              </a:r>
            </a:p>
          </p:txBody>
        </p:sp>
        <p:sp>
          <p:nvSpPr>
            <p:cNvPr id="39964" name="Text Box 18"/>
            <p:cNvSpPr txBox="1">
              <a:spLocks noChangeArrowheads="1"/>
            </p:cNvSpPr>
            <p:nvPr/>
          </p:nvSpPr>
          <p:spPr bwMode="auto">
            <a:xfrm>
              <a:off x="2109" y="161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001</a:t>
              </a:r>
            </a:p>
          </p:txBody>
        </p:sp>
        <p:sp>
          <p:nvSpPr>
            <p:cNvPr id="39965" name="Text Box 19"/>
            <p:cNvSpPr txBox="1">
              <a:spLocks noChangeArrowheads="1"/>
            </p:cNvSpPr>
            <p:nvPr/>
          </p:nvSpPr>
          <p:spPr bwMode="auto">
            <a:xfrm>
              <a:off x="337" y="2298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010</a:t>
              </a:r>
            </a:p>
          </p:txBody>
        </p:sp>
        <p:sp>
          <p:nvSpPr>
            <p:cNvPr id="39966" name="Text Box 20"/>
            <p:cNvSpPr txBox="1">
              <a:spLocks noChangeArrowheads="1"/>
            </p:cNvSpPr>
            <p:nvPr/>
          </p:nvSpPr>
          <p:spPr bwMode="auto">
            <a:xfrm>
              <a:off x="884" y="2480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100</a:t>
              </a:r>
            </a:p>
          </p:txBody>
        </p:sp>
        <p:sp>
          <p:nvSpPr>
            <p:cNvPr id="39967" name="Text Box 21"/>
            <p:cNvSpPr txBox="1">
              <a:spLocks noChangeArrowheads="1"/>
            </p:cNvSpPr>
            <p:nvPr/>
          </p:nvSpPr>
          <p:spPr bwMode="auto">
            <a:xfrm>
              <a:off x="340" y="3024"/>
              <a:ext cx="2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110</a:t>
              </a:r>
            </a:p>
          </p:txBody>
        </p:sp>
        <p:sp>
          <p:nvSpPr>
            <p:cNvPr id="39968" name="Text Box 22"/>
            <p:cNvSpPr txBox="1">
              <a:spLocks noChangeArrowheads="1"/>
            </p:cNvSpPr>
            <p:nvPr/>
          </p:nvSpPr>
          <p:spPr bwMode="auto">
            <a:xfrm>
              <a:off x="1925" y="3024"/>
              <a:ext cx="278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111</a:t>
              </a:r>
            </a:p>
          </p:txBody>
        </p:sp>
        <p:sp>
          <p:nvSpPr>
            <p:cNvPr id="39969" name="Text Box 23"/>
            <p:cNvSpPr txBox="1">
              <a:spLocks noChangeArrowheads="1"/>
            </p:cNvSpPr>
            <p:nvPr/>
          </p:nvSpPr>
          <p:spPr bwMode="auto">
            <a:xfrm>
              <a:off x="2245" y="2434"/>
              <a:ext cx="286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101</a:t>
              </a:r>
            </a:p>
          </p:txBody>
        </p:sp>
        <p:sp>
          <p:nvSpPr>
            <p:cNvPr id="39970" name="Text Box 24"/>
            <p:cNvSpPr txBox="1">
              <a:spLocks noChangeArrowheads="1"/>
            </p:cNvSpPr>
            <p:nvPr/>
          </p:nvSpPr>
          <p:spPr bwMode="auto">
            <a:xfrm>
              <a:off x="1925" y="2298"/>
              <a:ext cx="282" cy="1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TW" i="0" u="none">
                  <a:solidFill>
                    <a:schemeClr val="tx1"/>
                  </a:solidFill>
                </a:rPr>
                <a:t>011</a:t>
              </a:r>
            </a:p>
          </p:txBody>
        </p:sp>
      </p:grpSp>
      <p:sp>
        <p:nvSpPr>
          <p:cNvPr id="39943" name="Line 25"/>
          <p:cNvSpPr>
            <a:spLocks noChangeShapeType="1"/>
          </p:cNvSpPr>
          <p:nvPr/>
        </p:nvSpPr>
        <p:spPr bwMode="auto">
          <a:xfrm>
            <a:off x="2060575" y="3957638"/>
            <a:ext cx="172720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Line 26"/>
          <p:cNvSpPr>
            <a:spLocks noChangeShapeType="1"/>
          </p:cNvSpPr>
          <p:nvPr/>
        </p:nvSpPr>
        <p:spPr bwMode="auto">
          <a:xfrm flipH="1">
            <a:off x="3357563" y="3957638"/>
            <a:ext cx="431800" cy="936625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5" name="Line 27"/>
          <p:cNvSpPr>
            <a:spLocks noChangeShapeType="1"/>
          </p:cNvSpPr>
          <p:nvPr/>
        </p:nvSpPr>
        <p:spPr bwMode="auto">
          <a:xfrm flipH="1">
            <a:off x="1628775" y="48942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6" name="Line 28"/>
          <p:cNvSpPr>
            <a:spLocks noChangeShapeType="1"/>
          </p:cNvSpPr>
          <p:nvPr/>
        </p:nvSpPr>
        <p:spPr bwMode="auto">
          <a:xfrm flipH="1">
            <a:off x="1628775" y="4894263"/>
            <a:ext cx="0" cy="10795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7" name="Line 29"/>
          <p:cNvSpPr>
            <a:spLocks noChangeShapeType="1"/>
          </p:cNvSpPr>
          <p:nvPr/>
        </p:nvSpPr>
        <p:spPr bwMode="auto">
          <a:xfrm>
            <a:off x="1628775" y="5973763"/>
            <a:ext cx="1728788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8" name="Line 30"/>
          <p:cNvSpPr>
            <a:spLocks noChangeShapeType="1"/>
          </p:cNvSpPr>
          <p:nvPr/>
        </p:nvSpPr>
        <p:spPr bwMode="auto">
          <a:xfrm flipV="1">
            <a:off x="3357563" y="5326063"/>
            <a:ext cx="360362" cy="64770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9" name="Line 31"/>
          <p:cNvSpPr>
            <a:spLocks noChangeShapeType="1"/>
          </p:cNvSpPr>
          <p:nvPr/>
        </p:nvSpPr>
        <p:spPr bwMode="auto">
          <a:xfrm flipH="1">
            <a:off x="2276475" y="5326063"/>
            <a:ext cx="1441450" cy="0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3" name="Text Box 75"/>
          <p:cNvSpPr txBox="1">
            <a:spLocks noChangeArrowheads="1"/>
          </p:cNvSpPr>
          <p:nvPr/>
        </p:nvSpPr>
        <p:spPr bwMode="auto">
          <a:xfrm>
            <a:off x="1701800" y="6376988"/>
            <a:ext cx="17414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j-lt"/>
              </a:rPr>
              <a:t>1-1 and onto!!</a:t>
            </a:r>
          </a:p>
        </p:txBody>
      </p:sp>
      <p:graphicFrame>
        <p:nvGraphicFramePr>
          <p:cNvPr id="39938" name="Object 35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38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4096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/>
              <a:t>American Standard Code for Information Interchange (ASCII) Character Code </a:t>
            </a:r>
          </a:p>
          <a:p>
            <a:endParaRPr lang="zh-TW" altLang="en-US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2">
            <a:lum bright="-6000" contrast="24000"/>
          </a:blip>
          <a:srcRect/>
          <a:stretch>
            <a:fillRect/>
          </a:stretch>
        </p:blipFill>
        <p:spPr bwMode="auto">
          <a:xfrm>
            <a:off x="1355725" y="1768475"/>
            <a:ext cx="6292850" cy="49704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40962" name="Object 6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62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4198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Character Code</a:t>
            </a:r>
          </a:p>
        </p:txBody>
      </p:sp>
      <p:pic>
        <p:nvPicPr>
          <p:cNvPr id="41989" name="Picture 4"/>
          <p:cNvPicPr>
            <a:picLocks noChangeAspect="1" noChangeArrowheads="1"/>
          </p:cNvPicPr>
          <p:nvPr/>
        </p:nvPicPr>
        <p:blipFill>
          <a:blip r:embed="rId2">
            <a:lum bright="-12000" contrast="36000"/>
          </a:blip>
          <a:srcRect/>
          <a:stretch>
            <a:fillRect/>
          </a:stretch>
        </p:blipFill>
        <p:spPr bwMode="auto">
          <a:xfrm>
            <a:off x="1168400" y="1836738"/>
            <a:ext cx="6924675" cy="47291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graphicFrame>
        <p:nvGraphicFramePr>
          <p:cNvPr id="41986" name="Object 6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986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Complements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216275"/>
          </a:xfrm>
        </p:spPr>
        <p:txBody>
          <a:bodyPr/>
          <a:lstStyle/>
          <a:p>
            <a:r>
              <a:rPr lang="en-US"/>
              <a:t>1’s Complement (</a:t>
            </a:r>
            <a:r>
              <a:rPr lang="en-US" i="1"/>
              <a:t>Diminished Radix</a:t>
            </a:r>
            <a:r>
              <a:rPr lang="en-US"/>
              <a:t> Complement)</a:t>
            </a:r>
          </a:p>
          <a:p>
            <a:pPr lvl="1"/>
            <a:r>
              <a:rPr lang="en-US"/>
              <a:t>All ‘0’s become ‘1’s</a:t>
            </a:r>
          </a:p>
          <a:p>
            <a:pPr lvl="1"/>
            <a:r>
              <a:rPr lang="en-US"/>
              <a:t>All ‘1’s become ‘0’s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Example (</a:t>
            </a:r>
            <a:r>
              <a:rPr lang="en-US">
                <a:solidFill>
                  <a:schemeClr val="accent1"/>
                </a:solidFill>
              </a:rPr>
              <a:t>1</a:t>
            </a:r>
            <a:r>
              <a:rPr lang="en-US">
                <a:solidFill>
                  <a:schemeClr val="accent2"/>
                </a:solidFill>
              </a:rPr>
              <a:t>0</a:t>
            </a:r>
            <a:r>
              <a:rPr lang="en-US">
                <a:solidFill>
                  <a:schemeClr val="accent1"/>
                </a:solidFill>
              </a:rPr>
              <a:t>11</a:t>
            </a:r>
            <a:r>
              <a:rPr lang="en-US">
                <a:solidFill>
                  <a:schemeClr val="accent2"/>
                </a:solidFill>
              </a:rPr>
              <a:t>0000</a:t>
            </a:r>
            <a:r>
              <a:rPr lang="en-US"/>
              <a:t>)</a:t>
            </a:r>
            <a:r>
              <a:rPr lang="en-US" baseline="-25000">
                <a:solidFill>
                  <a:srgbClr val="FF6600"/>
                </a:solidFill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 baseline="-25000">
                <a:solidFill>
                  <a:srgbClr val="FF6600"/>
                </a:solidFill>
              </a:rPr>
              <a:t>                </a:t>
            </a:r>
            <a:r>
              <a:rPr lang="en-US"/>
              <a:t> </a:t>
            </a:r>
            <a:r>
              <a:rPr lang="en-US">
                <a:sym typeface="Wingdings" pitchFamily="2" charset="2"/>
              </a:rPr>
              <a:t> (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0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1</a:t>
            </a:r>
            <a:r>
              <a:rPr lang="en-US">
                <a:solidFill>
                  <a:schemeClr val="accent1"/>
                </a:solidFill>
                <a:sym typeface="Wingdings" pitchFamily="2" charset="2"/>
              </a:rPr>
              <a:t>00</a:t>
            </a:r>
            <a:r>
              <a:rPr lang="en-US">
                <a:solidFill>
                  <a:schemeClr val="accent2"/>
                </a:solidFill>
                <a:sym typeface="Wingdings" pitchFamily="2" charset="2"/>
              </a:rPr>
              <a:t>1111</a:t>
            </a:r>
            <a:r>
              <a:rPr lang="en-US">
                <a:sym typeface="Wingdings" pitchFamily="2" charset="2"/>
              </a:rPr>
              <a:t>)</a:t>
            </a:r>
            <a:r>
              <a:rPr lang="en-US" baseline="-25000">
                <a:solidFill>
                  <a:srgbClr val="FF6600"/>
                </a:solidFill>
                <a:sym typeface="Wingdings" pitchFamily="2" charset="2"/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If you add a number and its 1’s complement …</a:t>
            </a:r>
          </a:p>
        </p:txBody>
      </p:sp>
      <p:sp>
        <p:nvSpPr>
          <p:cNvPr id="117764" name="Text Box 4"/>
          <p:cNvSpPr txBox="1">
            <a:spLocks noChangeArrowheads="1"/>
          </p:cNvSpPr>
          <p:nvPr/>
        </p:nvSpPr>
        <p:spPr bwMode="auto">
          <a:xfrm>
            <a:off x="2951163" y="4567238"/>
            <a:ext cx="2609850" cy="982662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+</a:t>
            </a:r>
            <a:r>
              <a:rPr lang="en-US" sz="2400" b="1" i="0" u="none">
                <a:solidFill>
                  <a:schemeClr val="accent2"/>
                </a:solidFill>
                <a:cs typeface="Times New Roman" pitchFamily="18" charset="0"/>
              </a:rPr>
              <a:t> 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</p:txBody>
      </p:sp>
      <p:sp>
        <p:nvSpPr>
          <p:cNvPr id="117765" name="Line 5"/>
          <p:cNvSpPr>
            <a:spLocks noChangeShapeType="1"/>
          </p:cNvSpPr>
          <p:nvPr/>
        </p:nvSpPr>
        <p:spPr bwMode="auto">
          <a:xfrm flipH="1">
            <a:off x="3176588" y="5648325"/>
            <a:ext cx="25193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7766" name="Text Box 6"/>
          <p:cNvSpPr txBox="1">
            <a:spLocks noChangeArrowheads="1"/>
          </p:cNvSpPr>
          <p:nvPr/>
        </p:nvSpPr>
        <p:spPr bwMode="auto">
          <a:xfrm>
            <a:off x="2951163" y="5745163"/>
            <a:ext cx="260985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1 1 1 1 1 1 1 1</a:t>
            </a:r>
            <a:endParaRPr lang="en-US" sz="2800" b="1" i="0" u="none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7767" name="Line 7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4578" name="Object 0"/>
          <p:cNvGraphicFramePr>
            <a:graphicFrameLocks noChangeAspect="1"/>
          </p:cNvGraphicFramePr>
          <p:nvPr/>
        </p:nvGraphicFramePr>
        <p:xfrm>
          <a:off x="0" y="823913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Bitmap Image" r:id="rId6" imgW="8895238" imgH="371527" progId="Paint.Picture">
                  <p:embed/>
                </p:oleObj>
              </mc:Choice>
              <mc:Fallback>
                <p:oleObj name="Bitmap Image" r:id="rId6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23913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2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drumroll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" fill="hold"/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4" grpId="0"/>
      <p:bldP spid="117765" grpId="0" animBg="1"/>
      <p:bldP spid="117766" grpId="0"/>
      <p:bldP spid="11776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Character Codes</a:t>
            </a:r>
            <a:endParaRPr lang="zh-TW" altLang="en-US"/>
          </a:p>
        </p:txBody>
      </p:sp>
      <p:sp>
        <p:nvSpPr>
          <p:cNvPr id="4301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American Standard Code for Information Interchange (Refer to Table 1.7)</a:t>
            </a:r>
          </a:p>
          <a:p>
            <a:pPr eaLnBrk="1" hangingPunct="1"/>
            <a:r>
              <a:rPr lang="en-US" altLang="zh-TW"/>
              <a:t>A popular code used to represent information sent as character-based data.</a:t>
            </a:r>
          </a:p>
          <a:p>
            <a:pPr eaLnBrk="1" hangingPunct="1"/>
            <a:r>
              <a:rPr lang="en-US" altLang="zh-TW"/>
              <a:t>It uses 7-bits to represent:</a:t>
            </a:r>
          </a:p>
          <a:p>
            <a:pPr lvl="1" eaLnBrk="1" hangingPunct="1"/>
            <a:r>
              <a:rPr lang="en-US" altLang="zh-TW"/>
              <a:t>94 Graphic printing characters.</a:t>
            </a:r>
          </a:p>
          <a:p>
            <a:pPr lvl="1" eaLnBrk="1" hangingPunct="1"/>
            <a:r>
              <a:rPr lang="en-US" altLang="zh-TW"/>
              <a:t>34 Non-printing characters.</a:t>
            </a:r>
          </a:p>
          <a:p>
            <a:pPr eaLnBrk="1" hangingPunct="1"/>
            <a:r>
              <a:rPr lang="en-US" altLang="zh-TW"/>
              <a:t>Some non-printing characters are used for text format (e.g. BS = Backspace, CR = carriage return).</a:t>
            </a:r>
          </a:p>
          <a:p>
            <a:pPr eaLnBrk="1" hangingPunct="1"/>
            <a:r>
              <a:rPr lang="en-US" altLang="zh-TW"/>
              <a:t>Other non-printing characters are used for record marking and flow control (e.g. STX and ETX start and end text areas).</a:t>
            </a:r>
          </a:p>
        </p:txBody>
      </p:sp>
      <p:graphicFrame>
        <p:nvGraphicFramePr>
          <p:cNvPr id="43010" name="Object 5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10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ASCII Properties</a:t>
            </a:r>
            <a:endParaRPr lang="zh-TW" altLang="en-US"/>
          </a:p>
        </p:txBody>
      </p:sp>
      <p:sp>
        <p:nvSpPr>
          <p:cNvPr id="4403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kumimoji="0" lang="en-US" altLang="zh-TW">
                <a:solidFill>
                  <a:srgbClr val="000000"/>
                </a:solidFill>
              </a:rPr>
              <a:t>ASCII has some interesting properties:</a:t>
            </a:r>
            <a:endParaRPr kumimoji="0" lang="en-US" altLang="zh-TW" sz="2000">
              <a:solidFill>
                <a:schemeClr val="accent2"/>
              </a:solidFill>
            </a:endParaRP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Digits 0 to 9 span Hexadecimal values 30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39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Upper case A-Z span 41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5A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1" eaLnBrk="1" hangingPunct="1"/>
            <a:r>
              <a:rPr kumimoji="0" lang="en-US" altLang="zh-TW">
                <a:solidFill>
                  <a:srgbClr val="000000"/>
                </a:solidFill>
              </a:rPr>
              <a:t>Lower case a-z span 61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  <a:r>
              <a:rPr kumimoji="0" lang="en-US" altLang="zh-TW">
                <a:solidFill>
                  <a:srgbClr val="000000"/>
                </a:solidFill>
              </a:rPr>
              <a:t> to 7A</a:t>
            </a:r>
            <a:r>
              <a:rPr kumimoji="0" lang="en-US" altLang="zh-TW" baseline="-25000">
                <a:solidFill>
                  <a:srgbClr val="000000"/>
                </a:solidFill>
              </a:rPr>
              <a:t>16</a:t>
            </a:r>
          </a:p>
          <a:p>
            <a:pPr lvl="2" eaLnBrk="1" hangingPunct="1"/>
            <a:r>
              <a:rPr kumimoji="0" lang="en-US" altLang="zh-TW" sz="1800">
                <a:solidFill>
                  <a:srgbClr val="000000"/>
                </a:solidFill>
              </a:rPr>
              <a:t>Lower to upper case translation (and vice versa) occurs by flipping </a:t>
            </a:r>
            <a:r>
              <a:rPr kumimoji="0" lang="en-US" altLang="zh-TW" sz="1800">
                <a:solidFill>
                  <a:srgbClr val="FF33CC"/>
                </a:solidFill>
              </a:rPr>
              <a:t>bit 6</a:t>
            </a:r>
            <a:r>
              <a:rPr kumimoji="0" lang="en-US" altLang="zh-TW" sz="1800">
                <a:solidFill>
                  <a:srgbClr val="000000"/>
                </a:solidFill>
              </a:rPr>
              <a:t>.</a:t>
            </a:r>
            <a:endParaRPr kumimoji="0" lang="en-US" altLang="zh-TW" sz="1800" baseline="-25000">
              <a:solidFill>
                <a:srgbClr val="000000"/>
              </a:solidFill>
            </a:endParaRPr>
          </a:p>
          <a:p>
            <a:pPr eaLnBrk="1" hangingPunct="1"/>
            <a:endParaRPr lang="zh-TW" altLang="en-US"/>
          </a:p>
        </p:txBody>
      </p:sp>
      <p:graphicFrame>
        <p:nvGraphicFramePr>
          <p:cNvPr id="44034" name="Object 5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34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 sz="2000"/>
          </a:p>
        </p:txBody>
      </p:sp>
      <p:sp>
        <p:nvSpPr>
          <p:cNvPr id="4506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Error-Detecting Code </a:t>
            </a:r>
          </a:p>
          <a:p>
            <a:pPr lvl="1" eaLnBrk="1" hangingPunct="1"/>
            <a:r>
              <a:rPr lang="en-US" altLang="zh-TW"/>
              <a:t>To detect errors in data communication and processing, an </a:t>
            </a:r>
            <a:r>
              <a:rPr lang="en-US" altLang="zh-TW" u="sng"/>
              <a:t>eighth bit</a:t>
            </a:r>
            <a:r>
              <a:rPr lang="en-US" altLang="zh-TW"/>
              <a:t> is sometimes added to the ASCII character to indicate its parity. </a:t>
            </a:r>
          </a:p>
          <a:p>
            <a:pPr lvl="1" eaLnBrk="1" hangingPunct="1"/>
            <a:r>
              <a:rPr lang="en-US" altLang="zh-TW"/>
              <a:t>A </a:t>
            </a:r>
            <a:r>
              <a:rPr lang="en-US" altLang="zh-TW">
                <a:solidFill>
                  <a:srgbClr val="FF33CC"/>
                </a:solidFill>
              </a:rPr>
              <a:t>parity</a:t>
            </a:r>
            <a:r>
              <a:rPr lang="en-US" altLang="zh-TW"/>
              <a:t> </a:t>
            </a:r>
            <a:r>
              <a:rPr lang="en-US" altLang="zh-TW">
                <a:solidFill>
                  <a:srgbClr val="FF33CC"/>
                </a:solidFill>
              </a:rPr>
              <a:t>bit</a:t>
            </a:r>
            <a:r>
              <a:rPr lang="en-US" altLang="zh-TW"/>
              <a:t> is an extra bit included with a message to make the total number of 1's either even or odd.</a:t>
            </a:r>
          </a:p>
          <a:p>
            <a:pPr eaLnBrk="1" hangingPunct="1"/>
            <a:r>
              <a:rPr lang="en-US" altLang="zh-TW"/>
              <a:t>Example:</a:t>
            </a:r>
          </a:p>
          <a:p>
            <a:pPr lvl="1" eaLnBrk="1" hangingPunct="1"/>
            <a:r>
              <a:rPr lang="en-US" altLang="zh-TW"/>
              <a:t>Consider the following two characters and their even and odd parity: </a:t>
            </a:r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lvl="1" eaLnBrk="1" hangingPunct="1"/>
            <a:endParaRPr lang="zh-TW" altLang="en-US"/>
          </a:p>
        </p:txBody>
      </p:sp>
      <p:pic>
        <p:nvPicPr>
          <p:cNvPr id="43012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908050" y="4152900"/>
            <a:ext cx="7345363" cy="11445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45058" name="Object 103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58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Codes</a:t>
            </a:r>
            <a:endParaRPr lang="zh-TW" altLang="en-US"/>
          </a:p>
        </p:txBody>
      </p:sp>
      <p:sp>
        <p:nvSpPr>
          <p:cNvPr id="4608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Error-Detecting Code</a:t>
            </a:r>
          </a:p>
          <a:p>
            <a:pPr lvl="1" eaLnBrk="1" hangingPunct="1"/>
            <a:r>
              <a:rPr lang="en-US" altLang="zh-TW">
                <a:solidFill>
                  <a:srgbClr val="FF0000"/>
                </a:solidFill>
              </a:rPr>
              <a:t>Redundancy</a:t>
            </a:r>
            <a:r>
              <a:rPr lang="en-US" altLang="zh-TW"/>
              <a:t> (e.g. extra information), in the form of extra bits, can be incorporated into binary code words to detect and correct errors.   </a:t>
            </a:r>
          </a:p>
          <a:p>
            <a:pPr lvl="1" eaLnBrk="1" hangingPunct="1"/>
            <a:r>
              <a:rPr lang="en-US" altLang="zh-TW"/>
              <a:t>A simple form of redundancy is </a:t>
            </a:r>
            <a:r>
              <a:rPr lang="en-US" altLang="zh-TW">
                <a:solidFill>
                  <a:srgbClr val="1B1BFF"/>
                </a:solidFill>
              </a:rPr>
              <a:t>parity</a:t>
            </a:r>
            <a:r>
              <a:rPr lang="en-US" altLang="zh-TW"/>
              <a:t>, an extra bit appended onto the code word to make the number of 1’s odd or even. Parity can detect all single-bit errors and some multiple-bit errors.</a:t>
            </a:r>
          </a:p>
          <a:p>
            <a:pPr lvl="1" eaLnBrk="1" hangingPunct="1"/>
            <a:r>
              <a:rPr lang="en-US" altLang="zh-TW"/>
              <a:t>A code word has </a:t>
            </a:r>
            <a:r>
              <a:rPr lang="en-US" altLang="zh-TW">
                <a:solidFill>
                  <a:srgbClr val="FF33CC"/>
                </a:solidFill>
              </a:rPr>
              <a:t>even parity </a:t>
            </a:r>
            <a:r>
              <a:rPr lang="en-US" altLang="zh-TW"/>
              <a:t>if the number of 1’s in the code word is even.</a:t>
            </a:r>
          </a:p>
          <a:p>
            <a:pPr lvl="1" eaLnBrk="1" hangingPunct="1"/>
            <a:r>
              <a:rPr lang="en-US" altLang="zh-TW"/>
              <a:t>A code word has </a:t>
            </a:r>
            <a:r>
              <a:rPr lang="en-US" altLang="zh-TW">
                <a:solidFill>
                  <a:srgbClr val="FF33CC"/>
                </a:solidFill>
              </a:rPr>
              <a:t>odd parity </a:t>
            </a:r>
            <a:r>
              <a:rPr lang="en-US" altLang="zh-TW"/>
              <a:t>if the number of 1’s in the code word is odd.</a:t>
            </a:r>
          </a:p>
          <a:p>
            <a:pPr lvl="1" eaLnBrk="1" hangingPunct="1"/>
            <a:r>
              <a:rPr lang="en-US" altLang="zh-TW"/>
              <a:t>Example: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sp>
        <p:nvSpPr>
          <p:cNvPr id="46085" name="文字方塊 3"/>
          <p:cNvSpPr txBox="1">
            <a:spLocks noChangeArrowheads="1"/>
          </p:cNvSpPr>
          <p:nvPr/>
        </p:nvSpPr>
        <p:spPr bwMode="auto">
          <a:xfrm>
            <a:off x="3975100" y="4859338"/>
            <a:ext cx="12096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10001001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6086" name="文字方塊 4"/>
          <p:cNvSpPr txBox="1">
            <a:spLocks noChangeArrowheads="1"/>
          </p:cNvSpPr>
          <p:nvPr/>
        </p:nvSpPr>
        <p:spPr bwMode="auto">
          <a:xfrm>
            <a:off x="3970338" y="5267325"/>
            <a:ext cx="1201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10001001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6087" name="文字方塊 5"/>
          <p:cNvSpPr txBox="1">
            <a:spLocks noChangeArrowheads="1"/>
          </p:cNvSpPr>
          <p:nvPr/>
        </p:nvSpPr>
        <p:spPr bwMode="auto">
          <a:xfrm>
            <a:off x="4995863" y="4859338"/>
            <a:ext cx="31273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1</a:t>
            </a:r>
            <a:endParaRPr lang="zh-TW" altLang="en-US" sz="2000" i="0" u="none">
              <a:solidFill>
                <a:srgbClr val="FF0000"/>
              </a:solidFill>
            </a:endParaRPr>
          </a:p>
        </p:txBody>
      </p:sp>
      <p:sp>
        <p:nvSpPr>
          <p:cNvPr id="46088" name="文字方塊 6"/>
          <p:cNvSpPr txBox="1">
            <a:spLocks noChangeArrowheads="1"/>
          </p:cNvSpPr>
          <p:nvPr/>
        </p:nvSpPr>
        <p:spPr bwMode="auto">
          <a:xfrm>
            <a:off x="5000625" y="5267325"/>
            <a:ext cx="31273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rgbClr val="FF0000"/>
                </a:solidFill>
              </a:rPr>
              <a:t>0</a:t>
            </a:r>
            <a:endParaRPr lang="zh-TW" altLang="en-US" sz="2000" i="0" u="none">
              <a:solidFill>
                <a:srgbClr val="FF0000"/>
              </a:solidFill>
            </a:endParaRPr>
          </a:p>
        </p:txBody>
      </p:sp>
      <p:sp>
        <p:nvSpPr>
          <p:cNvPr id="46089" name="文字方塊 8"/>
          <p:cNvSpPr txBox="1">
            <a:spLocks noChangeArrowheads="1"/>
          </p:cNvSpPr>
          <p:nvPr/>
        </p:nvSpPr>
        <p:spPr bwMode="auto">
          <a:xfrm>
            <a:off x="5376863" y="5259388"/>
            <a:ext cx="14001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(odd parity)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6090" name="文字方塊 8"/>
          <p:cNvSpPr txBox="1">
            <a:spLocks noChangeArrowheads="1"/>
          </p:cNvSpPr>
          <p:nvPr/>
        </p:nvSpPr>
        <p:spPr bwMode="auto">
          <a:xfrm>
            <a:off x="2654300" y="5253038"/>
            <a:ext cx="13858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Message B:</a:t>
            </a:r>
            <a:endParaRPr lang="zh-TW" altLang="en-US" sz="2000" i="0" u="none">
              <a:solidFill>
                <a:schemeClr val="tx1"/>
              </a:solidFill>
            </a:endParaRPr>
          </a:p>
        </p:txBody>
      </p:sp>
      <p:sp>
        <p:nvSpPr>
          <p:cNvPr id="46091" name="文字方塊 9"/>
          <p:cNvSpPr txBox="1">
            <a:spLocks noChangeArrowheads="1"/>
          </p:cNvSpPr>
          <p:nvPr/>
        </p:nvSpPr>
        <p:spPr bwMode="auto">
          <a:xfrm>
            <a:off x="2640013" y="4851400"/>
            <a:ext cx="13858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Message A:</a:t>
            </a:r>
          </a:p>
        </p:txBody>
      </p:sp>
      <p:sp>
        <p:nvSpPr>
          <p:cNvPr id="46092" name="文字方塊 8"/>
          <p:cNvSpPr txBox="1">
            <a:spLocks noChangeArrowheads="1"/>
          </p:cNvSpPr>
          <p:nvPr/>
        </p:nvSpPr>
        <p:spPr bwMode="auto">
          <a:xfrm>
            <a:off x="5380038" y="4840288"/>
            <a:ext cx="14986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(even parity)</a:t>
            </a:r>
          </a:p>
        </p:txBody>
      </p:sp>
      <p:graphicFrame>
        <p:nvGraphicFramePr>
          <p:cNvPr id="46082" name="Object 13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2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1.8	Binary Storage and Registers</a:t>
            </a:r>
            <a:endParaRPr lang="zh-TW" altLang="en-US" sz="2000"/>
          </a:p>
        </p:txBody>
      </p:sp>
      <p:sp>
        <p:nvSpPr>
          <p:cNvPr id="4710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Registers</a:t>
            </a:r>
          </a:p>
          <a:p>
            <a:pPr lvl="1" eaLnBrk="1" hangingPunct="1"/>
            <a:r>
              <a:rPr lang="en-US" altLang="zh-TW" sz="1800"/>
              <a:t>A </a:t>
            </a:r>
            <a:r>
              <a:rPr lang="en-US" altLang="zh-TW" sz="1800">
                <a:solidFill>
                  <a:srgbClr val="FF33CC"/>
                </a:solidFill>
              </a:rPr>
              <a:t>binary cell</a:t>
            </a:r>
            <a:r>
              <a:rPr lang="en-US" altLang="zh-TW" sz="1800"/>
              <a:t> is a device that possesses two stable states and is capable of storing one of the two states.</a:t>
            </a:r>
          </a:p>
          <a:p>
            <a:pPr lvl="1" eaLnBrk="1" hangingPunct="1"/>
            <a:r>
              <a:rPr lang="en-US" altLang="zh-TW" sz="1800"/>
              <a:t>A </a:t>
            </a:r>
            <a:r>
              <a:rPr lang="en-US" altLang="zh-TW" sz="1800">
                <a:solidFill>
                  <a:srgbClr val="FF33CC"/>
                </a:solidFill>
              </a:rPr>
              <a:t>register</a:t>
            </a:r>
            <a:r>
              <a:rPr lang="en-US" altLang="zh-TW" sz="1800"/>
              <a:t> is a group of binary cells. A register with </a:t>
            </a:r>
            <a:r>
              <a:rPr lang="en-US" altLang="zh-TW" sz="1800" i="1"/>
              <a:t>n</a:t>
            </a:r>
            <a:r>
              <a:rPr lang="en-US" altLang="zh-TW" sz="1800"/>
              <a:t> cells can store any discrete quantity of information that contains </a:t>
            </a:r>
            <a:r>
              <a:rPr lang="en-US" altLang="zh-TW" sz="1800" i="1"/>
              <a:t>n</a:t>
            </a:r>
            <a:r>
              <a:rPr lang="en-US" altLang="zh-TW" sz="1800"/>
              <a:t> bits.</a:t>
            </a:r>
          </a:p>
          <a:p>
            <a:pPr lvl="1" eaLnBrk="1" hangingPunct="1"/>
            <a:endParaRPr lang="en-US" altLang="zh-TW"/>
          </a:p>
          <a:p>
            <a:pPr lvl="1" eaLnBrk="1" hangingPunct="1"/>
            <a:endParaRPr lang="en-US" altLang="zh-TW"/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 binary cell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Two stable state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Store one bit of information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Examples: flip-flop circuits, ferrite cores, capacitor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A register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 group of binary cells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AX in x86 CPU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000"/>
              <a:t>Register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A transfer of the information stored in one register to another.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/>
              <a:t>One of the major operations in digital system.</a:t>
            </a:r>
          </a:p>
          <a:p>
            <a:pPr lvl="1" eaLnBrk="1" hangingPunct="1">
              <a:lnSpc>
                <a:spcPct val="80000"/>
              </a:lnSpc>
              <a:spcBef>
                <a:spcPct val="0"/>
              </a:spcBef>
            </a:pPr>
            <a:r>
              <a:rPr lang="en-US" altLang="zh-TW" sz="1600"/>
              <a:t>An example in next slides.</a:t>
            </a:r>
          </a:p>
          <a:p>
            <a:pPr eaLnBrk="1" hangingPunct="1">
              <a:buFont typeface="Wingdings" pitchFamily="2" charset="2"/>
              <a:buNone/>
            </a:pPr>
            <a:endParaRPr lang="zh-TW" altLang="en-US"/>
          </a:p>
        </p:txBody>
      </p:sp>
      <p:sp>
        <p:nvSpPr>
          <p:cNvPr id="45060" name="Text Box 7"/>
          <p:cNvSpPr txBox="1">
            <a:spLocks noChangeArrowheads="1"/>
          </p:cNvSpPr>
          <p:nvPr/>
        </p:nvSpPr>
        <p:spPr bwMode="auto">
          <a:xfrm>
            <a:off x="2743200" y="3087688"/>
            <a:ext cx="895350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n cells</a:t>
            </a:r>
          </a:p>
        </p:txBody>
      </p:sp>
      <p:sp>
        <p:nvSpPr>
          <p:cNvPr id="47110" name="AutoShape 8"/>
          <p:cNvSpPr>
            <a:spLocks noChangeArrowheads="1"/>
          </p:cNvSpPr>
          <p:nvPr/>
        </p:nvSpPr>
        <p:spPr bwMode="auto">
          <a:xfrm>
            <a:off x="3800475" y="3198813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 sz="1800" i="0" u="none">
              <a:solidFill>
                <a:schemeClr val="tx1"/>
              </a:solidFill>
            </a:endParaRPr>
          </a:p>
        </p:txBody>
      </p:sp>
      <p:sp>
        <p:nvSpPr>
          <p:cNvPr id="45062" name="Text Box 9"/>
          <p:cNvSpPr txBox="1">
            <a:spLocks noChangeArrowheads="1"/>
          </p:cNvSpPr>
          <p:nvPr/>
        </p:nvSpPr>
        <p:spPr bwMode="auto">
          <a:xfrm>
            <a:off x="4821238" y="3086100"/>
            <a:ext cx="2105025" cy="4000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2</a:t>
            </a:r>
            <a:r>
              <a:rPr lang="en-US" altLang="zh-TW" sz="2000" i="0" u="none" baseline="30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TW" sz="2000" i="0" u="none" dirty="0">
                <a:solidFill>
                  <a:schemeClr val="tx1"/>
                </a:solidFill>
                <a:latin typeface="+mn-lt"/>
              </a:rPr>
              <a:t> possible states</a:t>
            </a:r>
          </a:p>
        </p:txBody>
      </p:sp>
      <p:graphicFrame>
        <p:nvGraphicFramePr>
          <p:cNvPr id="47106" name="Object 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06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A Digital Computer Example</a:t>
            </a:r>
            <a:endParaRPr lang="zh-TW" altLang="en-US"/>
          </a:p>
        </p:txBody>
      </p:sp>
      <p:sp>
        <p:nvSpPr>
          <p:cNvPr id="48132" name="Text Box 3"/>
          <p:cNvSpPr txBox="1">
            <a:spLocks noChangeArrowheads="1"/>
          </p:cNvSpPr>
          <p:nvPr/>
        </p:nvSpPr>
        <p:spPr bwMode="auto">
          <a:xfrm>
            <a:off x="3308350" y="5618163"/>
            <a:ext cx="28035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800" i="0" u="none">
                <a:solidFill>
                  <a:schemeClr val="tx1"/>
                </a:solidFill>
              </a:rPr>
              <a:t>Synchronous or Asynchronous?</a:t>
            </a:r>
          </a:p>
        </p:txBody>
      </p:sp>
      <p:sp>
        <p:nvSpPr>
          <p:cNvPr id="48133" name="Text Box 4"/>
          <p:cNvSpPr txBox="1">
            <a:spLocks noChangeArrowheads="1"/>
          </p:cNvSpPr>
          <p:nvPr/>
        </p:nvSpPr>
        <p:spPr bwMode="auto">
          <a:xfrm>
            <a:off x="503238" y="4327525"/>
            <a:ext cx="25146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Inputs: Keyboard, mouse, modem, microphone</a:t>
            </a:r>
          </a:p>
        </p:txBody>
      </p:sp>
      <p:sp>
        <p:nvSpPr>
          <p:cNvPr id="48134" name="Text Box 5"/>
          <p:cNvSpPr txBox="1">
            <a:spLocks noChangeArrowheads="1"/>
          </p:cNvSpPr>
          <p:nvPr/>
        </p:nvSpPr>
        <p:spPr bwMode="auto">
          <a:xfrm>
            <a:off x="6750050" y="4297363"/>
            <a:ext cx="2362200" cy="1201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TW" sz="2400" i="0" u="none">
                <a:solidFill>
                  <a:schemeClr val="tx1"/>
                </a:solidFill>
              </a:rPr>
              <a:t>Outputs: CRT, LCD, modem, speakers</a:t>
            </a:r>
          </a:p>
        </p:txBody>
      </p:sp>
      <p:pic>
        <p:nvPicPr>
          <p:cNvPr id="48135" name="Picture 6" descr="Fig_1-2_n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1625" y="1562100"/>
            <a:ext cx="5610225" cy="406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48130" name="Object 8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130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of information</a:t>
            </a:r>
            <a:endParaRPr lang="zh-TW" altLang="en-US"/>
          </a:p>
        </p:txBody>
      </p:sp>
      <p:graphicFrame>
        <p:nvGraphicFramePr>
          <p:cNvPr id="49154" name="Object 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54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9156" name="Picture 6"/>
          <p:cNvPicPr>
            <a:picLocks noChangeAspect="1" noChangeArrowheads="1"/>
          </p:cNvPicPr>
          <p:nvPr/>
        </p:nvPicPr>
        <p:blipFill>
          <a:blip r:embed="rId4">
            <a:lum bright="-18000" contrast="30000"/>
          </a:blip>
          <a:srcRect/>
          <a:stretch>
            <a:fillRect/>
          </a:stretch>
        </p:blipFill>
        <p:spPr bwMode="auto">
          <a:xfrm>
            <a:off x="2463800" y="1189038"/>
            <a:ext cx="4003675" cy="52863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49157" name="文字方塊 3"/>
          <p:cNvSpPr txBox="1">
            <a:spLocks noChangeArrowheads="1"/>
          </p:cNvSpPr>
          <p:nvPr/>
        </p:nvSpPr>
        <p:spPr bwMode="auto">
          <a:xfrm>
            <a:off x="2133600" y="6457950"/>
            <a:ext cx="47958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Figure 1.1 Transfer of information among register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標題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Transfer of information</a:t>
            </a:r>
            <a:endParaRPr lang="zh-TW" altLang="en-US"/>
          </a:p>
        </p:txBody>
      </p:sp>
      <p:graphicFrame>
        <p:nvGraphicFramePr>
          <p:cNvPr id="50178" name="Object 3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0178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4">
            <a:lum bright="-18000" contrast="30000"/>
          </a:blip>
          <a:srcRect/>
          <a:stretch>
            <a:fillRect/>
          </a:stretch>
        </p:blipFill>
        <p:spPr bwMode="auto">
          <a:xfrm>
            <a:off x="955675" y="1301750"/>
            <a:ext cx="3679825" cy="5103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0181" name="內容版面配置區 2"/>
          <p:cNvSpPr>
            <a:spLocks/>
          </p:cNvSpPr>
          <p:nvPr/>
        </p:nvSpPr>
        <p:spPr bwMode="auto">
          <a:xfrm>
            <a:off x="4859338" y="1295400"/>
            <a:ext cx="4010025" cy="520223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r>
              <a:rPr kumimoji="1" lang="en-US" altLang="zh-TW" sz="2400" i="0" u="none">
                <a:solidFill>
                  <a:schemeClr val="tx1"/>
                </a:solidFill>
              </a:rPr>
              <a:t>The other major component of a digital system</a:t>
            </a:r>
          </a:p>
          <a:p>
            <a:pPr marL="742950" lvl="1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sz="2000" i="0" u="none">
                <a:solidFill>
                  <a:schemeClr val="tx1"/>
                </a:solidFill>
              </a:rPr>
              <a:t>Circuit elements to manipulate individual bits of information</a:t>
            </a:r>
          </a:p>
          <a:p>
            <a:pPr marL="742950" lvl="1" indent="-285750">
              <a:spcBef>
                <a:spcPct val="20000"/>
              </a:spcBef>
              <a:buClr>
                <a:srgbClr val="FF9900"/>
              </a:buClr>
              <a:buSzPct val="70000"/>
              <a:buFont typeface="Wingdings" pitchFamily="2" charset="2"/>
              <a:buChar char="u"/>
            </a:pPr>
            <a:r>
              <a:rPr kumimoji="1" lang="en-US" altLang="zh-TW" sz="2000" i="0" u="none">
                <a:solidFill>
                  <a:schemeClr val="tx1"/>
                </a:solidFill>
              </a:rPr>
              <a:t>Load-store machine</a:t>
            </a:r>
          </a:p>
          <a:p>
            <a:pPr marL="1143000" lvl="2" indent="-157163">
              <a:spcBef>
                <a:spcPct val="20000"/>
              </a:spcBef>
              <a:buClr>
                <a:srgbClr val="1B1BFF"/>
              </a:buClr>
              <a:buSzPct val="80000"/>
              <a:buFont typeface="Times New Roman" pitchFamily="18" charset="0"/>
              <a:buNone/>
            </a:pPr>
            <a:r>
              <a:rPr kumimoji="1" lang="en-US" altLang="zh-TW" sz="1800" i="0" u="none">
                <a:solidFill>
                  <a:schemeClr val="tx1"/>
                </a:solidFill>
              </a:rPr>
              <a:t>LD	R1; </a:t>
            </a:r>
          </a:p>
          <a:p>
            <a:pPr marL="1143000" lvl="2" indent="-157163">
              <a:spcBef>
                <a:spcPct val="20000"/>
              </a:spcBef>
              <a:buClr>
                <a:srgbClr val="1B1BFF"/>
              </a:buClr>
              <a:buSzPct val="80000"/>
              <a:buFont typeface="Times New Roman" pitchFamily="18" charset="0"/>
              <a:buNone/>
            </a:pPr>
            <a:r>
              <a:rPr kumimoji="1" lang="en-US" altLang="zh-TW" sz="1800" i="0" u="none">
                <a:solidFill>
                  <a:schemeClr val="tx1"/>
                </a:solidFill>
              </a:rPr>
              <a:t>LD	R2;</a:t>
            </a:r>
          </a:p>
          <a:p>
            <a:pPr marL="1143000" lvl="2" indent="-157163">
              <a:spcBef>
                <a:spcPct val="20000"/>
              </a:spcBef>
              <a:buClr>
                <a:srgbClr val="1B1BFF"/>
              </a:buClr>
              <a:buSzPct val="80000"/>
              <a:buFont typeface="Times New Roman" pitchFamily="18" charset="0"/>
              <a:buNone/>
            </a:pPr>
            <a:r>
              <a:rPr kumimoji="1" lang="en-US" altLang="zh-TW" sz="1800" i="0" u="none">
                <a:solidFill>
                  <a:schemeClr val="tx1"/>
                </a:solidFill>
              </a:rPr>
              <a:t>ADD 	R2, R1;</a:t>
            </a:r>
          </a:p>
          <a:p>
            <a:pPr marL="1143000" lvl="2" indent="-157163">
              <a:spcBef>
                <a:spcPct val="20000"/>
              </a:spcBef>
              <a:buClr>
                <a:srgbClr val="1B1BFF"/>
              </a:buClr>
              <a:buSzPct val="80000"/>
              <a:buFont typeface="Times New Roman" pitchFamily="18" charset="0"/>
              <a:buNone/>
            </a:pPr>
            <a:r>
              <a:rPr kumimoji="1" lang="en-US" altLang="zh-TW" sz="1800" i="0" u="none">
                <a:solidFill>
                  <a:schemeClr val="tx1"/>
                </a:solidFill>
              </a:rPr>
              <a:t>SD	R3;</a:t>
            </a:r>
          </a:p>
          <a:p>
            <a:pPr marL="342900" indent="-342900">
              <a:spcBef>
                <a:spcPct val="20000"/>
              </a:spcBef>
              <a:buClr>
                <a:srgbClr val="0000FF"/>
              </a:buClr>
              <a:buSzPct val="90000"/>
              <a:buFont typeface="Wingdings 2" pitchFamily="18" charset="2"/>
              <a:buChar char="©"/>
            </a:pPr>
            <a:endParaRPr kumimoji="1" lang="zh-TW" altLang="en-US" sz="2400" i="0" u="none">
              <a:solidFill>
                <a:schemeClr val="tx1"/>
              </a:solidFill>
            </a:endParaRPr>
          </a:p>
        </p:txBody>
      </p:sp>
      <p:sp>
        <p:nvSpPr>
          <p:cNvPr id="50182" name="文字方塊 6"/>
          <p:cNvSpPr txBox="1">
            <a:spLocks noChangeArrowheads="1"/>
          </p:cNvSpPr>
          <p:nvPr/>
        </p:nvSpPr>
        <p:spPr bwMode="auto">
          <a:xfrm>
            <a:off x="252413" y="6403975"/>
            <a:ext cx="51625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>
                <a:solidFill>
                  <a:schemeClr val="tx1"/>
                </a:solidFill>
              </a:rPr>
              <a:t>Figure 1.2 Example of binary information processing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1.9	Binary Logic</a:t>
            </a:r>
            <a:endParaRPr lang="zh-TW" altLang="en-US" sz="2000"/>
          </a:p>
        </p:txBody>
      </p:sp>
      <p:sp>
        <p:nvSpPr>
          <p:cNvPr id="5120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 sz="2000"/>
              <a:t>Definition of Binary Logic</a:t>
            </a:r>
          </a:p>
          <a:p>
            <a:pPr lvl="1" eaLnBrk="1" hangingPunct="1"/>
            <a:r>
              <a:rPr lang="en-US" altLang="zh-TW" sz="1800"/>
              <a:t>Binary logic consists of binary variables and a set of logical operations. </a:t>
            </a:r>
          </a:p>
          <a:p>
            <a:pPr lvl="1" eaLnBrk="1" hangingPunct="1"/>
            <a:r>
              <a:rPr lang="en-US" altLang="zh-TW" sz="1800"/>
              <a:t>The variables are designated by letters of the alphabet, such as </a:t>
            </a:r>
            <a:r>
              <a:rPr lang="en-US" altLang="zh-TW" sz="1800" i="1"/>
              <a:t>A</a:t>
            </a:r>
            <a:r>
              <a:rPr lang="en-US" altLang="zh-TW" sz="1800"/>
              <a:t>, </a:t>
            </a:r>
            <a:r>
              <a:rPr lang="en-US" altLang="zh-TW" sz="1800" i="1"/>
              <a:t>B</a:t>
            </a:r>
            <a:r>
              <a:rPr lang="en-US" altLang="zh-TW" sz="1800"/>
              <a:t>, </a:t>
            </a:r>
            <a:r>
              <a:rPr lang="en-US" altLang="zh-TW" sz="1800" i="1"/>
              <a:t>C</a:t>
            </a:r>
            <a:r>
              <a:rPr lang="en-US" altLang="zh-TW" sz="1800"/>
              <a:t>, </a:t>
            </a:r>
            <a:r>
              <a:rPr lang="en-US" altLang="zh-TW" sz="1800" i="1"/>
              <a:t>x</a:t>
            </a:r>
            <a:r>
              <a:rPr lang="en-US" altLang="zh-TW" sz="1800"/>
              <a:t>, </a:t>
            </a:r>
            <a:r>
              <a:rPr lang="en-US" altLang="zh-TW" sz="1800" i="1"/>
              <a:t>y</a:t>
            </a:r>
            <a:r>
              <a:rPr lang="en-US" altLang="zh-TW" sz="1800"/>
              <a:t>, </a:t>
            </a:r>
            <a:r>
              <a:rPr lang="en-US" altLang="zh-TW" sz="1800" i="1"/>
              <a:t>z</a:t>
            </a:r>
            <a:r>
              <a:rPr lang="en-US" altLang="zh-TW" sz="1800"/>
              <a:t>, etc, with each variable having two and only two distinct possible values: 1 and 0, </a:t>
            </a:r>
          </a:p>
          <a:p>
            <a:pPr lvl="1" eaLnBrk="1" hangingPunct="1"/>
            <a:r>
              <a:rPr lang="en-US" altLang="zh-TW" sz="1800"/>
              <a:t>Three basic logical operations: AND, OR, and NOT. </a:t>
            </a:r>
          </a:p>
          <a:p>
            <a:pPr eaLnBrk="1" hangingPunct="1"/>
            <a:endParaRPr lang="zh-TW" altLang="en-US"/>
          </a:p>
        </p:txBody>
      </p:sp>
      <p:pic>
        <p:nvPicPr>
          <p:cNvPr id="51205" name="Picture 8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82688" y="3068638"/>
            <a:ext cx="6135687" cy="364807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</p:pic>
      <p:graphicFrame>
        <p:nvGraphicFramePr>
          <p:cNvPr id="51202" name="Object 1024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02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Rectangle 2"/>
          <p:cNvSpPr>
            <a:spLocks noGrp="1" noChangeArrowheads="1"/>
          </p:cNvSpPr>
          <p:nvPr>
            <p:ph type="title"/>
          </p:nvPr>
        </p:nvSpPr>
        <p:spPr>
          <a:xfrm>
            <a:off x="298450" y="228600"/>
            <a:ext cx="8575675" cy="609600"/>
          </a:xfrm>
        </p:spPr>
        <p:txBody>
          <a:bodyPr/>
          <a:lstStyle/>
          <a:p>
            <a:r>
              <a:rPr lang="en-US"/>
              <a:t>Binary Logic</a:t>
            </a:r>
          </a:p>
        </p:txBody>
      </p:sp>
      <p:sp>
        <p:nvSpPr>
          <p:cNvPr id="52232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31800" y="1089025"/>
            <a:ext cx="8461375" cy="415925"/>
          </a:xfrm>
        </p:spPr>
        <p:txBody>
          <a:bodyPr/>
          <a:lstStyle/>
          <a:p>
            <a:r>
              <a:rPr lang="en-US" sz="2000"/>
              <a:t>Truth Tables, Boolean Expressions, and Logic Gates</a:t>
            </a:r>
          </a:p>
        </p:txBody>
      </p:sp>
      <p:graphicFrame>
        <p:nvGraphicFramePr>
          <p:cNvPr id="120836" name="Group 4"/>
          <p:cNvGraphicFramePr>
            <a:graphicFrameLocks noGrp="1"/>
          </p:cNvGraphicFramePr>
          <p:nvPr/>
        </p:nvGraphicFramePr>
        <p:xfrm>
          <a:off x="971550" y="2297113"/>
          <a:ext cx="2160588" cy="2392362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0862" name="Group 30"/>
          <p:cNvGraphicFramePr>
            <a:graphicFrameLocks noGrp="1"/>
          </p:cNvGraphicFramePr>
          <p:nvPr/>
        </p:nvGraphicFramePr>
        <p:xfrm>
          <a:off x="4211638" y="2297113"/>
          <a:ext cx="2160587" cy="2392362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y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20888" name="Group 56"/>
          <p:cNvGraphicFramePr>
            <a:graphicFrameLocks noGrp="1"/>
          </p:cNvGraphicFramePr>
          <p:nvPr/>
        </p:nvGraphicFramePr>
        <p:xfrm>
          <a:off x="7270750" y="2297113"/>
          <a:ext cx="1441450" cy="1435100"/>
        </p:xfrm>
        <a:graphic>
          <a:graphicData uri="http://schemas.openxmlformats.org/drawingml/2006/table">
            <a:tbl>
              <a:tblPr/>
              <a:tblGrid>
                <a:gridCol w="720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x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rgbClr val="FFFF00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z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1</a:t>
                      </a:r>
                    </a:p>
                  </a:txBody>
                  <a:tcPr marL="0" marR="0" marT="0" marB="0"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90000"/>
                        <a:buFont typeface="Wingdings 2" pitchFamily="18" charset="2"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  <a:cs typeface="Times New Roman" pitchFamily="18" charset="0"/>
                        </a:rPr>
                        <a:t>0</a:t>
                      </a:r>
                    </a:p>
                  </a:txBody>
                  <a:tcPr marL="0" marR="0" marT="0" marB="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0902" name="Text Box 70"/>
          <p:cNvSpPr txBox="1">
            <a:spLocks noChangeArrowheads="1"/>
          </p:cNvSpPr>
          <p:nvPr/>
        </p:nvSpPr>
        <p:spPr bwMode="auto">
          <a:xfrm>
            <a:off x="971550" y="1757363"/>
            <a:ext cx="2160588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20903" name="Text Box 71"/>
          <p:cNvSpPr txBox="1">
            <a:spLocks noChangeArrowheads="1"/>
          </p:cNvSpPr>
          <p:nvPr/>
        </p:nvSpPr>
        <p:spPr bwMode="auto">
          <a:xfrm>
            <a:off x="4211638" y="1757363"/>
            <a:ext cx="216058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OR</a:t>
            </a:r>
          </a:p>
        </p:txBody>
      </p:sp>
      <p:sp>
        <p:nvSpPr>
          <p:cNvPr id="120904" name="Text Box 72"/>
          <p:cNvSpPr txBox="1">
            <a:spLocks noChangeArrowheads="1"/>
          </p:cNvSpPr>
          <p:nvPr/>
        </p:nvSpPr>
        <p:spPr bwMode="auto">
          <a:xfrm>
            <a:off x="7451725" y="1757363"/>
            <a:ext cx="1079500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NOT</a:t>
            </a:r>
          </a:p>
        </p:txBody>
      </p:sp>
      <p:graphicFrame>
        <p:nvGraphicFramePr>
          <p:cNvPr id="139264" name="Object 102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5589588"/>
          <a:ext cx="1439862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6" name="Visio" r:id="rId3" imgW="668122" imgH="342351" progId="Visio.Drawing.11">
                  <p:embed/>
                </p:oleObj>
              </mc:Choice>
              <mc:Fallback>
                <p:oleObj name="Visio" r:id="rId3" imgW="668122" imgH="342351" progId="Visio.Drawing.11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589588"/>
                        <a:ext cx="1439862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65" name="Object 1025"/>
          <p:cNvGraphicFramePr>
            <a:graphicFrameLocks noChangeAspect="1"/>
          </p:cNvGraphicFramePr>
          <p:nvPr/>
        </p:nvGraphicFramePr>
        <p:xfrm>
          <a:off x="4572000" y="5589588"/>
          <a:ext cx="1439863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7" name="Visio" r:id="rId5" imgW="668122" imgH="342351" progId="Visio.Drawing.11">
                  <p:embed/>
                </p:oleObj>
              </mc:Choice>
              <mc:Fallback>
                <p:oleObj name="Visio" r:id="rId5" imgW="668122" imgH="342351" progId="Visio.Drawing.11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589588"/>
                        <a:ext cx="1439863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07" name="Text Box 75"/>
          <p:cNvSpPr txBox="1">
            <a:spLocks noChangeArrowheads="1"/>
          </p:cNvSpPr>
          <p:nvPr/>
        </p:nvSpPr>
        <p:spPr bwMode="auto">
          <a:xfrm>
            <a:off x="971550" y="5049838"/>
            <a:ext cx="2160588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 • </a:t>
            </a: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y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x y</a:t>
            </a:r>
          </a:p>
        </p:txBody>
      </p:sp>
      <p:sp>
        <p:nvSpPr>
          <p:cNvPr id="120908" name="Text Box 76"/>
          <p:cNvSpPr txBox="1">
            <a:spLocks noChangeArrowheads="1"/>
          </p:cNvSpPr>
          <p:nvPr/>
        </p:nvSpPr>
        <p:spPr bwMode="auto">
          <a:xfrm>
            <a:off x="4211638" y="5049838"/>
            <a:ext cx="2160587" cy="328612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z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 = </a:t>
            </a: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x</a:t>
            </a:r>
            <a:r>
              <a:rPr lang="en-US" sz="2400" b="1" i="0" u="none">
                <a:solidFill>
                  <a:schemeClr val="tx1"/>
                </a:solidFill>
                <a:cs typeface="Times New Roman" pitchFamily="18" charset="0"/>
              </a:rPr>
              <a:t> + </a:t>
            </a:r>
            <a:r>
              <a:rPr lang="en-US" sz="2400" b="1" u="none">
                <a:solidFill>
                  <a:schemeClr val="tx1"/>
                </a:solidFill>
                <a:cs typeface="Times New Roman" pitchFamily="18" charset="0"/>
              </a:rPr>
              <a:t>y</a:t>
            </a:r>
          </a:p>
        </p:txBody>
      </p:sp>
      <p:grpSp>
        <p:nvGrpSpPr>
          <p:cNvPr id="2" name="Group 77"/>
          <p:cNvGrpSpPr>
            <a:grpSpLocks/>
          </p:cNvGrpSpPr>
          <p:nvPr/>
        </p:nvGrpSpPr>
        <p:grpSpPr bwMode="auto">
          <a:xfrm>
            <a:off x="6732588" y="5049838"/>
            <a:ext cx="2160587" cy="328612"/>
            <a:chOff x="4241" y="3181"/>
            <a:chExt cx="1361" cy="207"/>
          </a:xfrm>
        </p:grpSpPr>
        <p:sp>
          <p:nvSpPr>
            <p:cNvPr id="52306" name="Text Box 78"/>
            <p:cNvSpPr txBox="1">
              <a:spLocks noChangeArrowheads="1"/>
            </p:cNvSpPr>
            <p:nvPr/>
          </p:nvSpPr>
          <p:spPr bwMode="auto">
            <a:xfrm>
              <a:off x="4241" y="3181"/>
              <a:ext cx="1361" cy="207"/>
            </a:xfrm>
            <a:prstGeom prst="rect">
              <a:avLst/>
            </a:prstGeom>
            <a:noFill/>
            <a:ln w="28575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 eaLnBrk="0" hangingPunct="0">
                <a:lnSpc>
                  <a:spcPct val="90000"/>
                </a:lnSpc>
                <a:spcBef>
                  <a:spcPct val="50000"/>
                </a:spcBef>
                <a:buClr>
                  <a:schemeClr val="bg1"/>
                </a:buClr>
                <a:buFont typeface="Arial" charset="0"/>
                <a:buNone/>
              </a:pPr>
              <a:r>
                <a:rPr lang="en-US" sz="2400" b="1" u="none">
                  <a:solidFill>
                    <a:schemeClr val="tx1"/>
                  </a:solidFill>
                  <a:cs typeface="Times New Roman" pitchFamily="18" charset="0"/>
                </a:rPr>
                <a:t>z</a:t>
              </a:r>
              <a:r>
                <a:rPr lang="en-US" sz="2400" b="1" i="0" u="none">
                  <a:solidFill>
                    <a:schemeClr val="tx1"/>
                  </a:solidFill>
                  <a:cs typeface="Times New Roman" pitchFamily="18" charset="0"/>
                </a:rPr>
                <a:t> = </a:t>
              </a:r>
              <a:r>
                <a:rPr lang="en-US" sz="2400" b="1" u="none">
                  <a:solidFill>
                    <a:schemeClr val="tx1"/>
                  </a:solidFill>
                  <a:cs typeface="Times New Roman" pitchFamily="18" charset="0"/>
                </a:rPr>
                <a:t>x</a:t>
              </a:r>
              <a:r>
                <a:rPr lang="en-US" sz="2400" b="1" i="0" u="none">
                  <a:solidFill>
                    <a:schemeClr val="tx1"/>
                  </a:solidFill>
                  <a:cs typeface="Times New Roman" pitchFamily="18" charset="0"/>
                </a:rPr>
                <a:t> = </a:t>
              </a:r>
              <a:r>
                <a:rPr lang="en-US" sz="2400" b="1" u="none">
                  <a:solidFill>
                    <a:schemeClr val="tx1"/>
                  </a:solidFill>
                  <a:cs typeface="Times New Roman" pitchFamily="18" charset="0"/>
                </a:rPr>
                <a:t>x’</a:t>
              </a:r>
            </a:p>
          </p:txBody>
        </p:sp>
        <p:sp>
          <p:nvSpPr>
            <p:cNvPr id="52307" name="Line 79"/>
            <p:cNvSpPr>
              <a:spLocks noChangeShapeType="1"/>
            </p:cNvSpPr>
            <p:nvPr/>
          </p:nvSpPr>
          <p:spPr bwMode="auto">
            <a:xfrm>
              <a:off x="4823" y="3211"/>
              <a:ext cx="1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endParaRPr lang="en-US"/>
            </a:p>
          </p:txBody>
        </p:sp>
      </p:grpSp>
      <p:graphicFrame>
        <p:nvGraphicFramePr>
          <p:cNvPr id="139266" name="Object 1026"/>
          <p:cNvGraphicFramePr>
            <a:graphicFrameLocks noChangeAspect="1"/>
          </p:cNvGraphicFramePr>
          <p:nvPr/>
        </p:nvGraphicFramePr>
        <p:xfrm>
          <a:off x="6732588" y="5646738"/>
          <a:ext cx="1800225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8" name="Visio" r:id="rId7" imgW="668122" imgH="262128" progId="Visio.Drawing.11">
                  <p:embed/>
                </p:oleObj>
              </mc:Choice>
              <mc:Fallback>
                <p:oleObj name="Visio" r:id="rId7" imgW="668122" imgH="262128" progId="Visio.Drawing.11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32588" y="5646738"/>
                        <a:ext cx="1800225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857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913" name="Line 8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52229" name="Object 1027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29" name="Bitmap Image" r:id="rId9" imgW="8895238" imgH="371527" progId="Paint.Picture">
                  <p:embed/>
                </p:oleObj>
              </mc:Choice>
              <mc:Fallback>
                <p:oleObj name="Bitmap Image" r:id="rId9" imgW="8895238" imgH="371527" progId="Paint.Picture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1028"/>
          <p:cNvGraphicFramePr>
            <a:graphicFrameLocks noChangeAspect="1"/>
          </p:cNvGraphicFramePr>
          <p:nvPr/>
        </p:nvGraphicFramePr>
        <p:xfrm>
          <a:off x="0" y="10287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30" name="Bitmap Image" r:id="rId11" imgW="8895238" imgH="371527" progId="Paint.Picture">
                  <p:embed/>
                </p:oleObj>
              </mc:Choice>
              <mc:Fallback>
                <p:oleObj name="Bitmap Image" r:id="rId11" imgW="8895238" imgH="371527" progId="Paint.Picture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287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2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20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20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2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2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9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9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902" grpId="0"/>
      <p:bldP spid="120903" grpId="0"/>
      <p:bldP spid="120904" grpId="0"/>
      <p:bldP spid="120907" grpId="0"/>
      <p:bldP spid="120908" grpId="0"/>
      <p:bldP spid="1209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Radix Complement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>
              <a:buFont typeface="Wingdings" pitchFamily="2" charset="2"/>
              <a:buNone/>
            </a:pPr>
            <a:endParaRPr lang="en-US" altLang="zh-TW"/>
          </a:p>
          <a:p>
            <a:pPr eaLnBrk="1" hangingPunct="1">
              <a:buFont typeface="Wingdings" pitchFamily="2" charset="2"/>
              <a:buNone/>
            </a:pPr>
            <a:endParaRPr lang="en-US" altLang="zh-TW"/>
          </a:p>
          <a:p>
            <a:pPr eaLnBrk="1" hangingPunct="1"/>
            <a:r>
              <a:rPr lang="en-US" altLang="zh-TW"/>
              <a:t>Example: Base-10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en-US" altLang="zh-TW" sz="800"/>
          </a:p>
          <a:p>
            <a:pPr eaLnBrk="1" hangingPunct="1"/>
            <a:r>
              <a:rPr lang="en-US" altLang="zh-TW"/>
              <a:t>Example: Base-2</a:t>
            </a:r>
          </a:p>
        </p:txBody>
      </p:sp>
      <p:sp>
        <p:nvSpPr>
          <p:cNvPr id="22532" name="Rectangle 7"/>
          <p:cNvSpPr>
            <a:spLocks noChangeArrowheads="1"/>
          </p:cNvSpPr>
          <p:nvPr/>
        </p:nvSpPr>
        <p:spPr bwMode="auto">
          <a:xfrm>
            <a:off x="909638" y="1957388"/>
            <a:ext cx="7310437" cy="1311275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of an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-digit number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in base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is defined as </a:t>
            </a:r>
            <a:endParaRPr lang="tr-TR" altLang="zh-TW" sz="2000" i="0" u="none">
              <a:solidFill>
                <a:schemeClr val="tx1"/>
              </a:solidFill>
            </a:endParaRPr>
          </a:p>
          <a:p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≠ 0 and as 0 for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0. Comparing with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we note that the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's complement is obtained by adding 1 to the 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's complement, since 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= [(</a:t>
            </a:r>
            <a:r>
              <a:rPr lang="en-US" altLang="zh-TW" sz="2000" u="none">
                <a:solidFill>
                  <a:schemeClr val="tx1"/>
                </a:solidFill>
              </a:rPr>
              <a:t>r</a:t>
            </a:r>
            <a:r>
              <a:rPr lang="en-US" altLang="zh-TW" sz="2000" u="none" baseline="30000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 </a:t>
            </a:r>
            <a:r>
              <a:rPr lang="en-US" altLang="zh-TW" sz="20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2000" i="0" u="none">
                <a:solidFill>
                  <a:schemeClr val="tx1"/>
                </a:solidFill>
              </a:rPr>
              <a:t> 1) – </a:t>
            </a:r>
            <a:r>
              <a:rPr lang="en-US" altLang="zh-TW" sz="2000" u="none">
                <a:solidFill>
                  <a:schemeClr val="tx1"/>
                </a:solidFill>
              </a:rPr>
              <a:t>N</a:t>
            </a:r>
            <a:r>
              <a:rPr lang="en-US" altLang="zh-TW" sz="2000" i="0" u="none">
                <a:solidFill>
                  <a:schemeClr val="tx1"/>
                </a:solidFill>
              </a:rPr>
              <a:t>] + 1.</a:t>
            </a:r>
          </a:p>
        </p:txBody>
      </p:sp>
      <p:sp>
        <p:nvSpPr>
          <p:cNvPr id="22533" name="Rectangle 9"/>
          <p:cNvSpPr>
            <a:spLocks noChangeArrowheads="1"/>
          </p:cNvSpPr>
          <p:nvPr/>
        </p:nvSpPr>
        <p:spPr bwMode="auto">
          <a:xfrm>
            <a:off x="968375" y="4127500"/>
            <a:ext cx="468630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 10's complement of 012398 is 987602</a:t>
            </a:r>
          </a:p>
          <a:p>
            <a:r>
              <a:rPr lang="en-US" altLang="zh-TW" sz="2000" i="0" u="none">
                <a:solidFill>
                  <a:schemeClr val="tx1"/>
                </a:solidFill>
              </a:rPr>
              <a:t>The 10's complement of 246700 is 753300  </a:t>
            </a:r>
          </a:p>
        </p:txBody>
      </p:sp>
      <p:sp>
        <p:nvSpPr>
          <p:cNvPr id="22534" name="Rectangle 11"/>
          <p:cNvSpPr>
            <a:spLocks noChangeArrowheads="1"/>
          </p:cNvSpPr>
          <p:nvPr/>
        </p:nvSpPr>
        <p:spPr bwMode="auto">
          <a:xfrm>
            <a:off x="968375" y="5594350"/>
            <a:ext cx="4730750" cy="708025"/>
          </a:xfrm>
          <a:prstGeom prst="rect">
            <a:avLst/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 2's complement of 1101100 is 0010100 </a:t>
            </a:r>
          </a:p>
          <a:p>
            <a:r>
              <a:rPr lang="en-US" altLang="zh-TW" sz="2000" i="0" u="none">
                <a:solidFill>
                  <a:schemeClr val="tx1"/>
                </a:solidFill>
              </a:rPr>
              <a:t>The 2's complement of 0110111 is 1001001 </a:t>
            </a:r>
          </a:p>
        </p:txBody>
      </p:sp>
      <p:graphicFrame>
        <p:nvGraphicFramePr>
          <p:cNvPr id="25602" name="Object 9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Bitmap Image" r:id="rId2" imgW="8895238" imgH="371527" progId="Paint.Picture">
                  <p:embed/>
                </p:oleObj>
              </mc:Choice>
              <mc:Fallback>
                <p:oleObj name="Bitmap Image" r:id="rId2" imgW="8895238" imgH="37152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2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animBg="1"/>
      <p:bldP spid="22533" grpId="0" animBg="1"/>
      <p:bldP spid="22534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Switching Circuits</a:t>
            </a:r>
          </a:p>
        </p:txBody>
      </p:sp>
      <p:pic>
        <p:nvPicPr>
          <p:cNvPr id="53253" name="Picture 3" descr="b3gzbczu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2163" y="2889250"/>
            <a:ext cx="506412" cy="906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254" name="Line 4"/>
          <p:cNvSpPr>
            <a:spLocks noChangeShapeType="1"/>
          </p:cNvSpPr>
          <p:nvPr/>
        </p:nvSpPr>
        <p:spPr bwMode="auto">
          <a:xfrm flipV="1">
            <a:off x="1038225" y="253047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55" name="Line 5"/>
          <p:cNvSpPr>
            <a:spLocks noChangeShapeType="1"/>
          </p:cNvSpPr>
          <p:nvPr/>
        </p:nvSpPr>
        <p:spPr bwMode="auto">
          <a:xfrm flipV="1">
            <a:off x="1038225" y="2528888"/>
            <a:ext cx="81756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56" name="Line 6"/>
          <p:cNvSpPr>
            <a:spLocks noChangeShapeType="1"/>
          </p:cNvSpPr>
          <p:nvPr/>
        </p:nvSpPr>
        <p:spPr bwMode="auto">
          <a:xfrm flipV="1">
            <a:off x="1038225" y="3790950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57" name="Line 7"/>
          <p:cNvSpPr>
            <a:spLocks noChangeShapeType="1"/>
          </p:cNvSpPr>
          <p:nvPr/>
        </p:nvSpPr>
        <p:spPr bwMode="auto">
          <a:xfrm>
            <a:off x="1038225" y="4149725"/>
            <a:ext cx="26177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16" name="Litebulb"/>
          <p:cNvSpPr>
            <a:spLocks noChangeAspect="1" noEditPoints="1" noChangeArrowheads="1"/>
          </p:cNvSpPr>
          <p:nvPr/>
        </p:nvSpPr>
        <p:spPr bwMode="auto">
          <a:xfrm rot="5400000">
            <a:off x="3613150" y="2857500"/>
            <a:ext cx="658813" cy="900113"/>
          </a:xfrm>
          <a:custGeom>
            <a:avLst/>
            <a:gdLst>
              <a:gd name="T0" fmla="*/ 306442974 w 21600"/>
              <a:gd name="T1" fmla="*/ 0 h 21600"/>
              <a:gd name="T2" fmla="*/ 612884972 w 21600"/>
              <a:gd name="T3" fmla="*/ 563146327 h 21600"/>
              <a:gd name="T4" fmla="*/ 0 w 21600"/>
              <a:gd name="T5" fmla="*/ 563146327 h 21600"/>
              <a:gd name="T6" fmla="*/ 306442974 w 21600"/>
              <a:gd name="T7" fmla="*/ 1563088331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3259" name="Line 9"/>
          <p:cNvSpPr>
            <a:spLocks noChangeShapeType="1"/>
          </p:cNvSpPr>
          <p:nvPr/>
        </p:nvSpPr>
        <p:spPr bwMode="auto">
          <a:xfrm flipV="1">
            <a:off x="3656013" y="3340100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60" name="Line 10"/>
          <p:cNvSpPr>
            <a:spLocks noChangeShapeType="1"/>
          </p:cNvSpPr>
          <p:nvPr/>
        </p:nvSpPr>
        <p:spPr bwMode="auto">
          <a:xfrm flipV="1">
            <a:off x="3492500" y="2528888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61" name="Line 11"/>
          <p:cNvSpPr>
            <a:spLocks noChangeShapeType="1"/>
          </p:cNvSpPr>
          <p:nvPr/>
        </p:nvSpPr>
        <p:spPr bwMode="auto">
          <a:xfrm flipV="1">
            <a:off x="2674938" y="2528888"/>
            <a:ext cx="819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20" name="Line 12"/>
          <p:cNvSpPr>
            <a:spLocks noChangeShapeType="1"/>
          </p:cNvSpPr>
          <p:nvPr/>
        </p:nvSpPr>
        <p:spPr bwMode="auto">
          <a:xfrm flipV="1">
            <a:off x="1855788" y="2349500"/>
            <a:ext cx="246062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21" name="Line 13"/>
          <p:cNvSpPr>
            <a:spLocks noChangeShapeType="1"/>
          </p:cNvSpPr>
          <p:nvPr/>
        </p:nvSpPr>
        <p:spPr bwMode="auto">
          <a:xfrm flipV="1">
            <a:off x="2430463" y="2349500"/>
            <a:ext cx="244475" cy="1809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64" name="Line 14"/>
          <p:cNvSpPr>
            <a:spLocks noChangeShapeType="1"/>
          </p:cNvSpPr>
          <p:nvPr/>
        </p:nvSpPr>
        <p:spPr bwMode="auto">
          <a:xfrm flipV="1">
            <a:off x="2101850" y="2528888"/>
            <a:ext cx="328613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53265" name="Text Box 15"/>
          <p:cNvSpPr txBox="1">
            <a:spLocks noChangeArrowheads="1"/>
          </p:cNvSpPr>
          <p:nvPr/>
        </p:nvSpPr>
        <p:spPr bwMode="auto">
          <a:xfrm>
            <a:off x="792163" y="1757363"/>
            <a:ext cx="3240087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AND</a:t>
            </a:r>
          </a:p>
        </p:txBody>
      </p:sp>
      <p:sp>
        <p:nvSpPr>
          <p:cNvPr id="119824" name="Text Box 16"/>
          <p:cNvSpPr txBox="1">
            <a:spLocks noChangeArrowheads="1"/>
          </p:cNvSpPr>
          <p:nvPr/>
        </p:nvSpPr>
        <p:spPr bwMode="auto">
          <a:xfrm>
            <a:off x="5111750" y="1757363"/>
            <a:ext cx="2700338" cy="384175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latin typeface="Arial" charset="0"/>
                <a:cs typeface="Arial" charset="0"/>
              </a:rPr>
              <a:t>OR</a:t>
            </a:r>
          </a:p>
        </p:txBody>
      </p:sp>
      <p:pic>
        <p:nvPicPr>
          <p:cNvPr id="119825" name="Picture 17" descr="b3gzbczu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32363" y="2889250"/>
            <a:ext cx="506412" cy="90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26" name="Line 18"/>
          <p:cNvSpPr>
            <a:spLocks noChangeShapeType="1"/>
          </p:cNvSpPr>
          <p:nvPr/>
        </p:nvSpPr>
        <p:spPr bwMode="auto">
          <a:xfrm flipV="1">
            <a:off x="5178425" y="2528888"/>
            <a:ext cx="0" cy="3603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27" name="Line 19"/>
          <p:cNvSpPr>
            <a:spLocks noChangeShapeType="1"/>
          </p:cNvSpPr>
          <p:nvPr/>
        </p:nvSpPr>
        <p:spPr bwMode="auto">
          <a:xfrm flipV="1">
            <a:off x="5178425" y="2528888"/>
            <a:ext cx="1144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28" name="Line 20"/>
          <p:cNvSpPr>
            <a:spLocks noChangeShapeType="1"/>
          </p:cNvSpPr>
          <p:nvPr/>
        </p:nvSpPr>
        <p:spPr bwMode="auto">
          <a:xfrm flipV="1">
            <a:off x="5178425" y="3789363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29" name="Line 21"/>
          <p:cNvSpPr>
            <a:spLocks noChangeShapeType="1"/>
          </p:cNvSpPr>
          <p:nvPr/>
        </p:nvSpPr>
        <p:spPr bwMode="auto">
          <a:xfrm>
            <a:off x="5178425" y="4148138"/>
            <a:ext cx="2619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0" name="Litebulb"/>
          <p:cNvSpPr>
            <a:spLocks noChangeAspect="1" noEditPoints="1" noChangeArrowheads="1"/>
          </p:cNvSpPr>
          <p:nvPr/>
        </p:nvSpPr>
        <p:spPr bwMode="auto">
          <a:xfrm rot="5400000">
            <a:off x="7754938" y="2857500"/>
            <a:ext cx="657225" cy="898525"/>
          </a:xfrm>
          <a:custGeom>
            <a:avLst/>
            <a:gdLst>
              <a:gd name="T0" fmla="*/ 304232142 w 21600"/>
              <a:gd name="T1" fmla="*/ 0 h 21600"/>
              <a:gd name="T2" fmla="*/ 608463797 w 21600"/>
              <a:gd name="T3" fmla="*/ 560171398 h 21600"/>
              <a:gd name="T4" fmla="*/ 0 w 21600"/>
              <a:gd name="T5" fmla="*/ 560171398 h 21600"/>
              <a:gd name="T6" fmla="*/ 304232142 w 21600"/>
              <a:gd name="T7" fmla="*/ 1554829062 h 21600"/>
              <a:gd name="T8" fmla="*/ 0 60000 65536"/>
              <a:gd name="T9" fmla="*/ 0 60000 65536"/>
              <a:gd name="T10" fmla="*/ 0 60000 65536"/>
              <a:gd name="T11" fmla="*/ 0 60000 65536"/>
              <a:gd name="T12" fmla="*/ 3556 w 21600"/>
              <a:gd name="T13" fmla="*/ 2188 h 21600"/>
              <a:gd name="T14" fmla="*/ 18277 w 21600"/>
              <a:gd name="T15" fmla="*/ 928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0825" y="21723"/>
                </a:moveTo>
                <a:lnTo>
                  <a:pt x="11215" y="21723"/>
                </a:lnTo>
                <a:lnTo>
                  <a:pt x="11552" y="21688"/>
                </a:lnTo>
                <a:lnTo>
                  <a:pt x="11916" y="21617"/>
                </a:lnTo>
                <a:lnTo>
                  <a:pt x="12253" y="21547"/>
                </a:lnTo>
                <a:lnTo>
                  <a:pt x="12617" y="21441"/>
                </a:lnTo>
                <a:lnTo>
                  <a:pt x="12902" y="21317"/>
                </a:lnTo>
                <a:lnTo>
                  <a:pt x="13162" y="21176"/>
                </a:lnTo>
                <a:lnTo>
                  <a:pt x="13396" y="21000"/>
                </a:lnTo>
                <a:lnTo>
                  <a:pt x="13655" y="20841"/>
                </a:lnTo>
                <a:lnTo>
                  <a:pt x="13863" y="20629"/>
                </a:lnTo>
                <a:lnTo>
                  <a:pt x="14045" y="20435"/>
                </a:lnTo>
                <a:lnTo>
                  <a:pt x="14200" y="20223"/>
                </a:lnTo>
                <a:lnTo>
                  <a:pt x="14356" y="19994"/>
                </a:lnTo>
                <a:lnTo>
                  <a:pt x="14460" y="19747"/>
                </a:lnTo>
                <a:lnTo>
                  <a:pt x="14512" y="19482"/>
                </a:lnTo>
                <a:lnTo>
                  <a:pt x="14512" y="19235"/>
                </a:lnTo>
                <a:lnTo>
                  <a:pt x="14512" y="19147"/>
                </a:lnTo>
                <a:lnTo>
                  <a:pt x="14512" y="18900"/>
                </a:lnTo>
                <a:lnTo>
                  <a:pt x="14512" y="18529"/>
                </a:lnTo>
                <a:lnTo>
                  <a:pt x="14512" y="18052"/>
                </a:lnTo>
                <a:lnTo>
                  <a:pt x="14512" y="17505"/>
                </a:lnTo>
                <a:lnTo>
                  <a:pt x="14512" y="16976"/>
                </a:lnTo>
                <a:lnTo>
                  <a:pt x="14512" y="16464"/>
                </a:lnTo>
                <a:lnTo>
                  <a:pt x="14512" y="15952"/>
                </a:lnTo>
                <a:lnTo>
                  <a:pt x="14512" y="15758"/>
                </a:lnTo>
                <a:lnTo>
                  <a:pt x="14616" y="15547"/>
                </a:lnTo>
                <a:lnTo>
                  <a:pt x="14694" y="15352"/>
                </a:lnTo>
                <a:lnTo>
                  <a:pt x="14798" y="15141"/>
                </a:lnTo>
                <a:lnTo>
                  <a:pt x="15161" y="14735"/>
                </a:lnTo>
                <a:lnTo>
                  <a:pt x="15602" y="14329"/>
                </a:lnTo>
                <a:lnTo>
                  <a:pt x="16745" y="13552"/>
                </a:lnTo>
                <a:lnTo>
                  <a:pt x="18043" y="12670"/>
                </a:lnTo>
                <a:lnTo>
                  <a:pt x="18744" y="12194"/>
                </a:lnTo>
                <a:lnTo>
                  <a:pt x="19341" y="11647"/>
                </a:lnTo>
                <a:lnTo>
                  <a:pt x="19938" y="11099"/>
                </a:lnTo>
                <a:lnTo>
                  <a:pt x="20483" y="10464"/>
                </a:lnTo>
                <a:lnTo>
                  <a:pt x="20743" y="10164"/>
                </a:lnTo>
                <a:lnTo>
                  <a:pt x="20950" y="9794"/>
                </a:lnTo>
                <a:lnTo>
                  <a:pt x="21132" y="9441"/>
                </a:lnTo>
                <a:lnTo>
                  <a:pt x="21288" y="9035"/>
                </a:lnTo>
                <a:lnTo>
                  <a:pt x="21444" y="8664"/>
                </a:lnTo>
                <a:lnTo>
                  <a:pt x="21548" y="8223"/>
                </a:lnTo>
                <a:lnTo>
                  <a:pt x="21600" y="7782"/>
                </a:lnTo>
                <a:lnTo>
                  <a:pt x="21600" y="7341"/>
                </a:lnTo>
                <a:lnTo>
                  <a:pt x="21600" y="6935"/>
                </a:lnTo>
                <a:lnTo>
                  <a:pt x="21548" y="6564"/>
                </a:lnTo>
                <a:lnTo>
                  <a:pt x="21496" y="6229"/>
                </a:lnTo>
                <a:lnTo>
                  <a:pt x="21392" y="5858"/>
                </a:lnTo>
                <a:lnTo>
                  <a:pt x="21288" y="5523"/>
                </a:lnTo>
                <a:lnTo>
                  <a:pt x="21132" y="5135"/>
                </a:lnTo>
                <a:lnTo>
                  <a:pt x="20950" y="4800"/>
                </a:lnTo>
                <a:lnTo>
                  <a:pt x="20743" y="4464"/>
                </a:lnTo>
                <a:lnTo>
                  <a:pt x="20535" y="4164"/>
                </a:lnTo>
                <a:lnTo>
                  <a:pt x="20301" y="3847"/>
                </a:lnTo>
                <a:lnTo>
                  <a:pt x="20042" y="3547"/>
                </a:lnTo>
                <a:lnTo>
                  <a:pt x="19782" y="3247"/>
                </a:lnTo>
                <a:lnTo>
                  <a:pt x="19133" y="2664"/>
                </a:lnTo>
                <a:lnTo>
                  <a:pt x="18458" y="2152"/>
                </a:lnTo>
                <a:lnTo>
                  <a:pt x="17705" y="1694"/>
                </a:lnTo>
                <a:lnTo>
                  <a:pt x="16849" y="1252"/>
                </a:lnTo>
                <a:lnTo>
                  <a:pt x="16407" y="1076"/>
                </a:lnTo>
                <a:lnTo>
                  <a:pt x="15940" y="900"/>
                </a:lnTo>
                <a:lnTo>
                  <a:pt x="15499" y="741"/>
                </a:lnTo>
                <a:lnTo>
                  <a:pt x="15057" y="600"/>
                </a:lnTo>
                <a:lnTo>
                  <a:pt x="14564" y="458"/>
                </a:lnTo>
                <a:lnTo>
                  <a:pt x="14045" y="335"/>
                </a:lnTo>
                <a:lnTo>
                  <a:pt x="13500" y="229"/>
                </a:lnTo>
                <a:lnTo>
                  <a:pt x="13006" y="158"/>
                </a:lnTo>
                <a:lnTo>
                  <a:pt x="12461" y="88"/>
                </a:lnTo>
                <a:lnTo>
                  <a:pt x="11968" y="52"/>
                </a:lnTo>
                <a:lnTo>
                  <a:pt x="11423" y="17"/>
                </a:lnTo>
                <a:lnTo>
                  <a:pt x="10825" y="17"/>
                </a:lnTo>
                <a:lnTo>
                  <a:pt x="10254" y="17"/>
                </a:lnTo>
                <a:lnTo>
                  <a:pt x="9709" y="52"/>
                </a:lnTo>
                <a:lnTo>
                  <a:pt x="9216" y="88"/>
                </a:lnTo>
                <a:lnTo>
                  <a:pt x="8671" y="158"/>
                </a:lnTo>
                <a:lnTo>
                  <a:pt x="8177" y="229"/>
                </a:lnTo>
                <a:lnTo>
                  <a:pt x="7632" y="335"/>
                </a:lnTo>
                <a:lnTo>
                  <a:pt x="7113" y="458"/>
                </a:lnTo>
                <a:lnTo>
                  <a:pt x="6620" y="600"/>
                </a:lnTo>
                <a:lnTo>
                  <a:pt x="6178" y="741"/>
                </a:lnTo>
                <a:lnTo>
                  <a:pt x="5737" y="900"/>
                </a:lnTo>
                <a:lnTo>
                  <a:pt x="5270" y="1076"/>
                </a:lnTo>
                <a:lnTo>
                  <a:pt x="4828" y="1252"/>
                </a:lnTo>
                <a:lnTo>
                  <a:pt x="3972" y="1694"/>
                </a:lnTo>
                <a:lnTo>
                  <a:pt x="3219" y="2152"/>
                </a:lnTo>
                <a:lnTo>
                  <a:pt x="2544" y="2664"/>
                </a:lnTo>
                <a:lnTo>
                  <a:pt x="1895" y="3247"/>
                </a:lnTo>
                <a:lnTo>
                  <a:pt x="1635" y="3547"/>
                </a:lnTo>
                <a:lnTo>
                  <a:pt x="1375" y="3847"/>
                </a:lnTo>
                <a:lnTo>
                  <a:pt x="1142" y="4164"/>
                </a:lnTo>
                <a:lnTo>
                  <a:pt x="934" y="4464"/>
                </a:lnTo>
                <a:lnTo>
                  <a:pt x="726" y="4800"/>
                </a:lnTo>
                <a:lnTo>
                  <a:pt x="545" y="5135"/>
                </a:lnTo>
                <a:lnTo>
                  <a:pt x="389" y="5523"/>
                </a:lnTo>
                <a:lnTo>
                  <a:pt x="285" y="5858"/>
                </a:lnTo>
                <a:lnTo>
                  <a:pt x="181" y="6229"/>
                </a:lnTo>
                <a:lnTo>
                  <a:pt x="129" y="6564"/>
                </a:lnTo>
                <a:lnTo>
                  <a:pt x="77" y="6935"/>
                </a:lnTo>
                <a:lnTo>
                  <a:pt x="77" y="7341"/>
                </a:lnTo>
                <a:lnTo>
                  <a:pt x="77" y="7782"/>
                </a:lnTo>
                <a:lnTo>
                  <a:pt x="129" y="8223"/>
                </a:lnTo>
                <a:lnTo>
                  <a:pt x="233" y="8664"/>
                </a:lnTo>
                <a:lnTo>
                  <a:pt x="389" y="9035"/>
                </a:lnTo>
                <a:lnTo>
                  <a:pt x="545" y="9441"/>
                </a:lnTo>
                <a:lnTo>
                  <a:pt x="726" y="9794"/>
                </a:lnTo>
                <a:lnTo>
                  <a:pt x="934" y="10164"/>
                </a:lnTo>
                <a:lnTo>
                  <a:pt x="1194" y="10464"/>
                </a:lnTo>
                <a:lnTo>
                  <a:pt x="1739" y="11099"/>
                </a:lnTo>
                <a:lnTo>
                  <a:pt x="2336" y="11647"/>
                </a:lnTo>
                <a:lnTo>
                  <a:pt x="2933" y="12194"/>
                </a:lnTo>
                <a:lnTo>
                  <a:pt x="3634" y="12670"/>
                </a:lnTo>
                <a:lnTo>
                  <a:pt x="4932" y="13552"/>
                </a:lnTo>
                <a:lnTo>
                  <a:pt x="6075" y="14329"/>
                </a:lnTo>
                <a:lnTo>
                  <a:pt x="6516" y="14735"/>
                </a:lnTo>
                <a:lnTo>
                  <a:pt x="6879" y="15141"/>
                </a:lnTo>
                <a:lnTo>
                  <a:pt x="6983" y="15352"/>
                </a:lnTo>
                <a:lnTo>
                  <a:pt x="7061" y="15547"/>
                </a:lnTo>
                <a:lnTo>
                  <a:pt x="7165" y="15758"/>
                </a:lnTo>
                <a:lnTo>
                  <a:pt x="7165" y="15952"/>
                </a:lnTo>
                <a:lnTo>
                  <a:pt x="7165" y="16464"/>
                </a:lnTo>
                <a:lnTo>
                  <a:pt x="7165" y="16976"/>
                </a:lnTo>
                <a:lnTo>
                  <a:pt x="7165" y="17505"/>
                </a:lnTo>
                <a:lnTo>
                  <a:pt x="7165" y="18052"/>
                </a:lnTo>
                <a:lnTo>
                  <a:pt x="7165" y="18529"/>
                </a:lnTo>
                <a:lnTo>
                  <a:pt x="7165" y="18900"/>
                </a:lnTo>
                <a:lnTo>
                  <a:pt x="7165" y="19147"/>
                </a:lnTo>
                <a:lnTo>
                  <a:pt x="7165" y="19235"/>
                </a:lnTo>
                <a:lnTo>
                  <a:pt x="7165" y="19482"/>
                </a:lnTo>
                <a:lnTo>
                  <a:pt x="7217" y="19747"/>
                </a:lnTo>
                <a:lnTo>
                  <a:pt x="7321" y="19994"/>
                </a:lnTo>
                <a:lnTo>
                  <a:pt x="7476" y="20223"/>
                </a:lnTo>
                <a:lnTo>
                  <a:pt x="7632" y="20435"/>
                </a:lnTo>
                <a:lnTo>
                  <a:pt x="7814" y="20629"/>
                </a:lnTo>
                <a:lnTo>
                  <a:pt x="8022" y="20841"/>
                </a:lnTo>
                <a:lnTo>
                  <a:pt x="8281" y="21000"/>
                </a:lnTo>
                <a:lnTo>
                  <a:pt x="8515" y="21176"/>
                </a:lnTo>
                <a:lnTo>
                  <a:pt x="8775" y="21317"/>
                </a:lnTo>
                <a:lnTo>
                  <a:pt x="9060" y="21441"/>
                </a:lnTo>
                <a:lnTo>
                  <a:pt x="9424" y="21547"/>
                </a:lnTo>
                <a:lnTo>
                  <a:pt x="9761" y="21617"/>
                </a:lnTo>
                <a:lnTo>
                  <a:pt x="10125" y="21688"/>
                </a:lnTo>
                <a:lnTo>
                  <a:pt x="10462" y="21723"/>
                </a:lnTo>
                <a:lnTo>
                  <a:pt x="10825" y="21723"/>
                </a:lnTo>
                <a:close/>
              </a:path>
              <a:path w="21600" h="21600" extrusionOk="0">
                <a:moveTo>
                  <a:pt x="9242" y="14417"/>
                </a:moveTo>
                <a:lnTo>
                  <a:pt x="8541" y="12035"/>
                </a:lnTo>
                <a:lnTo>
                  <a:pt x="7295" y="10129"/>
                </a:lnTo>
                <a:lnTo>
                  <a:pt x="6905" y="9652"/>
                </a:lnTo>
                <a:lnTo>
                  <a:pt x="8541" y="10182"/>
                </a:lnTo>
                <a:lnTo>
                  <a:pt x="9787" y="9547"/>
                </a:lnTo>
                <a:lnTo>
                  <a:pt x="11189" y="10129"/>
                </a:lnTo>
                <a:lnTo>
                  <a:pt x="12279" y="9547"/>
                </a:lnTo>
                <a:lnTo>
                  <a:pt x="13370" y="10076"/>
                </a:lnTo>
                <a:lnTo>
                  <a:pt x="14850" y="9652"/>
                </a:lnTo>
                <a:lnTo>
                  <a:pt x="12902" y="12247"/>
                </a:lnTo>
                <a:lnTo>
                  <a:pt x="12357" y="14417"/>
                </a:lnTo>
                <a:moveTo>
                  <a:pt x="7191" y="15952"/>
                </a:moveTo>
                <a:lnTo>
                  <a:pt x="14512" y="15952"/>
                </a:lnTo>
                <a:lnTo>
                  <a:pt x="14512" y="17064"/>
                </a:lnTo>
                <a:lnTo>
                  <a:pt x="7191" y="17047"/>
                </a:lnTo>
                <a:lnTo>
                  <a:pt x="7191" y="18123"/>
                </a:lnTo>
                <a:lnTo>
                  <a:pt x="14512" y="18158"/>
                </a:lnTo>
                <a:lnTo>
                  <a:pt x="14538" y="19182"/>
                </a:lnTo>
                <a:lnTo>
                  <a:pt x="7217" y="19182"/>
                </a:lnTo>
              </a:path>
            </a:pathLst>
          </a:custGeom>
          <a:solidFill>
            <a:srgbClr val="FFFFCC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9831" name="Line 23"/>
          <p:cNvSpPr>
            <a:spLocks noChangeShapeType="1"/>
          </p:cNvSpPr>
          <p:nvPr/>
        </p:nvSpPr>
        <p:spPr bwMode="auto">
          <a:xfrm flipV="1">
            <a:off x="7797800" y="3338513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2" name="Line 24"/>
          <p:cNvSpPr>
            <a:spLocks noChangeShapeType="1"/>
          </p:cNvSpPr>
          <p:nvPr/>
        </p:nvSpPr>
        <p:spPr bwMode="auto">
          <a:xfrm flipV="1">
            <a:off x="7634288" y="2527300"/>
            <a:ext cx="0" cy="809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3" name="Line 25"/>
          <p:cNvSpPr>
            <a:spLocks noChangeShapeType="1"/>
          </p:cNvSpPr>
          <p:nvPr/>
        </p:nvSpPr>
        <p:spPr bwMode="auto">
          <a:xfrm flipV="1">
            <a:off x="6570663" y="2528888"/>
            <a:ext cx="10652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4" name="Line 26"/>
          <p:cNvSpPr>
            <a:spLocks noChangeShapeType="1"/>
          </p:cNvSpPr>
          <p:nvPr/>
        </p:nvSpPr>
        <p:spPr bwMode="auto">
          <a:xfrm flipV="1">
            <a:off x="6323013" y="2349500"/>
            <a:ext cx="246062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5" name="Line 27"/>
          <p:cNvSpPr>
            <a:spLocks noChangeShapeType="1"/>
          </p:cNvSpPr>
          <p:nvPr/>
        </p:nvSpPr>
        <p:spPr bwMode="auto">
          <a:xfrm flipV="1">
            <a:off x="6248400" y="2701925"/>
            <a:ext cx="246063" cy="179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6" name="Line 28"/>
          <p:cNvSpPr>
            <a:spLocks noChangeShapeType="1"/>
          </p:cNvSpPr>
          <p:nvPr/>
        </p:nvSpPr>
        <p:spPr bwMode="auto">
          <a:xfrm>
            <a:off x="6573838" y="2867025"/>
            <a:ext cx="2365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7" name="Line 29"/>
          <p:cNvSpPr>
            <a:spLocks noChangeShapeType="1"/>
          </p:cNvSpPr>
          <p:nvPr/>
        </p:nvSpPr>
        <p:spPr bwMode="auto">
          <a:xfrm flipV="1">
            <a:off x="6253163" y="2528888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8" name="Line 30"/>
          <p:cNvSpPr>
            <a:spLocks noChangeShapeType="1"/>
          </p:cNvSpPr>
          <p:nvPr/>
        </p:nvSpPr>
        <p:spPr bwMode="auto">
          <a:xfrm flipV="1">
            <a:off x="6797675" y="2528888"/>
            <a:ext cx="0" cy="3444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39" name="Line 31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pic>
        <p:nvPicPr>
          <p:cNvPr id="119840" name="Picture 32" descr="MCj02510660000[1]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 rot="3429528">
            <a:off x="906463" y="1708150"/>
            <a:ext cx="1230312" cy="48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9841" name="Line 33"/>
          <p:cNvSpPr>
            <a:spLocks noChangeShapeType="1"/>
          </p:cNvSpPr>
          <p:nvPr/>
        </p:nvSpPr>
        <p:spPr bwMode="auto">
          <a:xfrm flipV="1">
            <a:off x="1871663" y="2528888"/>
            <a:ext cx="2968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42" name="Line 34"/>
          <p:cNvSpPr>
            <a:spLocks noChangeShapeType="1"/>
          </p:cNvSpPr>
          <p:nvPr/>
        </p:nvSpPr>
        <p:spPr bwMode="auto">
          <a:xfrm flipV="1">
            <a:off x="2411413" y="2528888"/>
            <a:ext cx="296862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sp>
        <p:nvSpPr>
          <p:cNvPr id="119843" name="Line 35"/>
          <p:cNvSpPr>
            <a:spLocks noChangeShapeType="1"/>
          </p:cNvSpPr>
          <p:nvPr/>
        </p:nvSpPr>
        <p:spPr bwMode="auto">
          <a:xfrm flipV="1">
            <a:off x="6324600" y="2528888"/>
            <a:ext cx="296863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 anchorCtr="1">
            <a:spAutoFit/>
          </a:bodyPr>
          <a:lstStyle/>
          <a:p>
            <a:endParaRPr lang="en-US"/>
          </a:p>
        </p:txBody>
      </p:sp>
      <p:graphicFrame>
        <p:nvGraphicFramePr>
          <p:cNvPr id="53250" name="Object 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0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1"/>
          <p:cNvGraphicFramePr>
            <a:graphicFrameLocks noChangeAspect="1"/>
          </p:cNvGraphicFramePr>
          <p:nvPr/>
        </p:nvGraphicFramePr>
        <p:xfrm>
          <a:off x="0" y="10287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51" name="Bitmap Image" r:id="rId6" imgW="8895238" imgH="371527" progId="Paint.Picture">
                  <p:embed/>
                </p:oleObj>
              </mc:Choice>
              <mc:Fallback>
                <p:oleObj name="Bitmap Image" r:id="rId6" imgW="8895238" imgH="37152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287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7.40741E-7 L -0.00104 -0.0467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" y="-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49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676 L 0.07778 0.00579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0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778 0.00579 L -0.00104 -0.04676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0" y="-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98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-0.04676 L 0.49115 0.00579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00" y="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115 0.00579 L 0.43212 -0.04676 " pathEditMode="relative" rAng="0" ptsTypes="AA">
                                      <p:cBhvr>
                                        <p:cTn id="79" dur="500" fill="hold"/>
                                        <p:tgtEl>
                                          <p:spTgt spid="1198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00" y="-26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161"/>
                                      </p:to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500" fill="hold"/>
                                        <p:tgtEl>
                                          <p:spTgt spid="11983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820" grpId="0" animBg="1"/>
      <p:bldP spid="119821" grpId="0" animBg="1"/>
      <p:bldP spid="119824" grpId="0"/>
      <p:bldP spid="119826" grpId="0" animBg="1"/>
      <p:bldP spid="119827" grpId="0" animBg="1"/>
      <p:bldP spid="119828" grpId="0" animBg="1"/>
      <p:bldP spid="119829" grpId="0" animBg="1"/>
      <p:bldP spid="119830" grpId="0" animBg="1"/>
      <p:bldP spid="119831" grpId="0" animBg="1"/>
      <p:bldP spid="119832" grpId="0" animBg="1"/>
      <p:bldP spid="119833" grpId="0" animBg="1"/>
      <p:bldP spid="119834" grpId="0" animBg="1"/>
      <p:bldP spid="119834" grpId="1" animBg="1"/>
      <p:bldP spid="119835" grpId="0" animBg="1"/>
      <p:bldP spid="119836" grpId="0" animBg="1"/>
      <p:bldP spid="119837" grpId="0" animBg="1"/>
      <p:bldP spid="119838" grpId="0" animBg="1"/>
      <p:bldP spid="119839" grpId="0" animBg="1"/>
      <p:bldP spid="119841" grpId="0" animBg="1"/>
      <p:bldP spid="119842" grpId="0" animBg="1"/>
      <p:bldP spid="1198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54277" name="內容版面配置區 2"/>
          <p:cNvSpPr>
            <a:spLocks noGrp="1"/>
          </p:cNvSpPr>
          <p:nvPr>
            <p:ph idx="1"/>
          </p:nvPr>
        </p:nvSpPr>
        <p:spPr>
          <a:xfrm>
            <a:off x="307975" y="1325563"/>
            <a:ext cx="8570913" cy="5202237"/>
          </a:xfrm>
        </p:spPr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itchFamily="18" charset="2"/>
              </a:rPr>
              <a:t>Example of binary signals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54278" name="Picture 7"/>
          <p:cNvPicPr>
            <a:picLocks noChangeAspect="1" noChangeArrowheads="1"/>
          </p:cNvPicPr>
          <p:nvPr/>
        </p:nvPicPr>
        <p:blipFill>
          <a:blip r:embed="rId2">
            <a:lum bright="-18000" contrast="24000"/>
          </a:blip>
          <a:srcRect/>
          <a:stretch>
            <a:fillRect/>
          </a:stretch>
        </p:blipFill>
        <p:spPr bwMode="auto">
          <a:xfrm>
            <a:off x="1317625" y="2270125"/>
            <a:ext cx="2509838" cy="41243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cxnSp>
        <p:nvCxnSpPr>
          <p:cNvPr id="54279" name="直線單箭頭接點 7"/>
          <p:cNvCxnSpPr>
            <a:cxnSpLocks noChangeShapeType="1"/>
          </p:cNvCxnSpPr>
          <p:nvPr/>
        </p:nvCxnSpPr>
        <p:spPr bwMode="auto">
          <a:xfrm>
            <a:off x="4633913" y="5299075"/>
            <a:ext cx="3419475" cy="1588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4280" name="直線單箭頭接點 9"/>
          <p:cNvCxnSpPr>
            <a:cxnSpLocks noChangeShapeType="1"/>
          </p:cNvCxnSpPr>
          <p:nvPr/>
        </p:nvCxnSpPr>
        <p:spPr bwMode="auto">
          <a:xfrm rot="16200000" flipV="1">
            <a:off x="3561557" y="4226718"/>
            <a:ext cx="2133600" cy="11113"/>
          </a:xfrm>
          <a:prstGeom prst="straightConnector1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arrow" w="med" len="med"/>
          </a:ln>
        </p:spPr>
      </p:cxnSp>
      <p:cxnSp>
        <p:nvCxnSpPr>
          <p:cNvPr id="54281" name="直線接點 11"/>
          <p:cNvCxnSpPr>
            <a:cxnSpLocks noChangeShapeType="1"/>
          </p:cNvCxnSpPr>
          <p:nvPr/>
        </p:nvCxnSpPr>
        <p:spPr bwMode="auto">
          <a:xfrm>
            <a:off x="4643438" y="5299075"/>
            <a:ext cx="766762" cy="1588"/>
          </a:xfrm>
          <a:prstGeom prst="line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  <p:cxnSp>
        <p:nvCxnSpPr>
          <p:cNvPr id="54282" name="直線接點 13"/>
          <p:cNvCxnSpPr>
            <a:cxnSpLocks noChangeShapeType="1"/>
          </p:cNvCxnSpPr>
          <p:nvPr/>
        </p:nvCxnSpPr>
        <p:spPr bwMode="auto">
          <a:xfrm>
            <a:off x="4564063" y="4827588"/>
            <a:ext cx="138112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4283" name="直線接點 14"/>
          <p:cNvCxnSpPr>
            <a:cxnSpLocks noChangeShapeType="1"/>
          </p:cNvCxnSpPr>
          <p:nvPr/>
        </p:nvCxnSpPr>
        <p:spPr bwMode="auto">
          <a:xfrm>
            <a:off x="4559300" y="4232275"/>
            <a:ext cx="138113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cxnSp>
        <p:nvCxnSpPr>
          <p:cNvPr id="54284" name="直線接點 15"/>
          <p:cNvCxnSpPr>
            <a:cxnSpLocks noChangeShapeType="1"/>
          </p:cNvCxnSpPr>
          <p:nvPr/>
        </p:nvCxnSpPr>
        <p:spPr bwMode="auto">
          <a:xfrm>
            <a:off x="4564063" y="3676650"/>
            <a:ext cx="138112" cy="1588"/>
          </a:xfrm>
          <a:prstGeom prst="line">
            <a:avLst/>
          </a:prstGeom>
          <a:noFill/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</p:spPr>
      </p:cxnSp>
      <p:sp>
        <p:nvSpPr>
          <p:cNvPr id="54285" name="文字方塊 16"/>
          <p:cNvSpPr txBox="1">
            <a:spLocks noChangeArrowheads="1"/>
          </p:cNvSpPr>
          <p:nvPr/>
        </p:nvSpPr>
        <p:spPr bwMode="auto">
          <a:xfrm>
            <a:off x="6145213" y="6858000"/>
            <a:ext cx="18415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zh-TW" altLang="en-US"/>
          </a:p>
        </p:txBody>
      </p:sp>
      <p:sp>
        <p:nvSpPr>
          <p:cNvPr id="54286" name="文字方塊 17"/>
          <p:cNvSpPr txBox="1">
            <a:spLocks noChangeArrowheads="1"/>
          </p:cNvSpPr>
          <p:nvPr/>
        </p:nvSpPr>
        <p:spPr bwMode="auto">
          <a:xfrm>
            <a:off x="4338638" y="5113338"/>
            <a:ext cx="3000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/>
              <a:t>0</a:t>
            </a:r>
            <a:endParaRPr lang="zh-TW" altLang="en-US" sz="1800" i="0" u="none"/>
          </a:p>
        </p:txBody>
      </p:sp>
      <p:sp>
        <p:nvSpPr>
          <p:cNvPr id="54287" name="文字方塊 18"/>
          <p:cNvSpPr txBox="1">
            <a:spLocks noChangeArrowheads="1"/>
          </p:cNvSpPr>
          <p:nvPr/>
        </p:nvSpPr>
        <p:spPr bwMode="auto">
          <a:xfrm>
            <a:off x="4333875" y="4645025"/>
            <a:ext cx="300038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/>
              <a:t>1</a:t>
            </a:r>
            <a:endParaRPr lang="zh-TW" altLang="en-US" sz="1800" i="0" u="none"/>
          </a:p>
        </p:txBody>
      </p:sp>
      <p:sp>
        <p:nvSpPr>
          <p:cNvPr id="54288" name="文字方塊 20"/>
          <p:cNvSpPr txBox="1">
            <a:spLocks noChangeArrowheads="1"/>
          </p:cNvSpPr>
          <p:nvPr/>
        </p:nvSpPr>
        <p:spPr bwMode="auto">
          <a:xfrm>
            <a:off x="4333875" y="4056063"/>
            <a:ext cx="300038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/>
              <a:t>2</a:t>
            </a:r>
            <a:endParaRPr lang="zh-TW" altLang="en-US" sz="1800" i="0" u="none"/>
          </a:p>
        </p:txBody>
      </p:sp>
      <p:sp>
        <p:nvSpPr>
          <p:cNvPr id="54289" name="文字方塊 21"/>
          <p:cNvSpPr txBox="1">
            <a:spLocks noChangeArrowheads="1"/>
          </p:cNvSpPr>
          <p:nvPr/>
        </p:nvSpPr>
        <p:spPr bwMode="auto">
          <a:xfrm>
            <a:off x="4348163" y="3509963"/>
            <a:ext cx="3000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/>
              <a:t>3</a:t>
            </a:r>
            <a:endParaRPr lang="zh-TW" altLang="en-US" sz="1800" i="0" u="none"/>
          </a:p>
        </p:txBody>
      </p:sp>
      <p:cxnSp>
        <p:nvCxnSpPr>
          <p:cNvPr id="24" name="直線接點 23"/>
          <p:cNvCxnSpPr/>
          <p:nvPr/>
        </p:nvCxnSpPr>
        <p:spPr bwMode="auto">
          <a:xfrm rot="5400000" flipH="1" flipV="1">
            <a:off x="4791076" y="4306887"/>
            <a:ext cx="1592262" cy="3921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0" name="直線接點 29"/>
          <p:cNvCxnSpPr/>
          <p:nvPr/>
        </p:nvCxnSpPr>
        <p:spPr bwMode="auto">
          <a:xfrm>
            <a:off x="5783263" y="3697288"/>
            <a:ext cx="1131887" cy="15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32" name="直線接點 31"/>
          <p:cNvCxnSpPr/>
          <p:nvPr/>
        </p:nvCxnSpPr>
        <p:spPr bwMode="auto">
          <a:xfrm rot="16200000" flipH="1">
            <a:off x="6369050" y="4252913"/>
            <a:ext cx="1603375" cy="51117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54293" name="直線接點 32"/>
          <p:cNvCxnSpPr>
            <a:cxnSpLocks noChangeShapeType="1"/>
          </p:cNvCxnSpPr>
          <p:nvPr/>
        </p:nvCxnSpPr>
        <p:spPr bwMode="auto">
          <a:xfrm>
            <a:off x="7419975" y="5294313"/>
            <a:ext cx="433388" cy="1587"/>
          </a:xfrm>
          <a:prstGeom prst="line">
            <a:avLst/>
          </a:prstGeom>
          <a:noFill/>
          <a:ln w="25400" algn="ctr">
            <a:solidFill>
              <a:srgbClr val="0000FF"/>
            </a:solidFill>
            <a:round/>
            <a:headEnd type="none" w="sm" len="sm"/>
            <a:tailEnd type="none" w="sm" len="sm"/>
          </a:ln>
        </p:spPr>
      </p:cxnSp>
      <p:cxnSp>
        <p:nvCxnSpPr>
          <p:cNvPr id="54294" name="直線接點 35"/>
          <p:cNvCxnSpPr>
            <a:cxnSpLocks noChangeShapeType="1"/>
          </p:cNvCxnSpPr>
          <p:nvPr/>
        </p:nvCxnSpPr>
        <p:spPr bwMode="auto">
          <a:xfrm>
            <a:off x="4751388" y="4237038"/>
            <a:ext cx="2890837" cy="1587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</p:spPr>
      </p:cxnSp>
      <p:cxnSp>
        <p:nvCxnSpPr>
          <p:cNvPr id="54295" name="直線接點 36"/>
          <p:cNvCxnSpPr>
            <a:cxnSpLocks noChangeShapeType="1"/>
          </p:cNvCxnSpPr>
          <p:nvPr/>
        </p:nvCxnSpPr>
        <p:spPr bwMode="auto">
          <a:xfrm>
            <a:off x="4746625" y="4832350"/>
            <a:ext cx="2890838" cy="1588"/>
          </a:xfrm>
          <a:prstGeom prst="line">
            <a:avLst/>
          </a:prstGeom>
          <a:noFill/>
          <a:ln w="12700" algn="ctr">
            <a:solidFill>
              <a:srgbClr val="FF0000"/>
            </a:solidFill>
            <a:prstDash val="sysDash"/>
            <a:round/>
            <a:headEnd type="none" w="sm" len="sm"/>
            <a:tailEnd type="none" w="sm" len="sm"/>
          </a:ln>
        </p:spPr>
      </p:cxnSp>
      <p:sp>
        <p:nvSpPr>
          <p:cNvPr id="54296" name="文字方塊 37"/>
          <p:cNvSpPr txBox="1">
            <a:spLocks noChangeArrowheads="1"/>
          </p:cNvSpPr>
          <p:nvPr/>
        </p:nvSpPr>
        <p:spPr bwMode="auto">
          <a:xfrm>
            <a:off x="5907088" y="3779838"/>
            <a:ext cx="923925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rgbClr val="FF0000"/>
                </a:solidFill>
                <a:latin typeface="Book Antiqua" pitchFamily="18" charset="0"/>
              </a:rPr>
              <a:t>Logic 1</a:t>
            </a:r>
            <a:endParaRPr lang="zh-TW" altLang="en-US" sz="1800" i="0" u="none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4297" name="文字方塊 38"/>
          <p:cNvSpPr txBox="1">
            <a:spLocks noChangeArrowheads="1"/>
          </p:cNvSpPr>
          <p:nvPr/>
        </p:nvSpPr>
        <p:spPr bwMode="auto">
          <a:xfrm>
            <a:off x="5921375" y="4876800"/>
            <a:ext cx="923925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rgbClr val="FF0000"/>
                </a:solidFill>
                <a:latin typeface="Book Antiqua" pitchFamily="18" charset="0"/>
              </a:rPr>
              <a:t>Logic 0</a:t>
            </a:r>
            <a:endParaRPr lang="zh-TW" altLang="en-US" sz="1800" i="0" u="none">
              <a:solidFill>
                <a:srgbClr val="FF0000"/>
              </a:solidFill>
              <a:latin typeface="Book Antiqua" pitchFamily="18" charset="0"/>
            </a:endParaRPr>
          </a:p>
        </p:txBody>
      </p:sp>
      <p:sp>
        <p:nvSpPr>
          <p:cNvPr id="54298" name="文字方塊 39"/>
          <p:cNvSpPr txBox="1">
            <a:spLocks noChangeArrowheads="1"/>
          </p:cNvSpPr>
          <p:nvPr/>
        </p:nvSpPr>
        <p:spPr bwMode="auto">
          <a:xfrm>
            <a:off x="5773738" y="4365625"/>
            <a:ext cx="1217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  <a:latin typeface="Book Antiqua" pitchFamily="18" charset="0"/>
              </a:rPr>
              <a:t>Un-define</a:t>
            </a:r>
            <a:endParaRPr lang="zh-TW" altLang="en-US" sz="1800" i="0" u="none">
              <a:solidFill>
                <a:schemeClr val="tx1"/>
              </a:solidFill>
              <a:latin typeface="Book Antiqua" pitchFamily="18" charset="0"/>
            </a:endParaRPr>
          </a:p>
        </p:txBody>
      </p:sp>
      <p:sp>
        <p:nvSpPr>
          <p:cNvPr id="54299" name="文字方塊 24"/>
          <p:cNvSpPr txBox="1">
            <a:spLocks noChangeArrowheads="1"/>
          </p:cNvSpPr>
          <p:nvPr/>
        </p:nvSpPr>
        <p:spPr bwMode="auto">
          <a:xfrm>
            <a:off x="2640013" y="6435725"/>
            <a:ext cx="3852862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TW" sz="1800" i="0" u="none">
                <a:solidFill>
                  <a:schemeClr val="tx1"/>
                </a:solidFill>
              </a:rPr>
              <a:t>Figure 1.3 Example of binary signals</a:t>
            </a:r>
            <a:endParaRPr lang="zh-TW" altLang="en-US" sz="1800" i="0" u="none">
              <a:solidFill>
                <a:schemeClr val="tx1"/>
              </a:solidFill>
            </a:endParaRPr>
          </a:p>
        </p:txBody>
      </p:sp>
      <p:graphicFrame>
        <p:nvGraphicFramePr>
          <p:cNvPr id="54274" name="Object 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4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1"/>
          <p:cNvGraphicFramePr>
            <a:graphicFrameLocks noChangeAspect="1"/>
          </p:cNvGraphicFramePr>
          <p:nvPr/>
        </p:nvGraphicFramePr>
        <p:xfrm>
          <a:off x="0" y="10287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75" name="Bitmap Image" r:id="rId5" imgW="8895238" imgH="371527" progId="Paint.Picture">
                  <p:embed/>
                </p:oleObj>
              </mc:Choice>
              <mc:Fallback>
                <p:oleObj name="Bitmap Image" r:id="rId5" imgW="8895238" imgH="371527" progId="Paint.Picture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287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5530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itchFamily="18" charset="2"/>
              </a:rPr>
              <a:t>Graphic Symbols and Input-Output Signals for Logic gates: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2">
            <a:lum bright="-18000" contrast="30000"/>
          </a:blip>
          <a:srcRect/>
          <a:stretch>
            <a:fillRect/>
          </a:stretch>
        </p:blipFill>
        <p:spPr bwMode="auto">
          <a:xfrm>
            <a:off x="776288" y="2247900"/>
            <a:ext cx="7618412" cy="11461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3" name="矩形 4"/>
          <p:cNvSpPr>
            <a:spLocks noChangeArrowheads="1"/>
          </p:cNvSpPr>
          <p:nvPr/>
        </p:nvSpPr>
        <p:spPr bwMode="auto">
          <a:xfrm>
            <a:off x="2460625" y="3430588"/>
            <a:ext cx="3992563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Fig. 1.4 Symbols for digital logic circuits</a:t>
            </a:r>
          </a:p>
        </p:txBody>
      </p:sp>
      <p:pic>
        <p:nvPicPr>
          <p:cNvPr id="55304" name="Picture 7"/>
          <p:cNvPicPr>
            <a:picLocks noChangeAspect="1" noChangeArrowheads="1"/>
          </p:cNvPicPr>
          <p:nvPr/>
        </p:nvPicPr>
        <p:blipFill>
          <a:blip r:embed="rId3">
            <a:lum bright="-18000" contrast="30000"/>
          </a:blip>
          <a:srcRect/>
          <a:stretch>
            <a:fillRect/>
          </a:stretch>
        </p:blipFill>
        <p:spPr bwMode="auto">
          <a:xfrm>
            <a:off x="2324100" y="3929063"/>
            <a:ext cx="3859213" cy="253206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5305" name="Text Box 9"/>
          <p:cNvSpPr txBox="1">
            <a:spLocks noChangeArrowheads="1"/>
          </p:cNvSpPr>
          <p:nvPr/>
        </p:nvSpPr>
        <p:spPr bwMode="auto">
          <a:xfrm>
            <a:off x="2486025" y="6462713"/>
            <a:ext cx="3762375" cy="368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Fig. 1.5 Input-Output signals for gates</a:t>
            </a:r>
          </a:p>
        </p:txBody>
      </p:sp>
      <p:graphicFrame>
        <p:nvGraphicFramePr>
          <p:cNvPr id="55298" name="Object 9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8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299" name="Object 10"/>
          <p:cNvGraphicFramePr>
            <a:graphicFrameLocks noChangeAspect="1"/>
          </p:cNvGraphicFramePr>
          <p:nvPr/>
        </p:nvGraphicFramePr>
        <p:xfrm>
          <a:off x="0" y="10287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299" name="Bitmap Image" r:id="rId6" imgW="8895238" imgH="371527" progId="Paint.Picture">
                  <p:embed/>
                </p:oleObj>
              </mc:Choice>
              <mc:Fallback>
                <p:oleObj name="Bitmap Image" r:id="rId6" imgW="8895238" imgH="37152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0287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Binary Logic</a:t>
            </a:r>
            <a:endParaRPr lang="zh-TW" altLang="en-US" sz="2000"/>
          </a:p>
        </p:txBody>
      </p:sp>
      <p:sp>
        <p:nvSpPr>
          <p:cNvPr id="56324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Logic gates</a:t>
            </a:r>
          </a:p>
          <a:p>
            <a:pPr lvl="1" eaLnBrk="1" hangingPunct="1"/>
            <a:r>
              <a:rPr lang="en-US" altLang="zh-TW">
                <a:sym typeface="Symbol" pitchFamily="18" charset="2"/>
              </a:rPr>
              <a:t>Graphic Symbols and Input-Output Signals for Logic gates:</a:t>
            </a:r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56325" name="Picture 10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 t="5128"/>
          <a:stretch>
            <a:fillRect/>
          </a:stretch>
        </p:blipFill>
        <p:spPr bwMode="auto">
          <a:xfrm>
            <a:off x="1081088" y="2700338"/>
            <a:ext cx="6854825" cy="1768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56326" name="矩形 4"/>
          <p:cNvSpPr>
            <a:spLocks noChangeArrowheads="1"/>
          </p:cNvSpPr>
          <p:nvPr/>
        </p:nvSpPr>
        <p:spPr bwMode="auto">
          <a:xfrm>
            <a:off x="2516188" y="4672013"/>
            <a:ext cx="3513137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Fig. 1.6   Gates with multiple inputs</a:t>
            </a:r>
          </a:p>
        </p:txBody>
      </p:sp>
      <p:graphicFrame>
        <p:nvGraphicFramePr>
          <p:cNvPr id="56322" name="Object 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2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Complements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1800" y="1089025"/>
            <a:ext cx="8280400" cy="3216275"/>
          </a:xfrm>
        </p:spPr>
        <p:txBody>
          <a:bodyPr/>
          <a:lstStyle/>
          <a:p>
            <a:r>
              <a:rPr lang="en-US"/>
              <a:t>2’s Complement (</a:t>
            </a:r>
            <a:r>
              <a:rPr lang="en-US" i="1"/>
              <a:t>Radix</a:t>
            </a:r>
            <a:r>
              <a:rPr lang="en-US"/>
              <a:t> Complement)</a:t>
            </a:r>
          </a:p>
          <a:p>
            <a:pPr lvl="1"/>
            <a:r>
              <a:rPr lang="en-US"/>
              <a:t>Take 1’s complement then add 1</a:t>
            </a:r>
          </a:p>
          <a:p>
            <a:pPr lvl="1"/>
            <a:r>
              <a:rPr lang="en-US"/>
              <a:t>Toggle all bits to the left of the first ‘1’ from the right</a:t>
            </a:r>
          </a:p>
          <a:p>
            <a:pPr lvl="1">
              <a:buFont typeface="Wingdings" pitchFamily="2" charset="2"/>
              <a:buNone/>
            </a:pPr>
            <a:r>
              <a:rPr lang="en-US" i="1">
                <a:solidFill>
                  <a:srgbClr val="FF6600"/>
                </a:solidFill>
              </a:rPr>
              <a:t>Example</a:t>
            </a:r>
            <a:r>
              <a:rPr lang="en-US">
                <a:solidFill>
                  <a:srgbClr val="FF6600"/>
                </a:solidFill>
              </a:rPr>
              <a:t>:</a:t>
            </a:r>
          </a:p>
          <a:p>
            <a:pPr lvl="1">
              <a:buFont typeface="Wingdings" pitchFamily="2" charset="2"/>
              <a:buNone/>
            </a:pPr>
            <a:r>
              <a:rPr lang="en-US"/>
              <a:t>Number:</a:t>
            </a:r>
          </a:p>
          <a:p>
            <a:pPr lvl="1">
              <a:buFont typeface="Wingdings" pitchFamily="2" charset="2"/>
              <a:buNone/>
            </a:pPr>
            <a:r>
              <a:rPr lang="en-US">
                <a:solidFill>
                  <a:srgbClr val="FF9900"/>
                </a:solidFill>
              </a:rPr>
              <a:t>1’s</a:t>
            </a:r>
            <a:r>
              <a:rPr lang="en-US"/>
              <a:t> Comp.:</a:t>
            </a:r>
            <a:endParaRPr lang="en-US" baseline="-25000">
              <a:solidFill>
                <a:srgbClr val="FF6600"/>
              </a:solidFill>
              <a:sym typeface="Wingdings" pitchFamily="2" charset="2"/>
            </a:endParaRPr>
          </a:p>
        </p:txBody>
      </p:sp>
      <p:sp>
        <p:nvSpPr>
          <p:cNvPr id="118788" name="Line 4"/>
          <p:cNvSpPr>
            <a:spLocks noChangeShapeType="1"/>
          </p:cNvSpPr>
          <p:nvPr/>
        </p:nvSpPr>
        <p:spPr bwMode="auto">
          <a:xfrm>
            <a:off x="8532813" y="6742113"/>
            <a:ext cx="5397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89" name="Line 5"/>
          <p:cNvSpPr>
            <a:spLocks noChangeShapeType="1"/>
          </p:cNvSpPr>
          <p:nvPr/>
        </p:nvSpPr>
        <p:spPr bwMode="auto">
          <a:xfrm flipH="1">
            <a:off x="2232025" y="5049838"/>
            <a:ext cx="27003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  <p:sp>
        <p:nvSpPr>
          <p:cNvPr id="118790" name="Text Box 6"/>
          <p:cNvSpPr txBox="1">
            <a:spLocks noChangeArrowheads="1"/>
          </p:cNvSpPr>
          <p:nvPr/>
        </p:nvSpPr>
        <p:spPr bwMode="auto">
          <a:xfrm>
            <a:off x="2143125" y="5229225"/>
            <a:ext cx="2609850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 0 0 0 0</a:t>
            </a:r>
            <a:endParaRPr lang="en-US" sz="2800" b="1" i="0" u="none">
              <a:solidFill>
                <a:schemeClr val="tx1"/>
              </a:solidFill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118791" name="Text Box 7"/>
          <p:cNvSpPr txBox="1">
            <a:spLocks noChangeArrowheads="1"/>
          </p:cNvSpPr>
          <p:nvPr/>
        </p:nvSpPr>
        <p:spPr bwMode="auto">
          <a:xfrm>
            <a:off x="1871663" y="3359150"/>
            <a:ext cx="2881312" cy="15811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  <a:sym typeface="Wingdings" pitchFamily="2" charset="2"/>
              </a:rPr>
              <a:t>0 0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1 1 1 1</a:t>
            </a:r>
          </a:p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  <a:sym typeface="Wingdings" pitchFamily="2" charset="2"/>
              </a:rPr>
              <a:t>+                        1</a:t>
            </a:r>
          </a:p>
        </p:txBody>
      </p:sp>
      <p:sp>
        <p:nvSpPr>
          <p:cNvPr id="118792" name="Text Box 8"/>
          <p:cNvSpPr txBox="1">
            <a:spLocks noChangeArrowheads="1"/>
          </p:cNvSpPr>
          <p:nvPr/>
        </p:nvSpPr>
        <p:spPr bwMode="auto">
          <a:xfrm>
            <a:off x="431800" y="2074863"/>
            <a:ext cx="539750" cy="27463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000" b="1" i="0" u="none">
                <a:solidFill>
                  <a:schemeClr val="accent1"/>
                </a:solidFill>
                <a:latin typeface="Arial" charset="0"/>
                <a:cs typeface="Arial" charset="0"/>
              </a:rPr>
              <a:t>OR</a:t>
            </a:r>
          </a:p>
        </p:txBody>
      </p:sp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5292725" y="3362325"/>
            <a:ext cx="2881313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</a:t>
            </a: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1 1 </a:t>
            </a: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0 0 0 0</a:t>
            </a:r>
          </a:p>
        </p:txBody>
      </p:sp>
      <p:sp>
        <p:nvSpPr>
          <p:cNvPr id="118794" name="Text Box 10"/>
          <p:cNvSpPr txBox="1">
            <a:spLocks noChangeArrowheads="1"/>
          </p:cNvSpPr>
          <p:nvPr/>
        </p:nvSpPr>
        <p:spPr bwMode="auto">
          <a:xfrm>
            <a:off x="7993063" y="5229225"/>
            <a:ext cx="179387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5" name="Text Box 11"/>
          <p:cNvSpPr txBox="1">
            <a:spLocks noChangeArrowheads="1"/>
          </p:cNvSpPr>
          <p:nvPr/>
        </p:nvSpPr>
        <p:spPr bwMode="auto">
          <a:xfrm>
            <a:off x="77184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6" name="Text Box 12"/>
          <p:cNvSpPr txBox="1">
            <a:spLocks noChangeArrowheads="1"/>
          </p:cNvSpPr>
          <p:nvPr/>
        </p:nvSpPr>
        <p:spPr bwMode="auto">
          <a:xfrm>
            <a:off x="74517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7" name="Text Box 13"/>
          <p:cNvSpPr txBox="1">
            <a:spLocks noChangeArrowheads="1"/>
          </p:cNvSpPr>
          <p:nvPr/>
        </p:nvSpPr>
        <p:spPr bwMode="auto">
          <a:xfrm>
            <a:off x="71786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tx1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798" name="Text Box 14"/>
          <p:cNvSpPr txBox="1">
            <a:spLocks noChangeArrowheads="1"/>
          </p:cNvSpPr>
          <p:nvPr/>
        </p:nvSpPr>
        <p:spPr bwMode="auto">
          <a:xfrm>
            <a:off x="69119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18799" name="Text Box 15"/>
          <p:cNvSpPr txBox="1">
            <a:spLocks noChangeArrowheads="1"/>
          </p:cNvSpPr>
          <p:nvPr/>
        </p:nvSpPr>
        <p:spPr bwMode="auto">
          <a:xfrm>
            <a:off x="66516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  <p:sp>
        <p:nvSpPr>
          <p:cNvPr id="118800" name="Text Box 16"/>
          <p:cNvSpPr txBox="1">
            <a:spLocks noChangeArrowheads="1"/>
          </p:cNvSpPr>
          <p:nvPr/>
        </p:nvSpPr>
        <p:spPr bwMode="auto">
          <a:xfrm>
            <a:off x="637222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1"/>
                </a:solidFill>
                <a:cs typeface="Times New Roman" pitchFamily="18" charset="0"/>
              </a:rPr>
              <a:t>1</a:t>
            </a:r>
          </a:p>
        </p:txBody>
      </p:sp>
      <p:sp>
        <p:nvSpPr>
          <p:cNvPr id="118801" name="Text Box 17"/>
          <p:cNvSpPr txBox="1">
            <a:spLocks noChangeArrowheads="1"/>
          </p:cNvSpPr>
          <p:nvPr/>
        </p:nvSpPr>
        <p:spPr bwMode="auto">
          <a:xfrm>
            <a:off x="6111875" y="5229225"/>
            <a:ext cx="179388" cy="3841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50000"/>
              </a:spcBef>
              <a:buClr>
                <a:schemeClr val="bg1"/>
              </a:buClr>
              <a:buFont typeface="Arial" charset="0"/>
              <a:buNone/>
            </a:pPr>
            <a:r>
              <a:rPr lang="en-US" sz="2800" b="1" i="0" u="none">
                <a:solidFill>
                  <a:schemeClr val="accent2"/>
                </a:solidFill>
                <a:cs typeface="Times New Roman" pitchFamily="18" charset="0"/>
              </a:rPr>
              <a:t>0</a:t>
            </a:r>
          </a:p>
        </p:txBody>
      </p:sp>
      <p:graphicFrame>
        <p:nvGraphicFramePr>
          <p:cNvPr id="26626" name="Object 18"/>
          <p:cNvGraphicFramePr>
            <a:graphicFrameLocks noChangeAspect="1"/>
          </p:cNvGraphicFramePr>
          <p:nvPr/>
        </p:nvGraphicFramePr>
        <p:xfrm>
          <a:off x="0" y="823913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23913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" fill="hold"/>
                                        <p:tgtEl>
                                          <p:spTgt spid="1187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"/>
                            </p:stCondLst>
                            <p:childTnLst>
                              <p:par>
                                <p:cTn id="1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" fill="hold"/>
                                        <p:tgtEl>
                                          <p:spTgt spid="1187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87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100" fill="hold"/>
                                        <p:tgtEl>
                                          <p:spTgt spid="1187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ind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921"/>
                            </p:stCondLst>
                            <p:childTnLst>
                              <p:par>
                                <p:cTn id="5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100" fill="hold"/>
                                        <p:tgtEl>
                                          <p:spTgt spid="118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0" dur="500" fill="hold"/>
                                        <p:tgtEl>
                                          <p:spTgt spid="118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65" dur="500" fill="hold"/>
                                        <p:tgtEl>
                                          <p:spTgt spid="118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0" dur="500" fill="hold"/>
                                        <p:tgtEl>
                                          <p:spTgt spid="118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75" dur="500" fill="hold"/>
                                        <p:tgtEl>
                                          <p:spTgt spid="118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0" dur="500" fill="hold"/>
                                        <p:tgtEl>
                                          <p:spTgt spid="118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86" dur="500" fill="hold"/>
                                        <p:tgtEl>
                                          <p:spTgt spid="118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18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53 -0.23774 L 0.00053 -0.00185 " pathEditMode="relative" rAng="0" ptsTypes="AA">
                                      <p:cBhvr>
                                        <p:cTn id="96" dur="500" fill="hold"/>
                                        <p:tgtEl>
                                          <p:spTgt spid="118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8" grpId="0" animBg="1"/>
      <p:bldP spid="118789" grpId="0" animBg="1"/>
      <p:bldP spid="118790" grpId="0"/>
      <p:bldP spid="118792" grpId="0"/>
      <p:bldP spid="118794" grpId="0" build="allAtOnce"/>
      <p:bldP spid="118795" grpId="0" build="allAtOnce"/>
      <p:bldP spid="118796" grpId="0" build="allAtOnce"/>
      <p:bldP spid="118797" grpId="0" build="allAtOnce"/>
      <p:bldP spid="118798" grpId="0" build="allAtOnce"/>
      <p:bldP spid="118799" grpId="0" build="allAtOnce"/>
      <p:bldP spid="118800" grpId="0" build="allAtOnce"/>
      <p:bldP spid="118801" grpId="0" build="allAtOnce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7652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Subtraction with Complements</a:t>
            </a:r>
          </a:p>
          <a:p>
            <a:pPr lvl="1" eaLnBrk="1" hangingPunct="1"/>
            <a:r>
              <a:rPr lang="en-US" altLang="zh-TW"/>
              <a:t>The subtraction of two </a:t>
            </a:r>
            <a:r>
              <a:rPr lang="en-US" altLang="zh-TW" i="1"/>
              <a:t>n</a:t>
            </a:r>
            <a:r>
              <a:rPr lang="en-US" altLang="zh-TW"/>
              <a:t>-digit unsigned numbers </a:t>
            </a:r>
            <a:r>
              <a:rPr lang="en-US" altLang="zh-TW" i="1"/>
              <a:t>M</a:t>
            </a:r>
            <a:r>
              <a:rPr lang="en-US" altLang="zh-TW"/>
              <a:t> – </a:t>
            </a:r>
            <a:r>
              <a:rPr lang="en-US" altLang="zh-TW" i="1"/>
              <a:t>N</a:t>
            </a:r>
            <a:r>
              <a:rPr lang="en-US" altLang="zh-TW"/>
              <a:t> in base</a:t>
            </a:r>
            <a:r>
              <a:rPr lang="en-US" altLang="zh-TW" i="1"/>
              <a:t> r </a:t>
            </a:r>
            <a:r>
              <a:rPr lang="en-US" altLang="zh-TW"/>
              <a:t>can be done as follows:</a:t>
            </a:r>
          </a:p>
          <a:p>
            <a:pPr eaLnBrk="1" hangingPunct="1"/>
            <a:endParaRPr lang="zh-TW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200150" y="2624138"/>
            <a:ext cx="7213600" cy="231457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27650" name="Object 7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8676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1.5</a:t>
            </a:r>
          </a:p>
          <a:p>
            <a:pPr lvl="1" eaLnBrk="1" hangingPunct="1"/>
            <a:r>
              <a:rPr lang="en-US" altLang="zh-TW"/>
              <a:t>Using 10's complement, subtract 72532 – 3250.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TW" sz="2000"/>
          </a:p>
          <a:p>
            <a:pPr eaLnBrk="1" hangingPunct="1">
              <a:buFont typeface="Wingdings" pitchFamily="2" charset="2"/>
              <a:buNone/>
            </a:pPr>
            <a:endParaRPr lang="en-US" altLang="zh-TW" sz="2000"/>
          </a:p>
          <a:p>
            <a:pPr eaLnBrk="1" hangingPunct="1">
              <a:buFont typeface="Wingdings" pitchFamily="2" charset="2"/>
              <a:buNone/>
            </a:pPr>
            <a:endParaRPr lang="en-US" altLang="zh-TW" sz="2000"/>
          </a:p>
          <a:p>
            <a:pPr eaLnBrk="1" hangingPunct="1">
              <a:buFont typeface="Wingdings" pitchFamily="2" charset="2"/>
              <a:buNone/>
            </a:pPr>
            <a:endParaRPr lang="en-US" altLang="zh-TW" sz="1600"/>
          </a:p>
          <a:p>
            <a:pPr eaLnBrk="1" hangingPunct="1">
              <a:buFont typeface="Wingdings" pitchFamily="2" charset="2"/>
              <a:buNone/>
            </a:pPr>
            <a:endParaRPr lang="en-US" altLang="zh-TW" sz="1600"/>
          </a:p>
          <a:p>
            <a:pPr eaLnBrk="1" hangingPunct="1">
              <a:buFont typeface="Wingdings" pitchFamily="2" charset="2"/>
              <a:buNone/>
            </a:pPr>
            <a:endParaRPr lang="en-US" altLang="zh-TW" sz="1600"/>
          </a:p>
          <a:p>
            <a:pPr eaLnBrk="1" hangingPunct="1"/>
            <a:r>
              <a:rPr lang="en-US" altLang="zh-TW"/>
              <a:t>Example 1.6 </a:t>
            </a:r>
          </a:p>
          <a:p>
            <a:pPr lvl="1" eaLnBrk="1" hangingPunct="1"/>
            <a:r>
              <a:rPr lang="en-US" altLang="zh-TW"/>
              <a:t>Using 10's complement, subtract 3250 – 72532.</a:t>
            </a:r>
          </a:p>
          <a:p>
            <a:pPr eaLnBrk="1" hangingPunct="1"/>
            <a:endParaRPr lang="en-US" altLang="zh-TW"/>
          </a:p>
          <a:p>
            <a:pPr eaLnBrk="1" hangingPunct="1">
              <a:buFont typeface="Wingdings" pitchFamily="2" charset="2"/>
              <a:buNone/>
            </a:pPr>
            <a:endParaRPr lang="en-US" altLang="zh-TW"/>
          </a:p>
          <a:p>
            <a:pPr eaLnBrk="1" hangingPunct="1"/>
            <a:endParaRPr lang="en-US" altLang="zh-TW"/>
          </a:p>
          <a:p>
            <a:pPr eaLnBrk="1" hangingPunct="1"/>
            <a:endParaRPr lang="zh-TW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1179513" y="2232025"/>
            <a:ext cx="3481387" cy="1725613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28677" name="Picture 9"/>
          <p:cNvPicPr>
            <a:picLocks noChangeAspect="1" noChangeArrowheads="1"/>
          </p:cNvPicPr>
          <p:nvPr/>
        </p:nvPicPr>
        <p:blipFill>
          <a:blip r:embed="rId3">
            <a:lum bright="-6000" contrast="18000"/>
          </a:blip>
          <a:srcRect/>
          <a:stretch>
            <a:fillRect/>
          </a:stretch>
        </p:blipFill>
        <p:spPr bwMode="auto">
          <a:xfrm>
            <a:off x="1169988" y="4984750"/>
            <a:ext cx="3657600" cy="1054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28679" name="AutoShape 10"/>
          <p:cNvSpPr>
            <a:spLocks noChangeArrowheads="1"/>
          </p:cNvSpPr>
          <p:nvPr/>
        </p:nvSpPr>
        <p:spPr bwMode="auto">
          <a:xfrm>
            <a:off x="5024438" y="5395913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0" name="Rectangle 11"/>
          <p:cNvSpPr>
            <a:spLocks noChangeArrowheads="1"/>
          </p:cNvSpPr>
          <p:nvPr/>
        </p:nvSpPr>
        <p:spPr bwMode="auto">
          <a:xfrm>
            <a:off x="5921375" y="5311775"/>
            <a:ext cx="2357438" cy="400050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2000" i="0" u="none">
                <a:solidFill>
                  <a:schemeClr val="tx1"/>
                </a:solidFill>
              </a:rPr>
              <a:t>There is no end carry. </a:t>
            </a:r>
          </a:p>
        </p:txBody>
      </p:sp>
      <p:sp>
        <p:nvSpPr>
          <p:cNvPr id="28681" name="AutoShape 12"/>
          <p:cNvSpPr>
            <a:spLocks noChangeArrowheads="1"/>
          </p:cNvSpPr>
          <p:nvPr/>
        </p:nvSpPr>
        <p:spPr bwMode="auto">
          <a:xfrm>
            <a:off x="1106488" y="6308725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8682" name="Rectangle 13"/>
          <p:cNvSpPr>
            <a:spLocks noChangeArrowheads="1"/>
          </p:cNvSpPr>
          <p:nvPr/>
        </p:nvSpPr>
        <p:spPr bwMode="auto">
          <a:xfrm>
            <a:off x="2101850" y="6234113"/>
            <a:ext cx="6369050" cy="369887"/>
          </a:xfrm>
          <a:prstGeom prst="rect">
            <a:avLst/>
          </a:prstGeom>
          <a:solidFill>
            <a:srgbClr val="FFFF00">
              <a:alpha val="74117"/>
            </a:srgbClr>
          </a:solidFill>
          <a:ln w="127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TW" sz="1800" i="0" u="none">
                <a:solidFill>
                  <a:schemeClr val="tx1"/>
                </a:solidFill>
              </a:rPr>
              <a:t>Therefore, the answer is – (10's complement of 30718) = 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800" i="0" u="none">
                <a:solidFill>
                  <a:schemeClr val="tx1"/>
                </a:solidFill>
              </a:rPr>
              <a:t> 69282.</a:t>
            </a:r>
            <a:r>
              <a:rPr lang="en-US" altLang="zh-TW" sz="18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28674" name="Object 11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29700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Example 1.7</a:t>
            </a:r>
          </a:p>
          <a:p>
            <a:pPr lvl="1" eaLnBrk="1" hangingPunct="1"/>
            <a:r>
              <a:rPr lang="en-US" altLang="zh-TW"/>
              <a:t>Given the two binary numbers </a:t>
            </a:r>
            <a:r>
              <a:rPr lang="en-US" altLang="zh-TW" i="1"/>
              <a:t>X</a:t>
            </a:r>
            <a:r>
              <a:rPr lang="en-US" altLang="zh-TW"/>
              <a:t> = 1010100 and </a:t>
            </a:r>
            <a:r>
              <a:rPr lang="en-US" altLang="zh-TW" i="1"/>
              <a:t>Y</a:t>
            </a:r>
            <a:r>
              <a:rPr lang="en-US" altLang="zh-TW"/>
              <a:t> = 1000011, perform the subtraction (a) </a:t>
            </a:r>
            <a:r>
              <a:rPr lang="en-US" altLang="zh-TW" i="1"/>
              <a:t>X</a:t>
            </a:r>
            <a:r>
              <a:rPr lang="en-US" altLang="zh-TW"/>
              <a:t> – </a:t>
            </a:r>
            <a:r>
              <a:rPr lang="en-US" altLang="zh-TW" i="1"/>
              <a:t>Y</a:t>
            </a:r>
            <a:r>
              <a:rPr lang="en-US" altLang="zh-TW"/>
              <a:t> ; and (b) </a:t>
            </a:r>
            <a:r>
              <a:rPr lang="en-US" altLang="zh-TW" i="1"/>
              <a:t>Y </a:t>
            </a:r>
            <a:r>
              <a:rPr lang="en-US" altLang="zh-TW">
                <a:sym typeface="Symbol" pitchFamily="18" charset="2"/>
              </a:rPr>
              <a:t></a:t>
            </a:r>
            <a:r>
              <a:rPr lang="en-US" altLang="zh-TW"/>
              <a:t> </a:t>
            </a:r>
            <a:r>
              <a:rPr lang="en-US" altLang="zh-TW" i="1">
                <a:sym typeface="Symbol" pitchFamily="18" charset="2"/>
              </a:rPr>
              <a:t>X</a:t>
            </a:r>
            <a:r>
              <a:rPr lang="en-US" altLang="zh-TW">
                <a:sym typeface="Symbol" pitchFamily="18" charset="2"/>
              </a:rPr>
              <a:t>, by using 2's complement. </a:t>
            </a:r>
          </a:p>
          <a:p>
            <a:pPr eaLnBrk="1" hangingPunct="1"/>
            <a:endParaRPr lang="zh-TW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776288" y="5068888"/>
            <a:ext cx="4572000" cy="1241425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pSp>
        <p:nvGrpSpPr>
          <p:cNvPr id="29702" name="Group 8"/>
          <p:cNvGrpSpPr>
            <a:grpSpLocks/>
          </p:cNvGrpSpPr>
          <p:nvPr/>
        </p:nvGrpSpPr>
        <p:grpSpPr bwMode="auto">
          <a:xfrm>
            <a:off x="776288" y="2805113"/>
            <a:ext cx="4668837" cy="2073275"/>
            <a:chOff x="308" y="1185"/>
            <a:chExt cx="3186" cy="1306"/>
          </a:xfrm>
        </p:grpSpPr>
        <p:pic>
          <p:nvPicPr>
            <p:cNvPr id="3" name="Picture 5"/>
            <p:cNvPicPr>
              <a:picLocks noChangeAspect="1" noChangeArrowheads="1"/>
            </p:cNvPicPr>
            <p:nvPr/>
          </p:nvPicPr>
          <p:blipFill>
            <a:blip r:embed="rId3">
              <a:lum bright="-6000" contrast="18000"/>
            </a:blip>
            <a:srcRect/>
            <a:stretch>
              <a:fillRect/>
            </a:stretch>
          </p:blipFill>
          <p:spPr bwMode="auto">
            <a:xfrm>
              <a:off x="308" y="1185"/>
              <a:ext cx="3186" cy="1306"/>
            </a:xfrm>
            <a:prstGeom prst="rect">
              <a:avLst/>
            </a:prstGeom>
            <a:noFill/>
            <a:ln w="28575">
              <a:solidFill>
                <a:schemeClr val="accent2">
                  <a:lumMod val="60000"/>
                  <a:lumOff val="40000"/>
                </a:schemeClr>
              </a:solidFill>
              <a:miter lim="800000"/>
              <a:headEnd/>
              <a:tailEnd/>
            </a:ln>
          </p:spPr>
        </p:pic>
        <p:sp>
          <p:nvSpPr>
            <p:cNvPr id="29705" name="Line 7"/>
            <p:cNvSpPr>
              <a:spLocks noChangeShapeType="1"/>
            </p:cNvSpPr>
            <p:nvPr/>
          </p:nvSpPr>
          <p:spPr bwMode="auto">
            <a:xfrm flipH="1" flipV="1">
              <a:off x="2710" y="1647"/>
              <a:ext cx="778" cy="1"/>
            </a:xfrm>
            <a:prstGeom prst="line">
              <a:avLst/>
            </a:prstGeom>
            <a:noFill/>
            <a:ln w="12700">
              <a:solidFill>
                <a:schemeClr val="accent2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TW" altLang="en-US"/>
            </a:p>
          </p:txBody>
        </p:sp>
      </p:grpSp>
      <p:sp>
        <p:nvSpPr>
          <p:cNvPr id="29703" name="AutoShape 9"/>
          <p:cNvSpPr>
            <a:spLocks noChangeArrowheads="1"/>
          </p:cNvSpPr>
          <p:nvPr/>
        </p:nvSpPr>
        <p:spPr bwMode="auto">
          <a:xfrm>
            <a:off x="5522913" y="5581650"/>
            <a:ext cx="830262" cy="215900"/>
          </a:xfrm>
          <a:prstGeom prst="notchedRightArrow">
            <a:avLst>
              <a:gd name="adj1" fmla="val 50000"/>
              <a:gd name="adj2" fmla="val 104151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29704" name="Rectangle 10"/>
          <p:cNvSpPr>
            <a:spLocks noChangeArrowheads="1"/>
          </p:cNvSpPr>
          <p:nvPr/>
        </p:nvSpPr>
        <p:spPr bwMode="auto">
          <a:xfrm>
            <a:off x="6503988" y="5154613"/>
            <a:ext cx="2433637" cy="1077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1600" i="0" u="none">
                <a:solidFill>
                  <a:schemeClr val="tx1"/>
                </a:solidFill>
              </a:rPr>
              <a:t>There is no end carry.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(2's complement of 1101111)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29698" name="Object 11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Complements</a:t>
            </a:r>
            <a:endParaRPr lang="zh-TW" altLang="en-US" sz="2000"/>
          </a:p>
        </p:txBody>
      </p:sp>
      <p:sp>
        <p:nvSpPr>
          <p:cNvPr id="30724" name="內容版面配置區 2"/>
          <p:cNvSpPr>
            <a:spLocks noGrp="1"/>
          </p:cNvSpPr>
          <p:nvPr>
            <p:ph idx="1"/>
          </p:nvPr>
        </p:nvSpPr>
        <p:spPr>
          <a:xfrm>
            <a:off x="307975" y="1325563"/>
            <a:ext cx="8570913" cy="5202237"/>
          </a:xfrm>
        </p:spPr>
        <p:txBody>
          <a:bodyPr/>
          <a:lstStyle/>
          <a:p>
            <a:pPr eaLnBrk="1" hangingPunct="1"/>
            <a:r>
              <a:rPr lang="en-US" altLang="zh-TW" sz="2000"/>
              <a:t>Subtraction of unsigned numbers can also be done by means of the (</a:t>
            </a:r>
            <a:r>
              <a:rPr lang="en-US" altLang="zh-TW" sz="2000" i="1"/>
              <a:t>r</a:t>
            </a:r>
            <a:r>
              <a:rPr lang="en-US" altLang="zh-TW" sz="2000"/>
              <a:t> </a:t>
            </a:r>
            <a:r>
              <a:rPr lang="en-US" altLang="zh-TW" sz="2000">
                <a:sym typeface="Symbol" pitchFamily="18" charset="2"/>
              </a:rPr>
              <a:t></a:t>
            </a:r>
            <a:r>
              <a:rPr lang="en-US" altLang="zh-TW" sz="2000"/>
              <a:t> 1)'s complement. Remember that the (</a:t>
            </a:r>
            <a:r>
              <a:rPr lang="en-US" altLang="zh-TW" sz="2000" i="1">
                <a:sym typeface="Symbol" pitchFamily="18" charset="2"/>
              </a:rPr>
              <a:t>r</a:t>
            </a:r>
            <a:r>
              <a:rPr lang="en-US" altLang="zh-TW" sz="2000">
                <a:sym typeface="Symbol" pitchFamily="18" charset="2"/>
              </a:rPr>
              <a:t> </a:t>
            </a:r>
            <a:r>
              <a:rPr lang="en-US" altLang="zh-TW" sz="2000"/>
              <a:t> 1) 's complement is one less then the </a:t>
            </a:r>
            <a:r>
              <a:rPr lang="en-US" altLang="zh-TW" sz="2000" i="1">
                <a:sym typeface="Symbol" pitchFamily="18" charset="2"/>
              </a:rPr>
              <a:t>r</a:t>
            </a:r>
            <a:r>
              <a:rPr lang="en-US" altLang="zh-TW" sz="2000">
                <a:sym typeface="Symbol" pitchFamily="18" charset="2"/>
              </a:rPr>
              <a:t>'s complement.</a:t>
            </a:r>
          </a:p>
          <a:p>
            <a:pPr eaLnBrk="1" hangingPunct="1"/>
            <a:r>
              <a:rPr lang="en-US" altLang="zh-TW" sz="2000"/>
              <a:t>Example 1.8 </a:t>
            </a:r>
          </a:p>
          <a:p>
            <a:pPr lvl="1" eaLnBrk="1" hangingPunct="1"/>
            <a:r>
              <a:rPr lang="en-US" altLang="zh-TW" sz="1800"/>
              <a:t>Repeat Example 1.7, but this time using 1's complement. </a:t>
            </a:r>
          </a:p>
          <a:p>
            <a:pPr eaLnBrk="1" hangingPunct="1"/>
            <a:endParaRPr lang="en-US" altLang="zh-TW" i="1">
              <a:solidFill>
                <a:srgbClr val="FF0000"/>
              </a:solidFill>
            </a:endParaRPr>
          </a:p>
          <a:p>
            <a:pPr eaLnBrk="1" hangingPunct="1"/>
            <a:endParaRPr lang="en-US" altLang="zh-TW">
              <a:sym typeface="Symbol" pitchFamily="18" charset="2"/>
            </a:endParaRPr>
          </a:p>
          <a:p>
            <a:pPr eaLnBrk="1" hangingPunct="1"/>
            <a:endParaRPr lang="zh-TW" altLang="en-US"/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2">
            <a:lum bright="-12000" contrast="24000"/>
          </a:blip>
          <a:srcRect/>
          <a:stretch>
            <a:fillRect/>
          </a:stretch>
        </p:blipFill>
        <p:spPr bwMode="auto">
          <a:xfrm>
            <a:off x="1160463" y="3098800"/>
            <a:ext cx="3549650" cy="1943100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pic>
        <p:nvPicPr>
          <p:cNvPr id="30725" name="Picture 7"/>
          <p:cNvPicPr>
            <a:picLocks noChangeAspect="1" noChangeArrowheads="1"/>
          </p:cNvPicPr>
          <p:nvPr/>
        </p:nvPicPr>
        <p:blipFill>
          <a:blip r:embed="rId3">
            <a:lum bright="-12000" contrast="24000"/>
          </a:blip>
          <a:srcRect/>
          <a:stretch>
            <a:fillRect/>
          </a:stretch>
        </p:blipFill>
        <p:spPr bwMode="auto">
          <a:xfrm>
            <a:off x="1169988" y="5340350"/>
            <a:ext cx="3595687" cy="1258888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sp>
        <p:nvSpPr>
          <p:cNvPr id="30727" name="AutoShape 8"/>
          <p:cNvSpPr>
            <a:spLocks noChangeArrowheads="1"/>
          </p:cNvSpPr>
          <p:nvPr/>
        </p:nvSpPr>
        <p:spPr bwMode="auto">
          <a:xfrm>
            <a:off x="5005388" y="5864225"/>
            <a:ext cx="831850" cy="215900"/>
          </a:xfrm>
          <a:prstGeom prst="notchedRightArrow">
            <a:avLst>
              <a:gd name="adj1" fmla="val 50000"/>
              <a:gd name="adj2" fmla="val 104350"/>
            </a:avLst>
          </a:prstGeom>
          <a:solidFill>
            <a:srgbClr val="FFC000"/>
          </a:solidFill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0728" name="Rectangle 9"/>
          <p:cNvSpPr>
            <a:spLocks noChangeArrowheads="1"/>
          </p:cNvSpPr>
          <p:nvPr/>
        </p:nvSpPr>
        <p:spPr bwMode="auto">
          <a:xfrm>
            <a:off x="5965825" y="5424488"/>
            <a:ext cx="2644775" cy="1077912"/>
          </a:xfrm>
          <a:prstGeom prst="rect">
            <a:avLst/>
          </a:prstGeom>
          <a:solidFill>
            <a:srgbClr val="FFFF00"/>
          </a:solidFill>
          <a:ln w="1270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TW" sz="1600" i="0" u="none">
                <a:solidFill>
                  <a:schemeClr val="tx1"/>
                </a:solidFill>
              </a:rPr>
              <a:t>There is no end carry, Therefore, the answer is Y – X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(1's complement of 1101110) = 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</a:t>
            </a:r>
            <a:r>
              <a:rPr lang="en-US" altLang="zh-TW" sz="1600" i="0" u="none">
                <a:solidFill>
                  <a:schemeClr val="tx1"/>
                </a:solidFill>
              </a:rPr>
              <a:t> 0010001.</a:t>
            </a:r>
            <a:r>
              <a:rPr lang="en-US" altLang="zh-TW" sz="1600" i="0" u="none">
                <a:solidFill>
                  <a:schemeClr val="tx1"/>
                </a:solidFill>
                <a:sym typeface="Symbol" pitchFamily="18" charset="2"/>
              </a:rPr>
              <a:t> </a:t>
            </a:r>
          </a:p>
        </p:txBody>
      </p:sp>
      <p:graphicFrame>
        <p:nvGraphicFramePr>
          <p:cNvPr id="30722" name="Object 10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Bitmap Image" r:id="rId4" imgW="8895238" imgH="371527" progId="Paint.Picture">
                  <p:embed/>
                </p:oleObj>
              </mc:Choice>
              <mc:Fallback>
                <p:oleObj name="Bitmap Image" r:id="rId4" imgW="8895238" imgH="371527" progId="Paint.Picture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/>
              <a:t>1.6	Signed Binary Numbers</a:t>
            </a:r>
            <a:endParaRPr lang="zh-TW" altLang="en-US" sz="2000"/>
          </a:p>
        </p:txBody>
      </p:sp>
      <p:sp>
        <p:nvSpPr>
          <p:cNvPr id="31748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indent="-263525" eaLnBrk="1" hangingPunct="1"/>
            <a:r>
              <a:rPr lang="en-US" altLang="zh-TW"/>
              <a:t>To represent negative integers, we need a notation for negative values.</a:t>
            </a:r>
          </a:p>
          <a:p>
            <a:pPr marL="263525" indent="-263525" eaLnBrk="1" hangingPunct="1"/>
            <a:r>
              <a:rPr lang="en-US" altLang="zh-TW"/>
              <a:t>It is customary to represent the sign with a bit placed in the leftmost position of the number since binary digits.</a:t>
            </a:r>
          </a:p>
          <a:p>
            <a:pPr marL="263525" indent="-263525" eaLnBrk="1" hangingPunct="1"/>
            <a:r>
              <a:rPr lang="en-US" altLang="zh-TW"/>
              <a:t>The convention is to make the </a:t>
            </a:r>
            <a:r>
              <a:rPr lang="en-US" altLang="zh-TW">
                <a:solidFill>
                  <a:srgbClr val="00B050"/>
                </a:solidFill>
              </a:rPr>
              <a:t>sign bit 0 for positive </a:t>
            </a:r>
            <a:r>
              <a:rPr lang="en-US" altLang="zh-TW"/>
              <a:t>and </a:t>
            </a:r>
            <a:r>
              <a:rPr lang="en-US" altLang="zh-TW">
                <a:solidFill>
                  <a:srgbClr val="00B050"/>
                </a:solidFill>
              </a:rPr>
              <a:t>1 for negative</a:t>
            </a:r>
            <a:r>
              <a:rPr lang="en-US" altLang="zh-TW"/>
              <a:t>.</a:t>
            </a:r>
          </a:p>
          <a:p>
            <a:pPr marL="263525" indent="-263525" eaLnBrk="1" hangingPunct="1"/>
            <a:r>
              <a:rPr lang="en-US" altLang="zh-TW"/>
              <a:t>Example:</a:t>
            </a: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2000">
              <a:solidFill>
                <a:srgbClr val="0000FF"/>
              </a:solidFill>
              <a:sym typeface="Symbol" pitchFamily="18" charset="2"/>
            </a:endParaRPr>
          </a:p>
          <a:p>
            <a:pPr marL="263525" indent="-263525" eaLnBrk="1" hangingPunct="1"/>
            <a:endParaRPr lang="en-US" altLang="zh-TW" sz="1400">
              <a:sym typeface="Symbol" pitchFamily="18" charset="2"/>
            </a:endParaRPr>
          </a:p>
          <a:p>
            <a:pPr marL="263525" indent="-263525" eaLnBrk="1" hangingPunct="1"/>
            <a:r>
              <a:rPr lang="en-US" altLang="zh-TW">
                <a:solidFill>
                  <a:srgbClr val="FF0000"/>
                </a:solidFill>
                <a:sym typeface="Symbol" pitchFamily="18" charset="2"/>
              </a:rPr>
              <a:t>Table 1.3 </a:t>
            </a:r>
            <a:r>
              <a:rPr lang="en-US" altLang="zh-TW">
                <a:sym typeface="Symbol" pitchFamily="18" charset="2"/>
              </a:rPr>
              <a:t>lists all possible four-bit signed binary numbers in the three representations.</a:t>
            </a:r>
            <a:endParaRPr lang="en-US" altLang="zh-TW"/>
          </a:p>
        </p:txBody>
      </p:sp>
      <p:pic>
        <p:nvPicPr>
          <p:cNvPr id="2" name="Picture 5"/>
          <p:cNvPicPr>
            <a:picLocks noChangeAspect="1" noChangeArrowheads="1"/>
          </p:cNvPicPr>
          <p:nvPr/>
        </p:nvPicPr>
        <p:blipFill>
          <a:blip r:embed="rId2">
            <a:lum bright="-6000" contrast="18000"/>
          </a:blip>
          <a:srcRect/>
          <a:stretch>
            <a:fillRect/>
          </a:stretch>
        </p:blipFill>
        <p:spPr bwMode="auto">
          <a:xfrm>
            <a:off x="685800" y="4367213"/>
            <a:ext cx="6248400" cy="1319212"/>
          </a:xfrm>
          <a:prstGeom prst="rect">
            <a:avLst/>
          </a:prstGeom>
          <a:noFill/>
          <a:ln w="28575">
            <a:solidFill>
              <a:schemeClr val="accent2">
                <a:lumMod val="60000"/>
                <a:lumOff val="40000"/>
              </a:schemeClr>
            </a:solidFill>
            <a:miter lim="800000"/>
            <a:headEnd/>
            <a:tailEnd/>
          </a:ln>
        </p:spPr>
      </p:pic>
      <p:graphicFrame>
        <p:nvGraphicFramePr>
          <p:cNvPr id="31746" name="Object 7"/>
          <p:cNvGraphicFramePr>
            <a:graphicFrameLocks noChangeAspect="1"/>
          </p:cNvGraphicFramePr>
          <p:nvPr/>
        </p:nvGraphicFramePr>
        <p:xfrm>
          <a:off x="0" y="876300"/>
          <a:ext cx="91440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Bitmap Image" r:id="rId3" imgW="8895238" imgH="371527" progId="Paint.Picture">
                  <p:embed/>
                </p:oleObj>
              </mc:Choice>
              <mc:Fallback>
                <p:oleObj name="Bitmap Image" r:id="rId3" imgW="8895238" imgH="371527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76300"/>
                        <a:ext cx="91440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iab97">
  <a:themeElements>
    <a:clrScheme name="">
      <a:dk1>
        <a:srgbClr val="000000"/>
      </a:dk1>
      <a:lt1>
        <a:srgbClr val="FFFFFF"/>
      </a:lt1>
      <a:dk2>
        <a:srgbClr val="000082"/>
      </a:dk2>
      <a:lt2>
        <a:srgbClr val="C0C0C0"/>
      </a:lt2>
      <a:accent1>
        <a:srgbClr val="D01608"/>
      </a:accent1>
      <a:accent2>
        <a:srgbClr val="000082"/>
      </a:accent2>
      <a:accent3>
        <a:srgbClr val="FFFFFF"/>
      </a:accent3>
      <a:accent4>
        <a:srgbClr val="000000"/>
      </a:accent4>
      <a:accent5>
        <a:srgbClr val="E4ABAA"/>
      </a:accent5>
      <a:accent6>
        <a:srgbClr val="000075"/>
      </a:accent6>
      <a:hlink>
        <a:srgbClr val="00C000"/>
      </a:hlink>
      <a:folHlink>
        <a:srgbClr val="800080"/>
      </a:folHlink>
    </a:clrScheme>
    <a:fontScheme name="iab97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1" u="sng" strike="noStrike" cap="none" normalizeH="0" baseline="0" smtClean="0">
            <a:ln>
              <a:noFill/>
            </a:ln>
            <a:solidFill>
              <a:srgbClr val="003366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iab97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ab97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ab97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64705</TotalTime>
  <Words>1839</Words>
  <Application>Microsoft Office PowerPoint</Application>
  <PresentationFormat>Letter Paper (8.5x11 in)</PresentationFormat>
  <Paragraphs>316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Book Antiqua</vt:lpstr>
      <vt:lpstr>Times New Roman</vt:lpstr>
      <vt:lpstr>Wingdings</vt:lpstr>
      <vt:lpstr>Wingdings 2</vt:lpstr>
      <vt:lpstr>iab97</vt:lpstr>
      <vt:lpstr>Bitmap Image</vt:lpstr>
      <vt:lpstr>Equation</vt:lpstr>
      <vt:lpstr>Visio</vt:lpstr>
      <vt:lpstr>1.5 Complements</vt:lpstr>
      <vt:lpstr>Complements</vt:lpstr>
      <vt:lpstr>Complements</vt:lpstr>
      <vt:lpstr>Complements</vt:lpstr>
      <vt:lpstr>Complements</vt:lpstr>
      <vt:lpstr>Complements</vt:lpstr>
      <vt:lpstr>Complements</vt:lpstr>
      <vt:lpstr>Complements</vt:lpstr>
      <vt:lpstr>1.6 Signed Binary Numbers</vt:lpstr>
      <vt:lpstr>Signed Binary Numbers</vt:lpstr>
      <vt:lpstr>Signed Binary Numbers</vt:lpstr>
      <vt:lpstr>Signed Binary Numbers</vt:lpstr>
      <vt:lpstr>1.7 Binary Codes</vt:lpstr>
      <vt:lpstr>Binary Code</vt:lpstr>
      <vt:lpstr>Binary Code</vt:lpstr>
      <vt:lpstr>Binary Codes</vt:lpstr>
      <vt:lpstr>Binary Codes)</vt:lpstr>
      <vt:lpstr>Binary Codes</vt:lpstr>
      <vt:lpstr>Binary Codes</vt:lpstr>
      <vt:lpstr>ASCII Character Codes</vt:lpstr>
      <vt:lpstr>ASCII Properties</vt:lpstr>
      <vt:lpstr>Binary Codes</vt:lpstr>
      <vt:lpstr>Binary Codes</vt:lpstr>
      <vt:lpstr>1.8 Binary Storage and Registers</vt:lpstr>
      <vt:lpstr>A Digital Computer Example</vt:lpstr>
      <vt:lpstr>Transfer of information</vt:lpstr>
      <vt:lpstr>Transfer of information</vt:lpstr>
      <vt:lpstr>1.9 Binary Logic</vt:lpstr>
      <vt:lpstr>Binary Logic</vt:lpstr>
      <vt:lpstr>Switching Circuits</vt:lpstr>
      <vt:lpstr>Binary Logic</vt:lpstr>
      <vt:lpstr>Binary Logic</vt:lpstr>
      <vt:lpstr>Binary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Growth Networks Inc - An Overview</dc:title>
  <dc:creator>Karen Yancik 314-995-6140</dc:creator>
  <cp:lastModifiedBy>Wasi Hassan</cp:lastModifiedBy>
  <cp:revision>485</cp:revision>
  <cp:lastPrinted>1999-09-29T13:28:24Z</cp:lastPrinted>
  <dcterms:created xsi:type="dcterms:W3CDTF">1998-01-23T17:03:10Z</dcterms:created>
  <dcterms:modified xsi:type="dcterms:W3CDTF">2023-09-30T18:18:42Z</dcterms:modified>
</cp:coreProperties>
</file>