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22"/>
  </p:notesMasterIdLst>
  <p:sldIdLst>
    <p:sldId id="401" r:id="rId2"/>
    <p:sldId id="356" r:id="rId3"/>
    <p:sldId id="403" r:id="rId4"/>
    <p:sldId id="402" r:id="rId5"/>
    <p:sldId id="340" r:id="rId6"/>
    <p:sldId id="341" r:id="rId7"/>
    <p:sldId id="349" r:id="rId8"/>
    <p:sldId id="342" r:id="rId9"/>
    <p:sldId id="352" r:id="rId10"/>
    <p:sldId id="404" r:id="rId11"/>
    <p:sldId id="343" r:id="rId12"/>
    <p:sldId id="405" r:id="rId13"/>
    <p:sldId id="344" r:id="rId14"/>
    <p:sldId id="355" r:id="rId15"/>
    <p:sldId id="406" r:id="rId16"/>
    <p:sldId id="407" r:id="rId17"/>
    <p:sldId id="346" r:id="rId18"/>
    <p:sldId id="408" r:id="rId19"/>
    <p:sldId id="329" r:id="rId20"/>
    <p:sldId id="33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4788" autoAdjust="0"/>
  </p:normalViewPr>
  <p:slideViewPr>
    <p:cSldViewPr>
      <p:cViewPr varScale="1">
        <p:scale>
          <a:sx n="51" d="100"/>
          <a:sy n="51" d="100"/>
        </p:scale>
        <p:origin x="19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0F73EA-EC96-4914-8579-3B14EE6B1B9C}" type="datetimeFigureOut">
              <a:rPr lang="en-US" smtClean="0"/>
              <a:pPr/>
              <a:t>9/21/2023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F4092-96D5-47DE-B90C-C7F3DFCFB27F}" type="slidenum">
              <a:rPr lang="en-US" smtClean="0"/>
              <a:pPr/>
              <a:t>‹#›</a:t>
            </a:fld>
            <a:endParaRPr lang="en-US" dirty="0"/>
          </a:p>
        </p:txBody>
      </p:sp>
    </p:spTree>
    <p:extLst>
      <p:ext uri="{BB962C8B-B14F-4D97-AF65-F5344CB8AC3E}">
        <p14:creationId xmlns:p14="http://schemas.microsoft.com/office/powerpoint/2010/main" val="214391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number with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decimal digits will require 4</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bits in BCD. E.g. 396 can be represented in 3*4=12 bits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you are given 2 digits, maximum decimal number that can be represented in BCD is 99 i.e. all 1111 1111 in BCD</a:t>
            </a:r>
          </a:p>
        </p:txBody>
      </p:sp>
      <p:sp>
        <p:nvSpPr>
          <p:cNvPr id="4" name="Slide Number Placeholder 3"/>
          <p:cNvSpPr>
            <a:spLocks noGrp="1"/>
          </p:cNvSpPr>
          <p:nvPr>
            <p:ph type="sldNum" sz="quarter" idx="10"/>
          </p:nvPr>
        </p:nvSpPr>
        <p:spPr/>
        <p:txBody>
          <a:bodyPr/>
          <a:lstStyle/>
          <a:p>
            <a:fld id="{9D4F4092-96D5-47DE-B90C-C7F3DFCFB27F}" type="slidenum">
              <a:rPr lang="en-US" smtClean="0"/>
              <a:pPr/>
              <a:t>5</a:t>
            </a:fld>
            <a:endParaRPr lang="en-US" dirty="0"/>
          </a:p>
        </p:txBody>
      </p:sp>
    </p:spTree>
    <p:extLst>
      <p:ext uri="{BB962C8B-B14F-4D97-AF65-F5344CB8AC3E}">
        <p14:creationId xmlns:p14="http://schemas.microsoft.com/office/powerpoint/2010/main" val="56462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BCD adders require significantly more hardware and no longer have a speed advantage of conventional binary adders</a:t>
            </a:r>
            <a:endParaRPr lang="en-US" altLang="en-US" sz="1200" b="0" dirty="0"/>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7</a:t>
            </a:fld>
            <a:endParaRPr lang="en-US" dirty="0"/>
          </a:p>
        </p:txBody>
      </p:sp>
    </p:spTree>
    <p:extLst>
      <p:ext uri="{BB962C8B-B14F-4D97-AF65-F5344CB8AC3E}">
        <p14:creationId xmlns:p14="http://schemas.microsoft.com/office/powerpoint/2010/main" val="21653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8</a:t>
            </a:fld>
            <a:endParaRPr lang="en-US" dirty="0"/>
          </a:p>
        </p:txBody>
      </p:sp>
    </p:spTree>
    <p:extLst>
      <p:ext uri="{BB962C8B-B14F-4D97-AF65-F5344CB8AC3E}">
        <p14:creationId xmlns:p14="http://schemas.microsoft.com/office/powerpoint/2010/main" val="365039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Practice Question: What decimal value does 1100001111001001 represent in different binary codes?</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10</a:t>
            </a:fld>
            <a:endParaRPr lang="en-US" dirty="0"/>
          </a:p>
        </p:txBody>
      </p:sp>
    </p:spTree>
    <p:extLst>
      <p:ext uri="{BB962C8B-B14F-4D97-AF65-F5344CB8AC3E}">
        <p14:creationId xmlns:p14="http://schemas.microsoft.com/office/powerpoint/2010/main" val="141607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altLang="en-US" dirty="0"/>
              <a:t>This is a useful property when converting </a:t>
            </a:r>
            <a:r>
              <a:rPr lang="en-GB" altLang="en-US" dirty="0" err="1"/>
              <a:t>analog</a:t>
            </a:r>
            <a:r>
              <a:rPr lang="en-GB" altLang="en-US" dirty="0"/>
              <a:t> values into digital values, since it eliminates the problem of misinterpreting asynchronous changes to bits between valid values.</a:t>
            </a:r>
          </a:p>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11</a:t>
            </a:fld>
            <a:endParaRPr lang="en-US" dirty="0"/>
          </a:p>
        </p:txBody>
      </p:sp>
    </p:spTree>
    <p:extLst>
      <p:ext uri="{BB962C8B-B14F-4D97-AF65-F5344CB8AC3E}">
        <p14:creationId xmlns:p14="http://schemas.microsoft.com/office/powerpoint/2010/main" val="302837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F4092-96D5-47DE-B90C-C7F3DFCFB27F}" type="slidenum">
              <a:rPr lang="en-US" smtClean="0"/>
              <a:pPr/>
              <a:t>13</a:t>
            </a:fld>
            <a:endParaRPr lang="en-US" dirty="0"/>
          </a:p>
        </p:txBody>
      </p:sp>
    </p:spTree>
    <p:extLst>
      <p:ext uri="{BB962C8B-B14F-4D97-AF65-F5344CB8AC3E}">
        <p14:creationId xmlns:p14="http://schemas.microsoft.com/office/powerpoint/2010/main" val="260361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 be crammed.</a:t>
            </a:r>
          </a:p>
        </p:txBody>
      </p:sp>
      <p:sp>
        <p:nvSpPr>
          <p:cNvPr id="4" name="Slide Number Placeholder 3"/>
          <p:cNvSpPr>
            <a:spLocks noGrp="1"/>
          </p:cNvSpPr>
          <p:nvPr>
            <p:ph type="sldNum" sz="quarter" idx="10"/>
          </p:nvPr>
        </p:nvSpPr>
        <p:spPr/>
        <p:txBody>
          <a:bodyPr/>
          <a:lstStyle/>
          <a:p>
            <a:fld id="{9D4F4092-96D5-47DE-B90C-C7F3DFCFB27F}" type="slidenum">
              <a:rPr lang="en-US" smtClean="0"/>
              <a:pPr/>
              <a:t>14</a:t>
            </a:fld>
            <a:endParaRPr lang="en-US" dirty="0"/>
          </a:p>
        </p:txBody>
      </p:sp>
    </p:spTree>
    <p:extLst>
      <p:ext uri="{BB962C8B-B14F-4D97-AF65-F5344CB8AC3E}">
        <p14:creationId xmlns:p14="http://schemas.microsoft.com/office/powerpoint/2010/main" val="140650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1026" name="Picture 2" descr="Image result for binary hex wallpaper">
            <a:extLst>
              <a:ext uri="{FF2B5EF4-FFF2-40B4-BE49-F238E27FC236}">
                <a16:creationId xmlns:a16="http://schemas.microsoft.com/office/drawing/2014/main" id="{5B764878-04B7-4892-9E65-4D4DFBD426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 y="457200"/>
            <a:ext cx="8115300" cy="5943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20EF716-4391-49B5-9433-632764BD5121}"/>
              </a:ext>
            </a:extLst>
          </p:cNvPr>
          <p:cNvSpPr/>
          <p:nvPr userDrawn="1"/>
        </p:nvSpPr>
        <p:spPr>
          <a:xfrm>
            <a:off x="2971800" y="5486400"/>
            <a:ext cx="3524250" cy="707886"/>
          </a:xfrm>
          <a:prstGeom prst="rect">
            <a:avLst/>
          </a:prstGeom>
          <a:solidFill>
            <a:srgbClr val="002060"/>
          </a:solidFill>
        </p:spPr>
        <p:txBody>
          <a:bodyPr wrap="square">
            <a:spAutoFit/>
          </a:bodyPr>
          <a:lstStyle/>
          <a:p>
            <a:pPr algn="ctr">
              <a:spcBef>
                <a:spcPts val="0"/>
              </a:spcBef>
            </a:pPr>
            <a:r>
              <a:rPr lang="en-US" sz="2000" dirty="0">
                <a:solidFill>
                  <a:schemeClr val="bg1"/>
                </a:solidFill>
              </a:rPr>
              <a:t>Lec Narmeen Shafqat</a:t>
            </a:r>
          </a:p>
          <a:p>
            <a:pPr algn="ctr">
              <a:spcBef>
                <a:spcPts val="0"/>
              </a:spcBef>
            </a:pPr>
            <a:r>
              <a:rPr lang="en-US" altLang="en-US" sz="2000" dirty="0">
                <a:solidFill>
                  <a:schemeClr val="bg1"/>
                </a:solidFill>
              </a:rPr>
              <a:t>narmeen_shafqat@mcs.edu.pk</a:t>
            </a:r>
            <a:endParaRPr lang="en-US" sz="20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F5208A00-5423-488C-B8AD-40179CA866C3}" type="datetime1">
              <a:rPr lang="en-US" smtClean="0"/>
              <a:pPr/>
              <a:t>9/21/2023</a:t>
            </a:fld>
            <a:endParaRPr lang="en-US" dirty="0"/>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fld id="{D7604595-139B-4ED3-B745-0FF780A86F4E}" type="datetime1">
              <a:rPr lang="en-US" smtClean="0"/>
              <a:pPr/>
              <a:t>9/21/2023</a:t>
            </a:fld>
            <a:endParaRPr lang="en-US" dirty="0"/>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C09E-DD84-4C8A-B53B-08BF6F1A31E9}"/>
              </a:ext>
            </a:extLst>
          </p:cNvPr>
          <p:cNvSpPr>
            <a:spLocks noGrp="1"/>
          </p:cNvSpPr>
          <p:nvPr>
            <p:ph type="title"/>
          </p:nvPr>
        </p:nvSpPr>
        <p:spPr>
          <a:xfrm>
            <a:off x="1143000" y="762000"/>
            <a:ext cx="7391400" cy="838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D8D8D-FFD7-467F-A023-0780DB4EFE7B}"/>
              </a:ext>
            </a:extLst>
          </p:cNvPr>
          <p:cNvSpPr>
            <a:spLocks noGrp="1"/>
          </p:cNvSpPr>
          <p:nvPr>
            <p:ph type="body" sz="half" idx="1"/>
          </p:nvPr>
        </p:nvSpPr>
        <p:spPr>
          <a:xfrm>
            <a:off x="457200" y="1905000"/>
            <a:ext cx="3886200" cy="419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38ABE-C18E-49E1-9564-FCFEDF0C9C66}"/>
              </a:ext>
            </a:extLst>
          </p:cNvPr>
          <p:cNvSpPr>
            <a:spLocks noGrp="1"/>
          </p:cNvSpPr>
          <p:nvPr>
            <p:ph sz="half" idx="2"/>
          </p:nvPr>
        </p:nvSpPr>
        <p:spPr>
          <a:xfrm>
            <a:off x="4495800" y="1905000"/>
            <a:ext cx="3886200" cy="419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B5C7E50-96A5-44C1-97C5-969F508D098C}"/>
              </a:ext>
            </a:extLst>
          </p:cNvPr>
          <p:cNvSpPr>
            <a:spLocks noGrp="1"/>
          </p:cNvSpPr>
          <p:nvPr>
            <p:ph type="sldNum" sz="quarter" idx="10"/>
          </p:nvPr>
        </p:nvSpPr>
        <p:spPr>
          <a:xfrm>
            <a:off x="0" y="6553200"/>
            <a:ext cx="914400" cy="304800"/>
          </a:xfrm>
        </p:spPr>
        <p:txBody>
          <a:bodyPr/>
          <a:lstStyle>
            <a:lvl1pPr>
              <a:defRPr/>
            </a:lvl1pPr>
          </a:lstStyle>
          <a:p>
            <a:fld id="{B43A7467-47F9-4E4B-8175-5EB45AE75F9E}" type="slidenum">
              <a:rPr lang="en-US" altLang="en-US"/>
              <a:pPr/>
              <a:t>‹#›</a:t>
            </a:fld>
            <a:endParaRPr lang="en-US" altLang="en-US"/>
          </a:p>
        </p:txBody>
      </p:sp>
    </p:spTree>
    <p:extLst>
      <p:ext uri="{BB962C8B-B14F-4D97-AF65-F5344CB8AC3E}">
        <p14:creationId xmlns:p14="http://schemas.microsoft.com/office/powerpoint/2010/main" val="113205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lgn="ctr">
              <a:defRPr>
                <a:solidFill>
                  <a:schemeClr val="bg1"/>
                </a:solidFill>
              </a:defRPr>
            </a:lvl1pPr>
          </a:lstStyle>
          <a:p>
            <a:r>
              <a:rPr kumimoji="0" lang="en-US" dirty="0"/>
              <a:t>Click to edit Master title style</a:t>
            </a:r>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AB0D8870-17C5-407C-89A2-4E0917DDC044}" type="datetime1">
              <a:rPr lang="en-US" smtClean="0"/>
              <a:pPr/>
              <a:t>9/21/2023</a:t>
            </a:fld>
            <a:endParaRPr lang="en-US" dirty="0"/>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a:solidFill>
            <a:srgbClr val="002060"/>
          </a:solidFill>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a:xfrm>
            <a:off x="6096000" y="6248400"/>
            <a:ext cx="2667000" cy="365125"/>
          </a:xfrm>
          <a:prstGeom prst="rect">
            <a:avLst/>
          </a:prstGeom>
        </p:spPr>
        <p:txBody>
          <a:bodyPr/>
          <a:lstStyle/>
          <a:p>
            <a:fld id="{1790AF6F-DC3E-4F17-BE97-DB8D009E39B4}" type="datetime1">
              <a:rPr lang="en-US" smtClean="0"/>
              <a:pPr/>
              <a:t>9/21/2023</a:t>
            </a:fld>
            <a:endParaRPr lang="en-US" dirty="0"/>
          </a:p>
        </p:txBody>
      </p:sp>
      <p:sp>
        <p:nvSpPr>
          <p:cNvPr id="14" name="Footer Placeholder 13"/>
          <p:cNvSpPr>
            <a:spLocks noGrp="1"/>
          </p:cNvSpPr>
          <p:nvPr>
            <p:ph type="ftr" sz="quarter" idx="12"/>
          </p:nvPr>
        </p:nvSpPr>
        <p:spPr>
          <a:xfrm>
            <a:off x="609600" y="6248206"/>
            <a:ext cx="5421083" cy="365125"/>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en-US" dirty="0"/>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fld id="{6643C0E4-FDE0-4CD8-8B0A-70E9709373C6}" type="datetime1">
              <a:rPr lang="en-US" smtClean="0"/>
              <a:pPr/>
              <a:t>9/21/2023</a:t>
            </a:fld>
            <a:endParaRPr lang="en-US" dirty="0"/>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fld id="{8E991CC6-299F-4BCE-B282-325E6266800C}" type="datetime1">
              <a:rPr lang="en-US" smtClean="0"/>
              <a:pPr/>
              <a:t>9/21/2023</a:t>
            </a:fld>
            <a:endParaRPr lang="en-US" dirty="0"/>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en-US" dirty="0"/>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C89F9FA8-CEBC-4BD4-9E48-0DD0684ACC6B}" type="datetime1">
              <a:rPr lang="en-US" smtClean="0"/>
              <a:pPr/>
              <a:t>9/21/2023</a:t>
            </a:fld>
            <a:endParaRPr lang="en-US" dirty="0"/>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fld id="{41B8A6CB-8A10-4CA4-8358-861B3C2846B5}" type="datetime1">
              <a:rPr lang="en-US" smtClean="0"/>
              <a:pPr/>
              <a:t>9/21/2023</a:t>
            </a:fld>
            <a:endParaRPr lang="en-US" dirty="0"/>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7E454537-7884-4232-8BAE-64FE6D52AE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667000" cy="365125"/>
          </a:xfrm>
          <a:prstGeom prst="rect">
            <a:avLst/>
          </a:prstGeom>
        </p:spPr>
        <p:txBody>
          <a:bodyPr/>
          <a:lstStyle/>
          <a:p>
            <a:fld id="{1A3F5697-AE13-4961-92E4-CAD2BC03DB5A}" type="datetime1">
              <a:rPr lang="en-US" smtClean="0"/>
              <a:pPr/>
              <a:t>9/21/2023</a:t>
            </a:fld>
            <a:endParaRPr lang="en-US" dirty="0"/>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fld id="{1BB1FC34-2ED4-426C-93AD-41DDD27928AC}" type="datetime1">
              <a:rPr lang="en-US" smtClean="0"/>
              <a:pPr/>
              <a:t>9/21/2023</a:t>
            </a:fld>
            <a:endParaRPr lang="en-US" dirty="0"/>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0" y="0"/>
            <a:ext cx="9144000" cy="1295400"/>
          </a:xfrm>
          <a:prstGeom prst="rect">
            <a:avLst/>
          </a:prstGeom>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990FE2FF-B273-4132-8152-D254F16B7065}"/>
              </a:ext>
            </a:extLst>
          </p:cNvPr>
          <p:cNvSpPr>
            <a:spLocks noGrp="1" noChangeArrowheads="1"/>
          </p:cNvSpPr>
          <p:nvPr>
            <p:ph type="title"/>
          </p:nvPr>
        </p:nvSpPr>
        <p:spPr>
          <a:xfrm>
            <a:off x="457200" y="304800"/>
            <a:ext cx="7913914" cy="685800"/>
          </a:xfrm>
        </p:spPr>
        <p:txBody>
          <a:bodyPr>
            <a:noAutofit/>
          </a:bodyPr>
          <a:lstStyle/>
          <a:p>
            <a:r>
              <a:rPr lang="en-US" altLang="en-US" sz="4300" dirty="0"/>
              <a:t>Binary Codes</a:t>
            </a:r>
            <a:endParaRPr lang="en-GB" altLang="en-US" sz="4300" dirty="0"/>
          </a:p>
        </p:txBody>
      </p:sp>
      <p:sp>
        <p:nvSpPr>
          <p:cNvPr id="151555" name="Rectangle 3">
            <a:extLst>
              <a:ext uri="{FF2B5EF4-FFF2-40B4-BE49-F238E27FC236}">
                <a16:creationId xmlns:a16="http://schemas.microsoft.com/office/drawing/2014/main" id="{00D14C8A-D03B-4324-9CBF-26548F0302C4}"/>
              </a:ext>
            </a:extLst>
          </p:cNvPr>
          <p:cNvSpPr>
            <a:spLocks noGrp="1" noChangeArrowheads="1"/>
          </p:cNvSpPr>
          <p:nvPr>
            <p:ph type="body" idx="1"/>
          </p:nvPr>
        </p:nvSpPr>
        <p:spPr>
          <a:xfrm>
            <a:off x="228600" y="1066800"/>
            <a:ext cx="8686800" cy="5257800"/>
          </a:xfrm>
        </p:spPr>
        <p:txBody>
          <a:bodyPr/>
          <a:lstStyle/>
          <a:p>
            <a:pPr algn="just">
              <a:buFontTx/>
              <a:buNone/>
            </a:pPr>
            <a:r>
              <a:rPr lang="en-US" altLang="en-US">
                <a:solidFill>
                  <a:srgbClr val="339933"/>
                </a:solidFill>
              </a:rPr>
              <a:t> </a:t>
            </a:r>
          </a:p>
          <a:p>
            <a:pPr algn="just"/>
            <a:endParaRPr lang="en-GB" altLang="en-US" sz="2400" b="1"/>
          </a:p>
        </p:txBody>
      </p:sp>
      <p:sp>
        <p:nvSpPr>
          <p:cNvPr id="151556" name="Rectangle 4">
            <a:extLst>
              <a:ext uri="{FF2B5EF4-FFF2-40B4-BE49-F238E27FC236}">
                <a16:creationId xmlns:a16="http://schemas.microsoft.com/office/drawing/2014/main" id="{BB6795B7-3A4F-4EA9-9E50-D66014E28DFB}"/>
              </a:ext>
            </a:extLst>
          </p:cNvPr>
          <p:cNvSpPr>
            <a:spLocks noChangeArrowheads="1"/>
          </p:cNvSpPr>
          <p:nvPr/>
        </p:nvSpPr>
        <p:spPr bwMode="auto">
          <a:xfrm>
            <a:off x="228600" y="1447800"/>
            <a:ext cx="8686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GB" altLang="en-US" sz="2400" dirty="0">
                <a:latin typeface="+mj-lt"/>
              </a:rPr>
              <a:t>Electronic digital systems use </a:t>
            </a:r>
            <a:r>
              <a:rPr lang="en-GB" altLang="en-US" sz="2400" dirty="0">
                <a:solidFill>
                  <a:srgbClr val="CC0000"/>
                </a:solidFill>
                <a:latin typeface="+mj-lt"/>
              </a:rPr>
              <a:t>signals</a:t>
            </a:r>
            <a:r>
              <a:rPr lang="en-GB" altLang="en-US" sz="2400" dirty="0">
                <a:latin typeface="+mj-lt"/>
              </a:rPr>
              <a:t> that have two distinct values (0 and 1) and </a:t>
            </a:r>
            <a:r>
              <a:rPr lang="en-GB" altLang="en-US" sz="2400" dirty="0">
                <a:solidFill>
                  <a:srgbClr val="CC0000"/>
                </a:solidFill>
                <a:latin typeface="+mj-lt"/>
              </a:rPr>
              <a:t>circuit elements</a:t>
            </a:r>
            <a:r>
              <a:rPr lang="en-GB" altLang="en-US" sz="2400" dirty="0">
                <a:latin typeface="+mj-lt"/>
              </a:rPr>
              <a:t> that have two stable states (ON and OFF).</a:t>
            </a:r>
          </a:p>
          <a:p>
            <a:r>
              <a:rPr lang="en-GB" altLang="en-US" sz="2400" dirty="0">
                <a:latin typeface="+mj-lt"/>
              </a:rPr>
              <a:t>Digital systems represent and manipulate binary numbers, as well as other discrete elements of </a:t>
            </a:r>
            <a:r>
              <a:rPr lang="en-GB" altLang="en-US" sz="2400" dirty="0">
                <a:solidFill>
                  <a:srgbClr val="CC0000"/>
                </a:solidFill>
                <a:latin typeface="+mj-lt"/>
              </a:rPr>
              <a:t>information</a:t>
            </a:r>
            <a:r>
              <a:rPr lang="en-GB" altLang="en-US" sz="2400" dirty="0">
                <a:latin typeface="+mj-lt"/>
              </a:rPr>
              <a:t> using </a:t>
            </a:r>
            <a:r>
              <a:rPr lang="en-GB" altLang="en-US" sz="2400" dirty="0">
                <a:solidFill>
                  <a:srgbClr val="FF0000"/>
                </a:solidFill>
                <a:latin typeface="+mj-lt"/>
              </a:rPr>
              <a:t>binary codes</a:t>
            </a:r>
            <a:r>
              <a:rPr lang="en-GB" altLang="en-US" sz="2400" dirty="0">
                <a:latin typeface="+mj-lt"/>
              </a:rPr>
              <a:t>. </a:t>
            </a:r>
          </a:p>
          <a:p>
            <a:r>
              <a:rPr lang="en-GB" altLang="en-US" sz="2400" dirty="0">
                <a:solidFill>
                  <a:schemeClr val="accent2"/>
                </a:solidFill>
                <a:latin typeface="+mj-lt"/>
              </a:rPr>
              <a:t>A binary code is just an assignment of numeric values to bit patterns</a:t>
            </a:r>
            <a:r>
              <a:rPr lang="en-GB" altLang="en-US" sz="2400" dirty="0">
                <a:latin typeface="+mj-lt"/>
              </a:rPr>
              <a:t>. Binary codes merely </a:t>
            </a:r>
            <a:r>
              <a:rPr lang="en-GB" altLang="en-US" sz="2400" dirty="0">
                <a:solidFill>
                  <a:srgbClr val="CC0000"/>
                </a:solidFill>
                <a:latin typeface="+mj-lt"/>
              </a:rPr>
              <a:t>change the symbols</a:t>
            </a:r>
            <a:r>
              <a:rPr lang="en-GB" altLang="en-US" sz="2400" dirty="0">
                <a:latin typeface="+mj-lt"/>
              </a:rPr>
              <a:t>, but not the meaning of the elements of information that they represent.</a:t>
            </a:r>
          </a:p>
          <a:p>
            <a:pPr lvl="1"/>
            <a:r>
              <a:rPr lang="en-GB" altLang="en-US" sz="2400" dirty="0">
                <a:latin typeface="+mj-lt"/>
              </a:rPr>
              <a:t>To represent a group of 2</a:t>
            </a:r>
            <a:r>
              <a:rPr lang="en-GB" altLang="en-US" sz="2400" baseline="30000" dirty="0">
                <a:latin typeface="+mj-lt"/>
              </a:rPr>
              <a:t>n</a:t>
            </a:r>
            <a:r>
              <a:rPr lang="en-GB" altLang="en-US" sz="2400" dirty="0">
                <a:latin typeface="+mj-lt"/>
              </a:rPr>
              <a:t> distinct elements in a binary code requires a minimum of n bits.</a:t>
            </a:r>
          </a:p>
          <a:p>
            <a:pPr lvl="1"/>
            <a:r>
              <a:rPr lang="en-GB" altLang="en-US" sz="2400" dirty="0">
                <a:latin typeface="+mj-lt"/>
              </a:rPr>
              <a:t>There is no maximum number of bits that may be used for a binary code.</a:t>
            </a:r>
          </a:p>
          <a:p>
            <a:endParaRPr lang="en-GB" altLang="en-US" sz="2400" dirty="0">
              <a:latin typeface="+mj-lt"/>
            </a:endParaRPr>
          </a:p>
        </p:txBody>
      </p:sp>
    </p:spTree>
    <p:extLst>
      <p:ext uri="{BB962C8B-B14F-4D97-AF65-F5344CB8AC3E}">
        <p14:creationId xmlns:p14="http://schemas.microsoft.com/office/powerpoint/2010/main" val="2531868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55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1014EDC-D5B1-4301-8325-C7AF3EFDC836}"/>
              </a:ext>
            </a:extLst>
          </p:cNvPr>
          <p:cNvSpPr>
            <a:spLocks noGrp="1" noChangeArrowheads="1"/>
          </p:cNvSpPr>
          <p:nvPr>
            <p:ph type="title"/>
          </p:nvPr>
        </p:nvSpPr>
        <p:spPr>
          <a:xfrm>
            <a:off x="0" y="228600"/>
            <a:ext cx="9144000" cy="838200"/>
          </a:xfrm>
        </p:spPr>
        <p:txBody>
          <a:bodyPr/>
          <a:lstStyle/>
          <a:p>
            <a:pPr algn="ctr"/>
            <a:r>
              <a:rPr lang="en-US" altLang="en-US" dirty="0">
                <a:solidFill>
                  <a:schemeClr val="bg1"/>
                </a:solidFill>
              </a:rPr>
              <a:t>4. The 8,4,-2,-1 Code</a:t>
            </a:r>
          </a:p>
        </p:txBody>
      </p:sp>
      <p:sp>
        <p:nvSpPr>
          <p:cNvPr id="354307" name="Rectangle 3">
            <a:extLst>
              <a:ext uri="{FF2B5EF4-FFF2-40B4-BE49-F238E27FC236}">
                <a16:creationId xmlns:a16="http://schemas.microsoft.com/office/drawing/2014/main" id="{A7EEB7F7-D11D-4E66-8540-5A2353330484}"/>
              </a:ext>
            </a:extLst>
          </p:cNvPr>
          <p:cNvSpPr>
            <a:spLocks noGrp="1" noChangeArrowheads="1"/>
          </p:cNvSpPr>
          <p:nvPr>
            <p:ph type="body" sz="half" idx="1"/>
          </p:nvPr>
        </p:nvSpPr>
        <p:spPr>
          <a:xfrm>
            <a:off x="152400" y="1447800"/>
            <a:ext cx="8534400" cy="5638800"/>
          </a:xfrm>
          <a:ln/>
          <a:extLst>
            <a:ext uri="{91240B29-F687-4F45-9708-019B960494DF}">
              <a14:hiddenLine xmlns:a14="http://schemas.microsoft.com/office/drawing/2010/main" w="9525">
                <a:solidFill>
                  <a:srgbClr val="FF3300"/>
                </a:solidFill>
                <a:miter lim="800000"/>
                <a:headEnd/>
                <a:tailEnd/>
              </a14:hiddenLine>
            </a:ext>
          </a:extLst>
        </p:spPr>
        <p:txBody>
          <a:bodyPr>
            <a:noAutofit/>
          </a:bodyPr>
          <a:lstStyle/>
          <a:p>
            <a:pPr marL="319088" indent="-319088" algn="just"/>
            <a:r>
              <a:rPr lang="en-US" sz="2200" dirty="0"/>
              <a:t>The 8, 4, -2, -1 code is an example of assigning both positive and negative weights to a decimal code.</a:t>
            </a:r>
          </a:p>
          <a:p>
            <a:pPr marL="319088" indent="-319088" algn="just"/>
            <a:endParaRPr lang="en-US" sz="2200" dirty="0"/>
          </a:p>
          <a:p>
            <a:pPr marL="319088" indent="-319088" algn="just"/>
            <a:endParaRPr lang="en-US" sz="2200" dirty="0"/>
          </a:p>
          <a:p>
            <a:pPr marL="319088" indent="-319088" algn="just"/>
            <a:endParaRPr lang="en-US" sz="2200" dirty="0"/>
          </a:p>
          <a:p>
            <a:pPr marL="319088" indent="-319088" algn="just"/>
            <a:endParaRPr lang="en-US" sz="2200" dirty="0"/>
          </a:p>
        </p:txBody>
      </p:sp>
      <p:pic>
        <p:nvPicPr>
          <p:cNvPr id="4" name="Picture 3">
            <a:extLst>
              <a:ext uri="{FF2B5EF4-FFF2-40B4-BE49-F238E27FC236}">
                <a16:creationId xmlns:a16="http://schemas.microsoft.com/office/drawing/2014/main" id="{FAFF8AC5-92F2-40F3-AD47-19858290D862}"/>
              </a:ext>
            </a:extLst>
          </p:cNvPr>
          <p:cNvPicPr>
            <a:picLocks noChangeAspect="1"/>
          </p:cNvPicPr>
          <p:nvPr/>
        </p:nvPicPr>
        <p:blipFill rotWithShape="1">
          <a:blip r:embed="rId3"/>
          <a:srcRect r="1951"/>
          <a:stretch/>
        </p:blipFill>
        <p:spPr>
          <a:xfrm>
            <a:off x="2133600" y="2362200"/>
            <a:ext cx="5497673" cy="4495800"/>
          </a:xfrm>
          <a:prstGeom prst="rect">
            <a:avLst/>
          </a:prstGeom>
        </p:spPr>
      </p:pic>
    </p:spTree>
    <p:extLst>
      <p:ext uri="{BB962C8B-B14F-4D97-AF65-F5344CB8AC3E}">
        <p14:creationId xmlns:p14="http://schemas.microsoft.com/office/powerpoint/2010/main" val="419594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13F1531C-453C-4E31-8F12-0B38C74D33F5}"/>
              </a:ext>
            </a:extLst>
          </p:cNvPr>
          <p:cNvSpPr>
            <a:spLocks noGrp="1" noChangeArrowheads="1"/>
          </p:cNvSpPr>
          <p:nvPr>
            <p:ph type="title"/>
          </p:nvPr>
        </p:nvSpPr>
        <p:spPr/>
        <p:txBody>
          <a:bodyPr/>
          <a:lstStyle/>
          <a:p>
            <a:pPr algn="ctr"/>
            <a:r>
              <a:rPr lang="en-US" altLang="en-US" dirty="0"/>
              <a:t>5. Gray Code</a:t>
            </a:r>
          </a:p>
        </p:txBody>
      </p:sp>
      <p:sp>
        <p:nvSpPr>
          <p:cNvPr id="333827" name="Rectangle 3">
            <a:extLst>
              <a:ext uri="{FF2B5EF4-FFF2-40B4-BE49-F238E27FC236}">
                <a16:creationId xmlns:a16="http://schemas.microsoft.com/office/drawing/2014/main" id="{21DFFB5D-EABD-40CF-A82C-9CD9850792D9}"/>
              </a:ext>
            </a:extLst>
          </p:cNvPr>
          <p:cNvSpPr>
            <a:spLocks noGrp="1" noChangeArrowheads="1"/>
          </p:cNvSpPr>
          <p:nvPr>
            <p:ph type="body" idx="1"/>
          </p:nvPr>
        </p:nvSpPr>
        <p:spPr>
          <a:xfrm>
            <a:off x="152400" y="1371600"/>
            <a:ext cx="4800600" cy="4987699"/>
          </a:xfrm>
        </p:spPr>
        <p:txBody>
          <a:bodyPr>
            <a:noAutofit/>
          </a:bodyPr>
          <a:lstStyle/>
          <a:p>
            <a:pPr algn="just">
              <a:spcBef>
                <a:spcPts val="0"/>
              </a:spcBef>
            </a:pPr>
            <a:r>
              <a:rPr lang="en-US" altLang="en-US" sz="2300" dirty="0"/>
              <a:t>A code where only one bit changes at a time while traversing from 0 to any decimal number in sequence.</a:t>
            </a:r>
          </a:p>
          <a:p>
            <a:pPr algn="just">
              <a:spcBef>
                <a:spcPts val="0"/>
              </a:spcBef>
            </a:pPr>
            <a:endParaRPr lang="en-US" altLang="en-US" sz="2300" dirty="0"/>
          </a:p>
          <a:p>
            <a:pPr algn="just">
              <a:spcBef>
                <a:spcPts val="0"/>
              </a:spcBef>
            </a:pPr>
            <a:r>
              <a:rPr lang="en-US" sz="2300" dirty="0"/>
              <a:t>The Gray code is used in applications in which the normal sequence of binary numbers generated by the hardware may produce an error or ambiguity during the transition from one number to the next.</a:t>
            </a:r>
          </a:p>
          <a:p>
            <a:pPr algn="just">
              <a:spcBef>
                <a:spcPts val="0"/>
              </a:spcBef>
            </a:pPr>
            <a:endParaRPr lang="en-US" sz="2300" dirty="0"/>
          </a:p>
          <a:p>
            <a:pPr algn="just">
              <a:spcBef>
                <a:spcPts val="0"/>
              </a:spcBef>
            </a:pPr>
            <a:r>
              <a:rPr lang="en-US" altLang="en-US" sz="2300" dirty="0"/>
              <a:t>Why is this useful?</a:t>
            </a:r>
          </a:p>
          <a:p>
            <a:pPr lvl="1" algn="just">
              <a:spcBef>
                <a:spcPts val="0"/>
              </a:spcBef>
            </a:pPr>
            <a:r>
              <a:rPr lang="en-US" altLang="en-US" sz="2300" dirty="0"/>
              <a:t>0111</a:t>
            </a:r>
            <a:r>
              <a:rPr lang="en-US" altLang="en-US" sz="2300" dirty="0">
                <a:sym typeface="Wingdings" panose="05000000000000000000" pitchFamily="2" charset="2"/>
              </a:rPr>
              <a:t></a:t>
            </a:r>
            <a:r>
              <a:rPr lang="en-US" altLang="en-US" sz="2300" dirty="0"/>
              <a:t>1000</a:t>
            </a:r>
            <a:r>
              <a:rPr lang="en-US" altLang="en-US" sz="2300" dirty="0">
                <a:sym typeface="Wingdings" panose="05000000000000000000" pitchFamily="2" charset="2"/>
              </a:rPr>
              <a:t> (All Four bits need to be changed)</a:t>
            </a:r>
            <a:endParaRPr lang="en-US" altLang="en-US" sz="2300" dirty="0"/>
          </a:p>
        </p:txBody>
      </p:sp>
      <p:pic>
        <p:nvPicPr>
          <p:cNvPr id="2" name="Picture 1">
            <a:extLst>
              <a:ext uri="{FF2B5EF4-FFF2-40B4-BE49-F238E27FC236}">
                <a16:creationId xmlns:a16="http://schemas.microsoft.com/office/drawing/2014/main" id="{8F31E105-B5A9-4159-81F6-97458D5B5DFA}"/>
              </a:ext>
            </a:extLst>
          </p:cNvPr>
          <p:cNvPicPr>
            <a:picLocks noChangeAspect="1"/>
          </p:cNvPicPr>
          <p:nvPr/>
        </p:nvPicPr>
        <p:blipFill>
          <a:blip r:embed="rId3"/>
          <a:stretch>
            <a:fillRect/>
          </a:stretch>
        </p:blipFill>
        <p:spPr>
          <a:xfrm>
            <a:off x="5547959" y="1600200"/>
            <a:ext cx="3257550" cy="4848225"/>
          </a:xfrm>
          <a:prstGeom prst="rect">
            <a:avLst/>
          </a:prstGeom>
        </p:spPr>
      </p:pic>
    </p:spTree>
    <p:extLst>
      <p:ext uri="{BB962C8B-B14F-4D97-AF65-F5344CB8AC3E}">
        <p14:creationId xmlns:p14="http://schemas.microsoft.com/office/powerpoint/2010/main" val="2960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8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3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C9CF3A-E92F-4074-AE8D-67A276ED76E1}"/>
              </a:ext>
            </a:extLst>
          </p:cNvPr>
          <p:cNvSpPr>
            <a:spLocks noGrp="1"/>
          </p:cNvSpPr>
          <p:nvPr>
            <p:ph type="body" idx="1"/>
          </p:nvPr>
        </p:nvSpPr>
        <p:spPr/>
        <p:txBody>
          <a:bodyPr/>
          <a:lstStyle/>
          <a:p>
            <a:r>
              <a:rPr lang="en-US" altLang="en-US" dirty="0"/>
              <a:t>Many applications require handling of not only numbers but letters and special characters</a:t>
            </a:r>
          </a:p>
          <a:p>
            <a:endParaRPr lang="en-US" dirty="0"/>
          </a:p>
        </p:txBody>
      </p:sp>
      <p:sp>
        <p:nvSpPr>
          <p:cNvPr id="7" name="Title 6">
            <a:extLst>
              <a:ext uri="{FF2B5EF4-FFF2-40B4-BE49-F238E27FC236}">
                <a16:creationId xmlns:a16="http://schemas.microsoft.com/office/drawing/2014/main" id="{69D32E97-51C2-40B5-AF1A-33DCB4C84905}"/>
              </a:ext>
            </a:extLst>
          </p:cNvPr>
          <p:cNvSpPr>
            <a:spLocks noGrp="1"/>
          </p:cNvSpPr>
          <p:nvPr>
            <p:ph type="title"/>
          </p:nvPr>
        </p:nvSpPr>
        <p:spPr/>
        <p:txBody>
          <a:bodyPr/>
          <a:lstStyle/>
          <a:p>
            <a:r>
              <a:rPr lang="en-US" dirty="0"/>
              <a:t>Character Codes</a:t>
            </a:r>
          </a:p>
        </p:txBody>
      </p:sp>
    </p:spTree>
    <p:extLst>
      <p:ext uri="{BB962C8B-B14F-4D97-AF65-F5344CB8AC3E}">
        <p14:creationId xmlns:p14="http://schemas.microsoft.com/office/powerpoint/2010/main" val="4117799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5ACDB53E-AA15-4B99-A023-16C58CD35B42}"/>
              </a:ext>
            </a:extLst>
          </p:cNvPr>
          <p:cNvSpPr>
            <a:spLocks noGrp="1" noChangeArrowheads="1"/>
          </p:cNvSpPr>
          <p:nvPr>
            <p:ph type="title"/>
          </p:nvPr>
        </p:nvSpPr>
        <p:spPr/>
        <p:txBody>
          <a:bodyPr/>
          <a:lstStyle/>
          <a:p>
            <a:pPr algn="ctr"/>
            <a:r>
              <a:rPr lang="en-US" altLang="en-US" dirty="0"/>
              <a:t>1. ASCII</a:t>
            </a:r>
          </a:p>
        </p:txBody>
      </p:sp>
      <p:sp>
        <p:nvSpPr>
          <p:cNvPr id="337923" name="Rectangle 3">
            <a:extLst>
              <a:ext uri="{FF2B5EF4-FFF2-40B4-BE49-F238E27FC236}">
                <a16:creationId xmlns:a16="http://schemas.microsoft.com/office/drawing/2014/main" id="{6976D3A7-CFA5-4011-B50D-452A92265494}"/>
              </a:ext>
            </a:extLst>
          </p:cNvPr>
          <p:cNvSpPr>
            <a:spLocks noGrp="1" noChangeArrowheads="1"/>
          </p:cNvSpPr>
          <p:nvPr>
            <p:ph type="body" idx="1"/>
          </p:nvPr>
        </p:nvSpPr>
        <p:spPr>
          <a:xfrm>
            <a:off x="87086" y="1447800"/>
            <a:ext cx="8689848" cy="4191000"/>
          </a:xfrm>
        </p:spPr>
        <p:txBody>
          <a:bodyPr>
            <a:noAutofit/>
          </a:bodyPr>
          <a:lstStyle/>
          <a:p>
            <a:pPr algn="just">
              <a:spcBef>
                <a:spcPts val="0"/>
              </a:spcBef>
            </a:pPr>
            <a:r>
              <a:rPr lang="en-US" altLang="en-US" sz="2300" dirty="0"/>
              <a:t>ASCII refers to American Standard Code for Information Interchange</a:t>
            </a:r>
          </a:p>
          <a:p>
            <a:pPr algn="just">
              <a:spcBef>
                <a:spcPts val="0"/>
              </a:spcBef>
            </a:pPr>
            <a:endParaRPr lang="en-US" altLang="en-US" sz="2300" dirty="0"/>
          </a:p>
          <a:p>
            <a:pPr algn="just">
              <a:spcBef>
                <a:spcPts val="0"/>
              </a:spcBef>
            </a:pPr>
            <a:r>
              <a:rPr lang="en-US" altLang="en-US" sz="2300" dirty="0"/>
              <a:t>ASCII represents each character with a 7-bit string, yielding a total of 128 characters. </a:t>
            </a:r>
          </a:p>
          <a:p>
            <a:pPr lvl="1" algn="just">
              <a:spcBef>
                <a:spcPts val="0"/>
              </a:spcBef>
            </a:pPr>
            <a:r>
              <a:rPr lang="en-US" altLang="en-US" sz="2300" dirty="0"/>
              <a:t>94 are </a:t>
            </a:r>
            <a:r>
              <a:rPr lang="en-US" sz="2300" dirty="0"/>
              <a:t>graphic characters that can be printed. The graphic characters consist of the 26 uppercase letters (A through Z), the 26 lowercase letters (a through z), the 10 numerals (0 through 9), and 32 special printable characters, such as %, *, and $. </a:t>
            </a:r>
          </a:p>
          <a:p>
            <a:pPr lvl="1" algn="just">
              <a:spcBef>
                <a:spcPts val="0"/>
              </a:spcBef>
            </a:pPr>
            <a:r>
              <a:rPr lang="en-US" sz="2300" dirty="0"/>
              <a:t>34 nonprinting characters used for various control functions like </a:t>
            </a:r>
            <a:r>
              <a:rPr lang="en-US" sz="2400" dirty="0"/>
              <a:t>arranging the printed text into a prescribed format. Examples include Backspace, Tab, Shift, Space, Escape, Delete, etc</a:t>
            </a:r>
          </a:p>
          <a:p>
            <a:pPr algn="just">
              <a:spcBef>
                <a:spcPts val="0"/>
              </a:spcBef>
            </a:pPr>
            <a:endParaRPr lang="en-US" altLang="en-US" sz="2300" dirty="0"/>
          </a:p>
          <a:p>
            <a:pPr algn="just">
              <a:spcBef>
                <a:spcPts val="0"/>
              </a:spcBef>
            </a:pPr>
            <a:r>
              <a:rPr lang="en-US" altLang="en-US" sz="2300" dirty="0"/>
              <a:t>This encoding system not only lets a computer store a document as a series of numbers, but also lets it share such documents with other computers that use the ASCII system. </a:t>
            </a:r>
          </a:p>
        </p:txBody>
      </p:sp>
    </p:spTree>
    <p:extLst>
      <p:ext uri="{BB962C8B-B14F-4D97-AF65-F5344CB8AC3E}">
        <p14:creationId xmlns:p14="http://schemas.microsoft.com/office/powerpoint/2010/main" val="21995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3075-02F2-438D-B90C-8C5A9D93BB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6C5457-4408-42C4-9E8B-F143FB1CB718}"/>
              </a:ext>
            </a:extLst>
          </p:cNvPr>
          <p:cNvSpPr>
            <a:spLocks noGrp="1"/>
          </p:cNvSpPr>
          <p:nvPr>
            <p:ph sz="quarter" idx="1"/>
          </p:nvPr>
        </p:nvSpPr>
        <p:spPr/>
        <p:txBody>
          <a:bodyPr/>
          <a:lstStyle/>
          <a:p>
            <a:endParaRPr lang="en-US"/>
          </a:p>
        </p:txBody>
      </p:sp>
      <p:pic>
        <p:nvPicPr>
          <p:cNvPr id="4" name="Picture 3">
            <a:extLst>
              <a:ext uri="{FF2B5EF4-FFF2-40B4-BE49-F238E27FC236}">
                <a16:creationId xmlns:a16="http://schemas.microsoft.com/office/drawing/2014/main" id="{29A3CA01-F904-4C27-9001-71A05B5EEEF8}"/>
              </a:ext>
            </a:extLst>
          </p:cNvPr>
          <p:cNvPicPr>
            <a:picLocks noChangeAspect="1"/>
          </p:cNvPicPr>
          <p:nvPr/>
        </p:nvPicPr>
        <p:blipFill>
          <a:blip r:embed="rId3"/>
          <a:stretch>
            <a:fillRect/>
          </a:stretch>
        </p:blipFill>
        <p:spPr>
          <a:xfrm>
            <a:off x="-21817" y="642257"/>
            <a:ext cx="9154931" cy="6248400"/>
          </a:xfrm>
          <a:prstGeom prst="rect">
            <a:avLst/>
          </a:prstGeom>
        </p:spPr>
      </p:pic>
    </p:spTree>
    <p:extLst>
      <p:ext uri="{BB962C8B-B14F-4D97-AF65-F5344CB8AC3E}">
        <p14:creationId xmlns:p14="http://schemas.microsoft.com/office/powerpoint/2010/main" val="2729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1EE4-4E36-4083-9843-87FE1843D343}"/>
              </a:ext>
            </a:extLst>
          </p:cNvPr>
          <p:cNvSpPr>
            <a:spLocks noGrp="1"/>
          </p:cNvSpPr>
          <p:nvPr>
            <p:ph type="title"/>
          </p:nvPr>
        </p:nvSpPr>
        <p:spPr/>
        <p:txBody>
          <a:bodyPr/>
          <a:lstStyle/>
          <a:p>
            <a:r>
              <a:rPr lang="en-US" dirty="0"/>
              <a:t>Other Character Codes</a:t>
            </a:r>
          </a:p>
        </p:txBody>
      </p:sp>
      <p:sp>
        <p:nvSpPr>
          <p:cNvPr id="3" name="Content Placeholder 2">
            <a:extLst>
              <a:ext uri="{FF2B5EF4-FFF2-40B4-BE49-F238E27FC236}">
                <a16:creationId xmlns:a16="http://schemas.microsoft.com/office/drawing/2014/main" id="{D12B70EB-704F-4A7F-9790-B3CC71551BB3}"/>
              </a:ext>
            </a:extLst>
          </p:cNvPr>
          <p:cNvSpPr>
            <a:spLocks noGrp="1"/>
          </p:cNvSpPr>
          <p:nvPr>
            <p:ph sz="quarter" idx="1"/>
          </p:nvPr>
        </p:nvSpPr>
        <p:spPr>
          <a:xfrm>
            <a:off x="228600" y="1600200"/>
            <a:ext cx="8686800" cy="4495800"/>
          </a:xfrm>
        </p:spPr>
        <p:txBody>
          <a:bodyPr>
            <a:normAutofit/>
          </a:bodyPr>
          <a:lstStyle/>
          <a:p>
            <a:pPr algn="just"/>
            <a:r>
              <a:rPr lang="en-GB" altLang="en-US" sz="2300" b="1" dirty="0"/>
              <a:t>EBCDIC</a:t>
            </a:r>
            <a:r>
              <a:rPr lang="en-GB" altLang="en-US" sz="2300" dirty="0"/>
              <a:t> (Extended Binary Coded Decimal Interchange Code) uses 8 bits; </a:t>
            </a:r>
          </a:p>
          <a:p>
            <a:pPr lvl="1" algn="just"/>
            <a:r>
              <a:rPr lang="en-GB" altLang="en-US" sz="2300" dirty="0"/>
              <a:t>used by IBM mainframes. It is an extension of BCD code.</a:t>
            </a:r>
          </a:p>
          <a:p>
            <a:pPr algn="just"/>
            <a:endParaRPr lang="en-GB" altLang="en-US" sz="2300" dirty="0"/>
          </a:p>
          <a:p>
            <a:pPr algn="just"/>
            <a:r>
              <a:rPr lang="en-GB" altLang="en-US" sz="2300" b="1" dirty="0"/>
              <a:t>Unicode </a:t>
            </a:r>
            <a:r>
              <a:rPr lang="en-GB" altLang="en-US" sz="2300" dirty="0"/>
              <a:t>uses 16bits; </a:t>
            </a:r>
          </a:p>
          <a:p>
            <a:pPr lvl="1" algn="just"/>
            <a:r>
              <a:rPr lang="en-GB" altLang="en-US" sz="2300" dirty="0"/>
              <a:t>Windows NT supports Unicode.</a:t>
            </a:r>
          </a:p>
          <a:p>
            <a:pPr algn="just"/>
            <a:endParaRPr lang="en-US" sz="2300" dirty="0"/>
          </a:p>
        </p:txBody>
      </p:sp>
    </p:spTree>
    <p:extLst>
      <p:ext uri="{BB962C8B-B14F-4D97-AF65-F5344CB8AC3E}">
        <p14:creationId xmlns:p14="http://schemas.microsoft.com/office/powerpoint/2010/main" val="290542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319A9-42B2-490E-9C02-7286AFEA06B5}"/>
              </a:ext>
            </a:extLst>
          </p:cNvPr>
          <p:cNvSpPr>
            <a:spLocks noGrp="1"/>
          </p:cNvSpPr>
          <p:nvPr>
            <p:ph type="body" idx="1"/>
          </p:nvPr>
        </p:nvSpPr>
        <p:spPr/>
        <p:txBody>
          <a:bodyPr>
            <a:noAutofit/>
          </a:bodyPr>
          <a:lstStyle/>
          <a:p>
            <a:pPr algn="just"/>
            <a:r>
              <a:rPr lang="en-US" altLang="en-US" sz="2300" dirty="0"/>
              <a:t>An error in a digital system is the corruption of data from its correct value to some other value. i.e., </a:t>
            </a:r>
            <a:r>
              <a:rPr lang="en-US" altLang="en-US" sz="2300" dirty="0">
                <a:solidFill>
                  <a:schemeClr val="accent2"/>
                </a:solidFill>
              </a:rPr>
              <a:t>a change of some bits from 0 to 1 or vice versa</a:t>
            </a:r>
            <a:r>
              <a:rPr lang="en-US" altLang="en-US" sz="2300" dirty="0"/>
              <a:t>.</a:t>
            </a:r>
          </a:p>
          <a:p>
            <a:endParaRPr lang="en-US" sz="2300" dirty="0"/>
          </a:p>
        </p:txBody>
      </p:sp>
      <p:sp>
        <p:nvSpPr>
          <p:cNvPr id="3" name="Title 2">
            <a:extLst>
              <a:ext uri="{FF2B5EF4-FFF2-40B4-BE49-F238E27FC236}">
                <a16:creationId xmlns:a16="http://schemas.microsoft.com/office/drawing/2014/main" id="{64013608-39F9-4E83-BC68-EB2E6D71D49E}"/>
              </a:ext>
            </a:extLst>
          </p:cNvPr>
          <p:cNvSpPr>
            <a:spLocks noGrp="1"/>
          </p:cNvSpPr>
          <p:nvPr>
            <p:ph type="title"/>
          </p:nvPr>
        </p:nvSpPr>
        <p:spPr/>
        <p:txBody>
          <a:bodyPr/>
          <a:lstStyle/>
          <a:p>
            <a:r>
              <a:rPr lang="en-US" dirty="0"/>
              <a:t>Error Detection Codes</a:t>
            </a:r>
          </a:p>
        </p:txBody>
      </p:sp>
    </p:spTree>
    <p:extLst>
      <p:ext uri="{BB962C8B-B14F-4D97-AF65-F5344CB8AC3E}">
        <p14:creationId xmlns:p14="http://schemas.microsoft.com/office/powerpoint/2010/main" val="372298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2F25E556-F37E-4CE5-988F-587C4C9E45DC}"/>
              </a:ext>
            </a:extLst>
          </p:cNvPr>
          <p:cNvSpPr>
            <a:spLocks noGrp="1" noChangeArrowheads="1"/>
          </p:cNvSpPr>
          <p:nvPr>
            <p:ph type="title"/>
          </p:nvPr>
        </p:nvSpPr>
        <p:spPr/>
        <p:txBody>
          <a:bodyPr/>
          <a:lstStyle/>
          <a:p>
            <a:pPr algn="ctr"/>
            <a:r>
              <a:rPr lang="en-US" altLang="en-US" dirty="0"/>
              <a:t>Error Detection Codes</a:t>
            </a:r>
          </a:p>
        </p:txBody>
      </p:sp>
      <p:sp>
        <p:nvSpPr>
          <p:cNvPr id="338947" name="Rectangle 3">
            <a:extLst>
              <a:ext uri="{FF2B5EF4-FFF2-40B4-BE49-F238E27FC236}">
                <a16:creationId xmlns:a16="http://schemas.microsoft.com/office/drawing/2014/main" id="{62697D0F-5D39-4B9A-8807-937D2A6CA8CD}"/>
              </a:ext>
            </a:extLst>
          </p:cNvPr>
          <p:cNvSpPr>
            <a:spLocks noGrp="1" noChangeArrowheads="1"/>
          </p:cNvSpPr>
          <p:nvPr>
            <p:ph type="body" idx="1"/>
          </p:nvPr>
        </p:nvSpPr>
        <p:spPr>
          <a:xfrm>
            <a:off x="155448" y="1371600"/>
            <a:ext cx="8759952" cy="4495800"/>
          </a:xfrm>
        </p:spPr>
        <p:txBody>
          <a:bodyPr>
            <a:noAutofit/>
          </a:bodyPr>
          <a:lstStyle/>
          <a:p>
            <a:pPr marL="347663" indent="-273050">
              <a:spcBef>
                <a:spcPts val="0"/>
              </a:spcBef>
            </a:pPr>
            <a:r>
              <a:rPr lang="en-US" sz="2300" dirty="0"/>
              <a:t>To detect errors in data communication and processing, an eighth bit is sometimes added to the ASCII character to indicate its parity. A </a:t>
            </a:r>
            <a:r>
              <a:rPr lang="en-US" sz="2300" i="1" dirty="0"/>
              <a:t>parity bit </a:t>
            </a:r>
            <a:r>
              <a:rPr lang="en-US" sz="2300" dirty="0"/>
              <a:t>is an extra bit included with a message to make the total number of 1’s either even or odd.</a:t>
            </a:r>
          </a:p>
          <a:p>
            <a:pPr marL="347663" indent="-273050">
              <a:spcBef>
                <a:spcPts val="0"/>
              </a:spcBef>
            </a:pPr>
            <a:endParaRPr lang="en-US" sz="2300" dirty="0"/>
          </a:p>
          <a:p>
            <a:pPr marL="347663" indent="-273050">
              <a:spcBef>
                <a:spcPts val="0"/>
              </a:spcBef>
            </a:pPr>
            <a:r>
              <a:rPr lang="en-US" altLang="en-US" sz="2300" dirty="0"/>
              <a:t>Even parity – set bit to make total number of 1’s even (More Common)</a:t>
            </a:r>
          </a:p>
          <a:p>
            <a:pPr marL="691833" lvl="2" indent="-342900">
              <a:spcBef>
                <a:spcPts val="0"/>
              </a:spcBef>
            </a:pPr>
            <a:r>
              <a:rPr lang="en-US" altLang="en-US" dirty="0"/>
              <a:t>A (1000001) with even parity is 01000001</a:t>
            </a:r>
          </a:p>
          <a:p>
            <a:pPr marL="691833" lvl="2" indent="-342900">
              <a:spcBef>
                <a:spcPts val="0"/>
              </a:spcBef>
            </a:pPr>
            <a:r>
              <a:rPr lang="en-US" altLang="en-US" dirty="0"/>
              <a:t>C (1000011) with even parity is 11000011</a:t>
            </a:r>
          </a:p>
          <a:p>
            <a:pPr marL="691833" lvl="2" indent="-342900">
              <a:spcBef>
                <a:spcPts val="0"/>
              </a:spcBef>
            </a:pPr>
            <a:endParaRPr lang="en-US" altLang="en-US" dirty="0"/>
          </a:p>
          <a:p>
            <a:pPr>
              <a:spcBef>
                <a:spcPts val="0"/>
              </a:spcBef>
            </a:pPr>
            <a:r>
              <a:rPr lang="en-US" altLang="en-US" sz="2300" dirty="0"/>
              <a:t>Odd parity: set bit to make total number of 1’s odd</a:t>
            </a:r>
          </a:p>
          <a:p>
            <a:pPr lvl="1">
              <a:spcBef>
                <a:spcPts val="0"/>
              </a:spcBef>
            </a:pPr>
            <a:r>
              <a:rPr lang="en-US" altLang="en-US" sz="2300" dirty="0"/>
              <a:t>A (1000001) with odd parity is 11000001</a:t>
            </a:r>
          </a:p>
          <a:p>
            <a:pPr lvl="1">
              <a:spcBef>
                <a:spcPts val="0"/>
              </a:spcBef>
            </a:pPr>
            <a:r>
              <a:rPr lang="en-US" altLang="en-US" sz="2300" dirty="0"/>
              <a:t>C (1000011) with odd parity is 01000011</a:t>
            </a:r>
          </a:p>
          <a:p>
            <a:pPr lvl="1">
              <a:spcBef>
                <a:spcPts val="0"/>
              </a:spcBef>
            </a:pPr>
            <a:endParaRPr lang="en-US" altLang="en-US" sz="2300" dirty="0"/>
          </a:p>
          <a:p>
            <a:r>
              <a:rPr lang="en-US" altLang="en-US" sz="2300" dirty="0"/>
              <a:t>Note that parity detects only simple errors e.g. if one, three bits are flipped.</a:t>
            </a:r>
          </a:p>
          <a:p>
            <a:pPr marL="691833" lvl="2" indent="-342900">
              <a:spcBef>
                <a:spcPts val="0"/>
              </a:spcBef>
            </a:pPr>
            <a:endParaRPr lang="en-US" altLang="en-US" dirty="0"/>
          </a:p>
        </p:txBody>
      </p:sp>
    </p:spTree>
    <p:extLst>
      <p:ext uri="{BB962C8B-B14F-4D97-AF65-F5344CB8AC3E}">
        <p14:creationId xmlns:p14="http://schemas.microsoft.com/office/powerpoint/2010/main" val="296413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9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9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9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9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894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894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8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DE5F-A5DD-0AEE-81CA-1183BA1E171F}"/>
              </a:ext>
            </a:extLst>
          </p:cNvPr>
          <p:cNvSpPr>
            <a:spLocks noGrp="1"/>
          </p:cNvSpPr>
          <p:nvPr>
            <p:ph type="title"/>
          </p:nvPr>
        </p:nvSpPr>
        <p:spPr/>
        <p:txBody>
          <a:bodyPr/>
          <a:lstStyle/>
          <a:p>
            <a:r>
              <a:rPr lang="en-US" dirty="0"/>
              <a:t>Parity Bit Generation</a:t>
            </a:r>
            <a:endParaRPr lang="en-PK" dirty="0"/>
          </a:p>
        </p:txBody>
      </p:sp>
      <p:pic>
        <p:nvPicPr>
          <p:cNvPr id="4" name="Content Placeholder 3">
            <a:extLst>
              <a:ext uri="{FF2B5EF4-FFF2-40B4-BE49-F238E27FC236}">
                <a16:creationId xmlns:a16="http://schemas.microsoft.com/office/drawing/2014/main" id="{7C5BBDD7-F32A-3068-5AC9-EF8C77D3455C}"/>
              </a:ext>
            </a:extLst>
          </p:cNvPr>
          <p:cNvPicPr>
            <a:picLocks noGrp="1" noChangeAspect="1"/>
          </p:cNvPicPr>
          <p:nvPr>
            <p:ph sz="quarter" idx="1"/>
          </p:nvPr>
        </p:nvPicPr>
        <p:blipFill>
          <a:blip r:embed="rId2"/>
          <a:stretch>
            <a:fillRect/>
          </a:stretch>
        </p:blipFill>
        <p:spPr>
          <a:xfrm>
            <a:off x="1295400" y="1295400"/>
            <a:ext cx="6381509" cy="5562600"/>
          </a:xfrm>
          <a:prstGeom prst="rect">
            <a:avLst/>
          </a:prstGeom>
        </p:spPr>
      </p:pic>
    </p:spTree>
    <p:extLst>
      <p:ext uri="{BB962C8B-B14F-4D97-AF65-F5344CB8AC3E}">
        <p14:creationId xmlns:p14="http://schemas.microsoft.com/office/powerpoint/2010/main" val="102782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A32CC-D5B9-4879-8C84-68A2571C9312}"/>
              </a:ext>
            </a:extLst>
          </p:cNvPr>
          <p:cNvSpPr>
            <a:spLocks noGrp="1"/>
          </p:cNvSpPr>
          <p:nvPr>
            <p:ph idx="1"/>
          </p:nvPr>
        </p:nvSpPr>
        <p:spPr>
          <a:xfrm>
            <a:off x="247650" y="1530025"/>
            <a:ext cx="8915400" cy="5327975"/>
          </a:xfrm>
        </p:spPr>
        <p:txBody>
          <a:bodyPr>
            <a:normAutofit/>
          </a:bodyPr>
          <a:lstStyle/>
          <a:p>
            <a:pPr marL="0" indent="0" fontAlgn="ctr">
              <a:buNone/>
            </a:pPr>
            <a:r>
              <a:rPr lang="en-US" dirty="0"/>
              <a:t>It consists of binary variables and logical operations. </a:t>
            </a:r>
          </a:p>
          <a:p>
            <a:pPr lvl="1"/>
            <a:r>
              <a:rPr lang="en-US" dirty="0"/>
              <a:t>AND (multiply) </a:t>
            </a:r>
          </a:p>
          <a:p>
            <a:pPr lvl="1"/>
            <a:r>
              <a:rPr lang="en-US" dirty="0"/>
              <a:t>OR (add) </a:t>
            </a:r>
          </a:p>
          <a:p>
            <a:pPr lvl="1"/>
            <a:r>
              <a:rPr lang="en-US" dirty="0"/>
              <a:t>Not (Compliment) </a:t>
            </a:r>
          </a:p>
          <a:p>
            <a:pPr marL="0" indent="0">
              <a:buNone/>
            </a:pPr>
            <a:endParaRPr lang="en-US" sz="2400" dirty="0">
              <a:cs typeface="Times New Roman" panose="02020603050405020304" pitchFamily="18" charset="0"/>
            </a:endParaRPr>
          </a:p>
        </p:txBody>
      </p:sp>
      <p:sp>
        <p:nvSpPr>
          <p:cNvPr id="2" name="Title 1">
            <a:extLst>
              <a:ext uri="{FF2B5EF4-FFF2-40B4-BE49-F238E27FC236}">
                <a16:creationId xmlns:a16="http://schemas.microsoft.com/office/drawing/2014/main" id="{2BC5F79E-CBEB-4372-B532-83EF23A252F2}"/>
              </a:ext>
            </a:extLst>
          </p:cNvPr>
          <p:cNvSpPr>
            <a:spLocks noGrp="1"/>
          </p:cNvSpPr>
          <p:nvPr>
            <p:ph type="title"/>
          </p:nvPr>
        </p:nvSpPr>
        <p:spPr>
          <a:xfrm>
            <a:off x="304800" y="533400"/>
            <a:ext cx="8349731" cy="502930"/>
          </a:xfrm>
        </p:spPr>
        <p:txBody>
          <a:bodyPr>
            <a:normAutofit fontScale="90000"/>
          </a:bodyPr>
          <a:lstStyle/>
          <a:p>
            <a:pPr algn="ctr"/>
            <a:r>
              <a:rPr lang="en-US" b="1" dirty="0">
                <a:latin typeface="+mn-lt"/>
              </a:rPr>
              <a:t>Binary Logic</a:t>
            </a:r>
          </a:p>
        </p:txBody>
      </p:sp>
      <p:sp>
        <p:nvSpPr>
          <p:cNvPr id="4" name="Slide Number Placeholder 3">
            <a:extLst>
              <a:ext uri="{FF2B5EF4-FFF2-40B4-BE49-F238E27FC236}">
                <a16:creationId xmlns:a16="http://schemas.microsoft.com/office/drawing/2014/main" id="{BB158F9C-2147-468F-ADB6-BFCC5464E0B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F803F2-AEF7-4835-8616-01FD32B3F045}" type="slidenum">
              <a:rPr lang="en-US" smtClean="0"/>
              <a:pPr/>
              <a:t>19</a:t>
            </a:fld>
            <a:endParaRPr lang="en-US"/>
          </a:p>
        </p:txBody>
      </p:sp>
      <p:pic>
        <p:nvPicPr>
          <p:cNvPr id="6" name="Picture 5">
            <a:extLst>
              <a:ext uri="{FF2B5EF4-FFF2-40B4-BE49-F238E27FC236}">
                <a16:creationId xmlns:a16="http://schemas.microsoft.com/office/drawing/2014/main" id="{1573C5A1-7C5F-4495-B6D3-AA94F761A8BD}"/>
              </a:ext>
            </a:extLst>
          </p:cNvPr>
          <p:cNvPicPr>
            <a:picLocks noChangeAspect="1"/>
          </p:cNvPicPr>
          <p:nvPr/>
        </p:nvPicPr>
        <p:blipFill>
          <a:blip r:embed="rId2"/>
          <a:stretch>
            <a:fillRect/>
          </a:stretch>
        </p:blipFill>
        <p:spPr>
          <a:xfrm>
            <a:off x="762000" y="3810000"/>
            <a:ext cx="7726609" cy="2636773"/>
          </a:xfrm>
          <a:prstGeom prst="rect">
            <a:avLst/>
          </a:prstGeom>
        </p:spPr>
      </p:pic>
    </p:spTree>
    <p:extLst>
      <p:ext uri="{BB962C8B-B14F-4D97-AF65-F5344CB8AC3E}">
        <p14:creationId xmlns:p14="http://schemas.microsoft.com/office/powerpoint/2010/main" val="164025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4CF0-6D4D-4BD9-9682-01FCEA56071A}"/>
              </a:ext>
            </a:extLst>
          </p:cNvPr>
          <p:cNvSpPr>
            <a:spLocks noGrp="1"/>
          </p:cNvSpPr>
          <p:nvPr>
            <p:ph type="title"/>
          </p:nvPr>
        </p:nvSpPr>
        <p:spPr/>
        <p:txBody>
          <a:bodyPr/>
          <a:lstStyle/>
          <a:p>
            <a:r>
              <a:rPr lang="en-US" dirty="0"/>
              <a:t>Binary Codes</a:t>
            </a:r>
          </a:p>
        </p:txBody>
      </p:sp>
      <p:sp>
        <p:nvSpPr>
          <p:cNvPr id="3" name="Content Placeholder 2">
            <a:extLst>
              <a:ext uri="{FF2B5EF4-FFF2-40B4-BE49-F238E27FC236}">
                <a16:creationId xmlns:a16="http://schemas.microsoft.com/office/drawing/2014/main" id="{5A7FC20D-5FD6-470B-BA10-AAE5AF557464}"/>
              </a:ext>
            </a:extLst>
          </p:cNvPr>
          <p:cNvSpPr>
            <a:spLocks noGrp="1"/>
          </p:cNvSpPr>
          <p:nvPr>
            <p:ph sz="quarter" idx="1"/>
          </p:nvPr>
        </p:nvSpPr>
        <p:spPr/>
        <p:txBody>
          <a:bodyPr>
            <a:noAutofit/>
          </a:bodyPr>
          <a:lstStyle/>
          <a:p>
            <a:pPr>
              <a:spcBef>
                <a:spcPts val="0"/>
              </a:spcBef>
            </a:pPr>
            <a:r>
              <a:rPr lang="en-US" sz="2200" dirty="0"/>
              <a:t>Binary Codes for Decimal Digits</a:t>
            </a:r>
          </a:p>
          <a:p>
            <a:pPr lvl="1">
              <a:spcBef>
                <a:spcPts val="0"/>
              </a:spcBef>
            </a:pPr>
            <a:r>
              <a:rPr lang="en-US" sz="2200" dirty="0"/>
              <a:t>BCD</a:t>
            </a:r>
          </a:p>
          <a:p>
            <a:pPr lvl="1">
              <a:spcBef>
                <a:spcPts val="0"/>
              </a:spcBef>
            </a:pPr>
            <a:r>
              <a:rPr lang="en-US" sz="2200" dirty="0"/>
              <a:t>2421</a:t>
            </a:r>
          </a:p>
          <a:p>
            <a:pPr lvl="1">
              <a:spcBef>
                <a:spcPts val="0"/>
              </a:spcBef>
            </a:pPr>
            <a:r>
              <a:rPr lang="en-US" sz="2200" dirty="0"/>
              <a:t>Excess 3</a:t>
            </a:r>
          </a:p>
          <a:p>
            <a:pPr lvl="1">
              <a:spcBef>
                <a:spcPts val="0"/>
              </a:spcBef>
            </a:pPr>
            <a:r>
              <a:rPr lang="en-US" sz="2200" dirty="0"/>
              <a:t>8, 4, -2, -1</a:t>
            </a:r>
          </a:p>
          <a:p>
            <a:pPr lvl="1">
              <a:spcBef>
                <a:spcPts val="0"/>
              </a:spcBef>
            </a:pPr>
            <a:r>
              <a:rPr lang="en-US" sz="2200" dirty="0"/>
              <a:t>Gray Code</a:t>
            </a:r>
          </a:p>
          <a:p>
            <a:pPr lvl="1">
              <a:spcBef>
                <a:spcPts val="0"/>
              </a:spcBef>
            </a:pPr>
            <a:endParaRPr lang="en-US" sz="2200" dirty="0"/>
          </a:p>
          <a:p>
            <a:pPr>
              <a:spcBef>
                <a:spcPts val="0"/>
              </a:spcBef>
            </a:pPr>
            <a:r>
              <a:rPr lang="en-US" sz="2200" dirty="0"/>
              <a:t>Character Code</a:t>
            </a:r>
          </a:p>
          <a:p>
            <a:pPr lvl="1">
              <a:spcBef>
                <a:spcPts val="0"/>
              </a:spcBef>
            </a:pPr>
            <a:r>
              <a:rPr lang="en-US" sz="2200" dirty="0"/>
              <a:t>ASCII</a:t>
            </a:r>
          </a:p>
          <a:p>
            <a:pPr lvl="1">
              <a:spcBef>
                <a:spcPts val="0"/>
              </a:spcBef>
            </a:pPr>
            <a:endParaRPr lang="en-US" sz="2200" dirty="0"/>
          </a:p>
          <a:p>
            <a:pPr>
              <a:spcBef>
                <a:spcPts val="0"/>
              </a:spcBef>
            </a:pPr>
            <a:r>
              <a:rPr lang="en-US" sz="2200" dirty="0"/>
              <a:t>Error Detection Codes</a:t>
            </a:r>
          </a:p>
          <a:p>
            <a:pPr lvl="1">
              <a:spcBef>
                <a:spcPts val="0"/>
              </a:spcBef>
            </a:pPr>
            <a:r>
              <a:rPr lang="en-US" sz="2200" dirty="0"/>
              <a:t>Even parity</a:t>
            </a:r>
          </a:p>
          <a:p>
            <a:pPr lvl="1">
              <a:spcBef>
                <a:spcPts val="0"/>
              </a:spcBef>
            </a:pPr>
            <a:r>
              <a:rPr lang="en-US" sz="2200" dirty="0"/>
              <a:t>Odd Parity</a:t>
            </a:r>
          </a:p>
        </p:txBody>
      </p:sp>
    </p:spTree>
    <p:extLst>
      <p:ext uri="{BB962C8B-B14F-4D97-AF65-F5344CB8AC3E}">
        <p14:creationId xmlns:p14="http://schemas.microsoft.com/office/powerpoint/2010/main" val="411849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4C825EF-B703-4A99-BDE7-A5F7B3987B84}"/>
              </a:ext>
            </a:extLst>
          </p:cNvPr>
          <p:cNvPicPr>
            <a:picLocks noGrp="1" noChangeAspect="1"/>
          </p:cNvPicPr>
          <p:nvPr>
            <p:ph idx="1"/>
          </p:nvPr>
        </p:nvPicPr>
        <p:blipFill>
          <a:blip r:embed="rId2"/>
          <a:stretch>
            <a:fillRect/>
          </a:stretch>
        </p:blipFill>
        <p:spPr>
          <a:xfrm>
            <a:off x="19050" y="2057400"/>
            <a:ext cx="9112673" cy="3581400"/>
          </a:xfrm>
        </p:spPr>
      </p:pic>
      <p:sp>
        <p:nvSpPr>
          <p:cNvPr id="2" name="Title 1">
            <a:extLst>
              <a:ext uri="{FF2B5EF4-FFF2-40B4-BE49-F238E27FC236}">
                <a16:creationId xmlns:a16="http://schemas.microsoft.com/office/drawing/2014/main" id="{2BC5F79E-CBEB-4372-B532-83EF23A252F2}"/>
              </a:ext>
            </a:extLst>
          </p:cNvPr>
          <p:cNvSpPr>
            <a:spLocks noGrp="1"/>
          </p:cNvSpPr>
          <p:nvPr>
            <p:ph type="title"/>
          </p:nvPr>
        </p:nvSpPr>
        <p:spPr>
          <a:xfrm>
            <a:off x="381000" y="457200"/>
            <a:ext cx="8349731" cy="502930"/>
          </a:xfrm>
        </p:spPr>
        <p:txBody>
          <a:bodyPr>
            <a:normAutofit fontScale="90000"/>
          </a:bodyPr>
          <a:lstStyle/>
          <a:p>
            <a:pPr algn="ctr"/>
            <a:r>
              <a:rPr lang="en-US" b="1" dirty="0">
                <a:latin typeface="+mn-lt"/>
              </a:rPr>
              <a:t> Logic Gates</a:t>
            </a:r>
          </a:p>
        </p:txBody>
      </p:sp>
      <p:sp>
        <p:nvSpPr>
          <p:cNvPr id="4" name="Slide Number Placeholder 3">
            <a:extLst>
              <a:ext uri="{FF2B5EF4-FFF2-40B4-BE49-F238E27FC236}">
                <a16:creationId xmlns:a16="http://schemas.microsoft.com/office/drawing/2014/main" id="{BB158F9C-2147-468F-ADB6-BFCC5464E0B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F803F2-AEF7-4835-8616-01FD32B3F045}" type="slidenum">
              <a:rPr lang="en-US" smtClean="0"/>
              <a:pPr/>
              <a:t>20</a:t>
            </a:fld>
            <a:endParaRPr lang="en-US"/>
          </a:p>
        </p:txBody>
      </p:sp>
    </p:spTree>
    <p:extLst>
      <p:ext uri="{BB962C8B-B14F-4D97-AF65-F5344CB8AC3E}">
        <p14:creationId xmlns:p14="http://schemas.microsoft.com/office/powerpoint/2010/main" val="70727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48250CC-AF58-41F2-8B26-6C8A2783AD6F}"/>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59C42B61-62CF-4011-9A85-04DE8D8F7487}"/>
              </a:ext>
            </a:extLst>
          </p:cNvPr>
          <p:cNvSpPr>
            <a:spLocks noGrp="1"/>
          </p:cNvSpPr>
          <p:nvPr>
            <p:ph type="title"/>
          </p:nvPr>
        </p:nvSpPr>
        <p:spPr/>
        <p:txBody>
          <a:bodyPr>
            <a:normAutofit fontScale="90000"/>
          </a:bodyPr>
          <a:lstStyle/>
          <a:p>
            <a:r>
              <a:rPr lang="en-US" dirty="0"/>
              <a:t>Binary Codes for Decimal Numbers</a:t>
            </a:r>
          </a:p>
        </p:txBody>
      </p:sp>
    </p:spTree>
    <p:extLst>
      <p:ext uri="{BB962C8B-B14F-4D97-AF65-F5344CB8AC3E}">
        <p14:creationId xmlns:p14="http://schemas.microsoft.com/office/powerpoint/2010/main" val="156440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C2AB-1D08-4040-A3FB-01C4EB9857EA}"/>
              </a:ext>
            </a:extLst>
          </p:cNvPr>
          <p:cNvSpPr>
            <a:spLocks noGrp="1"/>
          </p:cNvSpPr>
          <p:nvPr>
            <p:ph type="title"/>
          </p:nvPr>
        </p:nvSpPr>
        <p:spPr/>
        <p:txBody>
          <a:bodyPr/>
          <a:lstStyle/>
          <a:p>
            <a:r>
              <a:rPr lang="en-US" dirty="0"/>
              <a:t>Binary Codes for Decimal Numbers</a:t>
            </a:r>
          </a:p>
        </p:txBody>
      </p:sp>
      <p:sp>
        <p:nvSpPr>
          <p:cNvPr id="3" name="Content Placeholder 2">
            <a:extLst>
              <a:ext uri="{FF2B5EF4-FFF2-40B4-BE49-F238E27FC236}">
                <a16:creationId xmlns:a16="http://schemas.microsoft.com/office/drawing/2014/main" id="{74B61271-25AC-4999-8542-9E880A978F61}"/>
              </a:ext>
            </a:extLst>
          </p:cNvPr>
          <p:cNvSpPr>
            <a:spLocks noGrp="1"/>
          </p:cNvSpPr>
          <p:nvPr>
            <p:ph sz="quarter" idx="1"/>
          </p:nvPr>
        </p:nvSpPr>
        <p:spPr>
          <a:xfrm>
            <a:off x="381000" y="1600200"/>
            <a:ext cx="8385048" cy="4495800"/>
          </a:xfrm>
        </p:spPr>
        <p:txBody>
          <a:bodyPr>
            <a:normAutofit/>
          </a:bodyPr>
          <a:lstStyle/>
          <a:p>
            <a:pPr algn="just"/>
            <a:r>
              <a:rPr lang="en-GB" altLang="en-US" sz="2400" dirty="0"/>
              <a:t>The usual interpretation of a binary number is as defined according to the definition of a number in in base-2 system. </a:t>
            </a:r>
          </a:p>
          <a:p>
            <a:pPr algn="just"/>
            <a:endParaRPr lang="en-GB" altLang="en-US" sz="2400" dirty="0"/>
          </a:p>
          <a:p>
            <a:pPr algn="just"/>
            <a:r>
              <a:rPr lang="en-GB" altLang="en-US" sz="2400" dirty="0"/>
              <a:t>There are, however, alternate methods used to encode numeric data into binary bit patterns.</a:t>
            </a:r>
          </a:p>
          <a:p>
            <a:pPr algn="just"/>
            <a:endParaRPr lang="en-GB" sz="2400" dirty="0"/>
          </a:p>
          <a:p>
            <a:pPr algn="just"/>
            <a:r>
              <a:rPr lang="en-GB" altLang="en-US" sz="2400" dirty="0"/>
              <a:t>Note: All upcoming tables present </a:t>
            </a:r>
            <a:r>
              <a:rPr lang="en-GB" altLang="en-US" sz="2400" dirty="0">
                <a:solidFill>
                  <a:schemeClr val="accent2"/>
                </a:solidFill>
              </a:rPr>
              <a:t>binary </a:t>
            </a:r>
            <a:r>
              <a:rPr lang="en-GB" altLang="en-US" sz="2400" u="sng" dirty="0">
                <a:solidFill>
                  <a:schemeClr val="accent2"/>
                </a:solidFill>
              </a:rPr>
              <a:t>codes</a:t>
            </a:r>
            <a:r>
              <a:rPr lang="en-GB" altLang="en-US" sz="2400" dirty="0"/>
              <a:t> and </a:t>
            </a:r>
            <a:r>
              <a:rPr lang="en-GB" altLang="en-US" sz="2400" dirty="0">
                <a:solidFill>
                  <a:srgbClr val="CC0000"/>
                </a:solidFill>
              </a:rPr>
              <a:t>not binary numbers</a:t>
            </a:r>
            <a:r>
              <a:rPr lang="en-GB" altLang="en-US" sz="2400" dirty="0"/>
              <a:t>. </a:t>
            </a:r>
          </a:p>
          <a:p>
            <a:pPr algn="just"/>
            <a:endParaRPr lang="en-US" sz="2400" dirty="0"/>
          </a:p>
        </p:txBody>
      </p:sp>
    </p:spTree>
    <p:extLst>
      <p:ext uri="{BB962C8B-B14F-4D97-AF65-F5344CB8AC3E}">
        <p14:creationId xmlns:p14="http://schemas.microsoft.com/office/powerpoint/2010/main" val="85376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F3A6C-4B0D-4B3F-8475-BE1C0FEA6CA5}"/>
              </a:ext>
            </a:extLst>
          </p:cNvPr>
          <p:cNvPicPr>
            <a:picLocks noChangeAspect="1"/>
          </p:cNvPicPr>
          <p:nvPr/>
        </p:nvPicPr>
        <p:blipFill>
          <a:blip r:embed="rId3"/>
          <a:stretch>
            <a:fillRect/>
          </a:stretch>
        </p:blipFill>
        <p:spPr>
          <a:xfrm>
            <a:off x="6193971" y="2133600"/>
            <a:ext cx="2819400" cy="3857625"/>
          </a:xfrm>
          <a:prstGeom prst="rect">
            <a:avLst/>
          </a:prstGeom>
        </p:spPr>
      </p:pic>
      <p:sp>
        <p:nvSpPr>
          <p:cNvPr id="332802" name="Rectangle 2">
            <a:extLst>
              <a:ext uri="{FF2B5EF4-FFF2-40B4-BE49-F238E27FC236}">
                <a16:creationId xmlns:a16="http://schemas.microsoft.com/office/drawing/2014/main" id="{AC181976-D550-4A59-8AEA-068DBA5BC1E0}"/>
              </a:ext>
            </a:extLst>
          </p:cNvPr>
          <p:cNvSpPr>
            <a:spLocks noGrp="1" noChangeArrowheads="1"/>
          </p:cNvSpPr>
          <p:nvPr>
            <p:ph type="title"/>
          </p:nvPr>
        </p:nvSpPr>
        <p:spPr/>
        <p:txBody>
          <a:bodyPr/>
          <a:lstStyle/>
          <a:p>
            <a:pPr algn="ctr"/>
            <a:r>
              <a:rPr lang="en-US" altLang="en-US" dirty="0"/>
              <a:t>1. Binary Coded Decimal (BCD)</a:t>
            </a:r>
          </a:p>
        </p:txBody>
      </p:sp>
      <p:sp>
        <p:nvSpPr>
          <p:cNvPr id="332803" name="Rectangle 3">
            <a:extLst>
              <a:ext uri="{FF2B5EF4-FFF2-40B4-BE49-F238E27FC236}">
                <a16:creationId xmlns:a16="http://schemas.microsoft.com/office/drawing/2014/main" id="{8DB3F241-736B-4B0D-A02A-9AA226162EE7}"/>
              </a:ext>
            </a:extLst>
          </p:cNvPr>
          <p:cNvSpPr>
            <a:spLocks noGrp="1" noChangeArrowheads="1"/>
          </p:cNvSpPr>
          <p:nvPr>
            <p:ph type="body" idx="1"/>
          </p:nvPr>
        </p:nvSpPr>
        <p:spPr>
          <a:xfrm>
            <a:off x="-10886" y="1447800"/>
            <a:ext cx="6030686" cy="4953000"/>
          </a:xfrm>
        </p:spPr>
        <p:txBody>
          <a:bodyPr>
            <a:noAutofit/>
          </a:bodyPr>
          <a:lstStyle/>
          <a:p>
            <a:pPr marL="403225" indent="-403225">
              <a:spcBef>
                <a:spcPts val="0"/>
              </a:spcBef>
            </a:pPr>
            <a:r>
              <a:rPr lang="en-US" altLang="en-US" sz="2300" dirty="0"/>
              <a:t>Refers to Binary Coded Decimal</a:t>
            </a:r>
          </a:p>
          <a:p>
            <a:pPr>
              <a:spcBef>
                <a:spcPts val="0"/>
              </a:spcBef>
            </a:pPr>
            <a:r>
              <a:rPr lang="en-GB" altLang="en-US" sz="2300" dirty="0">
                <a:solidFill>
                  <a:schemeClr val="accent2"/>
                </a:solidFill>
              </a:rPr>
              <a:t>BCD number is just a natural binary encoding of the decimal digits from 0 to 9 on four bits. </a:t>
            </a:r>
          </a:p>
          <a:p>
            <a:pPr>
              <a:spcBef>
                <a:spcPts val="0"/>
              </a:spcBef>
            </a:pPr>
            <a:r>
              <a:rPr lang="en-GB" altLang="en-US" sz="2300" dirty="0"/>
              <a:t>Therefore a string of bits is grouped into groups of four bits, and interpreted as a string of decimal digits. </a:t>
            </a:r>
          </a:p>
          <a:p>
            <a:pPr marL="739775" lvl="1" indent="-392113">
              <a:spcBef>
                <a:spcPts val="0"/>
              </a:spcBef>
            </a:pPr>
            <a:r>
              <a:rPr lang="en-US" altLang="en-US" sz="2300" dirty="0"/>
              <a:t>Takes more space to represent binary numbers but its easily understandable </a:t>
            </a:r>
          </a:p>
          <a:p>
            <a:pPr marL="739775" lvl="1" indent="-392113">
              <a:spcBef>
                <a:spcPts val="0"/>
              </a:spcBef>
            </a:pPr>
            <a:r>
              <a:rPr lang="en-US" altLang="en-US" sz="2300" dirty="0"/>
              <a:t>Similar to Hex, but it stops at 9. Hence, 6 combinations are wasted. </a:t>
            </a:r>
            <a:endParaRPr lang="en-US" sz="2300" dirty="0"/>
          </a:p>
          <a:p>
            <a:pPr marL="739775" lvl="1" indent="-392113">
              <a:spcBef>
                <a:spcPts val="0"/>
              </a:spcBef>
            </a:pPr>
            <a:r>
              <a:rPr lang="en-US" altLang="en-US" sz="2300" dirty="0"/>
              <a:t>E.g. 15</a:t>
            </a:r>
            <a:r>
              <a:rPr lang="en-US" altLang="en-US" sz="2300" baseline="-25000" dirty="0"/>
              <a:t>10</a:t>
            </a:r>
            <a:r>
              <a:rPr lang="en-US" altLang="en-US" sz="2300" dirty="0"/>
              <a:t> = 1111</a:t>
            </a:r>
            <a:r>
              <a:rPr lang="en-US" altLang="en-US" sz="2300" baseline="-25000" dirty="0"/>
              <a:t>2 </a:t>
            </a:r>
            <a:r>
              <a:rPr lang="en-US" altLang="en-US" sz="2300" dirty="0"/>
              <a:t> in binary and 15</a:t>
            </a:r>
            <a:r>
              <a:rPr lang="en-US" altLang="en-US" sz="2300" baseline="-25000" dirty="0"/>
              <a:t>10</a:t>
            </a:r>
            <a:r>
              <a:rPr lang="en-US" altLang="en-US" sz="2300" dirty="0"/>
              <a:t> = 0001 0101 in BCD</a:t>
            </a:r>
          </a:p>
          <a:p>
            <a:pPr marL="419735" indent="-392113">
              <a:spcBef>
                <a:spcPts val="0"/>
              </a:spcBef>
            </a:pPr>
            <a:r>
              <a:rPr lang="en-US" altLang="en-US" sz="2300" dirty="0"/>
              <a:t>BCD is often used in digital voltmeters, frequency convertors, digital clocks and calculators</a:t>
            </a:r>
          </a:p>
        </p:txBody>
      </p:sp>
    </p:spTree>
    <p:extLst>
      <p:ext uri="{BB962C8B-B14F-4D97-AF65-F5344CB8AC3E}">
        <p14:creationId xmlns:p14="http://schemas.microsoft.com/office/powerpoint/2010/main" val="327538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8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8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8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2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5F6DB444-AC9F-4FF1-8081-08FC90181F5D}"/>
              </a:ext>
            </a:extLst>
          </p:cNvPr>
          <p:cNvSpPr>
            <a:spLocks noGrp="1" noChangeArrowheads="1"/>
          </p:cNvSpPr>
          <p:nvPr>
            <p:ph type="title"/>
          </p:nvPr>
        </p:nvSpPr>
        <p:spPr/>
        <p:txBody>
          <a:bodyPr/>
          <a:lstStyle/>
          <a:p>
            <a:r>
              <a:rPr lang="en-US" altLang="en-US" dirty="0"/>
              <a:t>1. Binary Coded Decimal (BCD)</a:t>
            </a:r>
          </a:p>
        </p:txBody>
      </p:sp>
      <p:sp>
        <p:nvSpPr>
          <p:cNvPr id="415747" name="Rectangle 3">
            <a:extLst>
              <a:ext uri="{FF2B5EF4-FFF2-40B4-BE49-F238E27FC236}">
                <a16:creationId xmlns:a16="http://schemas.microsoft.com/office/drawing/2014/main" id="{D5B11E5B-3342-42FA-8D79-F943CE3FA7AA}"/>
              </a:ext>
            </a:extLst>
          </p:cNvPr>
          <p:cNvSpPr>
            <a:spLocks noGrp="1" noChangeArrowheads="1"/>
          </p:cNvSpPr>
          <p:nvPr>
            <p:ph type="body" idx="1"/>
          </p:nvPr>
        </p:nvSpPr>
        <p:spPr>
          <a:xfrm>
            <a:off x="345948" y="1524000"/>
            <a:ext cx="8686800" cy="4953000"/>
          </a:xfrm>
        </p:spPr>
        <p:txBody>
          <a:bodyPr>
            <a:normAutofit/>
          </a:bodyPr>
          <a:lstStyle/>
          <a:p>
            <a:pPr>
              <a:spcBef>
                <a:spcPts val="0"/>
              </a:spcBef>
            </a:pPr>
            <a:r>
              <a:rPr lang="en-US" altLang="en-US" sz="2300" dirty="0"/>
              <a:t>Binary-Coded Decimal is a weighted code because each decimal digit can be obtained from its code word by assigning a fixed weight to each code-word bit</a:t>
            </a:r>
            <a:r>
              <a:rPr lang="en-GB" altLang="en-US" sz="2300" dirty="0"/>
              <a:t>. </a:t>
            </a:r>
          </a:p>
          <a:p>
            <a:pPr lvl="1">
              <a:spcBef>
                <a:spcPts val="0"/>
              </a:spcBef>
            </a:pPr>
            <a:r>
              <a:rPr lang="en-GB" altLang="en-US" sz="2300" dirty="0"/>
              <a:t>BCD is also called as the 8421 code, owing to the weights of the BCD bits</a:t>
            </a:r>
          </a:p>
          <a:p>
            <a:pPr>
              <a:spcBef>
                <a:spcPts val="0"/>
              </a:spcBef>
            </a:pPr>
            <a:endParaRPr lang="en-US" altLang="en-US" sz="2300" b="0" dirty="0"/>
          </a:p>
          <a:p>
            <a:pPr>
              <a:spcBef>
                <a:spcPts val="0"/>
              </a:spcBef>
            </a:pPr>
            <a:r>
              <a:rPr lang="en-US" altLang="en-US" sz="2300" b="0" dirty="0"/>
              <a:t>Two BCD digits are added as binary numbers</a:t>
            </a:r>
          </a:p>
          <a:p>
            <a:pPr lvl="1">
              <a:spcBef>
                <a:spcPts val="0"/>
              </a:spcBef>
            </a:pPr>
            <a:r>
              <a:rPr lang="en-US" altLang="en-US" sz="2300" b="0" dirty="0"/>
              <a:t>However, when binary sum is more than decimal 9 or binary (1001)</a:t>
            </a:r>
            <a:r>
              <a:rPr lang="en-US" altLang="en-US" sz="2300" b="0" baseline="-25000" dirty="0"/>
              <a:t>2</a:t>
            </a:r>
            <a:r>
              <a:rPr lang="en-US" altLang="en-US" sz="2300" b="0" dirty="0"/>
              <a:t>, the result is invalid (since last 6 combinations </a:t>
            </a:r>
            <a:r>
              <a:rPr lang="en-US" altLang="en-US" sz="2300" dirty="0"/>
              <a:t>have no meaning in BCD</a:t>
            </a:r>
            <a:r>
              <a:rPr lang="en-US" altLang="en-US" sz="2300" b="0" dirty="0"/>
              <a:t>)</a:t>
            </a:r>
            <a:endParaRPr lang="en-US" altLang="en-US" sz="2300" dirty="0"/>
          </a:p>
          <a:p>
            <a:pPr lvl="1">
              <a:spcBef>
                <a:spcPts val="0"/>
              </a:spcBef>
            </a:pPr>
            <a:r>
              <a:rPr lang="en-US" altLang="en-US" sz="2300" b="0" dirty="0"/>
              <a:t>Addition of 6</a:t>
            </a:r>
            <a:r>
              <a:rPr lang="en-US" altLang="en-US" sz="2300" b="0" baseline="-25000" dirty="0"/>
              <a:t>10</a:t>
            </a:r>
            <a:r>
              <a:rPr lang="en-US" altLang="en-US" sz="2300" b="0" dirty="0"/>
              <a:t>=(0110)</a:t>
            </a:r>
            <a:r>
              <a:rPr lang="en-US" altLang="en-US" sz="2300" b="0" baseline="-25000" dirty="0"/>
              <a:t>2</a:t>
            </a:r>
            <a:r>
              <a:rPr lang="en-US" altLang="en-US" sz="2300" b="0" dirty="0"/>
              <a:t> make a correct BCD and produces a carry</a:t>
            </a:r>
          </a:p>
        </p:txBody>
      </p:sp>
    </p:spTree>
    <p:extLst>
      <p:ext uri="{BB962C8B-B14F-4D97-AF65-F5344CB8AC3E}">
        <p14:creationId xmlns:p14="http://schemas.microsoft.com/office/powerpoint/2010/main" val="106691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57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5F6DB444-AC9F-4FF1-8081-08FC90181F5D}"/>
              </a:ext>
            </a:extLst>
          </p:cNvPr>
          <p:cNvSpPr>
            <a:spLocks noGrp="1" noChangeArrowheads="1"/>
          </p:cNvSpPr>
          <p:nvPr>
            <p:ph type="title"/>
          </p:nvPr>
        </p:nvSpPr>
        <p:spPr/>
        <p:txBody>
          <a:bodyPr/>
          <a:lstStyle/>
          <a:p>
            <a:pPr algn="ctr"/>
            <a:r>
              <a:rPr lang="en-US" altLang="en-US"/>
              <a:t>BCD Addition</a:t>
            </a:r>
          </a:p>
        </p:txBody>
      </p:sp>
      <p:sp>
        <p:nvSpPr>
          <p:cNvPr id="415747" name="Rectangle 3">
            <a:extLst>
              <a:ext uri="{FF2B5EF4-FFF2-40B4-BE49-F238E27FC236}">
                <a16:creationId xmlns:a16="http://schemas.microsoft.com/office/drawing/2014/main" id="{D5B11E5B-3342-42FA-8D79-F943CE3FA7AA}"/>
              </a:ext>
            </a:extLst>
          </p:cNvPr>
          <p:cNvSpPr>
            <a:spLocks noGrp="1" noChangeArrowheads="1"/>
          </p:cNvSpPr>
          <p:nvPr>
            <p:ph type="body" idx="1"/>
          </p:nvPr>
        </p:nvSpPr>
        <p:spPr>
          <a:xfrm>
            <a:off x="287274" y="1828800"/>
            <a:ext cx="8569452" cy="5257800"/>
          </a:xfrm>
        </p:spPr>
        <p:txBody>
          <a:bodyPr>
            <a:noAutofit/>
          </a:bodyPr>
          <a:lstStyle/>
          <a:p>
            <a:endParaRPr lang="en-US" sz="2200" dirty="0"/>
          </a:p>
          <a:p>
            <a:endParaRPr lang="en-US" sz="2200" dirty="0"/>
          </a:p>
          <a:p>
            <a:endParaRPr lang="en-US" sz="2200" dirty="0"/>
          </a:p>
          <a:p>
            <a:endParaRPr lang="en-US" sz="2200" dirty="0"/>
          </a:p>
          <a:p>
            <a:r>
              <a:rPr lang="en-US" sz="2200" dirty="0"/>
              <a:t>Consider the multibit addition of 184 + 576 = 760 in BCD:</a:t>
            </a:r>
          </a:p>
          <a:p>
            <a:endParaRPr lang="en-US" altLang="en-US" sz="2200" b="0" dirty="0"/>
          </a:p>
          <a:p>
            <a:endParaRPr lang="en-US" altLang="en-US" sz="2200" dirty="0"/>
          </a:p>
          <a:p>
            <a:endParaRPr lang="en-US" altLang="en-US" sz="2200" b="0" dirty="0"/>
          </a:p>
          <a:p>
            <a:endParaRPr lang="en-US" altLang="en-US" sz="2200" dirty="0"/>
          </a:p>
          <a:p>
            <a:endParaRPr lang="en-US" altLang="en-US" sz="2200" b="0" dirty="0"/>
          </a:p>
          <a:p>
            <a:endParaRPr lang="en-US" altLang="en-US" sz="2200" dirty="0"/>
          </a:p>
          <a:p>
            <a:endParaRPr lang="en-US" altLang="en-US" sz="2200" dirty="0"/>
          </a:p>
          <a:p>
            <a:endParaRPr lang="en-US" altLang="en-US" sz="2200" dirty="0"/>
          </a:p>
          <a:p>
            <a:endParaRPr lang="en-US" altLang="en-US" sz="2200" dirty="0"/>
          </a:p>
        </p:txBody>
      </p:sp>
      <p:pic>
        <p:nvPicPr>
          <p:cNvPr id="2" name="Picture 1">
            <a:extLst>
              <a:ext uri="{FF2B5EF4-FFF2-40B4-BE49-F238E27FC236}">
                <a16:creationId xmlns:a16="http://schemas.microsoft.com/office/drawing/2014/main" id="{86362EB6-A6BC-4CD4-80AF-8B3DA7C1E637}"/>
              </a:ext>
            </a:extLst>
          </p:cNvPr>
          <p:cNvPicPr>
            <a:picLocks noChangeAspect="1"/>
          </p:cNvPicPr>
          <p:nvPr/>
        </p:nvPicPr>
        <p:blipFill>
          <a:blip r:embed="rId3"/>
          <a:stretch>
            <a:fillRect/>
          </a:stretch>
        </p:blipFill>
        <p:spPr>
          <a:xfrm>
            <a:off x="1828800" y="4131129"/>
            <a:ext cx="5894243" cy="2379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0CDE961-754D-4030-B196-9B8A6664818F}"/>
              </a:ext>
            </a:extLst>
          </p:cNvPr>
          <p:cNvPicPr>
            <a:picLocks noChangeAspect="1"/>
          </p:cNvPicPr>
          <p:nvPr/>
        </p:nvPicPr>
        <p:blipFill>
          <a:blip r:embed="rId4"/>
          <a:stretch>
            <a:fillRect/>
          </a:stretch>
        </p:blipFill>
        <p:spPr>
          <a:xfrm>
            <a:off x="988885" y="1529443"/>
            <a:ext cx="7400925" cy="1866900"/>
          </a:xfrm>
          <a:prstGeom prst="rect">
            <a:avLst/>
          </a:prstGeom>
        </p:spPr>
      </p:pic>
    </p:spTree>
    <p:extLst>
      <p:ext uri="{BB962C8B-B14F-4D97-AF65-F5344CB8AC3E}">
        <p14:creationId xmlns:p14="http://schemas.microsoft.com/office/powerpoint/2010/main" val="322433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1014EDC-D5B1-4301-8325-C7AF3EFDC836}"/>
              </a:ext>
            </a:extLst>
          </p:cNvPr>
          <p:cNvSpPr>
            <a:spLocks noGrp="1" noChangeArrowheads="1"/>
          </p:cNvSpPr>
          <p:nvPr>
            <p:ph type="title"/>
          </p:nvPr>
        </p:nvSpPr>
        <p:spPr>
          <a:xfrm>
            <a:off x="0" y="228600"/>
            <a:ext cx="9144000" cy="838200"/>
          </a:xfrm>
        </p:spPr>
        <p:txBody>
          <a:bodyPr/>
          <a:lstStyle/>
          <a:p>
            <a:pPr algn="ctr"/>
            <a:r>
              <a:rPr lang="en-US" altLang="en-US" dirty="0">
                <a:solidFill>
                  <a:schemeClr val="bg1"/>
                </a:solidFill>
              </a:rPr>
              <a:t>2. The 2421 Code</a:t>
            </a:r>
          </a:p>
        </p:txBody>
      </p:sp>
      <p:sp>
        <p:nvSpPr>
          <p:cNvPr id="354307" name="Rectangle 3">
            <a:extLst>
              <a:ext uri="{FF2B5EF4-FFF2-40B4-BE49-F238E27FC236}">
                <a16:creationId xmlns:a16="http://schemas.microsoft.com/office/drawing/2014/main" id="{A7EEB7F7-D11D-4E66-8540-5A2353330484}"/>
              </a:ext>
            </a:extLst>
          </p:cNvPr>
          <p:cNvSpPr>
            <a:spLocks noGrp="1" noChangeArrowheads="1"/>
          </p:cNvSpPr>
          <p:nvPr>
            <p:ph type="body" sz="half" idx="1"/>
          </p:nvPr>
        </p:nvSpPr>
        <p:spPr>
          <a:xfrm>
            <a:off x="152400" y="1371600"/>
            <a:ext cx="4953000" cy="5638800"/>
          </a:xfrm>
          <a:ln/>
          <a:extLst>
            <a:ext uri="{91240B29-F687-4F45-9708-019B960494DF}">
              <a14:hiddenLine xmlns:a14="http://schemas.microsoft.com/office/drawing/2010/main" w="9525">
                <a:solidFill>
                  <a:srgbClr val="FF3300"/>
                </a:solidFill>
                <a:miter lim="800000"/>
                <a:headEnd/>
                <a:tailEnd/>
              </a14:hiddenLine>
            </a:ext>
          </a:extLst>
        </p:spPr>
        <p:txBody>
          <a:bodyPr>
            <a:noAutofit/>
          </a:bodyPr>
          <a:lstStyle/>
          <a:p>
            <a:pPr marL="319088" indent="-319088" algn="just">
              <a:spcBef>
                <a:spcPts val="0"/>
              </a:spcBef>
            </a:pPr>
            <a:r>
              <a:rPr lang="en-US" sz="2300" b="1" dirty="0"/>
              <a:t>2421 code is a weighted code. </a:t>
            </a:r>
          </a:p>
          <a:p>
            <a:pPr marL="319088" indent="-319088" algn="just">
              <a:spcBef>
                <a:spcPts val="0"/>
              </a:spcBef>
            </a:pPr>
            <a:endParaRPr lang="en-US" sz="2300" b="1" dirty="0"/>
          </a:p>
          <a:p>
            <a:pPr marL="319088" indent="-319088" algn="just">
              <a:spcBef>
                <a:spcPts val="0"/>
              </a:spcBef>
            </a:pPr>
            <a:r>
              <a:rPr lang="en-US" sz="2300" dirty="0"/>
              <a:t>Some digits in 2421 code can be coded in </a:t>
            </a:r>
            <a:r>
              <a:rPr lang="en-US" sz="2300" b="1" dirty="0"/>
              <a:t>two possible ways. </a:t>
            </a:r>
            <a:r>
              <a:rPr lang="en-US" sz="2300" dirty="0"/>
              <a:t>E.g.</a:t>
            </a:r>
            <a:r>
              <a:rPr lang="en-US" sz="2300" b="1" dirty="0"/>
              <a:t> </a:t>
            </a:r>
            <a:r>
              <a:rPr lang="en-US" sz="2300" dirty="0"/>
              <a:t>4</a:t>
            </a:r>
            <a:r>
              <a:rPr lang="en-US" sz="2300" baseline="-25000" dirty="0"/>
              <a:t>10</a:t>
            </a:r>
            <a:r>
              <a:rPr lang="en-US" sz="2300" dirty="0"/>
              <a:t> can be written as 0100 or 1010, since both combinations add up to a total weight of 4.</a:t>
            </a:r>
          </a:p>
          <a:p>
            <a:pPr marL="319088" indent="-319088" algn="just">
              <a:spcBef>
                <a:spcPts val="0"/>
              </a:spcBef>
            </a:pPr>
            <a:endParaRPr lang="en-US" sz="2300" dirty="0"/>
          </a:p>
          <a:p>
            <a:pPr marL="319088" indent="-319088" algn="just">
              <a:spcBef>
                <a:spcPts val="0"/>
              </a:spcBef>
            </a:pPr>
            <a:r>
              <a:rPr lang="en-US" sz="2300" dirty="0"/>
              <a:t>2421 code is </a:t>
            </a:r>
            <a:r>
              <a:rPr lang="en-GB" altLang="en-US" sz="2300" dirty="0">
                <a:solidFill>
                  <a:schemeClr val="accent2"/>
                </a:solidFill>
              </a:rPr>
              <a:t>self-complementing</a:t>
            </a:r>
            <a:r>
              <a:rPr lang="en-GB" altLang="en-US" sz="2300" dirty="0"/>
              <a:t>, i.e. 9’s complement of decimal digital x is simple bit inversion of its 2421 code.</a:t>
            </a:r>
          </a:p>
          <a:p>
            <a:pPr marL="319088" indent="-319088" algn="just">
              <a:spcBef>
                <a:spcPts val="0"/>
              </a:spcBef>
            </a:pPr>
            <a:r>
              <a:rPr lang="en-GB" altLang="en-US" sz="2300" dirty="0"/>
              <a:t>E.g. Find 9’s complement of 2</a:t>
            </a:r>
            <a:r>
              <a:rPr lang="en-GB" altLang="en-US" sz="2300" baseline="-25000" dirty="0"/>
              <a:t>10</a:t>
            </a:r>
          </a:p>
          <a:p>
            <a:pPr marL="347663" lvl="1" indent="0">
              <a:spcBef>
                <a:spcPts val="0"/>
              </a:spcBef>
              <a:buFontTx/>
              <a:buNone/>
            </a:pPr>
            <a:r>
              <a:rPr lang="en-GB" altLang="en-US" sz="2300" dirty="0"/>
              <a:t>2</a:t>
            </a:r>
            <a:r>
              <a:rPr lang="en-GB" altLang="en-US" sz="2300" baseline="-25000" dirty="0"/>
              <a:t>10 </a:t>
            </a:r>
            <a:r>
              <a:rPr lang="en-GB" altLang="en-US" sz="2300" dirty="0"/>
              <a:t>= 0010 in 2421 scheme </a:t>
            </a:r>
          </a:p>
          <a:p>
            <a:pPr marL="347663" lvl="1" indent="0">
              <a:spcBef>
                <a:spcPts val="0"/>
              </a:spcBef>
              <a:buFontTx/>
              <a:buNone/>
            </a:pPr>
            <a:r>
              <a:rPr lang="en-GB" altLang="en-US" sz="2300" dirty="0"/>
              <a:t>hence 9’s complement = 1101 i.e. 7 in decimal</a:t>
            </a:r>
          </a:p>
          <a:p>
            <a:pPr marL="319088" indent="-319088" algn="just">
              <a:spcBef>
                <a:spcPts val="0"/>
              </a:spcBef>
            </a:pPr>
            <a:endParaRPr lang="en-US" sz="2300" dirty="0"/>
          </a:p>
        </p:txBody>
      </p:sp>
      <p:pic>
        <p:nvPicPr>
          <p:cNvPr id="4" name="Picture 3">
            <a:extLst>
              <a:ext uri="{FF2B5EF4-FFF2-40B4-BE49-F238E27FC236}">
                <a16:creationId xmlns:a16="http://schemas.microsoft.com/office/drawing/2014/main" id="{645465C9-86F8-4403-BDDB-1FFA3DCF94E1}"/>
              </a:ext>
            </a:extLst>
          </p:cNvPr>
          <p:cNvPicPr>
            <a:picLocks noChangeAspect="1"/>
          </p:cNvPicPr>
          <p:nvPr/>
        </p:nvPicPr>
        <p:blipFill rotWithShape="1">
          <a:blip r:embed="rId3"/>
          <a:srcRect t="7116" r="47597"/>
          <a:stretch/>
        </p:blipFill>
        <p:spPr>
          <a:xfrm>
            <a:off x="5486400" y="1524000"/>
            <a:ext cx="3324225" cy="4724400"/>
          </a:xfrm>
          <a:prstGeom prst="rect">
            <a:avLst/>
          </a:prstGeom>
        </p:spPr>
      </p:pic>
    </p:spTree>
    <p:extLst>
      <p:ext uri="{BB962C8B-B14F-4D97-AF65-F5344CB8AC3E}">
        <p14:creationId xmlns:p14="http://schemas.microsoft.com/office/powerpoint/2010/main" val="318784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3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43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61014EDC-D5B1-4301-8325-C7AF3EFDC836}"/>
              </a:ext>
            </a:extLst>
          </p:cNvPr>
          <p:cNvSpPr>
            <a:spLocks noGrp="1" noChangeArrowheads="1"/>
          </p:cNvSpPr>
          <p:nvPr>
            <p:ph type="title"/>
          </p:nvPr>
        </p:nvSpPr>
        <p:spPr>
          <a:xfrm>
            <a:off x="0" y="228600"/>
            <a:ext cx="9144000" cy="838200"/>
          </a:xfrm>
        </p:spPr>
        <p:txBody>
          <a:bodyPr/>
          <a:lstStyle/>
          <a:p>
            <a:pPr algn="ctr"/>
            <a:r>
              <a:rPr lang="en-US" altLang="en-US" dirty="0">
                <a:solidFill>
                  <a:schemeClr val="bg1"/>
                </a:solidFill>
              </a:rPr>
              <a:t>3. Excess 3 Code</a:t>
            </a:r>
          </a:p>
        </p:txBody>
      </p:sp>
      <p:sp>
        <p:nvSpPr>
          <p:cNvPr id="354307" name="Rectangle 3">
            <a:extLst>
              <a:ext uri="{FF2B5EF4-FFF2-40B4-BE49-F238E27FC236}">
                <a16:creationId xmlns:a16="http://schemas.microsoft.com/office/drawing/2014/main" id="{A7EEB7F7-D11D-4E66-8540-5A2353330484}"/>
              </a:ext>
            </a:extLst>
          </p:cNvPr>
          <p:cNvSpPr>
            <a:spLocks noGrp="1" noChangeArrowheads="1"/>
          </p:cNvSpPr>
          <p:nvPr>
            <p:ph type="body" sz="half" idx="1"/>
          </p:nvPr>
        </p:nvSpPr>
        <p:spPr>
          <a:xfrm>
            <a:off x="152400" y="1447800"/>
            <a:ext cx="5562600" cy="5638800"/>
          </a:xfrm>
          <a:ln/>
          <a:extLst>
            <a:ext uri="{91240B29-F687-4F45-9708-019B960494DF}">
              <a14:hiddenLine xmlns:a14="http://schemas.microsoft.com/office/drawing/2010/main" w="9525">
                <a:solidFill>
                  <a:srgbClr val="FF3300"/>
                </a:solidFill>
                <a:miter lim="800000"/>
                <a:headEnd/>
                <a:tailEnd/>
              </a14:hiddenLine>
            </a:ext>
          </a:extLst>
        </p:spPr>
        <p:txBody>
          <a:bodyPr>
            <a:noAutofit/>
          </a:bodyPr>
          <a:lstStyle/>
          <a:p>
            <a:pPr marL="319088" indent="-319088" algn="just"/>
            <a:r>
              <a:rPr lang="en-US" sz="2200" b="1" dirty="0"/>
              <a:t>In Excess-3 code, each coded combination is obtained from the corresponding binary value plus 3.</a:t>
            </a:r>
          </a:p>
          <a:p>
            <a:pPr marL="319088" indent="-319088" algn="just"/>
            <a:endParaRPr lang="en-US" sz="2200" b="1" dirty="0"/>
          </a:p>
          <a:p>
            <a:pPr marL="319088" indent="-319088" algn="just"/>
            <a:r>
              <a:rPr lang="en-US" sz="2200" dirty="0"/>
              <a:t>Like 2421, the excess‐3 codes is also a self‐complementing code </a:t>
            </a:r>
            <a:r>
              <a:rPr lang="en-US" altLang="en-US" sz="2200" dirty="0">
                <a:sym typeface="Wingdings" panose="05000000000000000000" pitchFamily="2" charset="2"/>
              </a:rPr>
              <a:t> </a:t>
            </a:r>
            <a:r>
              <a:rPr lang="en-US" altLang="en-US" sz="2200" dirty="0" err="1">
                <a:sym typeface="Wingdings" panose="05000000000000000000" pitchFamily="2" charset="2"/>
              </a:rPr>
              <a:t>i.e</a:t>
            </a:r>
            <a:r>
              <a:rPr lang="en-US" altLang="en-US" sz="2200" dirty="0">
                <a:sym typeface="Wingdings" panose="05000000000000000000" pitchFamily="2" charset="2"/>
              </a:rPr>
              <a:t> </a:t>
            </a:r>
            <a:r>
              <a:rPr lang="en-US" altLang="en-US" sz="2200" dirty="0">
                <a:solidFill>
                  <a:srgbClr val="FF3300"/>
                </a:solidFill>
              </a:rPr>
              <a:t>9’s Comp of decimal number is simple bit inversion of excess 3 code</a:t>
            </a:r>
          </a:p>
          <a:p>
            <a:pPr lvl="1" algn="just"/>
            <a:r>
              <a:rPr lang="en-US" sz="2200" dirty="0"/>
              <a:t>Decimal 395 is represented in the excess‐3 code as 0110 1100 1000. The 9’s complement of 395 is obtained by complementing each bit of the code, hence getting 1001 0011 0111, which is 604</a:t>
            </a:r>
            <a:r>
              <a:rPr lang="en-US" sz="2200" baseline="-25000" dirty="0"/>
              <a:t>10</a:t>
            </a:r>
            <a:endParaRPr lang="en-US" altLang="en-US" sz="2200" dirty="0"/>
          </a:p>
        </p:txBody>
      </p:sp>
      <p:pic>
        <p:nvPicPr>
          <p:cNvPr id="2" name="Picture 1">
            <a:extLst>
              <a:ext uri="{FF2B5EF4-FFF2-40B4-BE49-F238E27FC236}">
                <a16:creationId xmlns:a16="http://schemas.microsoft.com/office/drawing/2014/main" id="{5DB6A119-48DE-412B-8CF3-CB49B01281C2}"/>
              </a:ext>
            </a:extLst>
          </p:cNvPr>
          <p:cNvPicPr>
            <a:picLocks noChangeAspect="1"/>
          </p:cNvPicPr>
          <p:nvPr/>
        </p:nvPicPr>
        <p:blipFill>
          <a:blip r:embed="rId2"/>
          <a:stretch>
            <a:fillRect/>
          </a:stretch>
        </p:blipFill>
        <p:spPr>
          <a:xfrm>
            <a:off x="6132739" y="1709057"/>
            <a:ext cx="2695575" cy="4533900"/>
          </a:xfrm>
          <a:prstGeom prst="rect">
            <a:avLst/>
          </a:prstGeom>
        </p:spPr>
      </p:pic>
    </p:spTree>
    <p:extLst>
      <p:ext uri="{BB962C8B-B14F-4D97-AF65-F5344CB8AC3E}">
        <p14:creationId xmlns:p14="http://schemas.microsoft.com/office/powerpoint/2010/main" val="374574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MCS NUST</Template>
  <TotalTime>11082</TotalTime>
  <Words>1278</Words>
  <Application>Microsoft Office PowerPoint</Application>
  <PresentationFormat>On-screen Show (4:3)</PresentationFormat>
  <Paragraphs>134</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Tw Cen MT</vt:lpstr>
      <vt:lpstr>Wingdings</vt:lpstr>
      <vt:lpstr>Wingdings 2</vt:lpstr>
      <vt:lpstr>Median</vt:lpstr>
      <vt:lpstr>Binary Codes</vt:lpstr>
      <vt:lpstr>Binary Codes</vt:lpstr>
      <vt:lpstr>Binary Codes for Decimal Numbers</vt:lpstr>
      <vt:lpstr>Binary Codes for Decimal Numbers</vt:lpstr>
      <vt:lpstr>1. Binary Coded Decimal (BCD)</vt:lpstr>
      <vt:lpstr>1. Binary Coded Decimal (BCD)</vt:lpstr>
      <vt:lpstr>BCD Addition</vt:lpstr>
      <vt:lpstr>2. The 2421 Code</vt:lpstr>
      <vt:lpstr>3. Excess 3 Code</vt:lpstr>
      <vt:lpstr>4. The 8,4,-2,-1 Code</vt:lpstr>
      <vt:lpstr>5. Gray Code</vt:lpstr>
      <vt:lpstr>Character Codes</vt:lpstr>
      <vt:lpstr>1. ASCII</vt:lpstr>
      <vt:lpstr>PowerPoint Presentation</vt:lpstr>
      <vt:lpstr>Other Character Codes</vt:lpstr>
      <vt:lpstr>Error Detection Codes</vt:lpstr>
      <vt:lpstr>Error Detection Codes</vt:lpstr>
      <vt:lpstr>Parity Bit Generation</vt:lpstr>
      <vt:lpstr>Binary Logic</vt:lpstr>
      <vt:lpstr> Logic Gates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EE-476 Communication and network security</dc:title>
  <dc:creator>ayesha</dc:creator>
  <cp:lastModifiedBy>Wasi Hassan</cp:lastModifiedBy>
  <cp:revision>360</cp:revision>
  <dcterms:created xsi:type="dcterms:W3CDTF">2010-09-21T06:20:24Z</dcterms:created>
  <dcterms:modified xsi:type="dcterms:W3CDTF">2023-09-21T18:00:53Z</dcterms:modified>
</cp:coreProperties>
</file>