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7"/>
  </p:notesMasterIdLst>
  <p:sldIdLst>
    <p:sldId id="388" r:id="rId2"/>
    <p:sldId id="326" r:id="rId3"/>
    <p:sldId id="381" r:id="rId4"/>
    <p:sldId id="384" r:id="rId5"/>
    <p:sldId id="333" r:id="rId6"/>
    <p:sldId id="328" r:id="rId7"/>
    <p:sldId id="329" r:id="rId8"/>
    <p:sldId id="330" r:id="rId9"/>
    <p:sldId id="331" r:id="rId10"/>
    <p:sldId id="334" r:id="rId11"/>
    <p:sldId id="337" r:id="rId12"/>
    <p:sldId id="338" r:id="rId13"/>
    <p:sldId id="339" r:id="rId14"/>
    <p:sldId id="382" r:id="rId15"/>
    <p:sldId id="383" r:id="rId16"/>
    <p:sldId id="340" r:id="rId17"/>
    <p:sldId id="341" r:id="rId18"/>
    <p:sldId id="342" r:id="rId19"/>
    <p:sldId id="343" r:id="rId20"/>
    <p:sldId id="344" r:id="rId21"/>
    <p:sldId id="346" r:id="rId22"/>
    <p:sldId id="347" r:id="rId23"/>
    <p:sldId id="348" r:id="rId24"/>
    <p:sldId id="386" r:id="rId25"/>
    <p:sldId id="38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84788" autoAdjust="0"/>
  </p:normalViewPr>
  <p:slideViewPr>
    <p:cSldViewPr>
      <p:cViewPr varScale="1">
        <p:scale>
          <a:sx n="51" d="100"/>
          <a:sy n="51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F73EA-EC96-4914-8579-3B14EE6B1B9C}" type="datetimeFigureOut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4F4092-96D5-47DE-B90C-C7F3DFCFB2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91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/>
              <a:t>In any number system, </a:t>
            </a:r>
          </a:p>
          <a:p>
            <a:pPr marL="512763" lvl="1" algn="just"/>
            <a:r>
              <a:rPr lang="en-US" sz="2200" dirty="0"/>
              <a:t>Base = </a:t>
            </a:r>
            <a:r>
              <a:rPr lang="en-US" sz="2200" b="1" dirty="0"/>
              <a:t>number</a:t>
            </a:r>
            <a:r>
              <a:rPr lang="en-US" sz="2200" dirty="0"/>
              <a:t> of different digits (or combination of digits and letters) that a system of counting uses to </a:t>
            </a:r>
            <a:r>
              <a:rPr lang="en-US" sz="2200" b="1" dirty="0"/>
              <a:t>represent numbers. </a:t>
            </a:r>
            <a:r>
              <a:rPr lang="en-US" sz="2200" dirty="0"/>
              <a:t>E.g. base 10 means digits from 0 to 9</a:t>
            </a:r>
          </a:p>
          <a:p>
            <a:pPr marL="512763" lvl="1" algn="just"/>
            <a:r>
              <a:rPr lang="en-US" sz="2200" dirty="0"/>
              <a:t>Base is indicated by a subscript e.g. decimal number 9742</a:t>
            </a:r>
            <a:r>
              <a:rPr lang="en-US" sz="2200" baseline="-25000" dirty="0"/>
              <a:t>10</a:t>
            </a:r>
            <a:endParaRPr lang="en-US" sz="2200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1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6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remember the positions, use positional weights method (421) to find out any number </a:t>
            </a:r>
          </a:p>
          <a:p>
            <a:r>
              <a:rPr lang="en-US" dirty="0"/>
              <a:t>For example 5 in octal is 101 in binary.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7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remember the positions, use positional weights method (8421) to find out any number </a:t>
            </a:r>
          </a:p>
          <a:p>
            <a:r>
              <a:rPr lang="en-US" dirty="0"/>
              <a:t>For example 9 in hexadecimal is 1001 in binary.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pad empty digits with 0 for ease.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37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74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Neglect initial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8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17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The </a:t>
            </a:r>
            <a:r>
              <a:rPr lang="en-US" altLang="en-US" sz="1200" dirty="0">
                <a:solidFill>
                  <a:schemeClr val="folHlink"/>
                </a:solidFill>
                <a:latin typeface="Arial" panose="020B0604020202020204" pitchFamily="34" charset="0"/>
              </a:rPr>
              <a:t>value</a:t>
            </a:r>
            <a:r>
              <a:rPr lang="en-US" altLang="en-US" sz="1200" dirty="0">
                <a:latin typeface="Arial" panose="020B0604020202020204" pitchFamily="34" charset="0"/>
              </a:rPr>
              <a:t> contributed by a </a:t>
            </a:r>
            <a:r>
              <a:rPr lang="en-US" altLang="en-US" sz="1200" dirty="0">
                <a:solidFill>
                  <a:schemeClr val="folHlink"/>
                </a:solidFill>
                <a:latin typeface="Arial" panose="020B0604020202020204" pitchFamily="34" charset="0"/>
              </a:rPr>
              <a:t>digit</a:t>
            </a:r>
            <a:r>
              <a:rPr lang="en-US" altLang="en-US" sz="1200" dirty="0">
                <a:latin typeface="Arial" panose="020B0604020202020204" pitchFamily="34" charset="0"/>
              </a:rPr>
              <a:t> equals the product of the </a:t>
            </a:r>
            <a:r>
              <a:rPr lang="en-US" altLang="en-US" sz="1200" dirty="0">
                <a:solidFill>
                  <a:schemeClr val="folHlink"/>
                </a:solidFill>
                <a:latin typeface="Arial" panose="020B0604020202020204" pitchFamily="34" charset="0"/>
              </a:rPr>
              <a:t>digit times the weight of the position</a:t>
            </a:r>
            <a:r>
              <a:rPr lang="en-US" altLang="en-US" sz="1200" dirty="0">
                <a:latin typeface="Arial" panose="020B0604020202020204" pitchFamily="34" charset="0"/>
              </a:rPr>
              <a:t> of the digit in the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</a:rPr>
              <a:t>The weight of the rightmost (</a:t>
            </a:r>
            <a:r>
              <a:rPr lang="en-US" altLang="en-US" sz="1200" dirty="0">
                <a:solidFill>
                  <a:schemeClr val="folHlink"/>
                </a:solidFill>
                <a:latin typeface="Arial" panose="020B0604020202020204" pitchFamily="34" charset="0"/>
              </a:rPr>
              <a:t>least significant </a:t>
            </a:r>
            <a:r>
              <a:rPr lang="en-US" altLang="en-US" sz="1200" dirty="0">
                <a:latin typeface="Arial" panose="020B0604020202020204" pitchFamily="34" charset="0"/>
              </a:rPr>
              <a:t>bit LSB) is </a:t>
            </a:r>
            <a:r>
              <a:rPr lang="en-US" altLang="en-US" sz="1400" dirty="0">
                <a:solidFill>
                  <a:schemeClr val="folHlink"/>
                </a:solidFill>
                <a:latin typeface="Arial" panose="020B0604020202020204" pitchFamily="34" charset="0"/>
              </a:rPr>
              <a:t>10</a:t>
            </a:r>
            <a:r>
              <a:rPr lang="en-US" altLang="en-US" sz="1400" baseline="30000" dirty="0">
                <a:solidFill>
                  <a:schemeClr val="folHlink"/>
                </a:solidFill>
                <a:latin typeface="Arial" panose="020B0604020202020204" pitchFamily="34" charset="0"/>
              </a:rPr>
              <a:t>0  </a:t>
            </a:r>
            <a:r>
              <a:rPr lang="en-US" altLang="en-US" sz="1200" dirty="0">
                <a:latin typeface="Arial" panose="020B0604020202020204" pitchFamily="34" charset="0"/>
              </a:rPr>
              <a:t>(i.e.</a:t>
            </a:r>
            <a:r>
              <a:rPr lang="en-US" altLang="en-US" sz="1200" b="1" dirty="0">
                <a:latin typeface="Arial" panose="020B0604020202020204" pitchFamily="34" charset="0"/>
              </a:rPr>
              <a:t>1</a:t>
            </a:r>
            <a:r>
              <a:rPr lang="en-US" altLang="en-US" sz="12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AFE44EFF-9EA7-482D-9B93-6AC6B6C524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423E4A-5058-463C-B5A7-AA27F0B486EC}" type="slidenum">
              <a:rPr lang="en-US" altLang="en-US" sz="12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7AB89BB5-84D7-4794-A11D-6AE7568C2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AED1B768-9C71-40D4-9806-14C4A34D6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67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Calculator: http://metricconversion.biz/57-octal-to-hexadecimal-conversion-numbers.html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3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Trick for decimal to binary: https://www.youtube.com/watch?v=XdZqk8BXPwg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4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3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818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0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4F4092-96D5-47DE-B90C-C7F3DFCFB2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29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inary hex wallpaper">
            <a:extLst>
              <a:ext uri="{FF2B5EF4-FFF2-40B4-BE49-F238E27FC236}">
                <a16:creationId xmlns:a16="http://schemas.microsoft.com/office/drawing/2014/main" id="{5B764878-04B7-4892-9E65-4D4DFBD426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57200"/>
            <a:ext cx="81153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0EF716-4391-49B5-9433-632764BD5121}"/>
              </a:ext>
            </a:extLst>
          </p:cNvPr>
          <p:cNvSpPr/>
          <p:nvPr userDrawn="1"/>
        </p:nvSpPr>
        <p:spPr>
          <a:xfrm>
            <a:off x="2971800" y="5486400"/>
            <a:ext cx="3524250" cy="707886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</a:rPr>
              <a:t>Lec Narmeen Shafqat</a:t>
            </a:r>
          </a:p>
          <a:p>
            <a:pPr algn="ctr">
              <a:spcBef>
                <a:spcPts val="0"/>
              </a:spcBef>
            </a:pPr>
            <a:r>
              <a:rPr lang="en-US" altLang="en-US" sz="2000" dirty="0">
                <a:solidFill>
                  <a:schemeClr val="bg1"/>
                </a:solidFill>
              </a:rPr>
              <a:t>narmeen_shafqat@mcs.edu.pk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5208A00-5423-488C-B8AD-40179CA866C3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D7604595-139B-4ED3-B745-0FF780A86F4E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AB0D8870-17C5-407C-89A2-4E0917DDC044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  <a:solidFill>
            <a:srgbClr val="002060"/>
          </a:solidFill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790AF6F-DC3E-4F17-BE97-DB8D009E39B4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6643C0E4-FDE0-4CD8-8B0A-70E9709373C6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8E991CC6-299F-4BCE-B282-325E6266800C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C89F9FA8-CEBC-4BD4-9E48-0DD0684ACC6B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41B8A6CB-8A10-4CA4-8358-861B3C2846B5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454537-7884-4232-8BAE-64FE6D52AE6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1A3F5697-AE13-4961-92E4-CAD2BC03DB5A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1BB1FC34-2ED4-426C-93AD-41DDD27928AC}" type="datetime1">
              <a:rPr lang="en-US" smtClean="0"/>
              <a:pPr/>
              <a:t>2/16/2023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2C69-C021-26CD-68FF-DCAC6C9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Number System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1C86-03E0-3209-A186-2415BDEFC8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139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10100</a:t>
            </a:r>
            <a:r>
              <a:rPr lang="en-US" baseline="-25000" dirty="0"/>
              <a:t>2</a:t>
            </a:r>
            <a:r>
              <a:rPr lang="en-US" dirty="0"/>
              <a:t> to base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1	0	1	0	0</a:t>
            </a:r>
          </a:p>
          <a:p>
            <a:pPr marL="0" indent="0">
              <a:buNone/>
            </a:pPr>
            <a:r>
              <a:rPr lang="en-US" dirty="0"/>
              <a:t>		2</a:t>
            </a:r>
            <a:r>
              <a:rPr lang="en-US" baseline="30000" dirty="0"/>
              <a:t>4</a:t>
            </a:r>
            <a:r>
              <a:rPr lang="en-US" dirty="0"/>
              <a:t>	2</a:t>
            </a:r>
            <a:r>
              <a:rPr lang="en-US" baseline="30000" dirty="0"/>
              <a:t>3</a:t>
            </a:r>
            <a:r>
              <a:rPr lang="en-US" dirty="0"/>
              <a:t>	2</a:t>
            </a:r>
            <a:r>
              <a:rPr lang="en-US" baseline="30000" dirty="0"/>
              <a:t>2</a:t>
            </a:r>
            <a:r>
              <a:rPr lang="en-US" dirty="0"/>
              <a:t>	2</a:t>
            </a:r>
            <a:r>
              <a:rPr lang="en-US" baseline="30000" dirty="0"/>
              <a:t>1</a:t>
            </a:r>
            <a:r>
              <a:rPr lang="en-US" dirty="0"/>
              <a:t>	2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1*2</a:t>
            </a:r>
            <a:r>
              <a:rPr lang="en-US" baseline="30000" dirty="0"/>
              <a:t>4</a:t>
            </a:r>
            <a:r>
              <a:rPr lang="en-US" dirty="0"/>
              <a:t>	  +	1*2</a:t>
            </a:r>
            <a:r>
              <a:rPr lang="en-US" baseline="30000" dirty="0"/>
              <a:t>2</a:t>
            </a:r>
            <a:r>
              <a:rPr lang="en-US" dirty="0"/>
              <a:t>	=  20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Hence 10100</a:t>
            </a:r>
            <a:r>
              <a:rPr lang="en-US" baseline="-25000" dirty="0"/>
              <a:t>2</a:t>
            </a:r>
            <a:r>
              <a:rPr lang="en-US" dirty="0"/>
              <a:t> = 20</a:t>
            </a:r>
            <a:r>
              <a:rPr lang="en-US" baseline="-25000" dirty="0"/>
              <a:t>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0A6DE9-49AB-4135-A8A2-FA4B003C2B88}"/>
              </a:ext>
            </a:extLst>
          </p:cNvPr>
          <p:cNvSpPr/>
          <p:nvPr/>
        </p:nvSpPr>
        <p:spPr>
          <a:xfrm>
            <a:off x="2362200" y="3124200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2D5ED2-77DC-4D90-A6EF-00314591780C}"/>
              </a:ext>
            </a:extLst>
          </p:cNvPr>
          <p:cNvSpPr/>
          <p:nvPr/>
        </p:nvSpPr>
        <p:spPr>
          <a:xfrm>
            <a:off x="4166181" y="3113314"/>
            <a:ext cx="685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24</a:t>
            </a:r>
            <a:r>
              <a:rPr lang="en-US" baseline="-25000" dirty="0"/>
              <a:t>8</a:t>
            </a:r>
            <a:r>
              <a:rPr lang="en-US" dirty="0"/>
              <a:t> to base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2	4</a:t>
            </a:r>
          </a:p>
          <a:p>
            <a:pPr marL="0" indent="0">
              <a:buNone/>
            </a:pPr>
            <a:r>
              <a:rPr lang="en-US" dirty="0"/>
              <a:t>			8</a:t>
            </a:r>
            <a:r>
              <a:rPr lang="en-US" baseline="30000" dirty="0"/>
              <a:t>1</a:t>
            </a:r>
            <a:r>
              <a:rPr lang="en-US" dirty="0"/>
              <a:t>	8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2*8</a:t>
            </a:r>
            <a:r>
              <a:rPr lang="en-US" baseline="30000" dirty="0"/>
              <a:t>1</a:t>
            </a:r>
            <a:r>
              <a:rPr lang="en-US" dirty="0"/>
              <a:t>    +	4*8</a:t>
            </a:r>
            <a:r>
              <a:rPr lang="en-US" baseline="30000" dirty="0"/>
              <a:t>0</a:t>
            </a:r>
            <a:r>
              <a:rPr lang="en-US" dirty="0"/>
              <a:t>	=  20</a:t>
            </a: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Hence 24</a:t>
            </a:r>
            <a:r>
              <a:rPr lang="en-US" baseline="-25000" dirty="0"/>
              <a:t>8</a:t>
            </a:r>
            <a:r>
              <a:rPr lang="en-US" dirty="0"/>
              <a:t> = 20</a:t>
            </a:r>
            <a:r>
              <a:rPr lang="en-US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9850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1E</a:t>
            </a:r>
            <a:r>
              <a:rPr lang="en-US" baseline="-25000" dirty="0"/>
              <a:t>16</a:t>
            </a:r>
            <a:r>
              <a:rPr lang="en-US" dirty="0"/>
              <a:t> to base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1	E</a:t>
            </a:r>
          </a:p>
          <a:p>
            <a:pPr marL="0" indent="0">
              <a:buNone/>
            </a:pPr>
            <a:r>
              <a:rPr lang="en-US" dirty="0"/>
              <a:t>			16</a:t>
            </a:r>
            <a:r>
              <a:rPr lang="en-US" baseline="30000" dirty="0"/>
              <a:t>1</a:t>
            </a:r>
            <a:r>
              <a:rPr lang="en-US" dirty="0"/>
              <a:t>	16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0" indent="0">
              <a:buNone/>
            </a:pPr>
            <a:r>
              <a:rPr lang="en-US" dirty="0"/>
              <a:t>		 1*16</a:t>
            </a:r>
            <a:r>
              <a:rPr lang="en-US" baseline="30000" dirty="0"/>
              <a:t>1</a:t>
            </a:r>
            <a:r>
              <a:rPr lang="en-US" dirty="0"/>
              <a:t>    +	E*16</a:t>
            </a:r>
            <a:r>
              <a:rPr lang="en-US" baseline="30000" dirty="0"/>
              <a:t>0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baseline="30000" dirty="0"/>
              <a:t>		</a:t>
            </a:r>
            <a:r>
              <a:rPr lang="en-US" dirty="0"/>
              <a:t>= 1*16    +	14*1 = 30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dirty="0"/>
              <a:t>Hence 1E</a:t>
            </a:r>
            <a:r>
              <a:rPr lang="en-US" baseline="-25000" dirty="0"/>
              <a:t>16</a:t>
            </a:r>
            <a:r>
              <a:rPr lang="en-US" dirty="0"/>
              <a:t> = 30</a:t>
            </a:r>
            <a:r>
              <a:rPr lang="en-US" baseline="-25000" dirty="0"/>
              <a:t>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7E20-796A-4AD5-943B-DF7F1172217D}"/>
              </a:ext>
            </a:extLst>
          </p:cNvPr>
          <p:cNvSpPr txBox="1"/>
          <p:nvPr/>
        </p:nvSpPr>
        <p:spPr>
          <a:xfrm>
            <a:off x="7744115" y="1685560"/>
            <a:ext cx="10219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B=11</a:t>
            </a:r>
          </a:p>
          <a:p>
            <a:pPr algn="ctr"/>
            <a:r>
              <a:rPr lang="en-US" dirty="0"/>
              <a:t>C=12</a:t>
            </a:r>
          </a:p>
          <a:p>
            <a:pPr algn="ctr"/>
            <a:r>
              <a:rPr lang="en-US" dirty="0"/>
              <a:t>D=13</a:t>
            </a:r>
          </a:p>
          <a:p>
            <a:pPr algn="ctr"/>
            <a:r>
              <a:rPr lang="en-US" dirty="0"/>
              <a:t>E=14</a:t>
            </a:r>
          </a:p>
          <a:p>
            <a:pPr algn="ctr"/>
            <a:r>
              <a:rPr lang="en-US" dirty="0"/>
              <a:t>F=15</a:t>
            </a:r>
          </a:p>
        </p:txBody>
      </p:sp>
    </p:spTree>
    <p:extLst>
      <p:ext uri="{BB962C8B-B14F-4D97-AF65-F5344CB8AC3E}">
        <p14:creationId xmlns:p14="http://schemas.microsoft.com/office/powerpoint/2010/main" val="75803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98DE5-FB6C-4275-B9DD-DDD2428DC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Three binary</a:t>
            </a:r>
            <a:r>
              <a:rPr lang="en-US" altLang="en-US" dirty="0">
                <a:cs typeface="Times New Roman" panose="02020603050405020304" pitchFamily="18" charset="0"/>
              </a:rPr>
              <a:t> digits can be converted to </a:t>
            </a:r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one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octal</a:t>
            </a:r>
            <a:r>
              <a:rPr lang="en-US" altLang="en-US" dirty="0">
                <a:cs typeface="Times New Roman" panose="02020603050405020304" pitchFamily="18" charset="0"/>
              </a:rPr>
              <a:t> digit. Similarly, </a:t>
            </a:r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four binary</a:t>
            </a:r>
            <a:r>
              <a:rPr lang="en-US" altLang="en-US" dirty="0">
                <a:cs typeface="Times New Roman" panose="02020603050405020304" pitchFamily="18" charset="0"/>
              </a:rPr>
              <a:t> digits can be converted to </a:t>
            </a:r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one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3333FF"/>
                </a:solidFill>
                <a:cs typeface="Times New Roman" panose="02020603050405020304" pitchFamily="18" charset="0"/>
              </a:rPr>
              <a:t>Hexadecimal</a:t>
            </a:r>
            <a:r>
              <a:rPr lang="en-US" altLang="en-US" dirty="0">
                <a:cs typeface="Times New Roman" panose="02020603050405020304" pitchFamily="18" charset="0"/>
              </a:rPr>
              <a:t> digit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5A872-8DA0-425F-A8E2-2ED79A7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Binary to base n</a:t>
            </a:r>
          </a:p>
        </p:txBody>
      </p:sp>
    </p:spTree>
    <p:extLst>
      <p:ext uri="{BB962C8B-B14F-4D97-AF65-F5344CB8AC3E}">
        <p14:creationId xmlns:p14="http://schemas.microsoft.com/office/powerpoint/2010/main" val="305747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F1BD4BF-6884-41EF-A38D-1FD73636D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Binary to Octal Conversion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F65CA8D5-501C-42CA-B04A-4577E194D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u="sng">
                <a:latin typeface="Arial" panose="020B0604020202020204" pitchFamily="34" charset="0"/>
                <a:cs typeface="Times New Roman" panose="02020603050405020304" pitchFamily="18" charset="0"/>
              </a:rPr>
              <a:t>Three-bit Group</a:t>
            </a: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800" u="sng">
                <a:latin typeface="Arial" panose="020B0604020202020204" pitchFamily="34" charset="0"/>
                <a:cs typeface="Times New Roman" panose="02020603050405020304" pitchFamily="18" charset="0"/>
              </a:rPr>
              <a:t>Decimal Digit</a:t>
            </a: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2800" u="sng">
                <a:latin typeface="Arial" panose="020B0604020202020204" pitchFamily="34" charset="0"/>
                <a:cs typeface="Times New Roman" panose="02020603050405020304" pitchFamily="18" charset="0"/>
              </a:rPr>
              <a:t>Octal Digit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000			  0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0 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001			  1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010			  2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011			  3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3</a:t>
            </a: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100			  4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4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101			  5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5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110			  6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6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Times New Roman" panose="02020603050405020304" pitchFamily="18" charset="0"/>
              </a:rPr>
              <a:t>  111			  7			  </a:t>
            </a:r>
            <a:r>
              <a:rPr lang="en-US" altLang="en-US" sz="2800" b="1">
                <a:latin typeface="Arial" panose="020B0604020202020204" pitchFamily="34" charset="0"/>
                <a:cs typeface="Times New Roman" panose="02020603050405020304" pitchFamily="18" charset="0"/>
              </a:rPr>
              <a:t>7</a:t>
            </a:r>
            <a:endParaRPr lang="en-US" altLang="en-US" sz="2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baseline="30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44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AC9365F-04BA-4813-938C-EC74B289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7300" y="0"/>
            <a:ext cx="6629400" cy="1143000"/>
          </a:xfrm>
        </p:spPr>
        <p:txBody>
          <a:bodyPr/>
          <a:lstStyle/>
          <a:p>
            <a:r>
              <a:rPr lang="en-US" altLang="en-US"/>
              <a:t>Binary to Hex Conversion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AB3656E-13AD-4C98-8D09-A92FFC963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9812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Four-bit Group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Decimal Digit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1800" u="sng">
                <a:latin typeface="Times New Roman" panose="02020603050405020304" pitchFamily="18" charset="0"/>
                <a:cs typeface="Times New Roman" panose="02020603050405020304" pitchFamily="18" charset="0"/>
              </a:rPr>
              <a:t>Hexadecimal Digit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0000			  0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0001			  1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0010			  2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0011			  3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0100			  4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0101			  5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0110			  6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0111			  7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1000			  8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1001			  9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1010			  10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1011			  11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1100			  12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1101			  13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1110			  14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1111			  15			 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altLang="en-US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lang="en-US" altLang="en-US" sz="18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8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10100</a:t>
            </a:r>
            <a:r>
              <a:rPr lang="en-US" sz="2400" baseline="-25000" dirty="0"/>
              <a:t>2</a:t>
            </a:r>
            <a:r>
              <a:rPr lang="en-US" sz="2400" dirty="0"/>
              <a:t> to base 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8 = 2</a:t>
            </a:r>
            <a:r>
              <a:rPr lang="en-US" sz="2400" baseline="30000" dirty="0"/>
              <a:t>3</a:t>
            </a:r>
            <a:r>
              <a:rPr lang="en-US" sz="2400" dirty="0"/>
              <a:t>, divide input in 3-bits groups, and convert to octal	</a:t>
            </a:r>
          </a:p>
          <a:p>
            <a:pPr marL="0" indent="0">
              <a:buNone/>
            </a:pPr>
            <a:r>
              <a:rPr lang="en-US" sz="2400" dirty="0"/>
              <a:t>	Input = 	1	0	1	0	0</a:t>
            </a:r>
          </a:p>
          <a:p>
            <a:pPr marL="0" indent="0">
              <a:buNone/>
            </a:pPr>
            <a:r>
              <a:rPr lang="en-US" sz="2400" dirty="0"/>
              <a:t>	Groups =	    10			100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Pad with 0	    010			100</a:t>
            </a:r>
          </a:p>
          <a:p>
            <a:pPr marL="0" indent="0">
              <a:buNone/>
            </a:pPr>
            <a:r>
              <a:rPr lang="en-US" sz="2400" dirty="0"/>
              <a:t>	Octal =	      2			  4				</a:t>
            </a: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10100</a:t>
            </a:r>
            <a:r>
              <a:rPr lang="en-US" sz="2400" baseline="-25000" dirty="0"/>
              <a:t>2</a:t>
            </a:r>
            <a:r>
              <a:rPr lang="en-US" sz="2400" dirty="0"/>
              <a:t> = 24</a:t>
            </a:r>
            <a:r>
              <a:rPr lang="en-US" sz="2400" baseline="-25000" dirty="0"/>
              <a:t>8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E4AB2E-2F14-4FF2-9904-04347DDE0C37}"/>
              </a:ext>
            </a:extLst>
          </p:cNvPr>
          <p:cNvCxnSpPr/>
          <p:nvPr/>
        </p:nvCxnSpPr>
        <p:spPr>
          <a:xfrm>
            <a:off x="3474720" y="3733800"/>
            <a:ext cx="1097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05DC50-2F49-42B3-AAFB-AF0BAAE4DC60}"/>
              </a:ext>
            </a:extLst>
          </p:cNvPr>
          <p:cNvCxnSpPr/>
          <p:nvPr/>
        </p:nvCxnSpPr>
        <p:spPr>
          <a:xfrm>
            <a:off x="5257800" y="3733800"/>
            <a:ext cx="21031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65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10100</a:t>
            </a:r>
            <a:r>
              <a:rPr lang="en-US" sz="2400" baseline="-25000" dirty="0"/>
              <a:t>2</a:t>
            </a:r>
            <a:r>
              <a:rPr lang="en-US" sz="2400" dirty="0"/>
              <a:t> to base 16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16 = 2</a:t>
            </a:r>
            <a:r>
              <a:rPr lang="en-US" sz="2400" baseline="30000" dirty="0"/>
              <a:t>4</a:t>
            </a:r>
            <a:r>
              <a:rPr lang="en-US" sz="2400" dirty="0"/>
              <a:t>, divide input in 4-bits groups, and convert to HEX	</a:t>
            </a:r>
          </a:p>
          <a:p>
            <a:pPr marL="0" indent="0">
              <a:buNone/>
            </a:pPr>
            <a:r>
              <a:rPr lang="en-US" sz="2400" dirty="0"/>
              <a:t>	Input = 	1	0	1	0	0</a:t>
            </a:r>
          </a:p>
          <a:p>
            <a:pPr marL="0" indent="0">
              <a:buNone/>
            </a:pPr>
            <a:r>
              <a:rPr lang="en-US" sz="2400" dirty="0"/>
              <a:t>	Groups =		1	0100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Pad with 0	      0001	0100</a:t>
            </a:r>
          </a:p>
          <a:p>
            <a:pPr marL="0" indent="0">
              <a:buNone/>
            </a:pPr>
            <a:r>
              <a:rPr lang="en-US" sz="2400" dirty="0"/>
              <a:t>	Octal =		 1	4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10100</a:t>
            </a:r>
            <a:r>
              <a:rPr lang="en-US" sz="2400" baseline="-25000" dirty="0"/>
              <a:t>2</a:t>
            </a:r>
            <a:r>
              <a:rPr lang="en-US" sz="2400" dirty="0"/>
              <a:t> = 14</a:t>
            </a:r>
            <a:r>
              <a:rPr lang="en-US" sz="2400" baseline="-25000" dirty="0"/>
              <a:t>16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A8B516-4852-4115-B415-9DA49535E3CB}"/>
              </a:ext>
            </a:extLst>
          </p:cNvPr>
          <p:cNvCxnSpPr/>
          <p:nvPr/>
        </p:nvCxnSpPr>
        <p:spPr>
          <a:xfrm>
            <a:off x="4419600" y="3733800"/>
            <a:ext cx="28346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6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98DE5-FB6C-4275-B9DD-DDD2428DC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C5A872-8DA0-425F-A8E2-2ED79A73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base n to Binary</a:t>
            </a:r>
          </a:p>
        </p:txBody>
      </p:sp>
    </p:spTree>
    <p:extLst>
      <p:ext uri="{BB962C8B-B14F-4D97-AF65-F5344CB8AC3E}">
        <p14:creationId xmlns:p14="http://schemas.microsoft.com/office/powerpoint/2010/main" val="1216719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24</a:t>
            </a:r>
            <a:r>
              <a:rPr lang="en-US" sz="2400" baseline="-25000" dirty="0"/>
              <a:t>8</a:t>
            </a:r>
            <a:r>
              <a:rPr lang="en-US" sz="2400" dirty="0"/>
              <a:t> to base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8 = 2</a:t>
            </a:r>
            <a:r>
              <a:rPr lang="en-US" sz="2400" baseline="30000" dirty="0"/>
              <a:t>3</a:t>
            </a:r>
            <a:r>
              <a:rPr lang="en-US" sz="2400" dirty="0"/>
              <a:t>, expand each single input to 3-bits binary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Input = 		2	4</a:t>
            </a:r>
          </a:p>
          <a:p>
            <a:pPr marL="0" indent="0">
              <a:buNone/>
            </a:pPr>
            <a:r>
              <a:rPr lang="en-US" sz="2400" dirty="0"/>
              <a:t>	Conversion =		010	100			</a:t>
            </a: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24</a:t>
            </a:r>
            <a:r>
              <a:rPr lang="en-US" sz="2400" baseline="-25000" dirty="0"/>
              <a:t>8  </a:t>
            </a:r>
            <a:r>
              <a:rPr lang="en-US" sz="2400" dirty="0"/>
              <a:t>= 010100</a:t>
            </a:r>
            <a:r>
              <a:rPr lang="en-US" sz="2400" baseline="-25000" dirty="0"/>
              <a:t>2 </a:t>
            </a:r>
            <a:r>
              <a:rPr lang="en-US" sz="2400" dirty="0"/>
              <a:t>= 10100</a:t>
            </a:r>
            <a:r>
              <a:rPr 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5985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AA35-74B9-4D86-A251-7D7A049A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Number Systems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8530DC6-4353-4730-B13C-41EF70F42D4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3348237"/>
              </p:ext>
            </p:extLst>
          </p:nvPr>
        </p:nvGraphicFramePr>
        <p:xfrm>
          <a:off x="1143001" y="1981200"/>
          <a:ext cx="7086600" cy="3429002"/>
        </p:xfrm>
        <a:graphic>
          <a:graphicData uri="http://schemas.openxmlformats.org/drawingml/2006/table">
            <a:tbl>
              <a:tblPr/>
              <a:tblGrid>
                <a:gridCol w="2535627">
                  <a:extLst>
                    <a:ext uri="{9D8B030D-6E8A-4147-A177-3AD203B41FA5}">
                      <a16:colId xmlns:a16="http://schemas.microsoft.com/office/drawing/2014/main" val="3529809357"/>
                    </a:ext>
                  </a:extLst>
                </a:gridCol>
                <a:gridCol w="1602708">
                  <a:extLst>
                    <a:ext uri="{9D8B030D-6E8A-4147-A177-3AD203B41FA5}">
                      <a16:colId xmlns:a16="http://schemas.microsoft.com/office/drawing/2014/main" val="2549779241"/>
                    </a:ext>
                  </a:extLst>
                </a:gridCol>
                <a:gridCol w="2948265">
                  <a:extLst>
                    <a:ext uri="{9D8B030D-6E8A-4147-A177-3AD203B41FA5}">
                      <a16:colId xmlns:a16="http://schemas.microsoft.com/office/drawing/2014/main" val="2431619799"/>
                    </a:ext>
                  </a:extLst>
                </a:gridCol>
              </a:tblGrid>
              <a:tr h="896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75433"/>
                  </a:ext>
                </a:extLst>
              </a:tr>
              <a:tr h="528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31607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10054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207865"/>
                  </a:ext>
                </a:extLst>
              </a:tr>
              <a:tr h="935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386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80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1E</a:t>
            </a:r>
            <a:r>
              <a:rPr lang="en-US" sz="2400" baseline="-25000" dirty="0"/>
              <a:t>16</a:t>
            </a:r>
            <a:r>
              <a:rPr lang="en-US" sz="2400" dirty="0"/>
              <a:t> to base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Since 16 = 2</a:t>
            </a:r>
            <a:r>
              <a:rPr lang="en-US" sz="2400" baseline="30000" dirty="0"/>
              <a:t>4</a:t>
            </a:r>
            <a:r>
              <a:rPr lang="en-US" sz="2400" dirty="0"/>
              <a:t>, expand each single input to 4 bits binary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Input = 	1	E</a:t>
            </a:r>
          </a:p>
          <a:p>
            <a:pPr marL="0" indent="0">
              <a:buNone/>
            </a:pPr>
            <a:r>
              <a:rPr lang="en-US" sz="2400" dirty="0"/>
              <a:t>	Conversion=  	0001	1110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1E</a:t>
            </a:r>
            <a:r>
              <a:rPr lang="en-US" sz="2400" baseline="-25000" dirty="0"/>
              <a:t>16</a:t>
            </a:r>
            <a:r>
              <a:rPr lang="en-US" sz="2400" dirty="0"/>
              <a:t> = 00011110</a:t>
            </a:r>
            <a:r>
              <a:rPr lang="en-US" sz="2400" baseline="-25000" dirty="0"/>
              <a:t>2 </a:t>
            </a:r>
            <a:r>
              <a:rPr lang="en-US" sz="2400" dirty="0"/>
              <a:t> = 11110</a:t>
            </a:r>
            <a:r>
              <a:rPr lang="en-US" sz="24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51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B7D50-DDD1-49AB-973E-48C9F316A5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direct method.</a:t>
            </a:r>
          </a:p>
          <a:p>
            <a:r>
              <a:rPr lang="en-US" dirty="0"/>
              <a:t>For octal to hex conversion, convert Octal to binary and then to hex, and </a:t>
            </a:r>
            <a:r>
              <a:rPr lang="en-US" dirty="0" err="1"/>
              <a:t>viceversa</a:t>
            </a:r>
            <a:r>
              <a:rPr lang="en-US" dirty="0"/>
              <a:t> for hex to octal conversion.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B77C3E-F1E5-44F3-9A19-35D36E2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Hex conversions</a:t>
            </a:r>
          </a:p>
        </p:txBody>
      </p:sp>
    </p:spTree>
    <p:extLst>
      <p:ext uri="{BB962C8B-B14F-4D97-AF65-F5344CB8AC3E}">
        <p14:creationId xmlns:p14="http://schemas.microsoft.com/office/powerpoint/2010/main" val="252595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57</a:t>
            </a:r>
            <a:r>
              <a:rPr lang="en-US" sz="2400" baseline="-25000" dirty="0"/>
              <a:t>8</a:t>
            </a:r>
            <a:r>
              <a:rPr lang="en-US" sz="2400" dirty="0"/>
              <a:t> to base 16</a:t>
            </a:r>
          </a:p>
          <a:p>
            <a:pPr marL="0" indent="0">
              <a:buNone/>
            </a:pPr>
            <a:endParaRPr lang="en-US" sz="2400" dirty="0"/>
          </a:p>
          <a:p>
            <a:pPr marL="320040" lvl="1" indent="0">
              <a:buNone/>
            </a:pPr>
            <a:r>
              <a:rPr lang="en-US" sz="2400" dirty="0"/>
              <a:t>Convert octal to binary, then to hex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Input = 		  	5	9</a:t>
            </a:r>
          </a:p>
          <a:p>
            <a:pPr marL="0" indent="0">
              <a:buNone/>
            </a:pPr>
            <a:r>
              <a:rPr lang="en-US" sz="2400" dirty="0"/>
              <a:t>	Binary Conversion=  	 	101	111</a:t>
            </a:r>
          </a:p>
          <a:p>
            <a:pPr marL="0" indent="0">
              <a:buNone/>
            </a:pPr>
            <a:r>
              <a:rPr lang="en-US" sz="2400" dirty="0"/>
              <a:t>	4 bit groups			10	1111</a:t>
            </a:r>
          </a:p>
          <a:p>
            <a:pPr marL="0" indent="0">
              <a:buNone/>
            </a:pPr>
            <a:r>
              <a:rPr lang="en-US" sz="2400" dirty="0"/>
              <a:t>	Hex Conversion		2	F		</a:t>
            </a: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57</a:t>
            </a:r>
            <a:r>
              <a:rPr lang="en-US" sz="2400" baseline="-25000" dirty="0"/>
              <a:t>8</a:t>
            </a:r>
            <a:r>
              <a:rPr lang="en-US" sz="2400" dirty="0"/>
              <a:t> = 2F</a:t>
            </a:r>
            <a:r>
              <a:rPr lang="en-US" sz="2400" baseline="-25000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723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Convert 2F</a:t>
            </a:r>
            <a:r>
              <a:rPr lang="en-US" sz="2400" baseline="-25000" dirty="0"/>
              <a:t>16</a:t>
            </a:r>
            <a:r>
              <a:rPr lang="en-US" sz="2400" dirty="0"/>
              <a:t> to base 8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Convert HEX to binary, then to octal	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Input = 		  	2	F</a:t>
            </a:r>
          </a:p>
          <a:p>
            <a:pPr marL="0" indent="0">
              <a:buNone/>
            </a:pPr>
            <a:r>
              <a:rPr lang="en-US" sz="2400" dirty="0"/>
              <a:t>	Binary Conversion=  	 	10	1111</a:t>
            </a:r>
          </a:p>
          <a:p>
            <a:pPr marL="0" indent="0">
              <a:buNone/>
            </a:pPr>
            <a:r>
              <a:rPr lang="en-US" sz="2400" dirty="0"/>
              <a:t>	3 bit groups			101	111</a:t>
            </a:r>
          </a:p>
          <a:p>
            <a:pPr marL="0" indent="0">
              <a:buNone/>
            </a:pPr>
            <a:r>
              <a:rPr lang="en-US" sz="2400" dirty="0"/>
              <a:t>	Hex Conversion		5	7		</a:t>
            </a: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pPr marL="0" indent="0">
              <a:buNone/>
            </a:pPr>
            <a:r>
              <a:rPr lang="en-US" sz="2400" dirty="0"/>
              <a:t>Hence 2F</a:t>
            </a:r>
            <a:r>
              <a:rPr lang="en-US" sz="2400" baseline="-25000" dirty="0"/>
              <a:t>16 </a:t>
            </a:r>
            <a:r>
              <a:rPr lang="en-US" sz="2400" dirty="0"/>
              <a:t>= 57</a:t>
            </a:r>
            <a:r>
              <a:rPr lang="en-US" sz="2400" baseline="-25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1018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7B3A954C-FE79-4660-85F4-D44A0742C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Practice Question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531120-521D-4499-A0B8-83B3F6AA39F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Convert given numbers to other number systems.</a:t>
            </a:r>
          </a:p>
        </p:txBody>
      </p:sp>
      <p:graphicFrame>
        <p:nvGraphicFramePr>
          <p:cNvPr id="169058" name="Group 98">
            <a:extLst>
              <a:ext uri="{FF2B5EF4-FFF2-40B4-BE49-F238E27FC236}">
                <a16:creationId xmlns:a16="http://schemas.microsoft.com/office/drawing/2014/main" id="{9435D4A6-2335-4E8C-A387-732F2D21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82327"/>
              </p:ext>
            </p:extLst>
          </p:nvPr>
        </p:nvGraphicFramePr>
        <p:xfrm>
          <a:off x="1295400" y="24257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41114053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3645741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74677738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882586259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840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299290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0684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845394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964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77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FB63D83E-C230-4FF9-9F2A-DBF97C46A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Answer</a:t>
            </a:r>
          </a:p>
        </p:txBody>
      </p:sp>
      <p:graphicFrame>
        <p:nvGraphicFramePr>
          <p:cNvPr id="170027" name="Group 43">
            <a:extLst>
              <a:ext uri="{FF2B5EF4-FFF2-40B4-BE49-F238E27FC236}">
                <a16:creationId xmlns:a16="http://schemas.microsoft.com/office/drawing/2014/main" id="{B918309F-D71C-4C60-9DDF-3AF80E043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920807"/>
              </p:ext>
            </p:extLst>
          </p:nvPr>
        </p:nvGraphicFramePr>
        <p:xfrm>
          <a:off x="1257300" y="2286000"/>
          <a:ext cx="6858000" cy="3175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0943191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0140230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95257669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484358061"/>
                    </a:ext>
                  </a:extLst>
                </a:gridCol>
              </a:tblGrid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90738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33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7982718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1110101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353424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703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1C3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060414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110101111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</a:rPr>
                        <a:t>1AF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706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1410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58128ED6-FA0B-4B61-9D16-630ACD8DD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425" y="273049"/>
            <a:ext cx="7239000" cy="56515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Decimal Numbering System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5FD4A61-E9C8-4688-A278-D8833916F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1631" y="1501775"/>
            <a:ext cx="7924800" cy="22860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How is a </a:t>
            </a:r>
            <a:r>
              <a:rPr lang="en-US" altLang="en-US" sz="2400" b="1" dirty="0">
                <a:latin typeface="Arial" panose="020B0604020202020204" pitchFamily="34" charset="0"/>
              </a:rPr>
              <a:t>positive integer</a:t>
            </a:r>
            <a:r>
              <a:rPr lang="en-US" altLang="en-US" sz="2400" dirty="0">
                <a:latin typeface="Arial" panose="020B0604020202020204" pitchFamily="34" charset="0"/>
              </a:rPr>
              <a:t> represented in decimal?</a:t>
            </a:r>
          </a:p>
          <a:p>
            <a:pPr>
              <a:spcBef>
                <a:spcPct val="4000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Let’s analyze the decimal number </a:t>
            </a:r>
            <a:r>
              <a:rPr lang="en-US" altLang="en-US" sz="2400" b="1" dirty="0">
                <a:latin typeface="Arial" panose="020B0604020202020204" pitchFamily="34" charset="0"/>
              </a:rPr>
              <a:t>375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375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=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100) +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7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10)  +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1)</a:t>
            </a:r>
          </a:p>
          <a:p>
            <a:pPr lvl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      =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3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10</a:t>
            </a:r>
            <a:r>
              <a:rPr lang="en-US" altLang="en-US" sz="2400" baseline="30000" dirty="0">
                <a:solidFill>
                  <a:schemeClr val="folHlink"/>
                </a:solidFill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) +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7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10</a:t>
            </a:r>
            <a:r>
              <a:rPr lang="en-US" altLang="en-US" sz="2400" baseline="30000" dirty="0">
                <a:solidFill>
                  <a:schemeClr val="folHlink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) + (</a:t>
            </a:r>
            <a:r>
              <a:rPr lang="en-US" altLang="en-US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5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 x 10</a:t>
            </a:r>
            <a:r>
              <a:rPr lang="en-US" altLang="en-US" sz="2400" baseline="30000" dirty="0">
                <a:solidFill>
                  <a:schemeClr val="folHlink"/>
                </a:solidFill>
                <a:latin typeface="Arial" panose="020B0604020202020204" pitchFamily="34" charset="0"/>
              </a:rPr>
              <a:t>0</a:t>
            </a:r>
            <a:r>
              <a:rPr lang="en-US" altLang="en-US" sz="2400" dirty="0">
                <a:solidFill>
                  <a:schemeClr val="folHlink"/>
                </a:solidFill>
                <a:latin typeface="Arial" panose="020B0604020202020204" pitchFamily="34" charset="0"/>
              </a:rPr>
              <a:t>)</a:t>
            </a:r>
            <a:endParaRPr lang="en-US" altLang="en-US" u="sng" dirty="0">
              <a:latin typeface="Arial" panose="020B0604020202020204" pitchFamily="34" charset="0"/>
            </a:endParaRPr>
          </a:p>
        </p:txBody>
      </p:sp>
      <p:grpSp>
        <p:nvGrpSpPr>
          <p:cNvPr id="121887" name="Group 31">
            <a:extLst>
              <a:ext uri="{FF2B5EF4-FFF2-40B4-BE49-F238E27FC236}">
                <a16:creationId xmlns:a16="http://schemas.microsoft.com/office/drawing/2014/main" id="{300E3126-1985-4E19-BCCD-9586CCC623DD}"/>
              </a:ext>
            </a:extLst>
          </p:cNvPr>
          <p:cNvGrpSpPr>
            <a:grpSpLocks/>
          </p:cNvGrpSpPr>
          <p:nvPr/>
        </p:nvGrpSpPr>
        <p:grpSpPr bwMode="auto">
          <a:xfrm>
            <a:off x="1409700" y="3886200"/>
            <a:ext cx="6324600" cy="2362200"/>
            <a:chOff x="672" y="2592"/>
            <a:chExt cx="3984" cy="1488"/>
          </a:xfrm>
        </p:grpSpPr>
        <p:sp>
          <p:nvSpPr>
            <p:cNvPr id="121860" name="Rectangle 4">
              <a:extLst>
                <a:ext uri="{FF2B5EF4-FFF2-40B4-BE49-F238E27FC236}">
                  <a16:creationId xmlns:a16="http://schemas.microsoft.com/office/drawing/2014/main" id="{5CADA99F-380A-4B4D-B3C6-41A92A3D1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" y="2928"/>
              <a:ext cx="288" cy="1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861" name="Rectangle 5">
              <a:extLst>
                <a:ext uri="{FF2B5EF4-FFF2-40B4-BE49-F238E27FC236}">
                  <a16:creationId xmlns:a16="http://schemas.microsoft.com/office/drawing/2014/main" id="{4BF0C82E-7C3A-45CF-BE0F-2D2020B53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2928"/>
              <a:ext cx="288" cy="1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862" name="Rectangle 6">
              <a:extLst>
                <a:ext uri="{FF2B5EF4-FFF2-40B4-BE49-F238E27FC236}">
                  <a16:creationId xmlns:a16="http://schemas.microsoft.com/office/drawing/2014/main" id="{0F5F6A32-8F6E-4441-A120-BBE011A9A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2928"/>
              <a:ext cx="288" cy="192"/>
            </a:xfrm>
            <a:prstGeom prst="rect">
              <a:avLst/>
            </a:prstGeom>
            <a:noFill/>
            <a:ln w="412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1863" name="Text Box 7">
              <a:extLst>
                <a:ext uri="{FF2B5EF4-FFF2-40B4-BE49-F238E27FC236}">
                  <a16:creationId xmlns:a16="http://schemas.microsoft.com/office/drawing/2014/main" id="{99A5374C-BE95-4974-A912-3BC1A6EFF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292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121864" name="Text Box 8">
              <a:extLst>
                <a:ext uri="{FF2B5EF4-FFF2-40B4-BE49-F238E27FC236}">
                  <a16:creationId xmlns:a16="http://schemas.microsoft.com/office/drawing/2014/main" id="{0A2171C8-16E9-43E6-8D38-BE3ABBBB9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4" y="292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7</a:t>
              </a:r>
            </a:p>
          </p:txBody>
        </p:sp>
        <p:sp>
          <p:nvSpPr>
            <p:cNvPr id="121865" name="Text Box 9">
              <a:extLst>
                <a:ext uri="{FF2B5EF4-FFF2-40B4-BE49-F238E27FC236}">
                  <a16:creationId xmlns:a16="http://schemas.microsoft.com/office/drawing/2014/main" id="{839AB326-1F77-40D5-BC37-274842577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" y="2928"/>
              <a:ext cx="2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solidFill>
                    <a:schemeClr val="folHlin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121866" name="Text Box 10">
              <a:extLst>
                <a:ext uri="{FF2B5EF4-FFF2-40B4-BE49-F238E27FC236}">
                  <a16:creationId xmlns:a16="http://schemas.microsoft.com/office/drawing/2014/main" id="{70105055-76D9-4694-85F6-FF1A7F5EB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4" y="268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10</a:t>
              </a:r>
              <a:r>
                <a:rPr lang="en-US" altLang="en-US" sz="1600" b="1" baseline="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0</a:t>
              </a:r>
              <a:endParaRPr lang="en-US" altLang="en-US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  <p:sp>
          <p:nvSpPr>
            <p:cNvPr id="121867" name="Text Box 11">
              <a:extLst>
                <a:ext uri="{FF2B5EF4-FFF2-40B4-BE49-F238E27FC236}">
                  <a16:creationId xmlns:a16="http://schemas.microsoft.com/office/drawing/2014/main" id="{8263C045-43E5-4307-BE7C-5CF510324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1" y="268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10</a:t>
              </a:r>
              <a:r>
                <a:rPr lang="en-US" altLang="en-US" sz="16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1</a:t>
              </a:r>
              <a:endPara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  <p:sp>
          <p:nvSpPr>
            <p:cNvPr id="121868" name="Text Box 12">
              <a:extLst>
                <a:ext uri="{FF2B5EF4-FFF2-40B4-BE49-F238E27FC236}">
                  <a16:creationId xmlns:a16="http://schemas.microsoft.com/office/drawing/2014/main" id="{A8C2C9AA-81AD-4C2F-987D-2ACFD12AE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8"/>
              <a:ext cx="36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10</a:t>
              </a:r>
              <a:r>
                <a:rPr lang="en-US" altLang="en-US" sz="16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2</a:t>
              </a:r>
              <a:endParaRPr lang="en-US" alt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endParaRPr>
            </a:p>
          </p:txBody>
        </p:sp>
        <p:sp>
          <p:nvSpPr>
            <p:cNvPr id="121869" name="Text Box 13">
              <a:extLst>
                <a:ext uri="{FF2B5EF4-FFF2-40B4-BE49-F238E27FC236}">
                  <a16:creationId xmlns:a16="http://schemas.microsoft.com/office/drawing/2014/main" id="{5B567478-76BD-42F7-B14D-A7CD07029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2688"/>
              <a:ext cx="11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Position weights</a:t>
              </a:r>
            </a:p>
          </p:txBody>
        </p:sp>
        <p:sp>
          <p:nvSpPr>
            <p:cNvPr id="121870" name="Text Box 14">
              <a:extLst>
                <a:ext uri="{FF2B5EF4-FFF2-40B4-BE49-F238E27FC236}">
                  <a16:creationId xmlns:a16="http://schemas.microsoft.com/office/drawing/2014/main" id="{CCFE4981-F4EE-43B8-B608-630B9C04D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" y="2928"/>
              <a:ext cx="10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Verdana" panose="020B0604030504040204" pitchFamily="34" charset="0"/>
                </a:rPr>
                <a:t>Number </a:t>
              </a:r>
              <a:r>
                <a:rPr lang="en-US" altLang="en-US" sz="16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digits</a:t>
              </a:r>
            </a:p>
          </p:txBody>
        </p:sp>
        <p:sp>
          <p:nvSpPr>
            <p:cNvPr id="121871" name="Line 15">
              <a:extLst>
                <a:ext uri="{FF2B5EF4-FFF2-40B4-BE49-F238E27FC236}">
                  <a16:creationId xmlns:a16="http://schemas.microsoft.com/office/drawing/2014/main" id="{CB85B2EF-85B3-4ABF-8D2F-0652C1147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2784"/>
              <a:ext cx="288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2" name="Line 16">
              <a:extLst>
                <a:ext uri="{FF2B5EF4-FFF2-40B4-BE49-F238E27FC236}">
                  <a16:creationId xmlns:a16="http://schemas.microsoft.com/office/drawing/2014/main" id="{05D4D071-36E1-4FA1-A035-4873DEBB13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2" y="3072"/>
              <a:ext cx="288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3" name="Line 17">
              <a:extLst>
                <a:ext uri="{FF2B5EF4-FFF2-40B4-BE49-F238E27FC236}">
                  <a16:creationId xmlns:a16="http://schemas.microsoft.com/office/drawing/2014/main" id="{839D2677-2860-4263-83C0-45CB2FDEA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140"/>
              <a:ext cx="0" cy="144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4" name="Line 18">
              <a:extLst>
                <a:ext uri="{FF2B5EF4-FFF2-40B4-BE49-F238E27FC236}">
                  <a16:creationId xmlns:a16="http://schemas.microsoft.com/office/drawing/2014/main" id="{4EAF900A-2FA1-4B98-BEB8-E1E921DC9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284"/>
              <a:ext cx="240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5" name="Line 19">
              <a:extLst>
                <a:ext uri="{FF2B5EF4-FFF2-40B4-BE49-F238E27FC236}">
                  <a16:creationId xmlns:a16="http://schemas.microsoft.com/office/drawing/2014/main" id="{4979F0F0-AFD1-4984-BEF5-0B89FD992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3120"/>
              <a:ext cx="0" cy="336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6" name="Line 20">
              <a:extLst>
                <a:ext uri="{FF2B5EF4-FFF2-40B4-BE49-F238E27FC236}">
                  <a16:creationId xmlns:a16="http://schemas.microsoft.com/office/drawing/2014/main" id="{AE0D68B4-D387-48F5-B70F-D4B68C35F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3456"/>
              <a:ext cx="480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7" name="Line 21">
              <a:extLst>
                <a:ext uri="{FF2B5EF4-FFF2-40B4-BE49-F238E27FC236}">
                  <a16:creationId xmlns:a16="http://schemas.microsoft.com/office/drawing/2014/main" id="{7B60D133-BD12-4620-9327-1B1E54FCD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3120"/>
              <a:ext cx="0" cy="528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8" name="Line 22">
              <a:extLst>
                <a:ext uri="{FF2B5EF4-FFF2-40B4-BE49-F238E27FC236}">
                  <a16:creationId xmlns:a16="http://schemas.microsoft.com/office/drawing/2014/main" id="{09B08D00-BE20-45A2-B457-68314A19C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3648"/>
              <a:ext cx="816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79" name="Text Box 23">
              <a:extLst>
                <a:ext uri="{FF2B5EF4-FFF2-40B4-BE49-F238E27FC236}">
                  <a16:creationId xmlns:a16="http://schemas.microsoft.com/office/drawing/2014/main" id="{B8F9D8AD-3148-4A97-854F-0FC78EAE0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9" y="3168"/>
              <a:ext cx="112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5 x10</a:t>
              </a:r>
              <a:r>
                <a:rPr lang="en-US" altLang="en-US" sz="16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0    </a:t>
              </a: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=     5</a:t>
              </a:r>
            </a:p>
          </p:txBody>
        </p:sp>
        <p:sp>
          <p:nvSpPr>
            <p:cNvPr id="121880" name="Text Box 24">
              <a:extLst>
                <a:ext uri="{FF2B5EF4-FFF2-40B4-BE49-F238E27FC236}">
                  <a16:creationId xmlns:a16="http://schemas.microsoft.com/office/drawing/2014/main" id="{E9633703-D395-451B-A83D-21F46E133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0" y="3360"/>
              <a:ext cx="11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7 x10</a:t>
              </a:r>
              <a:r>
                <a:rPr lang="en-US" altLang="en-US" sz="16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1</a:t>
              </a: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  =   70</a:t>
              </a:r>
            </a:p>
          </p:txBody>
        </p:sp>
        <p:sp>
          <p:nvSpPr>
            <p:cNvPr id="121881" name="Text Box 25">
              <a:extLst>
                <a:ext uri="{FF2B5EF4-FFF2-40B4-BE49-F238E27FC236}">
                  <a16:creationId xmlns:a16="http://schemas.microsoft.com/office/drawing/2014/main" id="{9EE5D343-9F4F-41C4-BB7B-D2739CE5D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3541"/>
              <a:ext cx="109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3 x 10</a:t>
              </a:r>
              <a:r>
                <a:rPr lang="en-US" altLang="en-US" sz="1600" b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2</a:t>
              </a: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 = 300</a:t>
              </a:r>
            </a:p>
          </p:txBody>
        </p:sp>
        <p:sp>
          <p:nvSpPr>
            <p:cNvPr id="121882" name="Line 26">
              <a:extLst>
                <a:ext uri="{FF2B5EF4-FFF2-40B4-BE49-F238E27FC236}">
                  <a16:creationId xmlns:a16="http://schemas.microsoft.com/office/drawing/2014/main" id="{8E672F98-1BCC-46A2-B31B-83FFF4F4B3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2" y="3792"/>
              <a:ext cx="432" cy="0"/>
            </a:xfrm>
            <a:prstGeom prst="line">
              <a:avLst/>
            </a:prstGeom>
            <a:noFill/>
            <a:ln w="41275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1883" name="Text Box 27">
              <a:extLst>
                <a:ext uri="{FF2B5EF4-FFF2-40B4-BE49-F238E27FC236}">
                  <a16:creationId xmlns:a16="http://schemas.microsoft.com/office/drawing/2014/main" id="{9ED6B0FF-0912-4E08-B5AB-E2EBDA696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3168"/>
              <a:ext cx="26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Verdana" panose="020B0604030504040204" pitchFamily="34" charset="0"/>
                </a:rPr>
                <a:t>+ </a:t>
              </a:r>
            </a:p>
          </p:txBody>
        </p:sp>
        <p:sp>
          <p:nvSpPr>
            <p:cNvPr id="121884" name="Text Box 28">
              <a:extLst>
                <a:ext uri="{FF2B5EF4-FFF2-40B4-BE49-F238E27FC236}">
                  <a16:creationId xmlns:a16="http://schemas.microsoft.com/office/drawing/2014/main" id="{C615F127-EE34-4E4C-A241-C1B8F026E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3360"/>
              <a:ext cx="22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>
                  <a:solidFill>
                    <a:srgbClr val="000000"/>
                  </a:solidFill>
                  <a:latin typeface="Verdana" panose="020B0604030504040204" pitchFamily="34" charset="0"/>
                </a:rPr>
                <a:t>+</a:t>
              </a:r>
            </a:p>
          </p:txBody>
        </p:sp>
        <p:sp>
          <p:nvSpPr>
            <p:cNvPr id="121885" name="Rectangle 29">
              <a:extLst>
                <a:ext uri="{FF2B5EF4-FFF2-40B4-BE49-F238E27FC236}">
                  <a16:creationId xmlns:a16="http://schemas.microsoft.com/office/drawing/2014/main" id="{9F0953D6-7BE2-4247-8739-145BBEE8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3792"/>
              <a:ext cx="38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4127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16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</a:rPr>
                <a:t>375</a:t>
              </a:r>
            </a:p>
          </p:txBody>
        </p:sp>
        <p:sp>
          <p:nvSpPr>
            <p:cNvPr id="121886" name="Rectangle 30">
              <a:extLst>
                <a:ext uri="{FF2B5EF4-FFF2-40B4-BE49-F238E27FC236}">
                  <a16:creationId xmlns:a16="http://schemas.microsoft.com/office/drawing/2014/main" id="{C71E257E-BE0B-44FA-8D88-6A4975780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592"/>
              <a:ext cx="398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96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2FD4D-C9B8-4731-BEE8-0733790D8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Why require other numbering systems?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A31643-CDCD-4AA8-B642-EB36DE6444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600200"/>
            <a:ext cx="8458200" cy="4724400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Computers work only on two states: On/ OFF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Basic memory elements hold only two states (either 0 or 1) 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Thus a number system with two elements {0,1} i.e. binary number system is used in digital world (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1 binary digit = 1 bit.)</a:t>
            </a:r>
          </a:p>
          <a:p>
            <a:pPr marL="365760" lvl="1" indent="0">
              <a:spcBef>
                <a:spcPts val="0"/>
              </a:spcBef>
              <a:buNone/>
            </a:pP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sz="2400" dirty="0"/>
              <a:t>Binary numbers in text are a waste of space. Hex and Oct are really outstanding compressed representations of binary.</a:t>
            </a:r>
          </a:p>
          <a:p>
            <a:pPr lvl="1">
              <a:spcBef>
                <a:spcPts val="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Three bits</a:t>
            </a:r>
            <a:r>
              <a:rPr lang="en-US" altLang="zh-CN" sz="2400" dirty="0">
                <a:ea typeface="宋体" panose="02010600030101010101" pitchFamily="2" charset="-122"/>
              </a:rPr>
              <a:t> make one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octal</a:t>
            </a:r>
            <a:r>
              <a:rPr lang="en-US" altLang="zh-CN" sz="2400" dirty="0">
                <a:ea typeface="宋体" panose="02010600030101010101" pitchFamily="2" charset="-122"/>
              </a:rPr>
              <a:t> digit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E.g.  111 010 110 101 in binary can be represented as 7265 in octal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Four bits</a:t>
            </a:r>
            <a:r>
              <a:rPr lang="en-US" altLang="zh-CN" sz="2400" dirty="0">
                <a:ea typeface="宋体" panose="02010600030101010101" pitchFamily="2" charset="-122"/>
              </a:rPr>
              <a:t> make one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hexadecimal</a:t>
            </a:r>
            <a:r>
              <a:rPr lang="en-US" altLang="zh-CN" sz="2400" dirty="0">
                <a:ea typeface="宋体" panose="02010600030101010101" pitchFamily="2" charset="-122"/>
              </a:rPr>
              <a:t> digit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    E.g. 1110 1011  0101 in binary can be represented as EB5  in hex</a:t>
            </a:r>
          </a:p>
          <a:p>
            <a:pPr lvl="1">
              <a:spcBef>
                <a:spcPts val="0"/>
              </a:spcBef>
            </a:pP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09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5862FA-07AE-41A3-9A51-828C5C73F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fol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Divide the decimal number repeatedly by the base, until you get a quotient less than base.</a:t>
            </a:r>
          </a:p>
          <a:p>
            <a:r>
              <a:rPr lang="en-US" altLang="en-US" dirty="0">
                <a:solidFill>
                  <a:schemeClr val="folHlink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The answer can be written by writing all the remainders in reverse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26B339-E928-41D9-B332-6F75630A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Decimal to base n</a:t>
            </a:r>
          </a:p>
        </p:txBody>
      </p:sp>
    </p:spTree>
    <p:extLst>
      <p:ext uri="{BB962C8B-B14F-4D97-AF65-F5344CB8AC3E}">
        <p14:creationId xmlns:p14="http://schemas.microsoft.com/office/powerpoint/2010/main" val="38464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20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2	20</a:t>
            </a:r>
          </a:p>
          <a:p>
            <a:pPr marL="0" indent="0">
              <a:buNone/>
            </a:pPr>
            <a:r>
              <a:rPr lang="en-US" baseline="-25000" dirty="0"/>
              <a:t>				</a:t>
            </a:r>
            <a:r>
              <a:rPr lang="en-US" dirty="0"/>
              <a:t>10	0</a:t>
            </a:r>
          </a:p>
          <a:p>
            <a:pPr marL="0" indent="0">
              <a:buNone/>
            </a:pPr>
            <a:r>
              <a:rPr lang="en-US" dirty="0"/>
              <a:t>				5	0</a:t>
            </a:r>
          </a:p>
          <a:p>
            <a:pPr marL="0" indent="0">
              <a:buNone/>
            </a:pPr>
            <a:r>
              <a:rPr lang="en-US" dirty="0"/>
              <a:t>				2	1</a:t>
            </a:r>
          </a:p>
          <a:p>
            <a:pPr marL="0" indent="0">
              <a:buNone/>
            </a:pPr>
            <a:r>
              <a:rPr lang="en-US" dirty="0"/>
              <a:t>				1	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20</a:t>
            </a:r>
            <a:r>
              <a:rPr lang="en-US" baseline="-25000" dirty="0"/>
              <a:t>10</a:t>
            </a:r>
            <a:r>
              <a:rPr lang="en-US" dirty="0"/>
              <a:t> = 10100</a:t>
            </a:r>
            <a:r>
              <a:rPr lang="en-US" baseline="-25000" dirty="0"/>
              <a:t>2</a:t>
            </a:r>
          </a:p>
          <a:p>
            <a:pPr marL="0" indent="0">
              <a:buNone/>
            </a:pPr>
            <a:endParaRPr lang="en-US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3A29CB-615F-4B60-B270-02779D3A2034}"/>
              </a:ext>
            </a:extLst>
          </p:cNvPr>
          <p:cNvCxnSpPr/>
          <p:nvPr/>
        </p:nvCxnSpPr>
        <p:spPr>
          <a:xfrm>
            <a:off x="3962400" y="2731532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7FABBC-0891-4337-9737-6D323E4BA5C1}"/>
              </a:ext>
            </a:extLst>
          </p:cNvPr>
          <p:cNvCxnSpPr/>
          <p:nvPr/>
        </p:nvCxnSpPr>
        <p:spPr>
          <a:xfrm>
            <a:off x="5029195" y="2731532"/>
            <a:ext cx="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B2871D-95B3-4E82-9DDF-00C88FCA758A}"/>
              </a:ext>
            </a:extLst>
          </p:cNvPr>
          <p:cNvSpPr txBox="1"/>
          <p:nvPr/>
        </p:nvSpPr>
        <p:spPr>
          <a:xfrm>
            <a:off x="5257800" y="2362200"/>
            <a:ext cx="12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03AB5E-BADF-4B49-A2DA-ABCAE5771239}"/>
              </a:ext>
            </a:extLst>
          </p:cNvPr>
          <p:cNvCxnSpPr/>
          <p:nvPr/>
        </p:nvCxnSpPr>
        <p:spPr>
          <a:xfrm rot="5400000" flipH="1" flipV="1">
            <a:off x="3905249" y="3562351"/>
            <a:ext cx="2057400" cy="1485897"/>
          </a:xfrm>
          <a:prstGeom prst="bentConnector3">
            <a:avLst>
              <a:gd name="adj1" fmla="val 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92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Octal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20</a:t>
            </a:r>
            <a:r>
              <a:rPr lang="en-US" baseline="-25000" dirty="0"/>
              <a:t>10</a:t>
            </a:r>
            <a:r>
              <a:rPr lang="en-US" dirty="0"/>
              <a:t> to base 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8	20</a:t>
            </a:r>
          </a:p>
          <a:p>
            <a:pPr marL="0" indent="0">
              <a:buNone/>
            </a:pPr>
            <a:r>
              <a:rPr lang="en-US" baseline="-25000" dirty="0"/>
              <a:t>				</a:t>
            </a:r>
            <a:r>
              <a:rPr lang="en-US" dirty="0"/>
              <a:t>2	4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Hence 20</a:t>
            </a:r>
            <a:r>
              <a:rPr lang="en-US" baseline="-25000" dirty="0"/>
              <a:t>10</a:t>
            </a:r>
            <a:r>
              <a:rPr lang="en-US" dirty="0"/>
              <a:t> = 24</a:t>
            </a:r>
            <a:r>
              <a:rPr lang="en-US" baseline="-25000" dirty="0"/>
              <a:t>8</a:t>
            </a:r>
          </a:p>
          <a:p>
            <a:pPr marL="0" indent="0">
              <a:buNone/>
            </a:pPr>
            <a:endParaRPr lang="en-US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3A29CB-615F-4B60-B270-02779D3A2034}"/>
              </a:ext>
            </a:extLst>
          </p:cNvPr>
          <p:cNvCxnSpPr/>
          <p:nvPr/>
        </p:nvCxnSpPr>
        <p:spPr>
          <a:xfrm>
            <a:off x="3962400" y="273153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7FABBC-0891-4337-9737-6D323E4BA5C1}"/>
              </a:ext>
            </a:extLst>
          </p:cNvPr>
          <p:cNvCxnSpPr/>
          <p:nvPr/>
        </p:nvCxnSpPr>
        <p:spPr>
          <a:xfrm>
            <a:off x="5029195" y="273153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B2871D-95B3-4E82-9DDF-00C88FCA758A}"/>
              </a:ext>
            </a:extLst>
          </p:cNvPr>
          <p:cNvSpPr txBox="1"/>
          <p:nvPr/>
        </p:nvSpPr>
        <p:spPr>
          <a:xfrm>
            <a:off x="5029195" y="2362200"/>
            <a:ext cx="12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03AB5E-BADF-4B49-A2DA-ABCAE5771239}"/>
              </a:ext>
            </a:extLst>
          </p:cNvPr>
          <p:cNvCxnSpPr/>
          <p:nvPr/>
        </p:nvCxnSpPr>
        <p:spPr>
          <a:xfrm rot="5400000" flipH="1" flipV="1">
            <a:off x="4513223" y="2746772"/>
            <a:ext cx="731520" cy="1463040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37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5FDD-A4F2-4108-AD69-66F4716D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5B40-7AA7-4884-8C2B-DEC1A35F81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Convert 30</a:t>
            </a:r>
            <a:r>
              <a:rPr lang="en-US" baseline="-25000" dirty="0"/>
              <a:t>10</a:t>
            </a:r>
            <a:r>
              <a:rPr lang="en-US" dirty="0"/>
              <a:t> to base 16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16	30</a:t>
            </a:r>
          </a:p>
          <a:p>
            <a:pPr marL="0" indent="0">
              <a:buNone/>
            </a:pPr>
            <a:r>
              <a:rPr lang="en-US" baseline="-25000" dirty="0"/>
              <a:t>				</a:t>
            </a:r>
            <a:r>
              <a:rPr lang="en-US" dirty="0"/>
              <a:t>1	14</a:t>
            </a:r>
          </a:p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Hence 30</a:t>
            </a:r>
            <a:r>
              <a:rPr lang="en-US" baseline="-25000" dirty="0"/>
              <a:t>10</a:t>
            </a:r>
            <a:r>
              <a:rPr lang="en-US" dirty="0"/>
              <a:t> = 1E</a:t>
            </a:r>
            <a:r>
              <a:rPr lang="en-US" baseline="-25000" dirty="0"/>
              <a:t>16</a:t>
            </a:r>
          </a:p>
          <a:p>
            <a:pPr marL="0" indent="0">
              <a:buNone/>
            </a:pPr>
            <a:endParaRPr lang="en-US" baseline="-25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3A29CB-615F-4B60-B270-02779D3A2034}"/>
              </a:ext>
            </a:extLst>
          </p:cNvPr>
          <p:cNvCxnSpPr/>
          <p:nvPr/>
        </p:nvCxnSpPr>
        <p:spPr>
          <a:xfrm>
            <a:off x="3962400" y="273153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7FABBC-0891-4337-9737-6D323E4BA5C1}"/>
              </a:ext>
            </a:extLst>
          </p:cNvPr>
          <p:cNvCxnSpPr/>
          <p:nvPr/>
        </p:nvCxnSpPr>
        <p:spPr>
          <a:xfrm>
            <a:off x="5029195" y="2731532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B2871D-95B3-4E82-9DDF-00C88FCA758A}"/>
              </a:ext>
            </a:extLst>
          </p:cNvPr>
          <p:cNvSpPr txBox="1"/>
          <p:nvPr/>
        </p:nvSpPr>
        <p:spPr>
          <a:xfrm>
            <a:off x="5029195" y="2362200"/>
            <a:ext cx="129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Remainder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03AB5E-BADF-4B49-A2DA-ABCAE5771239}"/>
              </a:ext>
            </a:extLst>
          </p:cNvPr>
          <p:cNvCxnSpPr/>
          <p:nvPr/>
        </p:nvCxnSpPr>
        <p:spPr>
          <a:xfrm rot="5400000" flipH="1" flipV="1">
            <a:off x="4663435" y="2746772"/>
            <a:ext cx="731520" cy="1463040"/>
          </a:xfrm>
          <a:prstGeom prst="bentConnector3">
            <a:avLst>
              <a:gd name="adj1" fmla="val -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480874-E724-4214-B0C1-B2AA75C91B49}"/>
              </a:ext>
            </a:extLst>
          </p:cNvPr>
          <p:cNvSpPr txBox="1"/>
          <p:nvPr/>
        </p:nvSpPr>
        <p:spPr>
          <a:xfrm>
            <a:off x="7744115" y="1685560"/>
            <a:ext cx="10219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A=10</a:t>
            </a:r>
          </a:p>
          <a:p>
            <a:pPr algn="ctr"/>
            <a:r>
              <a:rPr lang="en-US" dirty="0"/>
              <a:t>B=11</a:t>
            </a:r>
          </a:p>
          <a:p>
            <a:pPr algn="ctr"/>
            <a:r>
              <a:rPr lang="en-US" dirty="0"/>
              <a:t>C=12</a:t>
            </a:r>
          </a:p>
          <a:p>
            <a:pPr algn="ctr"/>
            <a:r>
              <a:rPr lang="en-US" dirty="0"/>
              <a:t>D=13</a:t>
            </a:r>
          </a:p>
          <a:p>
            <a:pPr algn="ctr"/>
            <a:r>
              <a:rPr lang="en-US" dirty="0"/>
              <a:t>E=14</a:t>
            </a:r>
          </a:p>
          <a:p>
            <a:pPr algn="ctr"/>
            <a:r>
              <a:rPr lang="en-US" dirty="0"/>
              <a:t>F=15</a:t>
            </a:r>
          </a:p>
        </p:txBody>
      </p:sp>
    </p:spTree>
    <p:extLst>
      <p:ext uri="{BB962C8B-B14F-4D97-AF65-F5344CB8AC3E}">
        <p14:creationId xmlns:p14="http://schemas.microsoft.com/office/powerpoint/2010/main" val="51169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C8F4E-D2B4-41A0-A1BE-48D8CE971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Multiply all digits with their positional weights (depending upon the base) and finally add them.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212AC1-F7F8-4AD5-904F-CAAFC8E4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base n to Decimal</a:t>
            </a:r>
          </a:p>
        </p:txBody>
      </p:sp>
    </p:spTree>
    <p:extLst>
      <p:ext uri="{BB962C8B-B14F-4D97-AF65-F5344CB8AC3E}">
        <p14:creationId xmlns:p14="http://schemas.microsoft.com/office/powerpoint/2010/main" val="176707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MCS NUST</Template>
  <TotalTime>9589</TotalTime>
  <Words>1590</Words>
  <Application>Microsoft Office PowerPoint</Application>
  <PresentationFormat>On-screen Show (4:3)</PresentationFormat>
  <Paragraphs>289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Tw Cen MT</vt:lpstr>
      <vt:lpstr>Verdana</vt:lpstr>
      <vt:lpstr>Wingdings</vt:lpstr>
      <vt:lpstr>Wingdings 2</vt:lpstr>
      <vt:lpstr>Median</vt:lpstr>
      <vt:lpstr>Introduction to Number System</vt:lpstr>
      <vt:lpstr>Common Number Systems</vt:lpstr>
      <vt:lpstr>Decimal Numbering System</vt:lpstr>
      <vt:lpstr>Why require other numbering systems?</vt:lpstr>
      <vt:lpstr>From Decimal to base n</vt:lpstr>
      <vt:lpstr>Decimal to Binary</vt:lpstr>
      <vt:lpstr>Decimal to Octal</vt:lpstr>
      <vt:lpstr>Decimal to Hexadecimal</vt:lpstr>
      <vt:lpstr>From base n to Decimal</vt:lpstr>
      <vt:lpstr>Binary to Decimal</vt:lpstr>
      <vt:lpstr>Octal to Decimal</vt:lpstr>
      <vt:lpstr>Hexadecimal to Decimal</vt:lpstr>
      <vt:lpstr>From Binary to base n</vt:lpstr>
      <vt:lpstr>Binary to Octal Conversion</vt:lpstr>
      <vt:lpstr>Binary to Hex Conversion</vt:lpstr>
      <vt:lpstr>Binary to Octal</vt:lpstr>
      <vt:lpstr>Binary to Hexadecimal</vt:lpstr>
      <vt:lpstr>From base n to Binary</vt:lpstr>
      <vt:lpstr>Octal to Binary</vt:lpstr>
      <vt:lpstr>Hexadecimal to Binary</vt:lpstr>
      <vt:lpstr>Octal Hex conversions</vt:lpstr>
      <vt:lpstr>Octal to Hexadecimal</vt:lpstr>
      <vt:lpstr>Hexadecimal to Octal</vt:lpstr>
      <vt:lpstr>Practice Question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EE-476 Communication and network security</dc:title>
  <dc:creator>ayesha</dc:creator>
  <cp:lastModifiedBy>Wasi Hassan</cp:lastModifiedBy>
  <cp:revision>281</cp:revision>
  <dcterms:created xsi:type="dcterms:W3CDTF">2010-09-21T06:20:24Z</dcterms:created>
  <dcterms:modified xsi:type="dcterms:W3CDTF">2023-02-16T16:55:49Z</dcterms:modified>
</cp:coreProperties>
</file>