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7"/>
  </p:notesMasterIdLst>
  <p:sldIdLst>
    <p:sldId id="256" r:id="rId2"/>
    <p:sldId id="270" r:id="rId3"/>
    <p:sldId id="286" r:id="rId4"/>
    <p:sldId id="287" r:id="rId5"/>
    <p:sldId id="305" r:id="rId6"/>
    <p:sldId id="306" r:id="rId7"/>
    <p:sldId id="307" r:id="rId8"/>
    <p:sldId id="300" r:id="rId9"/>
    <p:sldId id="302" r:id="rId10"/>
    <p:sldId id="303" r:id="rId11"/>
    <p:sldId id="304" r:id="rId12"/>
    <p:sldId id="319" r:id="rId13"/>
    <p:sldId id="301" r:id="rId14"/>
    <p:sldId id="288" r:id="rId15"/>
    <p:sldId id="290" r:id="rId16"/>
    <p:sldId id="289" r:id="rId17"/>
    <p:sldId id="291" r:id="rId18"/>
    <p:sldId id="293" r:id="rId19"/>
    <p:sldId id="292" r:id="rId20"/>
    <p:sldId id="294" r:id="rId21"/>
    <p:sldId id="295" r:id="rId22"/>
    <p:sldId id="308" r:id="rId23"/>
    <p:sldId id="309" r:id="rId24"/>
    <p:sldId id="310" r:id="rId25"/>
    <p:sldId id="311" r:id="rId26"/>
    <p:sldId id="313" r:id="rId27"/>
    <p:sldId id="314" r:id="rId28"/>
    <p:sldId id="297" r:id="rId29"/>
    <p:sldId id="298" r:id="rId30"/>
    <p:sldId id="299" r:id="rId31"/>
    <p:sldId id="275" r:id="rId32"/>
    <p:sldId id="272" r:id="rId33"/>
    <p:sldId id="277" r:id="rId34"/>
    <p:sldId id="315" r:id="rId35"/>
    <p:sldId id="258" r:id="rId36"/>
    <p:sldId id="259" r:id="rId37"/>
    <p:sldId id="279" r:id="rId38"/>
    <p:sldId id="261" r:id="rId39"/>
    <p:sldId id="263" r:id="rId40"/>
    <p:sldId id="320" r:id="rId41"/>
    <p:sldId id="284" r:id="rId42"/>
    <p:sldId id="285" r:id="rId43"/>
    <p:sldId id="318" r:id="rId44"/>
    <p:sldId id="267" r:id="rId45"/>
    <p:sldId id="26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98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0" autoAdjust="0"/>
    <p:restoredTop sz="94697" autoAdjust="0"/>
  </p:normalViewPr>
  <p:slideViewPr>
    <p:cSldViewPr>
      <p:cViewPr>
        <p:scale>
          <a:sx n="81" d="100"/>
          <a:sy n="81" d="100"/>
        </p:scale>
        <p:origin x="-83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F2803-8817-4AC6-A92C-DB0E34A6E524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445C0-B1F0-4D46-A6AE-58A00A17B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741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45C0-B1F0-4D46-A6AE-58A00A17B2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75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445C0-B1F0-4D46-A6AE-58A00A17B24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89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pakistani.pk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904" y="2544505"/>
            <a:ext cx="5562599" cy="389699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892083" y="2562090"/>
            <a:ext cx="6013174" cy="4185992"/>
          </a:xfrm>
          <a:prstGeom prst="rect">
            <a:avLst/>
          </a:prstGeom>
          <a:solidFill>
            <a:schemeClr val="bg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685800"/>
            <a:ext cx="7772400" cy="2743201"/>
          </a:xfrm>
        </p:spPr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7200" dirty="0" smtClean="0"/>
              <a:t>Technical </a:t>
            </a:r>
            <a:r>
              <a:rPr lang="en-US" sz="7200" dirty="0" err="1" smtClean="0"/>
              <a:t>seo</a:t>
            </a:r>
            <a:endParaRPr lang="en-US" sz="72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Sahar</a:t>
            </a:r>
            <a:r>
              <a:rPr lang="en-US" dirty="0" smtClean="0"/>
              <a:t> </a:t>
            </a:r>
            <a:r>
              <a:rPr lang="en-US" dirty="0" err="1" smtClean="0"/>
              <a:t>andaleeb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6555601"/>
            <a:ext cx="7772400" cy="276999"/>
            <a:chOff x="685800" y="6400800"/>
            <a:chExt cx="7772400" cy="276999"/>
          </a:xfrm>
        </p:grpSpPr>
        <p:sp>
          <p:nvSpPr>
            <p:cNvPr id="9" name="TextBox 8"/>
            <p:cNvSpPr txBox="1"/>
            <p:nvPr/>
          </p:nvSpPr>
          <p:spPr>
            <a:xfrm>
              <a:off x="685800" y="6400800"/>
              <a:ext cx="1219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smtClean="0">
                  <a:solidFill>
                    <a:srgbClr val="7030A0"/>
                  </a:solidFill>
                </a:rPr>
                <a:t>Week # 05-06</a:t>
              </a:r>
              <a:endParaRPr 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77000" y="6400800"/>
              <a:ext cx="1981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b="1" dirty="0" smtClean="0">
                  <a:solidFill>
                    <a:srgbClr val="7030A0"/>
                  </a:solidFill>
                </a:rPr>
                <a:t>By: Sahar Andaleeb</a:t>
              </a:r>
              <a:endParaRPr lang="en-US" sz="1200" b="1" dirty="0">
                <a:solidFill>
                  <a:srgbClr val="7030A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67000" y="6400800"/>
              <a:ext cx="3810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 smtClean="0">
                  <a:solidFill>
                    <a:srgbClr val="7030A0"/>
                  </a:solidFill>
                </a:rPr>
                <a:t>TECHNICAL SEO</a:t>
              </a:r>
              <a:endParaRPr lang="en-US" sz="12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809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Importance of Sitemaps in </a:t>
            </a:r>
            <a:r>
              <a:rPr lang="en-US" dirty="0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Improved </a:t>
            </a:r>
            <a:r>
              <a:rPr lang="en-US" dirty="0"/>
              <a:t>Crawling:</a:t>
            </a:r>
            <a:r>
              <a:rPr lang="en-US" b="0" dirty="0"/>
              <a:t> Sitemaps help search engine bots discover and index all pages of a website more efficiently.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Enhanced Visibility:</a:t>
            </a:r>
            <a:r>
              <a:rPr lang="en-US" b="0" dirty="0"/>
              <a:t> They ensure that search engines can access and understand the content hierarchy and importance.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Faster Indexing:</a:t>
            </a:r>
            <a:r>
              <a:rPr lang="en-US" b="0" dirty="0"/>
              <a:t> With a sitemap, new or updated content can be indexed quicker by search engines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Two types: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dirty="0" smtClean="0">
                <a:solidFill>
                  <a:srgbClr val="0070C0"/>
                </a:solidFill>
              </a:rPr>
              <a:t>Xml-site maps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html-site maps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XML </a:t>
            </a:r>
            <a:r>
              <a:rPr lang="en-US" dirty="0" smtClean="0"/>
              <a:t>Sitemap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“XML Sitemap</a:t>
            </a:r>
            <a:r>
              <a:rPr lang="en-US" sz="1800" dirty="0"/>
              <a:t> </a:t>
            </a:r>
            <a:r>
              <a:rPr lang="en-US" sz="1800" b="0" dirty="0" smtClean="0"/>
              <a:t>is a </a:t>
            </a:r>
            <a:r>
              <a:rPr lang="en-US" sz="1800" b="0" dirty="0"/>
              <a:t>structured file in XML format that lists </a:t>
            </a:r>
            <a:r>
              <a:rPr lang="en-US" sz="1800" b="0" dirty="0" smtClean="0"/>
              <a:t>the important URLs of </a:t>
            </a:r>
            <a:r>
              <a:rPr lang="en-US" sz="1800" b="0" dirty="0"/>
              <a:t>a website along with additional metadata such as the last modified date, change frequency, and priority level of each URL</a:t>
            </a:r>
            <a:r>
              <a:rPr lang="en-US" sz="1800" b="0" dirty="0" smtClean="0"/>
              <a:t>.”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 smtClean="0"/>
              <a:t>XML </a:t>
            </a:r>
            <a:r>
              <a:rPr lang="en-US" sz="1800" b="0" dirty="0"/>
              <a:t>sitemaps are </a:t>
            </a:r>
            <a:r>
              <a:rPr lang="en-US" sz="1800" dirty="0"/>
              <a:t>primarily designed for search engines </a:t>
            </a:r>
            <a:r>
              <a:rPr lang="en-US" sz="1800" b="0" dirty="0"/>
              <a:t>to </a:t>
            </a:r>
            <a:r>
              <a:rPr lang="en-US" sz="1800" b="0" i="1" dirty="0"/>
              <a:t>efficiently crawl and index </a:t>
            </a:r>
            <a:r>
              <a:rPr lang="en-US" sz="1800" b="0" dirty="0"/>
              <a:t>website content. </a:t>
            </a:r>
            <a:endParaRPr lang="en-US" sz="1800" b="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helps </a:t>
            </a:r>
            <a:r>
              <a:rPr lang="en-US" sz="1800" dirty="0"/>
              <a:t>search engine bots</a:t>
            </a:r>
            <a:r>
              <a:rPr lang="en-US" sz="1800" b="0" dirty="0"/>
              <a:t> understand the website's </a:t>
            </a:r>
            <a:r>
              <a:rPr lang="en-US" sz="1800" b="0" dirty="0" smtClean="0"/>
              <a:t>structure, leading </a:t>
            </a:r>
            <a:r>
              <a:rPr lang="en-US" sz="1800" b="0" dirty="0"/>
              <a:t>to better visibility and ranking in search engine results</a:t>
            </a:r>
            <a:r>
              <a:rPr lang="en-US" sz="1800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dirty="0" smtClean="0"/>
              <a:t>Tools:</a:t>
            </a:r>
          </a:p>
          <a:p>
            <a:pPr marL="800100" lvl="1" indent="-342900"/>
            <a:r>
              <a:rPr lang="en-US" sz="1800" b="1" dirty="0">
                <a:solidFill>
                  <a:srgbClr val="0070C0"/>
                </a:solidFill>
              </a:rPr>
              <a:t>https://www.xml-sitemaps.com/</a:t>
            </a:r>
          </a:p>
          <a:p>
            <a:pPr marL="800100" lvl="1" indent="-342900"/>
            <a:r>
              <a:rPr lang="en-US" sz="1800" b="1" dirty="0" smtClean="0">
                <a:solidFill>
                  <a:srgbClr val="00B050"/>
                </a:solidFill>
              </a:rPr>
              <a:t>Screaming frog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0886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Xml Sitemap Syntax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Xml Sitemap Syntax:</a:t>
            </a:r>
          </a:p>
          <a:p>
            <a:r>
              <a:rPr lang="en-US" dirty="0"/>
              <a:t>&lt;</a:t>
            </a:r>
            <a:r>
              <a:rPr lang="en-US" dirty="0" err="1"/>
              <a:t>url</a:t>
            </a:r>
            <a:r>
              <a:rPr lang="en-US" dirty="0"/>
              <a:t>&gt; </a:t>
            </a:r>
            <a:endParaRPr lang="en-US" dirty="0" smtClean="0"/>
          </a:p>
          <a:p>
            <a:pPr marL="274320" lvl="1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&lt;</a:t>
            </a:r>
            <a:r>
              <a:rPr lang="en-US" b="1" dirty="0" err="1">
                <a:solidFill>
                  <a:srgbClr val="0070C0"/>
                </a:solidFill>
              </a:rPr>
              <a:t>loc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  <a:r>
              <a:rPr lang="en-US" b="1" dirty="0"/>
              <a:t>https://www.example.com/page1.html</a:t>
            </a:r>
            <a:r>
              <a:rPr lang="en-US" b="1" dirty="0">
                <a:solidFill>
                  <a:srgbClr val="0070C0"/>
                </a:solidFill>
              </a:rPr>
              <a:t>&lt;/loc&gt; &lt;</a:t>
            </a:r>
            <a:r>
              <a:rPr lang="en-US" b="1" dirty="0" err="1">
                <a:solidFill>
                  <a:srgbClr val="0070C0"/>
                </a:solidFill>
              </a:rPr>
              <a:t>lastmod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  <a:r>
              <a:rPr lang="en-US" b="1" dirty="0"/>
              <a:t>2024-10-11</a:t>
            </a:r>
            <a:r>
              <a:rPr lang="en-US" b="1" dirty="0">
                <a:solidFill>
                  <a:srgbClr val="0070C0"/>
                </a:solidFill>
              </a:rPr>
              <a:t>&lt;/</a:t>
            </a:r>
            <a:r>
              <a:rPr lang="en-US" b="1" dirty="0" err="1">
                <a:solidFill>
                  <a:srgbClr val="0070C0"/>
                </a:solidFill>
              </a:rPr>
              <a:t>lastmod</a:t>
            </a:r>
            <a:r>
              <a:rPr lang="en-US" b="1" dirty="0">
                <a:solidFill>
                  <a:srgbClr val="0070C0"/>
                </a:solidFill>
              </a:rPr>
              <a:t>&gt; &lt;</a:t>
            </a:r>
            <a:r>
              <a:rPr lang="en-US" b="1" dirty="0" err="1">
                <a:solidFill>
                  <a:srgbClr val="0070C0"/>
                </a:solidFill>
              </a:rPr>
              <a:t>changefreq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  <a:r>
              <a:rPr lang="en-US" b="1" dirty="0"/>
              <a:t>monthly&lt;/</a:t>
            </a:r>
            <a:r>
              <a:rPr lang="en-US" b="1" dirty="0" err="1"/>
              <a:t>changefreq</a:t>
            </a:r>
            <a:r>
              <a:rPr lang="en-US" b="1" dirty="0"/>
              <a:t>&gt; &lt;priority&gt;0.8</a:t>
            </a:r>
            <a:r>
              <a:rPr lang="en-US" b="1" dirty="0">
                <a:solidFill>
                  <a:srgbClr val="0070C0"/>
                </a:solidFill>
              </a:rPr>
              <a:t>&lt;/priority&gt; </a:t>
            </a:r>
            <a:endParaRPr lang="en-US" b="1" dirty="0" smtClean="0">
              <a:solidFill>
                <a:srgbClr val="0070C0"/>
              </a:solidFill>
            </a:endParaRPr>
          </a:p>
          <a:p>
            <a:pPr indent="-182880"/>
            <a:r>
              <a:rPr lang="en-US" dirty="0" smtClean="0"/>
              <a:t>&lt;/</a:t>
            </a:r>
            <a:r>
              <a:rPr lang="en-US" dirty="0" err="1"/>
              <a:t>url</a:t>
            </a:r>
            <a:r>
              <a:rPr lang="en-US" dirty="0" smtClean="0"/>
              <a:t>&gt;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&lt;</a:t>
            </a:r>
            <a:r>
              <a:rPr lang="en-US" b="0" dirty="0" err="1"/>
              <a:t>loc</a:t>
            </a:r>
            <a:r>
              <a:rPr lang="en-US" b="0" dirty="0"/>
              <a:t>&gt; specifies the URL of the page.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&lt;</a:t>
            </a:r>
            <a:r>
              <a:rPr lang="en-US" b="0" dirty="0" err="1"/>
              <a:t>lastmod</a:t>
            </a:r>
            <a:r>
              <a:rPr lang="en-US" b="0" dirty="0"/>
              <a:t>&gt; indicates the last modification date of the page.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&lt;</a:t>
            </a:r>
            <a:r>
              <a:rPr lang="en-US" b="0" dirty="0" err="1"/>
              <a:t>changefreq</a:t>
            </a:r>
            <a:r>
              <a:rPr lang="en-US" b="0" dirty="0"/>
              <a:t>&gt; suggests how frequently the page is likely to change.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&lt;priority&gt; indicates the priority of this URL relative to other URLs on your site.</a:t>
            </a:r>
          </a:p>
          <a:p>
            <a:pPr indent="-182880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88474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sitemap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Html sitemap </a:t>
            </a:r>
            <a:r>
              <a:rPr lang="en-US" b="0" dirty="0" smtClean="0"/>
              <a:t>is a </a:t>
            </a:r>
            <a:r>
              <a:rPr lang="en-US" b="0" i="1" dirty="0" smtClean="0"/>
              <a:t>webpage</a:t>
            </a:r>
            <a:r>
              <a:rPr lang="en-US" b="0" dirty="0" smtClean="0"/>
              <a:t> </a:t>
            </a:r>
            <a:r>
              <a:rPr lang="en-US" b="0" dirty="0"/>
              <a:t>on a website that serves as a navigational aid </a:t>
            </a:r>
            <a:r>
              <a:rPr lang="en-US" dirty="0"/>
              <a:t>for visitors </a:t>
            </a:r>
            <a:r>
              <a:rPr lang="en-US" b="0" dirty="0"/>
              <a:t>by providing a hierarchical list of links to all the pages within the site. 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Unlike </a:t>
            </a:r>
            <a:r>
              <a:rPr lang="en-US" dirty="0">
                <a:solidFill>
                  <a:srgbClr val="0070C0"/>
                </a:solidFill>
              </a:rPr>
              <a:t>XML sitemaps, which are intended for search engines, HTML sitemaps are created for human </a:t>
            </a:r>
            <a:r>
              <a:rPr lang="en-US" dirty="0" smtClean="0">
                <a:solidFill>
                  <a:srgbClr val="0070C0"/>
                </a:solidFill>
              </a:rPr>
              <a:t>users.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provides </a:t>
            </a:r>
            <a:r>
              <a:rPr lang="en-US" dirty="0"/>
              <a:t>a visual representation </a:t>
            </a:r>
            <a:r>
              <a:rPr lang="en-US" b="0" dirty="0"/>
              <a:t>of the website's </a:t>
            </a:r>
            <a:r>
              <a:rPr lang="en-US" b="0" i="1" dirty="0"/>
              <a:t>structure </a:t>
            </a:r>
            <a:r>
              <a:rPr lang="en-US" b="0" dirty="0"/>
              <a:t>and </a:t>
            </a:r>
            <a:r>
              <a:rPr lang="en-US" b="0" i="1" dirty="0"/>
              <a:t>interlinking</a:t>
            </a:r>
            <a:r>
              <a:rPr lang="en-US" b="0" dirty="0"/>
              <a:t> between pages</a:t>
            </a:r>
          </a:p>
        </p:txBody>
      </p:sp>
    </p:spTree>
    <p:extLst>
      <p:ext uri="{BB962C8B-B14F-4D97-AF65-F5344CB8AC3E}">
        <p14:creationId xmlns:p14="http://schemas.microsoft.com/office/powerpoint/2010/main" val="111441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Robots.txt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800" dirty="0" smtClean="0"/>
              <a:t>Robots.txt: “</a:t>
            </a:r>
            <a:r>
              <a:rPr lang="en-US" sz="1800" b="0" dirty="0" smtClean="0"/>
              <a:t>A </a:t>
            </a:r>
            <a:r>
              <a:rPr lang="en-US" sz="1800" b="0" dirty="0"/>
              <a:t>text file located in the </a:t>
            </a:r>
            <a:r>
              <a:rPr lang="en-US" sz="1800" b="0" i="1" u="sng" dirty="0"/>
              <a:t>root directory </a:t>
            </a:r>
            <a:r>
              <a:rPr lang="en-US" sz="1800" b="0" dirty="0"/>
              <a:t>of a website that instructs search engine crawlers on </a:t>
            </a:r>
            <a:r>
              <a:rPr lang="en-US" sz="1800" dirty="0"/>
              <a:t>how to </a:t>
            </a:r>
            <a:r>
              <a:rPr lang="en-US" sz="1800" b="0" dirty="0"/>
              <a:t>interact with the site's pages</a:t>
            </a:r>
            <a:r>
              <a:rPr lang="en-US" sz="1800" b="0" dirty="0" smtClean="0"/>
              <a:t>.”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Robots.txt can </a:t>
            </a:r>
            <a:r>
              <a:rPr lang="en-US" sz="1800" b="0" dirty="0"/>
              <a:t>prevent certain pages from being </a:t>
            </a:r>
            <a:r>
              <a:rPr lang="en-US" sz="1800" b="0" dirty="0" smtClean="0"/>
              <a:t>indexed</a:t>
            </a:r>
          </a:p>
          <a:p>
            <a:pPr marL="742950" lvl="1" indent="-285750"/>
            <a:r>
              <a:rPr lang="en-US" sz="1800" b="0" dirty="0" smtClean="0"/>
              <a:t>useful </a:t>
            </a:r>
            <a:r>
              <a:rPr lang="en-US" sz="1800" b="0" dirty="0"/>
              <a:t>for </a:t>
            </a:r>
            <a:r>
              <a:rPr lang="en-US" sz="1800" b="0" dirty="0" smtClean="0"/>
              <a:t>keeping </a:t>
            </a:r>
            <a:r>
              <a:rPr lang="en-US" sz="1800" b="0" dirty="0"/>
              <a:t>sensitive information private</a:t>
            </a:r>
            <a:r>
              <a:rPr lang="en-US" sz="1800" b="0" dirty="0" smtClean="0"/>
              <a:t>.</a:t>
            </a:r>
          </a:p>
          <a:p>
            <a:pPr marL="742950" lvl="1" indent="-285750"/>
            <a:r>
              <a:rPr lang="en-US" sz="1800" dirty="0" smtClean="0">
                <a:solidFill>
                  <a:srgbClr val="C00000"/>
                </a:solidFill>
              </a:rPr>
              <a:t>User information, bank details etc.</a:t>
            </a:r>
            <a:endParaRPr lang="en-US" sz="1800" b="0" dirty="0" smtClean="0">
              <a:solidFill>
                <a:srgbClr val="C00000"/>
              </a:solidFill>
            </a:endParaRPr>
          </a:p>
          <a:p>
            <a:pPr>
              <a:lnSpc>
                <a:spcPct val="170000"/>
              </a:lnSpc>
            </a:pPr>
            <a:r>
              <a:rPr lang="en-US" sz="1800" dirty="0" smtClean="0"/>
              <a:t>IMPORTANCE:</a:t>
            </a: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Page Priority</a:t>
            </a:r>
            <a:r>
              <a:rPr lang="en-US" sz="1800" b="0" dirty="0"/>
              <a:t>: Prioritize crawling of important pages by allowing crawlers to focus on them rather than less important pages.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Resource Efficiency</a:t>
            </a:r>
            <a:r>
              <a:rPr lang="en-US" sz="1800" b="0" dirty="0"/>
              <a:t>: Prevents crawlers from wasting resources on non-essential pages, improving overall crawl efficiency.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/>
              <a:t>Avoiding Penalties</a:t>
            </a:r>
            <a:r>
              <a:rPr lang="en-US" sz="1800" b="0" dirty="0"/>
              <a:t>: Properly configured robots.txt can prevent search engines from indexing content that could lead to SEO penalties, such as duplicate content or thin content.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7727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Robots.txt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676400"/>
            <a:ext cx="5210271" cy="4666978"/>
          </a:xfrm>
        </p:spPr>
      </p:pic>
    </p:spTree>
    <p:extLst>
      <p:ext uri="{BB962C8B-B14F-4D97-AF65-F5344CB8AC3E}">
        <p14:creationId xmlns:p14="http://schemas.microsoft.com/office/powerpoint/2010/main" val="4048847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Robots.txt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Syntax</a:t>
            </a:r>
            <a:r>
              <a:rPr lang="en-US" sz="1800" b="0" dirty="0"/>
              <a:t>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/>
              <a:t>Use </a:t>
            </a:r>
            <a:r>
              <a:rPr lang="en-US" sz="1800" dirty="0"/>
              <a:t>"User-agent" </a:t>
            </a:r>
            <a:r>
              <a:rPr lang="en-US" sz="1800" b="0" dirty="0"/>
              <a:t>to specify which crawler the rule applies to</a:t>
            </a:r>
            <a:r>
              <a:rPr lang="en-US" sz="1800" b="0" dirty="0" smtClean="0"/>
              <a:t>.</a:t>
            </a:r>
          </a:p>
          <a:p>
            <a:pPr marL="742950" lvl="1" indent="-285750"/>
            <a:r>
              <a:rPr lang="en-US" dirty="0"/>
              <a:t>*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"Disallow" </a:t>
            </a:r>
            <a:r>
              <a:rPr lang="en-US" sz="1800" b="0" dirty="0" smtClean="0"/>
              <a:t>directive to specify which URLs should not be crawled/indexed.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"</a:t>
            </a:r>
            <a:r>
              <a:rPr lang="en-US" sz="1800" dirty="0"/>
              <a:t>Allow" </a:t>
            </a:r>
            <a:r>
              <a:rPr lang="en-US" sz="1800" b="0" dirty="0"/>
              <a:t>directive to </a:t>
            </a:r>
            <a:r>
              <a:rPr lang="en-US" sz="1800" b="0" u="sng" dirty="0">
                <a:solidFill>
                  <a:srgbClr val="00B050"/>
                </a:solidFill>
              </a:rPr>
              <a:t>override a previous disallow rule</a:t>
            </a:r>
            <a:r>
              <a:rPr lang="en-US" sz="1800" b="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b="0" dirty="0" smtClean="0"/>
              <a:t>Also include </a:t>
            </a:r>
            <a:r>
              <a:rPr lang="en-US" sz="1800" dirty="0" smtClean="0"/>
              <a:t>"Sitemap</a:t>
            </a:r>
            <a:r>
              <a:rPr lang="en-US" sz="1800" dirty="0"/>
              <a:t>" </a:t>
            </a:r>
            <a:r>
              <a:rPr lang="en-US" sz="1800" b="0" dirty="0"/>
              <a:t>directive to indicate the location of the website's </a:t>
            </a:r>
            <a:r>
              <a:rPr lang="en-US" sz="1800" b="0" u="sng" dirty="0"/>
              <a:t>XML sitemap.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572000"/>
            <a:ext cx="3124200" cy="165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234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Robots.txt ..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Common Mistakes</a:t>
            </a:r>
            <a:r>
              <a:rPr lang="en-US" sz="1800" b="0" dirty="0"/>
              <a:t>: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rgbClr val="FF0000"/>
                </a:solidFill>
              </a:rPr>
              <a:t>Blocking essential pages </a:t>
            </a:r>
            <a:r>
              <a:rPr lang="en-US" sz="1800" b="0" dirty="0"/>
              <a:t>inadvertently.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/>
              <a:t>Allowing crawlers to access sensitive or private information</a:t>
            </a:r>
            <a:r>
              <a:rPr lang="en-US" sz="1800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b="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US" sz="1800" b="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solidFill>
                  <a:srgbClr val="0070C0"/>
                </a:solidFill>
              </a:rPr>
              <a:t>Keep your hosting safe… (it contains </a:t>
            </a:r>
            <a:r>
              <a:rPr lang="en-US" sz="1800" dirty="0" err="1" smtClean="0">
                <a:solidFill>
                  <a:srgbClr val="0070C0"/>
                </a:solidFill>
              </a:rPr>
              <a:t>robots.txt..harmful</a:t>
            </a:r>
            <a:r>
              <a:rPr lang="en-US" sz="1800" dirty="0" smtClean="0">
                <a:solidFill>
                  <a:srgbClr val="0070C0"/>
                </a:solidFill>
              </a:rPr>
              <a:t> manipulation in it can harm your SEO completely)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83061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issue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772400" cy="43735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Canonical issue: “</a:t>
            </a:r>
            <a:r>
              <a:rPr lang="en-US" sz="1800" b="0" dirty="0" smtClean="0"/>
              <a:t>A </a:t>
            </a:r>
            <a:r>
              <a:rPr lang="en-US" sz="1800" b="0" dirty="0"/>
              <a:t>canonical issue in SEO refers to problems that arise from having multiple </a:t>
            </a:r>
            <a:r>
              <a:rPr lang="en-US" sz="1800" b="0" dirty="0" smtClean="0"/>
              <a:t>URLs </a:t>
            </a:r>
            <a:r>
              <a:rPr lang="en-US" sz="1800" b="0" dirty="0"/>
              <a:t>that point to the same </a:t>
            </a:r>
            <a:r>
              <a:rPr lang="en-US" sz="1800" b="0" dirty="0" smtClean="0"/>
              <a:t>content </a:t>
            </a:r>
            <a:r>
              <a:rPr lang="en-US" sz="1800" b="0" dirty="0"/>
              <a:t>within a website</a:t>
            </a:r>
            <a:r>
              <a:rPr lang="en-US" sz="1800" b="0" dirty="0" smtClean="0"/>
              <a:t>.”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This issue </a:t>
            </a:r>
            <a:r>
              <a:rPr lang="en-US" sz="1800" dirty="0"/>
              <a:t>can dilute the site's search engine rankings </a:t>
            </a:r>
            <a:endParaRPr lang="en-US" sz="1800" dirty="0" smtClean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http://propakistani.com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https://propakistani.com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https.://www.</a:t>
            </a:r>
            <a:r>
              <a:rPr lang="en-US" sz="1800" dirty="0"/>
              <a:t> </a:t>
            </a:r>
            <a:r>
              <a:rPr lang="en-US" sz="1800" dirty="0" smtClean="0"/>
              <a:t>propakistani.com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https://propakistani.com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800" dirty="0" smtClean="0"/>
              <a:t>propakistani.com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>
                <a:solidFill>
                  <a:srgbClr val="0070C0"/>
                </a:solidFill>
              </a:rPr>
              <a:t>WWW vs. Non-WWW </a:t>
            </a:r>
            <a:r>
              <a:rPr lang="en-US" sz="1800" dirty="0"/>
              <a:t>and</a:t>
            </a:r>
            <a:r>
              <a:rPr lang="en-US" sz="1800" dirty="0">
                <a:solidFill>
                  <a:srgbClr val="0070C0"/>
                </a:solidFill>
              </a:rPr>
              <a:t> </a:t>
            </a:r>
            <a:r>
              <a:rPr lang="en-US" sz="1800" dirty="0">
                <a:solidFill>
                  <a:schemeClr val="accent1"/>
                </a:solidFill>
              </a:rPr>
              <a:t>HTTP vs. </a:t>
            </a:r>
            <a:r>
              <a:rPr lang="en-US" sz="1800" dirty="0" smtClean="0">
                <a:solidFill>
                  <a:schemeClr val="accent1"/>
                </a:solidFill>
              </a:rPr>
              <a:t>HTTPS, </a:t>
            </a:r>
            <a:r>
              <a:rPr lang="en-US" sz="1800" dirty="0" smtClean="0">
                <a:solidFill>
                  <a:srgbClr val="00B050"/>
                </a:solidFill>
              </a:rPr>
              <a:t>filters</a:t>
            </a:r>
            <a:endParaRPr lang="en-US" sz="1800" dirty="0">
              <a:solidFill>
                <a:srgbClr val="00B05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210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issue effect on </a:t>
            </a:r>
            <a:r>
              <a:rPr lang="en-US" dirty="0" err="1" smtClean="0"/>
              <a:t>seo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772400" cy="437356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This issue </a:t>
            </a:r>
            <a:r>
              <a:rPr lang="en-US" sz="1800" dirty="0"/>
              <a:t>can dilute the site's search engine rankings </a:t>
            </a:r>
            <a:endParaRPr lang="en-US" sz="1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Duplicate Content</a:t>
            </a:r>
            <a:r>
              <a:rPr lang="en-US" sz="1800" b="0" dirty="0"/>
              <a:t>: </a:t>
            </a:r>
            <a:r>
              <a:rPr lang="en-US" sz="1800" b="0" dirty="0" smtClean="0"/>
              <a:t>Search </a:t>
            </a:r>
            <a:r>
              <a:rPr lang="en-US" sz="1800" b="0" dirty="0"/>
              <a:t>engines may crawl and index multiple versions of the same content, seeing them as separate and duplicate </a:t>
            </a:r>
            <a:r>
              <a:rPr lang="en-US" sz="1800" b="0" dirty="0" smtClean="0"/>
              <a:t>pages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Split Page Authority</a:t>
            </a:r>
            <a:r>
              <a:rPr lang="en-US" sz="1800" b="0" dirty="0"/>
              <a:t>: Backlinks might point to multiple versions of the same content, splitting the authority (or link equity) among those versions instead of consolidating it to a single page. </a:t>
            </a:r>
            <a:endParaRPr lang="en-US" sz="1800" b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1800" dirty="0" smtClean="0"/>
              <a:t>Wasted </a:t>
            </a:r>
            <a:r>
              <a:rPr lang="en-US" sz="1800" dirty="0"/>
              <a:t>Crawl Budget</a:t>
            </a:r>
            <a:r>
              <a:rPr lang="en-US" sz="1800" b="0" dirty="0"/>
              <a:t>: </a:t>
            </a:r>
            <a:r>
              <a:rPr lang="en-US" sz="1800" b="0" dirty="0" smtClean="0"/>
              <a:t>Multiple </a:t>
            </a:r>
            <a:r>
              <a:rPr lang="en-US" sz="1800" b="0" dirty="0"/>
              <a:t>versions of the same content can lead to inefficient use of </a:t>
            </a:r>
            <a:r>
              <a:rPr lang="en-US" sz="1800" b="0" dirty="0" smtClean="0"/>
              <a:t>crawl </a:t>
            </a:r>
            <a:r>
              <a:rPr lang="en-US" sz="1800" b="0" dirty="0"/>
              <a:t>budget, as the bot spends time crawling duplicate content instead of discovering new or updated content.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759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Website Architecture</a:t>
            </a:r>
            <a:r>
              <a:rPr lang="en-US" b="1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b="0" dirty="0" smtClean="0"/>
              <a:t>“Website </a:t>
            </a:r>
            <a:r>
              <a:rPr lang="en-US" sz="1900" b="0" dirty="0"/>
              <a:t>Architecture is how a website’s pages are structured and linked together</a:t>
            </a:r>
            <a:r>
              <a:rPr lang="en-US" sz="1900" b="0" dirty="0" smtClean="0"/>
              <a:t>.”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Why Is Website Architecture Important for SEO?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0" dirty="0" smtClean="0"/>
              <a:t>An </a:t>
            </a:r>
            <a:r>
              <a:rPr lang="en-US" sz="1900" b="0" dirty="0"/>
              <a:t>optimized site architecture helps search engine spiders find and index all of the pages on your website</a:t>
            </a:r>
            <a:r>
              <a:rPr lang="en-US" sz="1900" b="0" dirty="0" smtClean="0"/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1900" b="0" dirty="0" smtClean="0"/>
              <a:t>The </a:t>
            </a:r>
            <a:r>
              <a:rPr lang="en-US" sz="1900" b="0" dirty="0"/>
              <a:t>right website architecture makes it easy for visitors to find what they need on your site</a:t>
            </a:r>
            <a:r>
              <a:rPr lang="en-US" sz="1900" b="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1900" u="sng" dirty="0" smtClean="0">
                <a:solidFill>
                  <a:srgbClr val="0070C0"/>
                </a:solidFill>
              </a:rPr>
              <a:t>Homework (Important): </a:t>
            </a:r>
            <a:r>
              <a:rPr lang="en-US" sz="1900" dirty="0" smtClean="0">
                <a:solidFill>
                  <a:srgbClr val="0070C0"/>
                </a:solidFill>
              </a:rPr>
              <a:t>Explore different website architecture and </a:t>
            </a:r>
            <a:r>
              <a:rPr lang="en-US" sz="1900" dirty="0" err="1" smtClean="0">
                <a:solidFill>
                  <a:srgbClr val="0070C0"/>
                </a:solidFill>
              </a:rPr>
              <a:t>analyse</a:t>
            </a:r>
            <a:r>
              <a:rPr lang="en-US" sz="1900" dirty="0" smtClean="0">
                <a:solidFill>
                  <a:srgbClr val="0070C0"/>
                </a:solidFill>
              </a:rPr>
              <a:t> which one or which combination suits you.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https://youtu.be/BXaXmDsZqZo?si=AHm5MxOFYCP29CKU</a:t>
            </a:r>
            <a:endParaRPr lang="en-US" sz="1900" dirty="0" smtClean="0"/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6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tag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Canonical Tag:</a:t>
            </a:r>
          </a:p>
          <a:p>
            <a:pPr>
              <a:lnSpc>
                <a:spcPct val="150000"/>
              </a:lnSpc>
            </a:pPr>
            <a:r>
              <a:rPr lang="en-US" sz="1800" b="0" dirty="0" smtClean="0"/>
              <a:t>“A </a:t>
            </a:r>
            <a:r>
              <a:rPr lang="en-US" sz="1800" b="0" dirty="0"/>
              <a:t>canonical tag </a:t>
            </a:r>
            <a:r>
              <a:rPr lang="en-US" sz="1800" b="0" dirty="0" smtClean="0"/>
              <a:t>is </a:t>
            </a:r>
            <a:r>
              <a:rPr lang="en-US" sz="1800" b="0" dirty="0"/>
              <a:t>an HTML element that helps website </a:t>
            </a:r>
            <a:r>
              <a:rPr lang="en-US" sz="1800" b="0" dirty="0" smtClean="0"/>
              <a:t>administrators to  </a:t>
            </a:r>
            <a:r>
              <a:rPr lang="en-US" sz="1800" b="0" dirty="0"/>
              <a:t>prevent duplicate content issues by specifying the "canonical" or "preferred" version of a web page</a:t>
            </a:r>
            <a:r>
              <a:rPr lang="en-US" sz="1800" b="0" dirty="0" smtClean="0"/>
              <a:t>.</a:t>
            </a:r>
          </a:p>
          <a:p>
            <a:pPr lvl="1" indent="0">
              <a:lnSpc>
                <a:spcPct val="150000"/>
              </a:lnSpc>
              <a:buNone/>
            </a:pPr>
            <a:endParaRPr lang="en-US" sz="1800" b="1" dirty="0" smtClean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800" dirty="0"/>
              <a:t>Purpose</a:t>
            </a:r>
            <a:r>
              <a:rPr lang="en-US" sz="1800" b="0" dirty="0" smtClean="0"/>
              <a:t>:</a:t>
            </a:r>
            <a:endParaRPr lang="en-US" sz="1800" b="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/>
              <a:t>Helps search engines understand which version of a page to index and present in search results.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0" dirty="0"/>
              <a:t>Prevents split ranking signals for pages with similar or duplicate content.</a:t>
            </a:r>
          </a:p>
          <a:p>
            <a:pPr marL="342900" indent="-342900"/>
            <a:endParaRPr lang="en-US" sz="1800" b="1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79951"/>
            <a:ext cx="2502064" cy="154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73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Canonical tag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1800" b="0" dirty="0"/>
              <a:t>Placed in the </a:t>
            </a:r>
            <a:r>
              <a:rPr lang="en-US" sz="1800" dirty="0"/>
              <a:t>&lt;head&gt;</a:t>
            </a:r>
            <a:r>
              <a:rPr lang="en-US" sz="1800" b="0" dirty="0"/>
              <a:t> section of an HTML document</a:t>
            </a:r>
            <a:r>
              <a:rPr lang="en-US" sz="1800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1800" b="0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="canonical" </a:t>
            </a:r>
            <a:r>
              <a:rPr lang="en-US" dirty="0" err="1"/>
              <a:t>href</a:t>
            </a:r>
            <a:r>
              <a:rPr lang="en-US" dirty="0"/>
              <a:t>="URL-of-the-preferred-page</a:t>
            </a:r>
            <a:r>
              <a:rPr lang="en-US" dirty="0" smtClean="0"/>
              <a:t>"/&gt;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1" dirty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</a:rPr>
              <a:t>Example:</a:t>
            </a:r>
          </a:p>
          <a:p>
            <a:r>
              <a:rPr lang="en-US" dirty="0" smtClean="0"/>
              <a:t>    &lt;link </a:t>
            </a:r>
            <a:r>
              <a:rPr lang="en-US" dirty="0" err="1" smtClean="0"/>
              <a:t>rel</a:t>
            </a:r>
            <a:r>
              <a:rPr lang="en-US" dirty="0" smtClean="0"/>
              <a:t>="canonical" </a:t>
            </a:r>
            <a:r>
              <a:rPr lang="en-US" dirty="0" err="1" smtClean="0"/>
              <a:t>href</a:t>
            </a:r>
            <a:r>
              <a:rPr lang="en-US" dirty="0" smtClean="0"/>
              <a:t>="</a:t>
            </a:r>
            <a:r>
              <a:rPr lang="en-US" dirty="0" smtClean="0">
                <a:hlinkClick r:id="rId2"/>
              </a:rPr>
              <a:t>https://propakistani.pk/</a:t>
            </a:r>
            <a:r>
              <a:rPr lang="en-US" dirty="0" smtClean="0"/>
              <a:t>" /&gt;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Broken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Reasons of broken links: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Updated URL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Change in URL without Redirections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Deleted web pages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Content/ post deleted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Misspelled URL </a:t>
            </a:r>
            <a:endParaRPr lang="en-US" b="0" dirty="0" smtClean="0"/>
          </a:p>
          <a:p>
            <a:r>
              <a:rPr lang="en-US" dirty="0">
                <a:solidFill>
                  <a:srgbClr val="C00000"/>
                </a:solidFill>
              </a:rPr>
              <a:t>The first step is to find the broken links, if </a:t>
            </a:r>
            <a:r>
              <a:rPr lang="en-US" dirty="0" smtClean="0">
                <a:solidFill>
                  <a:srgbClr val="C00000"/>
                </a:solidFill>
              </a:rPr>
              <a:t>any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Tools:</a:t>
            </a:r>
          </a:p>
          <a:p>
            <a:r>
              <a:rPr lang="en-US" b="1" dirty="0" smtClean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b="1" dirty="0" smtClean="0">
                <a:solidFill>
                  <a:srgbClr val="0070C0"/>
                </a:solidFill>
              </a:rPr>
              <a:t>https</a:t>
            </a:r>
            <a:r>
              <a:rPr lang="en-US" b="1" dirty="0">
                <a:solidFill>
                  <a:srgbClr val="0070C0"/>
                </a:solidFill>
              </a:rPr>
              <a:t>://brokenlinkcheck.com</a:t>
            </a:r>
            <a:r>
              <a:rPr lang="en-US" b="1" dirty="0" smtClean="0">
                <a:solidFill>
                  <a:srgbClr val="0070C0"/>
                </a:solidFill>
              </a:rPr>
              <a:t>/</a:t>
            </a:r>
          </a:p>
          <a:p>
            <a:r>
              <a:rPr lang="en-US" dirty="0" smtClean="0">
                <a:solidFill>
                  <a:srgbClr val="0070C0"/>
                </a:solidFill>
                <a:sym typeface="Wingdings" pitchFamily="2" charset="2"/>
              </a:rPr>
              <a:t></a:t>
            </a:r>
            <a:r>
              <a:rPr lang="en-US" dirty="0" smtClean="0">
                <a:solidFill>
                  <a:srgbClr val="0070C0"/>
                </a:solidFill>
              </a:rPr>
              <a:t> Google </a:t>
            </a:r>
            <a:r>
              <a:rPr lang="en-US" dirty="0">
                <a:solidFill>
                  <a:srgbClr val="0070C0"/>
                </a:solidFill>
              </a:rPr>
              <a:t>Search Console</a:t>
            </a:r>
          </a:p>
          <a:p>
            <a:endParaRPr lang="en-US" b="1" dirty="0" smtClean="0">
              <a:solidFill>
                <a:srgbClr val="0070C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725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404 error page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/>
              <a:t>“</a:t>
            </a:r>
            <a:r>
              <a:rPr lang="en-US" sz="1800" b="0" dirty="0"/>
              <a:t>An HTTP error 404 occurs </a:t>
            </a:r>
            <a:r>
              <a:rPr lang="en-US" sz="1800" b="0" i="1" dirty="0" smtClean="0"/>
              <a:t>when the web server cannot find a resource </a:t>
            </a:r>
            <a:r>
              <a:rPr lang="en-US" sz="1800" b="0" dirty="0" smtClean="0"/>
              <a:t>(like </a:t>
            </a:r>
            <a:r>
              <a:rPr lang="en-US" sz="1800" b="0" dirty="0"/>
              <a:t>a webpage) at a certain URL</a:t>
            </a:r>
            <a:r>
              <a:rPr lang="en-US" sz="1800" b="0" dirty="0" smtClean="0"/>
              <a:t>.”</a:t>
            </a:r>
          </a:p>
          <a:p>
            <a:pPr marL="342900" indent="-342900">
              <a:lnSpc>
                <a:spcPct val="150000"/>
              </a:lnSpc>
            </a:pPr>
            <a:r>
              <a:rPr lang="en-US" sz="1800" dirty="0" smtClean="0"/>
              <a:t>404 error page is a response to missing links</a:t>
            </a:r>
          </a:p>
          <a:p>
            <a:pPr marL="342900" indent="-342900">
              <a:lnSpc>
                <a:spcPct val="150000"/>
              </a:lnSpc>
            </a:pPr>
            <a:r>
              <a:rPr lang="en-US" sz="1800" b="0" dirty="0" smtClean="0"/>
              <a:t>Add it in your website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b="0" dirty="0" smtClean="0"/>
              <a:t>A well-designed 404 page </a:t>
            </a:r>
            <a:r>
              <a:rPr lang="en-US" sz="1800" b="1" dirty="0" smtClean="0">
                <a:solidFill>
                  <a:srgbClr val="00B050"/>
                </a:solidFill>
              </a:rPr>
              <a:t>can encourage users to explore other parts of your site instead of leaving </a:t>
            </a:r>
            <a:r>
              <a:rPr lang="en-US" sz="1800" b="0" dirty="0" smtClean="0"/>
              <a:t>immediately after encountering an error.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643572"/>
            <a:ext cx="3657600" cy="207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4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redirect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0" dirty="0"/>
              <a:t>A redirect is a way to send </a:t>
            </a:r>
            <a:r>
              <a:rPr lang="en-US" dirty="0"/>
              <a:t>both</a:t>
            </a:r>
            <a:r>
              <a:rPr lang="en-US" b="0" dirty="0"/>
              <a:t> </a:t>
            </a:r>
            <a:r>
              <a:rPr lang="en-US" dirty="0">
                <a:solidFill>
                  <a:srgbClr val="0070C0"/>
                </a:solidFill>
              </a:rPr>
              <a:t>users</a:t>
            </a:r>
            <a:r>
              <a:rPr lang="en-US" b="0" dirty="0"/>
              <a:t> and </a:t>
            </a:r>
            <a:r>
              <a:rPr lang="en-US" dirty="0">
                <a:solidFill>
                  <a:srgbClr val="00B050"/>
                </a:solidFill>
              </a:rPr>
              <a:t>search engines </a:t>
            </a:r>
            <a:r>
              <a:rPr lang="en-US" b="0" dirty="0"/>
              <a:t>to a different URL from the one they originally </a:t>
            </a:r>
            <a:r>
              <a:rPr lang="en-US" b="0" dirty="0" smtClean="0"/>
              <a:t>requested. 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Most </a:t>
            </a:r>
            <a:r>
              <a:rPr lang="en-US" b="0" dirty="0"/>
              <a:t>commonly used redirects are </a:t>
            </a:r>
            <a:r>
              <a:rPr lang="en-US" dirty="0" smtClean="0"/>
              <a:t>301 </a:t>
            </a:r>
            <a:r>
              <a:rPr lang="en-US" b="0" dirty="0" smtClean="0"/>
              <a:t>&amp;</a:t>
            </a:r>
            <a:r>
              <a:rPr lang="en-US" dirty="0" smtClean="0"/>
              <a:t> 302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301 </a:t>
            </a:r>
            <a:r>
              <a:rPr lang="en-US" dirty="0"/>
              <a:t>redirect: </a:t>
            </a:r>
            <a:r>
              <a:rPr lang="en-US" b="0" dirty="0"/>
              <a:t>It's a permanent redirect</a:t>
            </a:r>
            <a:r>
              <a:rPr lang="en-US" b="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It </a:t>
            </a:r>
            <a:r>
              <a:rPr lang="en-US" b="0" dirty="0"/>
              <a:t>tells search engines that the original URL has been permanently moved to a new location.</a:t>
            </a:r>
          </a:p>
          <a:p>
            <a:pPr>
              <a:lnSpc>
                <a:spcPct val="150000"/>
              </a:lnSpc>
            </a:pPr>
            <a:r>
              <a:rPr lang="en-US" dirty="0"/>
              <a:t>302 redirect: </a:t>
            </a:r>
            <a:r>
              <a:rPr lang="en-US" b="0" dirty="0"/>
              <a:t>It's a temporary redirect. </a:t>
            </a:r>
            <a:endParaRPr lang="en-US" b="0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 smtClean="0"/>
              <a:t>It </a:t>
            </a:r>
            <a:r>
              <a:rPr lang="en-US" b="0" dirty="0"/>
              <a:t>indicates that the original URL has been temporarily moved to a new 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301 &amp; 302 redirects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to apply 301 redirection: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Webpage/ website changed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Domain name changed (TLD changed)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Ownership changed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http to https</a:t>
            </a:r>
          </a:p>
          <a:p>
            <a:r>
              <a:rPr lang="en-US" dirty="0"/>
              <a:t>When to apply </a:t>
            </a:r>
            <a:r>
              <a:rPr lang="en-US" dirty="0" smtClean="0"/>
              <a:t>302 redirection: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Page is updating / under maintenance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Content is not ready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1752600"/>
            <a:ext cx="2140718" cy="18145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038600"/>
            <a:ext cx="2140718" cy="18145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391400" y="5181600"/>
            <a:ext cx="685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FF0000"/>
                </a:solidFill>
              </a:rPr>
              <a:t>X</a:t>
            </a:r>
            <a:endParaRPr lang="en-US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6073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markup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Schema </a:t>
            </a:r>
            <a:r>
              <a:rPr lang="en-US" sz="1800" dirty="0" smtClean="0"/>
              <a:t>markup (schema.org)</a:t>
            </a:r>
            <a:r>
              <a:rPr lang="en-US" sz="1800" b="0" dirty="0" smtClean="0"/>
              <a:t> is a </a:t>
            </a:r>
            <a:r>
              <a:rPr lang="en-US" sz="1800" b="0" i="1" dirty="0" smtClean="0"/>
              <a:t>structured data vocabulary </a:t>
            </a:r>
            <a:r>
              <a:rPr lang="en-US" sz="1800" b="0" dirty="0" smtClean="0"/>
              <a:t>that helps search engines to understand your website content </a:t>
            </a:r>
            <a:r>
              <a:rPr lang="en-US" sz="1800" b="0" i="1" dirty="0" smtClean="0"/>
              <a:t>better</a:t>
            </a:r>
            <a:r>
              <a:rPr lang="en-US" sz="1800" b="0" dirty="0" smtClean="0"/>
              <a:t>.</a:t>
            </a:r>
            <a:endParaRPr lang="en-US" sz="1800" dirty="0" smtClean="0"/>
          </a:p>
          <a:p>
            <a:pPr lvl="1">
              <a:lnSpc>
                <a:spcPct val="150000"/>
              </a:lnSpc>
            </a:pPr>
            <a:r>
              <a:rPr lang="en-US" sz="1600" b="1" dirty="0" smtClean="0"/>
              <a:t>Enhances </a:t>
            </a:r>
            <a:r>
              <a:rPr lang="en-US" sz="1600" b="1" dirty="0"/>
              <a:t>search results: </a:t>
            </a:r>
            <a:r>
              <a:rPr lang="en-US" sz="1600" b="0" dirty="0"/>
              <a:t>It can result in rich snippets or enhanced search results.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Structured data: </a:t>
            </a:r>
            <a:r>
              <a:rPr lang="en-US" sz="1600" b="0" dirty="0"/>
              <a:t>It provides a structured format for search engines to understand the content, improving relevance and visibility.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Types: </a:t>
            </a:r>
            <a:r>
              <a:rPr lang="en-US" sz="1600" b="0" dirty="0"/>
              <a:t>Includes various types like product, recipe, event, organization</a:t>
            </a:r>
            <a:r>
              <a:rPr lang="en-US" sz="1600" b="0" dirty="0" smtClean="0"/>
              <a:t>, bread crumbs </a:t>
            </a:r>
            <a:r>
              <a:rPr lang="en-US" sz="1600" b="0" dirty="0"/>
              <a:t>etc.</a:t>
            </a:r>
          </a:p>
          <a:p>
            <a:pPr lvl="1">
              <a:lnSpc>
                <a:spcPct val="150000"/>
              </a:lnSpc>
            </a:pPr>
            <a:r>
              <a:rPr lang="en-US" sz="1600" b="1" dirty="0"/>
              <a:t>SEO benefit: </a:t>
            </a:r>
            <a:r>
              <a:rPr lang="en-US" sz="1600" b="0" dirty="0"/>
              <a:t>Can lead to higher click-through rates and improved rankings by providing more relevant information to users.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0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Schema markup generator Tools:</a:t>
            </a:r>
          </a:p>
          <a:p>
            <a:r>
              <a:rPr lang="en-US" dirty="0">
                <a:solidFill>
                  <a:srgbClr val="0070C0"/>
                </a:solidFill>
              </a:rPr>
              <a:t>https://technicalseo.com/tools/schema-markup-generator/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676400"/>
            <a:ext cx="5291683" cy="334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49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Dwell time &amp; bounce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Dwell time: </a:t>
            </a:r>
            <a:r>
              <a:rPr lang="en-US" sz="1800" b="0" dirty="0"/>
              <a:t>Measures the duration visitors spend on a website or webpage before returning to search results or navigating away</a:t>
            </a:r>
            <a:r>
              <a:rPr lang="en-US" sz="1800" b="0" dirty="0" smtClean="0"/>
              <a:t>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b="0" u="sng" dirty="0"/>
              <a:t>Higher </a:t>
            </a:r>
            <a:r>
              <a:rPr lang="en-US" sz="1800" b="0" i="1" dirty="0"/>
              <a:t>dwell time </a:t>
            </a:r>
            <a:r>
              <a:rPr lang="en-US" sz="1800" b="1" dirty="0">
                <a:solidFill>
                  <a:srgbClr val="00B050"/>
                </a:solidFill>
              </a:rPr>
              <a:t>indicates engaging </a:t>
            </a:r>
            <a:r>
              <a:rPr lang="en-US" sz="1800" b="0" dirty="0"/>
              <a:t>content and </a:t>
            </a:r>
            <a:r>
              <a:rPr lang="en-US" sz="1800" b="1" dirty="0" smtClean="0">
                <a:solidFill>
                  <a:srgbClr val="00B050"/>
                </a:solidFill>
              </a:rPr>
              <a:t>user satisfaction</a:t>
            </a:r>
            <a:r>
              <a:rPr lang="en-US" sz="1800" b="0" dirty="0" smtClean="0"/>
              <a:t>, </a:t>
            </a:r>
            <a:r>
              <a:rPr lang="en-US" sz="1800" b="0" dirty="0"/>
              <a:t>which can </a:t>
            </a:r>
            <a:r>
              <a:rPr lang="en-US" sz="1800" b="0" u="sng" dirty="0"/>
              <a:t>positively impact SEO rankings</a:t>
            </a:r>
            <a:r>
              <a:rPr lang="en-US" sz="1800" b="0" dirty="0"/>
              <a:t>.</a:t>
            </a:r>
          </a:p>
          <a:p>
            <a:pPr>
              <a:lnSpc>
                <a:spcPct val="150000"/>
              </a:lnSpc>
            </a:pPr>
            <a:r>
              <a:rPr lang="en-US" sz="1800" dirty="0" smtClean="0"/>
              <a:t>Bounce rate: </a:t>
            </a:r>
            <a:r>
              <a:rPr lang="en-US" sz="1800" b="0" dirty="0" smtClean="0"/>
              <a:t>Indicates the percentage of visitors who navigate away from a website after viewing only one page.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sz="1800" b="0" u="sng" dirty="0"/>
              <a:t>A lower </a:t>
            </a:r>
            <a:r>
              <a:rPr lang="en-US" sz="1800" b="0" i="1" dirty="0"/>
              <a:t>bounce rate </a:t>
            </a:r>
            <a:r>
              <a:rPr lang="en-US" sz="1800" b="0" dirty="0"/>
              <a:t>suggests that visitors </a:t>
            </a:r>
            <a:r>
              <a:rPr lang="en-US" sz="1800" b="1" dirty="0">
                <a:solidFill>
                  <a:srgbClr val="0070C0"/>
                </a:solidFill>
              </a:rPr>
              <a:t>are finding relevant information</a:t>
            </a:r>
            <a:r>
              <a:rPr lang="en-US" sz="1800" b="0" dirty="0"/>
              <a:t> or </a:t>
            </a:r>
            <a:r>
              <a:rPr lang="en-US" sz="1800" b="1" dirty="0">
                <a:solidFill>
                  <a:srgbClr val="0070C0"/>
                </a:solidFill>
              </a:rPr>
              <a:t>engaging content</a:t>
            </a:r>
            <a:r>
              <a:rPr lang="en-US" sz="1800" b="0" dirty="0"/>
              <a:t>, which can also </a:t>
            </a:r>
            <a:r>
              <a:rPr lang="en-US" sz="1800" b="0" u="sng" dirty="0"/>
              <a:t>positively affect SEO</a:t>
            </a:r>
            <a:r>
              <a:rPr lang="en-US" sz="1800" b="0" dirty="0"/>
              <a:t>.</a:t>
            </a:r>
            <a:endParaRPr lang="en-US" sz="1800" b="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811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decrease bounce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Ensure </a:t>
            </a:r>
            <a:r>
              <a:rPr lang="en-US" b="0" dirty="0"/>
              <a:t>that your meta title matches the </a:t>
            </a:r>
            <a:r>
              <a:rPr lang="en-US" b="0" dirty="0" smtClean="0"/>
              <a:t>content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Improve </a:t>
            </a:r>
            <a:r>
              <a:rPr lang="en-US" b="0" dirty="0"/>
              <a:t>content </a:t>
            </a:r>
            <a:r>
              <a:rPr lang="en-US" b="0" dirty="0" smtClean="0"/>
              <a:t>readability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Enhance </a:t>
            </a:r>
            <a:r>
              <a:rPr lang="en-US" b="0" dirty="0"/>
              <a:t>website </a:t>
            </a:r>
            <a:r>
              <a:rPr lang="en-US" b="0" dirty="0" smtClean="0"/>
              <a:t>UI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Avoid </a:t>
            </a:r>
            <a:r>
              <a:rPr lang="en-US" b="0" dirty="0"/>
              <a:t>too many </a:t>
            </a:r>
            <a:r>
              <a:rPr lang="en-US" b="0" dirty="0" smtClean="0"/>
              <a:t>ads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Add </a:t>
            </a:r>
            <a:r>
              <a:rPr lang="en-US" b="0" dirty="0"/>
              <a:t>images and media on the </a:t>
            </a:r>
            <a:r>
              <a:rPr lang="en-US" b="0" dirty="0" smtClean="0"/>
              <a:t>page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Work </a:t>
            </a:r>
            <a:r>
              <a:rPr lang="en-US" b="0" dirty="0"/>
              <a:t>on improving website </a:t>
            </a:r>
            <a:r>
              <a:rPr lang="en-US" b="0" dirty="0" smtClean="0"/>
              <a:t>speed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Use </a:t>
            </a:r>
            <a:r>
              <a:rPr lang="en-US" b="0" dirty="0"/>
              <a:t>internal linking in a strategic </a:t>
            </a:r>
            <a:r>
              <a:rPr lang="en-US" b="0" dirty="0" smtClean="0"/>
              <a:t>way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Make </a:t>
            </a:r>
            <a:r>
              <a:rPr lang="en-US" b="0" dirty="0"/>
              <a:t>sure there are no technical glitches </a:t>
            </a:r>
          </a:p>
        </p:txBody>
      </p:sp>
    </p:spTree>
    <p:extLst>
      <p:ext uri="{BB962C8B-B14F-4D97-AF65-F5344CB8AC3E}">
        <p14:creationId xmlns:p14="http://schemas.microsoft.com/office/powerpoint/2010/main" val="26248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Flat architecture levels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Use a “Flat” Site </a:t>
            </a:r>
            <a:r>
              <a:rPr lang="en-US" dirty="0" smtClean="0"/>
              <a:t>Architecture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Ideally 4 </a:t>
            </a:r>
            <a:r>
              <a:rPr lang="en-US" dirty="0"/>
              <a:t>clicks or less.</a:t>
            </a:r>
            <a:endParaRPr lang="en-US" b="0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456362"/>
            <a:ext cx="5359586" cy="340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585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bounce rate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bounce rate is good in SEO? </a:t>
            </a:r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A </a:t>
            </a:r>
            <a:r>
              <a:rPr lang="en-US" dirty="0">
                <a:solidFill>
                  <a:srgbClr val="C00000"/>
                </a:solidFill>
              </a:rPr>
              <a:t>good bounce rate varies on the niche of the website and the type of page. </a:t>
            </a:r>
            <a:endParaRPr lang="en-US" dirty="0" smtClean="0">
              <a:solidFill>
                <a:srgbClr val="C00000"/>
              </a:solidFill>
            </a:endParaRPr>
          </a:p>
          <a:p>
            <a:r>
              <a:rPr lang="en-US" b="0" dirty="0" smtClean="0"/>
              <a:t>On </a:t>
            </a:r>
            <a:r>
              <a:rPr lang="en-US" b="0" dirty="0"/>
              <a:t>average, the bounce rate should be between 40% to 50</a:t>
            </a:r>
            <a:r>
              <a:rPr lang="en-US" b="0" dirty="0" smtClean="0"/>
              <a:t>%.</a:t>
            </a:r>
          </a:p>
          <a:p>
            <a:pPr marL="800100" lvl="1" indent="-342900"/>
            <a:r>
              <a:rPr lang="en-US" b="1" dirty="0" err="1" smtClean="0"/>
              <a:t>eCommerce</a:t>
            </a:r>
            <a:r>
              <a:rPr lang="en-US" b="1" dirty="0" smtClean="0"/>
              <a:t> </a:t>
            </a:r>
            <a:r>
              <a:rPr lang="en-US" b="1" dirty="0"/>
              <a:t>sites: </a:t>
            </a:r>
            <a:r>
              <a:rPr lang="en-US" dirty="0"/>
              <a:t>20% to 45</a:t>
            </a:r>
            <a:r>
              <a:rPr lang="en-US" dirty="0" smtClean="0"/>
              <a:t>%</a:t>
            </a:r>
          </a:p>
          <a:p>
            <a:pPr marL="800100" lvl="1" indent="-342900"/>
            <a:r>
              <a:rPr lang="en-US" b="1" dirty="0" smtClean="0"/>
              <a:t>Content-based </a:t>
            </a:r>
            <a:r>
              <a:rPr lang="en-US" b="1" dirty="0"/>
              <a:t>sites and blogs: </a:t>
            </a:r>
            <a:r>
              <a:rPr lang="en-US" dirty="0"/>
              <a:t>35% to 60</a:t>
            </a:r>
            <a:r>
              <a:rPr lang="en-US" dirty="0" smtClean="0"/>
              <a:t>%</a:t>
            </a:r>
          </a:p>
          <a:p>
            <a:pPr marL="800100" lvl="1" indent="-342900"/>
            <a:r>
              <a:rPr lang="en-US" b="1" dirty="0" smtClean="0"/>
              <a:t>Landing </a:t>
            </a:r>
            <a:r>
              <a:rPr lang="en-US" b="1" dirty="0"/>
              <a:t>pages: 60% to 90</a:t>
            </a:r>
            <a:r>
              <a:rPr lang="en-US" b="1" dirty="0" smtClean="0"/>
              <a:t>%</a:t>
            </a:r>
          </a:p>
          <a:p>
            <a:pPr marL="800100" lvl="1" indent="-342900"/>
            <a:r>
              <a:rPr lang="en-US" b="1" dirty="0" smtClean="0"/>
              <a:t>Web </a:t>
            </a:r>
            <a:r>
              <a:rPr lang="en-US" b="1" dirty="0"/>
              <a:t>portals, news sites, event sites, and dictionaries: </a:t>
            </a:r>
            <a:r>
              <a:rPr lang="en-US" dirty="0"/>
              <a:t>65% to 90</a:t>
            </a:r>
            <a:r>
              <a:rPr lang="en-US" dirty="0" smtClean="0"/>
              <a:t>%</a:t>
            </a:r>
          </a:p>
          <a:p>
            <a:pPr marL="800100" lvl="1" indent="-342900"/>
            <a:r>
              <a:rPr lang="en-US" b="1" dirty="0" smtClean="0"/>
              <a:t>B2B </a:t>
            </a:r>
            <a:r>
              <a:rPr lang="en-US" b="1" dirty="0"/>
              <a:t>sites: </a:t>
            </a:r>
            <a:r>
              <a:rPr lang="en-US" dirty="0"/>
              <a:t>25% to 55% </a:t>
            </a:r>
            <a:endParaRPr lang="en-US" dirty="0" smtClean="0"/>
          </a:p>
          <a:p>
            <a:r>
              <a:rPr lang="en-US" b="0" dirty="0" smtClean="0"/>
              <a:t>In </a:t>
            </a:r>
            <a:r>
              <a:rPr lang="en-US" b="0" dirty="0"/>
              <a:t>general, you can categorize the bounce rate as follows</a:t>
            </a:r>
            <a:r>
              <a:rPr lang="en-US" b="0" dirty="0" smtClean="0"/>
              <a:t>:</a:t>
            </a:r>
          </a:p>
          <a:p>
            <a:pPr marL="800100" lvl="1" indent="-342900"/>
            <a:r>
              <a:rPr lang="en-US" b="1" dirty="0" smtClean="0"/>
              <a:t>Poor</a:t>
            </a:r>
            <a:r>
              <a:rPr lang="en-US" b="1" dirty="0"/>
              <a:t>: </a:t>
            </a:r>
            <a:r>
              <a:rPr lang="en-US" b="0" dirty="0"/>
              <a:t>70% or </a:t>
            </a:r>
            <a:r>
              <a:rPr lang="en-US" b="0" dirty="0" smtClean="0"/>
              <a:t>more </a:t>
            </a:r>
          </a:p>
          <a:p>
            <a:pPr marL="800100" lvl="1" indent="-342900"/>
            <a:r>
              <a:rPr lang="en-US" b="1" dirty="0" smtClean="0"/>
              <a:t>Average</a:t>
            </a:r>
            <a:r>
              <a:rPr lang="en-US" b="1" dirty="0"/>
              <a:t>: </a:t>
            </a:r>
            <a:r>
              <a:rPr lang="en-US" b="0" dirty="0"/>
              <a:t>55% to 70</a:t>
            </a:r>
            <a:r>
              <a:rPr lang="en-US" b="0" dirty="0" smtClean="0"/>
              <a:t>% </a:t>
            </a:r>
          </a:p>
          <a:p>
            <a:pPr marL="800100" lvl="1" indent="-342900"/>
            <a:r>
              <a:rPr lang="en-US" b="1" dirty="0" smtClean="0"/>
              <a:t>Good</a:t>
            </a:r>
            <a:r>
              <a:rPr lang="en-US" b="1" dirty="0"/>
              <a:t>: </a:t>
            </a:r>
            <a:r>
              <a:rPr lang="en-US" b="0" dirty="0"/>
              <a:t>41% to 70</a:t>
            </a:r>
            <a:r>
              <a:rPr lang="en-US" b="0" dirty="0" smtClean="0"/>
              <a:t>% </a:t>
            </a:r>
          </a:p>
          <a:p>
            <a:pPr marL="800100" lvl="1" indent="-342900"/>
            <a:r>
              <a:rPr lang="en-US" b="1" dirty="0" smtClean="0"/>
              <a:t>Excellent</a:t>
            </a:r>
            <a:r>
              <a:rPr lang="en-US" b="1" dirty="0"/>
              <a:t>: </a:t>
            </a:r>
            <a:r>
              <a:rPr lang="en-US" b="0" dirty="0"/>
              <a:t>25% to 40% </a:t>
            </a:r>
          </a:p>
        </p:txBody>
      </p:sp>
    </p:spTree>
    <p:extLst>
      <p:ext uri="{BB962C8B-B14F-4D97-AF65-F5344CB8AC3E}">
        <p14:creationId xmlns:p14="http://schemas.microsoft.com/office/powerpoint/2010/main" val="357731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speed 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724400"/>
          </a:xfrm>
        </p:spPr>
        <p:txBody>
          <a:bodyPr>
            <a:noAutofit/>
          </a:bodyPr>
          <a:lstStyle/>
          <a:p>
            <a:r>
              <a:rPr lang="en-US" sz="1800" dirty="0"/>
              <a:t>Page speed optimization</a:t>
            </a:r>
            <a:r>
              <a:rPr lang="en-US" sz="1800" b="0" dirty="0"/>
              <a:t> is vital for SEO </a:t>
            </a:r>
            <a:r>
              <a:rPr lang="en-US" sz="1800" b="0" dirty="0" smtClean="0"/>
              <a:t>as it boosts </a:t>
            </a:r>
            <a:r>
              <a:rPr lang="en-US" sz="1800" dirty="0">
                <a:solidFill>
                  <a:srgbClr val="00B050"/>
                </a:solidFill>
              </a:rPr>
              <a:t>user experience</a:t>
            </a:r>
            <a:r>
              <a:rPr lang="en-US" sz="1800" b="0" dirty="0"/>
              <a:t>,</a:t>
            </a:r>
            <a:r>
              <a:rPr lang="en-US" sz="1800" dirty="0">
                <a:solidFill>
                  <a:srgbClr val="00B050"/>
                </a:solidFill>
              </a:rPr>
              <a:t> search rankings</a:t>
            </a:r>
            <a:r>
              <a:rPr lang="en-US" sz="1800" b="0" dirty="0"/>
              <a:t>, and </a:t>
            </a:r>
            <a:r>
              <a:rPr lang="en-US" sz="1800" dirty="0">
                <a:solidFill>
                  <a:srgbClr val="00B050"/>
                </a:solidFill>
              </a:rPr>
              <a:t>conversions</a:t>
            </a:r>
          </a:p>
          <a:p>
            <a:r>
              <a:rPr lang="en-US" sz="1800" dirty="0"/>
              <a:t>User Experience:</a:t>
            </a:r>
            <a:r>
              <a:rPr lang="en-US" sz="1800" b="0" dirty="0"/>
              <a:t> Faster pages enhance user satisfaction, reducing </a:t>
            </a:r>
            <a:r>
              <a:rPr lang="en-US" sz="1800" b="0" i="1" dirty="0"/>
              <a:t>bounce rates</a:t>
            </a:r>
            <a:r>
              <a:rPr lang="en-US" sz="1800" b="0" dirty="0"/>
              <a:t> and increasing</a:t>
            </a:r>
            <a:r>
              <a:rPr lang="en-US" sz="1800" b="0" i="1" dirty="0"/>
              <a:t> engagement.</a:t>
            </a:r>
          </a:p>
          <a:p>
            <a:r>
              <a:rPr lang="en-US" sz="1800" dirty="0"/>
              <a:t>Search Rankings: </a:t>
            </a:r>
            <a:r>
              <a:rPr lang="en-US" sz="1800" b="0" dirty="0"/>
              <a:t>Google considers page speed a </a:t>
            </a:r>
            <a:r>
              <a:rPr lang="en-US" sz="1800" u="sng" dirty="0">
                <a:solidFill>
                  <a:srgbClr val="FD9803"/>
                </a:solidFill>
              </a:rPr>
              <a:t>ranking factor</a:t>
            </a:r>
            <a:r>
              <a:rPr lang="en-US" sz="1800" b="0" dirty="0"/>
              <a:t>, impacting visibility.</a:t>
            </a:r>
          </a:p>
          <a:p>
            <a:r>
              <a:rPr lang="en-US" sz="1800" dirty="0"/>
              <a:t>Mobile Performance:</a:t>
            </a:r>
            <a:r>
              <a:rPr lang="en-US" sz="1800" b="0" dirty="0"/>
              <a:t> Quick-loading sites are crucial for mobile users, who expect speed.</a:t>
            </a:r>
          </a:p>
          <a:p>
            <a:r>
              <a:rPr lang="en-US" sz="1800" dirty="0"/>
              <a:t>Conversions:</a:t>
            </a:r>
            <a:r>
              <a:rPr lang="en-US" sz="1800" b="0" dirty="0"/>
              <a:t> Faster sites lead to</a:t>
            </a:r>
            <a:r>
              <a:rPr lang="en-US" sz="1800" b="0" i="1" dirty="0"/>
              <a:t> higher</a:t>
            </a:r>
            <a:r>
              <a:rPr lang="en-US" sz="1800" b="0" dirty="0"/>
              <a:t> conversion rates, as users prefer seamless experiences.</a:t>
            </a:r>
          </a:p>
          <a:p>
            <a:r>
              <a:rPr lang="en-US" sz="1800" dirty="0"/>
              <a:t>Crawl Efficiency:</a:t>
            </a:r>
            <a:r>
              <a:rPr lang="en-US" sz="1800" b="0" dirty="0"/>
              <a:t> Slow pages can hinder search engine crawlers, affecting indexing.</a:t>
            </a:r>
          </a:p>
          <a:p>
            <a:r>
              <a:rPr lang="en-US" sz="1800" dirty="0"/>
              <a:t>Competitive Edge:</a:t>
            </a:r>
            <a:r>
              <a:rPr lang="en-US" sz="1800" b="0" dirty="0"/>
              <a:t> A slight speed advantage can differentiate your site from competitors</a:t>
            </a:r>
            <a:r>
              <a:rPr lang="en-US" sz="1800" b="0" dirty="0" smtClean="0"/>
              <a:t>.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4266178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Tools to analyze Page Speed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b="0" dirty="0" smtClean="0"/>
              <a:t>These tools give </a:t>
            </a:r>
            <a:r>
              <a:rPr lang="en-US" b="0" dirty="0"/>
              <a:t>a performance score from 0 to 100. The higher the number, the better.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smtClean="0"/>
              <a:t>Google’s</a:t>
            </a:r>
            <a:r>
              <a:rPr lang="en-US" b="0" dirty="0"/>
              <a:t> </a:t>
            </a:r>
            <a:r>
              <a:rPr lang="en-US" dirty="0" err="1">
                <a:solidFill>
                  <a:srgbClr val="0070C0"/>
                </a:solidFill>
              </a:rPr>
              <a:t>PageSpeed</a:t>
            </a:r>
            <a:r>
              <a:rPr lang="en-US" dirty="0">
                <a:solidFill>
                  <a:srgbClr val="0070C0"/>
                </a:solidFill>
              </a:rPr>
              <a:t> Insights</a:t>
            </a:r>
            <a:r>
              <a:rPr lang="en-US" b="0" dirty="0"/>
              <a:t> 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solidFill>
                  <a:srgbClr val="0070C0"/>
                </a:solidFill>
              </a:rPr>
              <a:t>Gtmetrix</a:t>
            </a:r>
            <a:endParaRPr lang="en-US" dirty="0" smtClean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Chrome User Experience </a:t>
            </a:r>
            <a:r>
              <a:rPr lang="en-US" b="0" dirty="0" smtClean="0"/>
              <a:t>Report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Search </a:t>
            </a:r>
            <a:r>
              <a:rPr lang="en-US" b="0" dirty="0" smtClean="0"/>
              <a:t>Console (Core web vital report)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Web-vitals JavaScript Library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 err="1"/>
              <a:t>LightHouse</a:t>
            </a:r>
            <a:endParaRPr lang="en-US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Chrome </a:t>
            </a:r>
            <a:r>
              <a:rPr lang="en-US" b="0" dirty="0" err="1"/>
              <a:t>Dev</a:t>
            </a:r>
            <a:r>
              <a:rPr lang="en-US" b="0" dirty="0"/>
              <a:t> Tools</a:t>
            </a:r>
          </a:p>
          <a:p>
            <a:endParaRPr lang="en-US" dirty="0" smtClean="0"/>
          </a:p>
          <a:p>
            <a:pPr marL="1028700" lvl="2" indent="-342900">
              <a:spcAft>
                <a:spcPts val="600"/>
              </a:spcAft>
              <a:buClrTx/>
            </a:pPr>
            <a:endParaRPr lang="en-US" b="1" dirty="0">
              <a:solidFill>
                <a:srgbClr val="0070C0"/>
              </a:solidFill>
            </a:endParaRPr>
          </a:p>
          <a:p>
            <a:pPr marL="1485900" lvl="2" indent="-342900"/>
            <a:endParaRPr lang="en-US" dirty="0">
              <a:solidFill>
                <a:srgbClr val="0070C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58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Web </a:t>
            </a:r>
            <a:r>
              <a:rPr lang="en-US" dirty="0"/>
              <a:t>Vitals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4373563"/>
          </a:xfrm>
        </p:spPr>
        <p:txBody>
          <a:bodyPr>
            <a:normAutofit/>
          </a:bodyPr>
          <a:lstStyle/>
          <a:p>
            <a:r>
              <a:rPr lang="en-US" b="0" dirty="0" smtClean="0"/>
              <a:t>“</a:t>
            </a:r>
            <a:r>
              <a:rPr lang="en-US" dirty="0" smtClean="0"/>
              <a:t>Web </a:t>
            </a:r>
            <a:r>
              <a:rPr lang="en-US" dirty="0"/>
              <a:t>Vitals</a:t>
            </a:r>
            <a:r>
              <a:rPr lang="en-US" b="0" dirty="0"/>
              <a:t> are a set of standardized metrics from Google that help developers understand how users </a:t>
            </a:r>
            <a:r>
              <a:rPr lang="en-US" b="0" dirty="0" smtClean="0"/>
              <a:t>experience </a:t>
            </a:r>
            <a:r>
              <a:rPr lang="en-US" b="0" dirty="0"/>
              <a:t>a web page</a:t>
            </a:r>
            <a:r>
              <a:rPr lang="en-US" b="0" dirty="0" smtClean="0"/>
              <a:t>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Web </a:t>
            </a:r>
            <a:r>
              <a:rPr lang="en-US" b="0" dirty="0"/>
              <a:t>Core Vitals </a:t>
            </a:r>
            <a:r>
              <a:rPr lang="en-US" b="0" dirty="0" smtClean="0"/>
              <a:t>optimization can </a:t>
            </a:r>
            <a:r>
              <a:rPr lang="en-US" b="0" dirty="0"/>
              <a:t>improve a website's performance in search results, as Google prioritizes sites that offer a better user experience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Important metrics to measure:</a:t>
            </a:r>
          </a:p>
          <a:p>
            <a:pPr marL="800100" lvl="1" indent="-342900"/>
            <a:r>
              <a:rPr lang="en-US" dirty="0" smtClean="0"/>
              <a:t>Core Web Vitals </a:t>
            </a:r>
            <a:r>
              <a:rPr lang="en-US" b="0" dirty="0" smtClean="0"/>
              <a:t>(LCP, INP, CLS)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Core Web </a:t>
            </a:r>
            <a:r>
              <a:rPr lang="en-US" dirty="0"/>
              <a:t>Vitals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848600" cy="4373563"/>
          </a:xfrm>
        </p:spPr>
        <p:txBody>
          <a:bodyPr>
            <a:normAutofit/>
          </a:bodyPr>
          <a:lstStyle/>
          <a:p>
            <a:r>
              <a:rPr lang="en-US" dirty="0" smtClean="0"/>
              <a:t>“Core </a:t>
            </a:r>
            <a:r>
              <a:rPr lang="en-US" dirty="0"/>
              <a:t>Web Vitals</a:t>
            </a:r>
            <a:r>
              <a:rPr lang="en-US" b="0" dirty="0"/>
              <a:t> are the subset of Web </a:t>
            </a:r>
            <a:r>
              <a:rPr lang="en-US" b="0" dirty="0" smtClean="0"/>
              <a:t>Vitals.”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/>
              <a:t> Each of the Core Web Vitals represents a distinct facet of the user </a:t>
            </a:r>
            <a:r>
              <a:rPr lang="en-US" sz="1800" b="0" dirty="0" smtClean="0"/>
              <a:t>experience.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These metrics are based on </a:t>
            </a:r>
            <a:r>
              <a:rPr lang="en-US" b="0" u="sng" dirty="0"/>
              <a:t>three</a:t>
            </a:r>
            <a:r>
              <a:rPr lang="en-US" b="0" dirty="0"/>
              <a:t> primary areas of user experience, including: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/>
              <a:t>Page </a:t>
            </a:r>
            <a:r>
              <a:rPr lang="en-US" b="1" i="1" dirty="0">
                <a:solidFill>
                  <a:srgbClr val="FD9803"/>
                </a:solidFill>
              </a:rPr>
              <a:t>loading</a:t>
            </a:r>
            <a:r>
              <a:rPr lang="en-US" dirty="0"/>
              <a:t> performance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dirty="0"/>
              <a:t>Ease of </a:t>
            </a:r>
            <a:r>
              <a:rPr lang="en-US" b="1" i="1" dirty="0">
                <a:solidFill>
                  <a:srgbClr val="FD9803"/>
                </a:solidFill>
              </a:rPr>
              <a:t>interaction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1" i="1" dirty="0">
                <a:solidFill>
                  <a:srgbClr val="FD9803"/>
                </a:solidFill>
              </a:rPr>
              <a:t>Visual stability </a:t>
            </a:r>
            <a:r>
              <a:rPr lang="en-US" dirty="0"/>
              <a:t>of a page from a user’s perspective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1800" b="0" dirty="0" smtClean="0"/>
              <a:t>Core Web Vitals </a:t>
            </a:r>
            <a:r>
              <a:rPr lang="en-US" sz="1800" u="sng" dirty="0" smtClean="0"/>
              <a:t>are</a:t>
            </a:r>
            <a:r>
              <a:rPr lang="en-US" sz="1800" dirty="0" smtClean="0"/>
              <a:t> measurable in the field</a:t>
            </a:r>
            <a:r>
              <a:rPr lang="en-US" sz="1800" b="0" dirty="0" smtClean="0"/>
              <a:t>, and </a:t>
            </a:r>
            <a:r>
              <a:rPr lang="en-US" sz="1800" u="sng" dirty="0" smtClean="0"/>
              <a:t>reflects</a:t>
            </a:r>
            <a:r>
              <a:rPr lang="en-US" sz="1800" dirty="0" smtClean="0"/>
              <a:t> the real-world experience</a:t>
            </a:r>
            <a:r>
              <a:rPr lang="en-US" sz="1800" b="0" dirty="0" smtClean="0"/>
              <a:t> of a critical user outcome</a:t>
            </a:r>
            <a:endParaRPr lang="en-US" sz="1800" b="0" u="sng" dirty="0"/>
          </a:p>
        </p:txBody>
      </p:sp>
    </p:spTree>
    <p:extLst>
      <p:ext uri="{BB962C8B-B14F-4D97-AF65-F5344CB8AC3E}">
        <p14:creationId xmlns:p14="http://schemas.microsoft.com/office/powerpoint/2010/main" val="421972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Web Vitals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7620000" cy="4572000"/>
          </a:xfrm>
        </p:spPr>
        <p:txBody>
          <a:bodyPr>
            <a:normAutofit fontScale="70000" lnSpcReduction="20000"/>
          </a:bodyPr>
          <a:lstStyle/>
          <a:p>
            <a:pPr lvl="1" indent="-457200">
              <a:buFont typeface="+mj-lt"/>
              <a:buAutoNum type="arabicPeriod"/>
            </a:pPr>
            <a:r>
              <a:rPr lang="en-US" sz="2600" b="1" dirty="0">
                <a:solidFill>
                  <a:srgbClr val="002060"/>
                </a:solidFill>
              </a:rPr>
              <a:t>Visual Load </a:t>
            </a:r>
            <a:r>
              <a:rPr lang="en-US" sz="2600" dirty="0">
                <a:solidFill>
                  <a:srgbClr val="FFC000"/>
                </a:solidFill>
                <a:sym typeface="Wingdings" panose="05000000000000000000" pitchFamily="2" charset="2"/>
              </a:rPr>
              <a:t></a:t>
            </a:r>
            <a:r>
              <a:rPr lang="en-US" sz="2600" dirty="0">
                <a:sym typeface="Wingdings" panose="05000000000000000000" pitchFamily="2" charset="2"/>
              </a:rPr>
              <a:t> </a:t>
            </a:r>
            <a:r>
              <a:rPr lang="en-US" sz="2600" b="1" dirty="0"/>
              <a:t>Largest </a:t>
            </a:r>
            <a:r>
              <a:rPr lang="en-US" sz="2600" b="1" dirty="0" err="1"/>
              <a:t>Contentful</a:t>
            </a:r>
            <a:r>
              <a:rPr lang="en-US" sz="2600" b="1" dirty="0"/>
              <a:t> Paint (</a:t>
            </a:r>
            <a:r>
              <a:rPr lang="en-US" sz="2600" b="1" dirty="0" smtClean="0"/>
              <a:t>LCP)</a:t>
            </a:r>
          </a:p>
          <a:p>
            <a:pPr lvl="1" indent="-457200">
              <a:buFont typeface="+mj-lt"/>
              <a:buAutoNum type="arabicPeriod"/>
            </a:pPr>
            <a:endParaRPr lang="en-US" sz="2600" b="0" dirty="0"/>
          </a:p>
          <a:p>
            <a:pPr lvl="1" indent="-457200">
              <a:buFont typeface="+mj-lt"/>
              <a:buAutoNum type="arabicPeriod"/>
            </a:pPr>
            <a:endParaRPr lang="en-US" sz="2600" b="1" dirty="0" smtClean="0">
              <a:solidFill>
                <a:srgbClr val="002060"/>
              </a:solidFill>
            </a:endParaRPr>
          </a:p>
          <a:p>
            <a:pPr lvl="1" indent="-457200">
              <a:buFont typeface="+mj-lt"/>
              <a:buAutoNum type="arabicPeriod"/>
            </a:pPr>
            <a:endParaRPr lang="en-US" sz="2600" b="1" dirty="0">
              <a:solidFill>
                <a:srgbClr val="002060"/>
              </a:solidFill>
            </a:endParaRPr>
          </a:p>
          <a:p>
            <a:pPr lvl="1" indent="-457200">
              <a:buFont typeface="+mj-lt"/>
              <a:buAutoNum type="arabicPeriod"/>
            </a:pPr>
            <a:endParaRPr lang="en-US" sz="2600" b="1" dirty="0" smtClean="0">
              <a:solidFill>
                <a:srgbClr val="002060"/>
              </a:solidFill>
            </a:endParaRPr>
          </a:p>
          <a:p>
            <a:pPr lvl="1" indent="-457200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</a:rPr>
              <a:t>Visual </a:t>
            </a:r>
            <a:r>
              <a:rPr lang="en-US" sz="2600" b="1" dirty="0">
                <a:solidFill>
                  <a:srgbClr val="002060"/>
                </a:solidFill>
              </a:rPr>
              <a:t>Stability </a:t>
            </a:r>
            <a:r>
              <a:rPr lang="en-US" sz="2600" b="1" dirty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en-US" sz="2600" b="1" dirty="0"/>
              <a:t>Cumulative Layout </a:t>
            </a:r>
            <a:r>
              <a:rPr lang="en-US" sz="2600" b="1" dirty="0" smtClean="0"/>
              <a:t>Shift (CLS)</a:t>
            </a:r>
          </a:p>
          <a:p>
            <a:pPr lvl="1" indent="-457200">
              <a:buFont typeface="+mj-lt"/>
              <a:buAutoNum type="arabicPeriod"/>
            </a:pPr>
            <a:endParaRPr lang="en-US" sz="2600" dirty="0"/>
          </a:p>
          <a:p>
            <a:pPr lvl="1" indent="-457200">
              <a:buFont typeface="+mj-lt"/>
              <a:buAutoNum type="arabicPeriod"/>
            </a:pPr>
            <a:endParaRPr lang="en-US" sz="2600" b="1" dirty="0" smtClean="0">
              <a:solidFill>
                <a:srgbClr val="002060"/>
              </a:solidFill>
            </a:endParaRPr>
          </a:p>
          <a:p>
            <a:pPr lvl="1" indent="-457200">
              <a:buFont typeface="+mj-lt"/>
              <a:buAutoNum type="arabicPeriod"/>
            </a:pPr>
            <a:endParaRPr lang="en-US" sz="2600" b="1" dirty="0">
              <a:solidFill>
                <a:srgbClr val="002060"/>
              </a:solidFill>
            </a:endParaRPr>
          </a:p>
          <a:p>
            <a:pPr lvl="1" indent="-457200">
              <a:buFont typeface="+mj-lt"/>
              <a:buAutoNum type="arabicPeriod"/>
            </a:pPr>
            <a:endParaRPr lang="en-US" sz="2600" b="1" dirty="0" smtClean="0">
              <a:solidFill>
                <a:srgbClr val="002060"/>
              </a:solidFill>
            </a:endParaRPr>
          </a:p>
          <a:p>
            <a:pPr lvl="1" indent="-457200">
              <a:buFont typeface="+mj-lt"/>
              <a:buAutoNum type="arabicPeriod"/>
            </a:pPr>
            <a:r>
              <a:rPr lang="en-US" sz="2600" b="1" dirty="0" smtClean="0">
                <a:solidFill>
                  <a:srgbClr val="002060"/>
                </a:solidFill>
              </a:rPr>
              <a:t>Interactivity</a:t>
            </a:r>
            <a:r>
              <a:rPr lang="en-US" sz="2600" b="1" dirty="0" smtClean="0"/>
              <a:t> </a:t>
            </a:r>
            <a:r>
              <a:rPr lang="en-US" sz="2600" b="1" dirty="0">
                <a:solidFill>
                  <a:srgbClr val="FFC000"/>
                </a:solidFill>
                <a:sym typeface="Wingdings" panose="05000000000000000000" pitchFamily="2" charset="2"/>
              </a:rPr>
              <a:t> </a:t>
            </a:r>
            <a:r>
              <a:rPr lang="en-US" sz="2600" b="1" dirty="0" smtClean="0">
                <a:sym typeface="Wingdings" panose="05000000000000000000" pitchFamily="2" charset="2"/>
              </a:rPr>
              <a:t>Interaction to Next paint (INP)</a:t>
            </a:r>
            <a:endParaRPr lang="en-US" sz="2600" b="1" dirty="0"/>
          </a:p>
          <a:p>
            <a:endParaRPr lang="en-US" sz="2600" dirty="0"/>
          </a:p>
          <a:p>
            <a:pPr marL="342900" lvl="1" indent="-342900">
              <a:spcAft>
                <a:spcPts val="600"/>
              </a:spcAft>
              <a:buClrTx/>
            </a:pPr>
            <a:endParaRPr lang="en-US" sz="2600" dirty="0" smtClean="0"/>
          </a:p>
          <a:p>
            <a:pPr marL="342900" lvl="1" indent="-342900">
              <a:spcAft>
                <a:spcPts val="600"/>
              </a:spcAft>
              <a:buClrTx/>
            </a:pPr>
            <a:endParaRPr lang="en-US" sz="2600" dirty="0" smtClean="0"/>
          </a:p>
          <a:p>
            <a:pPr marL="342900" lvl="1" indent="-342900">
              <a:spcAft>
                <a:spcPts val="600"/>
              </a:spcAft>
              <a:buClrTx/>
            </a:pPr>
            <a:r>
              <a:rPr lang="en-US" sz="2600" dirty="0" smtClean="0"/>
              <a:t>Focuses </a:t>
            </a:r>
            <a:r>
              <a:rPr lang="en-US" sz="2600" dirty="0"/>
              <a:t>on  </a:t>
            </a:r>
            <a:r>
              <a:rPr lang="en-US" sz="2600" i="1" dirty="0"/>
              <a:t>loading</a:t>
            </a:r>
            <a:r>
              <a:rPr lang="en-US" sz="2600" dirty="0"/>
              <a:t>, </a:t>
            </a:r>
            <a:r>
              <a:rPr lang="en-US" sz="2600" i="1" dirty="0"/>
              <a:t>interactivity</a:t>
            </a:r>
            <a:r>
              <a:rPr lang="en-US" sz="2600" dirty="0"/>
              <a:t>, and </a:t>
            </a:r>
            <a:r>
              <a:rPr lang="en-US" sz="2600" i="1" dirty="0"/>
              <a:t>visual stability</a:t>
            </a:r>
            <a:endParaRPr lang="en-US" sz="2600" dirty="0"/>
          </a:p>
          <a:p>
            <a:pPr marL="342900" indent="-342900"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427" y="2209800"/>
            <a:ext cx="2895600" cy="7637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581400"/>
            <a:ext cx="2847774" cy="7588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900" y="4953000"/>
            <a:ext cx="2968654" cy="8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0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Largest </a:t>
            </a:r>
            <a:r>
              <a:rPr lang="en-US" dirty="0" err="1"/>
              <a:t>Contentful</a:t>
            </a:r>
            <a:r>
              <a:rPr lang="en-US" dirty="0"/>
              <a:t> </a:t>
            </a:r>
            <a:r>
              <a:rPr lang="en-US" dirty="0" smtClean="0"/>
              <a:t>Paint - LCP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i="1" dirty="0">
                <a:solidFill>
                  <a:srgbClr val="FD9803"/>
                </a:solidFill>
              </a:rPr>
              <a:t>Visual Load</a:t>
            </a:r>
            <a:endParaRPr lang="en-US" b="0" i="1" dirty="0" smtClean="0">
              <a:solidFill>
                <a:srgbClr val="FD9803"/>
              </a:solidFill>
            </a:endParaRPr>
          </a:p>
          <a:p>
            <a:r>
              <a:rPr lang="en-US" b="0" dirty="0" smtClean="0"/>
              <a:t>“Largest </a:t>
            </a:r>
            <a:r>
              <a:rPr lang="en-US" b="0" dirty="0" err="1"/>
              <a:t>Contentful</a:t>
            </a:r>
            <a:r>
              <a:rPr lang="en-US" b="0" dirty="0"/>
              <a:t> Paint is a performance metric that measures </a:t>
            </a:r>
            <a:r>
              <a:rPr lang="en-US" b="0" dirty="0" smtClean="0"/>
              <a:t>the loading time of the main </a:t>
            </a:r>
            <a:r>
              <a:rPr lang="en-US" b="0" dirty="0"/>
              <a:t>content of a web </a:t>
            </a:r>
            <a:r>
              <a:rPr lang="en-US" b="0" dirty="0" smtClean="0"/>
              <a:t>page.”</a:t>
            </a:r>
            <a:endParaRPr lang="en-US" b="0" dirty="0"/>
          </a:p>
          <a:p>
            <a:pPr marL="800100" lvl="1" indent="-342900"/>
            <a:r>
              <a:rPr lang="en-US" b="0" dirty="0" smtClean="0"/>
              <a:t>how </a:t>
            </a:r>
            <a:r>
              <a:rPr lang="en-US" b="0" dirty="0"/>
              <a:t>long it takes from the user initiating the page load until the </a:t>
            </a:r>
            <a:r>
              <a:rPr lang="en-US" b="0" u="sng" dirty="0"/>
              <a:t>largest</a:t>
            </a:r>
            <a:r>
              <a:rPr lang="en-US" b="0" dirty="0"/>
              <a:t> text block, image, or video is rendered within the </a:t>
            </a:r>
            <a:r>
              <a:rPr lang="en-US" b="0" i="1" dirty="0" smtClean="0">
                <a:solidFill>
                  <a:srgbClr val="FD9803"/>
                </a:solidFill>
              </a:rPr>
              <a:t>viewport.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LCP </a:t>
            </a:r>
            <a:r>
              <a:rPr lang="en-US" dirty="0"/>
              <a:t>must occur within </a:t>
            </a:r>
            <a:r>
              <a:rPr lang="en-US" dirty="0">
                <a:solidFill>
                  <a:srgbClr val="00B050"/>
                </a:solidFill>
              </a:rPr>
              <a:t>2.5 seconds</a:t>
            </a:r>
            <a:r>
              <a:rPr lang="en-US" dirty="0"/>
              <a:t> of when the page first starts loading.</a:t>
            </a:r>
          </a:p>
          <a:p>
            <a:endParaRPr lang="en-US" b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120" y="5257799"/>
            <a:ext cx="4756492" cy="125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LCP measure?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Images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Video poster images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Background images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Block-level </a:t>
            </a:r>
            <a:r>
              <a:rPr lang="en-US" b="0" dirty="0" smtClean="0"/>
              <a:t>text</a:t>
            </a:r>
          </a:p>
          <a:p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LCP element size usually reflects what's </a:t>
            </a:r>
            <a:r>
              <a:rPr lang="en-US" b="0" u="sng" dirty="0"/>
              <a:t>visible in the viewport. </a:t>
            </a:r>
          </a:p>
          <a:p>
            <a:pPr marL="800100" lvl="1" indent="-342900"/>
            <a:r>
              <a:rPr lang="en-US" dirty="0"/>
              <a:t>For resized images, the reported size is the smaller of the </a:t>
            </a:r>
            <a:r>
              <a:rPr lang="en-US" b="1" dirty="0">
                <a:solidFill>
                  <a:srgbClr val="0070C0"/>
                </a:solidFill>
              </a:rPr>
              <a:t>visible size</a:t>
            </a:r>
            <a:r>
              <a:rPr lang="en-US" dirty="0"/>
              <a:t> or the </a:t>
            </a:r>
            <a:r>
              <a:rPr lang="en-US" b="1" dirty="0">
                <a:solidFill>
                  <a:srgbClr val="FD9803"/>
                </a:solidFill>
              </a:rPr>
              <a:t>intrinsic size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530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Causes LCP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Blocked Caching</a:t>
            </a:r>
          </a:p>
          <a:p>
            <a:r>
              <a:rPr lang="en-US" dirty="0" smtClean="0"/>
              <a:t>Slow Hosting</a:t>
            </a:r>
          </a:p>
          <a:p>
            <a:r>
              <a:rPr lang="en-US" dirty="0" smtClean="0"/>
              <a:t>Render-Blocking </a:t>
            </a:r>
            <a:r>
              <a:rPr lang="en-US" dirty="0" err="1" smtClean="0"/>
              <a:t>Javascript</a:t>
            </a:r>
            <a:r>
              <a:rPr lang="en-US" dirty="0" smtClean="0"/>
              <a:t> or CSS</a:t>
            </a:r>
          </a:p>
          <a:p>
            <a:r>
              <a:rPr lang="en-US" dirty="0" smtClean="0"/>
              <a:t>Un Optimized Images</a:t>
            </a:r>
          </a:p>
        </p:txBody>
      </p:sp>
    </p:spTree>
    <p:extLst>
      <p:ext uri="{BB962C8B-B14F-4D97-AF65-F5344CB8AC3E}">
        <p14:creationId xmlns:p14="http://schemas.microsoft.com/office/powerpoint/2010/main" val="3447566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 to next pain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i="1" dirty="0" smtClean="0">
                <a:solidFill>
                  <a:srgbClr val="FD9803"/>
                </a:solidFill>
              </a:rPr>
              <a:t>interactivity</a:t>
            </a:r>
          </a:p>
          <a:p>
            <a:r>
              <a:rPr lang="en-US" dirty="0" smtClean="0"/>
              <a:t>“INP </a:t>
            </a:r>
            <a:r>
              <a:rPr lang="en-US" dirty="0"/>
              <a:t>(Interaction to Next Paint)</a:t>
            </a:r>
            <a:r>
              <a:rPr lang="en-US" b="0" dirty="0"/>
              <a:t>: </a:t>
            </a:r>
            <a:r>
              <a:rPr lang="en-US" b="0" dirty="0" smtClean="0"/>
              <a:t>Measures a </a:t>
            </a:r>
            <a:r>
              <a:rPr lang="en-US" b="0" dirty="0"/>
              <a:t>page's overall responsiveness to user interactions by observing the latency of all click, tap, and keyboard interactions that occur throughout the lifespan of a user's visit to a page</a:t>
            </a:r>
            <a:r>
              <a:rPr lang="en-US" b="0" dirty="0" smtClean="0"/>
              <a:t>.”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final INP value is the longest interaction observed, ignoring outliers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The page's INP is calculated when the user leaves the page. </a:t>
            </a:r>
            <a:endParaRPr lang="en-US" b="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low INP means that a page was reliably responsive to user input</a:t>
            </a:r>
            <a:r>
              <a:rPr lang="en-US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25% of visitors will leave a website if it takes more than 4 seconds to respond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/>
              <a:t>pages must have a </a:t>
            </a:r>
            <a:r>
              <a:rPr lang="en-US" b="0" dirty="0" smtClean="0"/>
              <a:t>INP </a:t>
            </a:r>
            <a:r>
              <a:rPr lang="en-US" b="0" dirty="0"/>
              <a:t>of </a:t>
            </a:r>
            <a:r>
              <a:rPr lang="en-US" dirty="0" smtClean="0"/>
              <a:t>200 </a:t>
            </a:r>
            <a:r>
              <a:rPr lang="en-US" dirty="0"/>
              <a:t>milliseconds</a:t>
            </a:r>
            <a:r>
              <a:rPr lang="en-US" b="0" dirty="0"/>
              <a:t> or less</a:t>
            </a:r>
            <a:r>
              <a:rPr lang="en-US" b="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solidFill>
                <a:srgbClr val="C0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b="0" dirty="0"/>
          </a:p>
          <a:p>
            <a:r>
              <a:rPr lang="en-US" b="0" dirty="0"/>
              <a:t/>
            </a:r>
            <a:br>
              <a:rPr lang="en-US" b="0" dirty="0"/>
            </a:br>
            <a:endParaRPr lang="en-US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876800"/>
            <a:ext cx="3251367" cy="876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91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Flat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11" y="1752600"/>
            <a:ext cx="7081577" cy="4373563"/>
          </a:xfrm>
        </p:spPr>
      </p:pic>
    </p:spTree>
    <p:extLst>
      <p:ext uri="{BB962C8B-B14F-4D97-AF65-F5344CB8AC3E}">
        <p14:creationId xmlns:p14="http://schemas.microsoft.com/office/powerpoint/2010/main" val="189075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Inp</a:t>
            </a:r>
            <a:r>
              <a:rPr lang="en-US" dirty="0" smtClean="0"/>
              <a:t>…cont. 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07" y="2582054"/>
            <a:ext cx="8995508" cy="2303522"/>
          </a:xfrm>
        </p:spPr>
      </p:pic>
    </p:spTree>
    <p:extLst>
      <p:ext uri="{BB962C8B-B14F-4D97-AF65-F5344CB8AC3E}">
        <p14:creationId xmlns:p14="http://schemas.microsoft.com/office/powerpoint/2010/main" val="354947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Cumulative Layout Shift (CLS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i="1" dirty="0">
                <a:solidFill>
                  <a:srgbClr val="FD9803"/>
                </a:solidFill>
              </a:rPr>
              <a:t>visual </a:t>
            </a:r>
            <a:r>
              <a:rPr lang="en-US" i="1" dirty="0" smtClean="0">
                <a:solidFill>
                  <a:srgbClr val="FD9803"/>
                </a:solidFill>
              </a:rPr>
              <a:t>stability</a:t>
            </a:r>
            <a:endParaRPr lang="en-US" dirty="0" smtClean="0">
              <a:solidFill>
                <a:srgbClr val="FD9803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 smtClean="0"/>
              <a:t>“Cumulative Layout Shift</a:t>
            </a:r>
            <a:r>
              <a:rPr lang="en-US" b="0" dirty="0" smtClean="0"/>
              <a:t>, is a metric that measures the stability of content on a webpage. It quantifies how often and how significantly elements on the page shift positions unexpectedly from the user’s viewpoint during the loading phase.”</a:t>
            </a:r>
          </a:p>
          <a:p>
            <a:pPr>
              <a:lnSpc>
                <a:spcPct val="150000"/>
              </a:lnSpc>
            </a:pPr>
            <a:endParaRPr lang="en-US" b="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/>
              <a:t>To provide a good user experience, must should maintain a CLS of </a:t>
            </a:r>
            <a:r>
              <a:rPr lang="en-US" dirty="0"/>
              <a:t>0.1.</a:t>
            </a:r>
            <a:r>
              <a:rPr lang="en-US" b="0" dirty="0"/>
              <a:t> or less.</a:t>
            </a:r>
          </a:p>
          <a:p>
            <a:pPr>
              <a:lnSpc>
                <a:spcPct val="150000"/>
              </a:lnSpc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4117989"/>
            <a:ext cx="2847774" cy="75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5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391400" cy="990282"/>
          </a:xfrm>
        </p:spPr>
        <p:txBody>
          <a:bodyPr>
            <a:normAutofit/>
          </a:bodyPr>
          <a:lstStyle/>
          <a:p>
            <a:r>
              <a:rPr lang="en-US" sz="2800" dirty="0"/>
              <a:t>Cumulative Layout Shift (CLS</a:t>
            </a:r>
            <a:r>
              <a:rPr lang="en-US" sz="2800" dirty="0" smtClean="0"/>
              <a:t>)…cont.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4830763"/>
          </a:xfrm>
        </p:spPr>
        <p:txBody>
          <a:bodyPr/>
          <a:lstStyle/>
          <a:p>
            <a:pPr marL="342900" indent="-342900">
              <a:buFont typeface="Arial" pitchFamily="34" charset="0"/>
              <a:buChar char="•"/>
            </a:pPr>
            <a:r>
              <a:rPr lang="en-US" u="sng" dirty="0"/>
              <a:t>Not</a:t>
            </a:r>
            <a:r>
              <a:rPr lang="en-US" dirty="0"/>
              <a:t> all layout shifts are bad</a:t>
            </a:r>
            <a:r>
              <a:rPr lang="en-US" b="0" dirty="0"/>
              <a:t>. Dynamic web applications often change element positions. </a:t>
            </a:r>
            <a:r>
              <a:rPr lang="en-US" b="0" u="sng" dirty="0"/>
              <a:t>A layout shift is problematic only if unexpected.</a:t>
            </a:r>
            <a:r>
              <a:rPr lang="en-US" b="0" dirty="0"/>
              <a:t>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Shifts due to user interactions </a:t>
            </a:r>
            <a:r>
              <a:rPr lang="en-US" b="0" dirty="0"/>
              <a:t>(like clicking, tapping, or typing)</a:t>
            </a:r>
            <a:r>
              <a:rPr lang="en-US" dirty="0"/>
              <a:t> are usually fine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2" descr="Layout shift example with stable and _unstable elements_ and viewport clipp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780" y="2964180"/>
            <a:ext cx="3665220" cy="3665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990600" y="3200400"/>
            <a:ext cx="30480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/>
              <a:t>Example: </a:t>
            </a:r>
            <a:r>
              <a:rPr lang="en-US" dirty="0" smtClean="0"/>
              <a:t>Elements </a:t>
            </a:r>
            <a:r>
              <a:rPr lang="en-US" dirty="0"/>
              <a:t>in the visible viewport shift from their starting position while a user is reading content on a given page.</a:t>
            </a:r>
          </a:p>
        </p:txBody>
      </p:sp>
    </p:spTree>
    <p:extLst>
      <p:ext uri="{BB962C8B-B14F-4D97-AF65-F5344CB8AC3E}">
        <p14:creationId xmlns:p14="http://schemas.microsoft.com/office/powerpoint/2010/main" val="246060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improve page speed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0" dirty="0"/>
              <a:t>Here are few ideas for improving your website speed:</a:t>
            </a:r>
          </a:p>
          <a:p>
            <a:r>
              <a:rPr lang="en-US" sz="1800" dirty="0"/>
              <a:t>Compress your </a:t>
            </a:r>
            <a:r>
              <a:rPr lang="en-US" sz="1800" dirty="0" smtClean="0"/>
              <a:t>images</a:t>
            </a:r>
            <a:r>
              <a:rPr lang="en-US" sz="1800" b="0" dirty="0" smtClean="0"/>
              <a:t>:</a:t>
            </a:r>
          </a:p>
          <a:p>
            <a:r>
              <a:rPr lang="en-US" sz="1800" b="0" dirty="0"/>
              <a:t>Images are usually the biggest files on a webpage. </a:t>
            </a:r>
            <a:endParaRPr lang="en-US" sz="1800" b="0" dirty="0" smtClean="0"/>
          </a:p>
          <a:p>
            <a:r>
              <a:rPr lang="en-US" sz="1800" b="0" dirty="0" smtClean="0"/>
              <a:t>Use image compression tools to reduce </a:t>
            </a:r>
            <a:r>
              <a:rPr lang="en-US" sz="1800" b="0" dirty="0"/>
              <a:t>their file sizes so they take as little time to load as possible.</a:t>
            </a:r>
          </a:p>
          <a:p>
            <a:r>
              <a:rPr lang="en-US" sz="1800" dirty="0"/>
              <a:t>Use a content distribution network (CDN</a:t>
            </a:r>
            <a:r>
              <a:rPr lang="en-US" sz="1800" dirty="0" smtClean="0"/>
              <a:t>)</a:t>
            </a:r>
            <a:r>
              <a:rPr lang="en-US" sz="1800" b="0" dirty="0"/>
              <a:t>:</a:t>
            </a:r>
            <a:endParaRPr lang="en-US" sz="1800" b="0" dirty="0" smtClean="0"/>
          </a:p>
          <a:p>
            <a:r>
              <a:rPr lang="en-US" sz="1800" b="0" dirty="0" smtClean="0"/>
              <a:t>A </a:t>
            </a:r>
            <a:r>
              <a:rPr lang="en-US" sz="1800" b="0" dirty="0"/>
              <a:t>CDN stores copies of your webpages on servers around the globe. It then connects visitors to the nearest server, so there’s less distance for the requested files to travel. </a:t>
            </a:r>
          </a:p>
          <a:p>
            <a:r>
              <a:rPr lang="en-US" sz="1800" dirty="0"/>
              <a:t>Minify HTML, CSS, and JavaScript </a:t>
            </a:r>
            <a:r>
              <a:rPr lang="en-US" sz="1800" dirty="0" smtClean="0"/>
              <a:t>files</a:t>
            </a:r>
            <a:r>
              <a:rPr lang="en-US" sz="1800" b="0" dirty="0" smtClean="0"/>
              <a:t>:</a:t>
            </a:r>
          </a:p>
          <a:p>
            <a:r>
              <a:rPr lang="en-US" sz="1800" b="0" dirty="0" err="1" smtClean="0"/>
              <a:t>Minification</a:t>
            </a:r>
            <a:r>
              <a:rPr lang="en-US" sz="1800" b="0" dirty="0" smtClean="0"/>
              <a:t> </a:t>
            </a:r>
            <a:r>
              <a:rPr lang="en-US" sz="1800" b="0" dirty="0"/>
              <a:t>removes unnecessary characters and whitespace from code to reduce file sizes. Which improves page load time.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5800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LCP Test (numl.edu.pk)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6991584" cy="337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9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881" y="1752600"/>
            <a:ext cx="6718637" cy="4373563"/>
          </a:xfrm>
        </p:spPr>
      </p:pic>
    </p:spTree>
    <p:extLst>
      <p:ext uri="{BB962C8B-B14F-4D97-AF65-F5344CB8AC3E}">
        <p14:creationId xmlns:p14="http://schemas.microsoft.com/office/powerpoint/2010/main" val="130286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SEO-Friendly Website Architecture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 smtClean="0"/>
              <a:t>“A </a:t>
            </a:r>
            <a:r>
              <a:rPr lang="en-US" b="0" dirty="0"/>
              <a:t>structure designed to enhance the visibility of a website on search engine results pages (SERPs) by optimizing its organization, navigation, and content</a:t>
            </a:r>
            <a:r>
              <a:rPr lang="en-US" b="0" dirty="0" smtClean="0"/>
              <a:t>.”</a:t>
            </a:r>
            <a:endParaRPr lang="en-US" b="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/>
              <a:t>It focuses on improving user experience, accessibility, and </a:t>
            </a:r>
            <a:r>
              <a:rPr lang="en-US" b="0" dirty="0" err="1"/>
              <a:t>crawlability</a:t>
            </a:r>
            <a:r>
              <a:rPr lang="en-US" b="0" dirty="0"/>
              <a:t> for search engine bots.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10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SEO-Friendly Website Architecture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Flat </a:t>
            </a:r>
            <a:r>
              <a:rPr lang="en-US" dirty="0"/>
              <a:t>Architecture</a:t>
            </a:r>
            <a:r>
              <a:rPr lang="en-US" b="0" dirty="0"/>
              <a:t>: Shallow hierarchy with minimal levels of navigation. All pages are easily accessible from the homepage.</a:t>
            </a:r>
          </a:p>
          <a:p>
            <a:pPr>
              <a:lnSpc>
                <a:spcPct val="150000"/>
              </a:lnSpc>
            </a:pPr>
            <a:r>
              <a:rPr lang="en-US" dirty="0"/>
              <a:t>Hierarchical Architecture</a:t>
            </a:r>
            <a:r>
              <a:rPr lang="en-US" b="0" dirty="0"/>
              <a:t>: Organized in a tree-like structure, with categories and subcategories, facilitating easy navigation.</a:t>
            </a:r>
          </a:p>
          <a:p>
            <a:pPr>
              <a:lnSpc>
                <a:spcPct val="150000"/>
              </a:lnSpc>
            </a:pPr>
            <a:r>
              <a:rPr lang="en-US" dirty="0"/>
              <a:t>Silo Architecture</a:t>
            </a:r>
            <a:r>
              <a:rPr lang="en-US" b="0" dirty="0"/>
              <a:t>: Content grouped into thematic silos or categories, enhancing topical relevance and keyword focus.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4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Important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Silo Structure</a:t>
            </a:r>
            <a:r>
              <a:rPr lang="en-US" b="0" dirty="0"/>
              <a:t>:</a:t>
            </a:r>
          </a:p>
          <a:p>
            <a:pPr lvl="1"/>
            <a:r>
              <a:rPr lang="en-US" dirty="0"/>
              <a:t>Organizing content into distinct silos based on topics or themes.</a:t>
            </a:r>
          </a:p>
          <a:p>
            <a:pPr lvl="1"/>
            <a:r>
              <a:rPr lang="en-US" dirty="0"/>
              <a:t>Helps search engines understand the topical relevance of content and boosts keyword targeting.</a:t>
            </a:r>
          </a:p>
          <a:p>
            <a:r>
              <a:rPr lang="en-US" dirty="0"/>
              <a:t>Topical Authority</a:t>
            </a:r>
            <a:r>
              <a:rPr lang="en-US" b="0" dirty="0"/>
              <a:t>:</a:t>
            </a:r>
          </a:p>
          <a:p>
            <a:pPr lvl="1"/>
            <a:r>
              <a:rPr lang="en-US" dirty="0"/>
              <a:t>Demonstrates expertise and authority on specific topics or niches.</a:t>
            </a:r>
          </a:p>
          <a:p>
            <a:pPr lvl="1"/>
            <a:r>
              <a:rPr lang="en-US" dirty="0"/>
              <a:t>Achieved by consistently publishing high-quality, relevant content and earning backlinks from authoritative sources.</a:t>
            </a:r>
          </a:p>
          <a:p>
            <a:r>
              <a:rPr lang="en-US" dirty="0"/>
              <a:t>Content Hub</a:t>
            </a:r>
            <a:r>
              <a:rPr lang="en-US" b="0" dirty="0"/>
              <a:t>:</a:t>
            </a:r>
          </a:p>
          <a:p>
            <a:pPr lvl="1"/>
            <a:r>
              <a:rPr lang="en-US" dirty="0"/>
              <a:t>Centralized repository for comprehensive and authoritative content on a specific topic.</a:t>
            </a:r>
          </a:p>
          <a:p>
            <a:pPr lvl="1"/>
            <a:r>
              <a:rPr lang="en-US" dirty="0"/>
              <a:t>Serves as a go-to resource for users and enhances topical relevance and authority.</a:t>
            </a:r>
          </a:p>
          <a:p>
            <a:pPr lvl="1"/>
            <a:r>
              <a:rPr lang="en-US" dirty="0"/>
              <a:t>Often includes pillar pages, comprehensive guides, and related content to cover all aspects of the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90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 cont.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 Equity: (</a:t>
            </a:r>
            <a:r>
              <a:rPr lang="en-US" dirty="0" err="1" smtClean="0"/>
              <a:t>a.k.a</a:t>
            </a:r>
            <a:r>
              <a:rPr lang="en-US" dirty="0" smtClean="0"/>
              <a:t> link juice)</a:t>
            </a:r>
            <a:endParaRPr lang="en-US" b="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The </a:t>
            </a:r>
            <a:r>
              <a:rPr lang="en-US" b="0" dirty="0"/>
              <a:t>value or authority passed from one webpage to another through </a:t>
            </a:r>
            <a:r>
              <a:rPr lang="en-US" b="0" i="1" dirty="0" smtClean="0"/>
              <a:t>hyperlinks(backlinks).</a:t>
            </a:r>
            <a:endParaRPr lang="en-US" b="0" i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b="0" dirty="0" smtClean="0"/>
              <a:t>Higher-quality </a:t>
            </a:r>
            <a:r>
              <a:rPr lang="en-US" b="0" dirty="0"/>
              <a:t>and relevant links typically contribute more link equity to the receiving page, potentially improving its search engine ranking.</a:t>
            </a:r>
          </a:p>
          <a:p>
            <a:r>
              <a:rPr lang="en-US" dirty="0" smtClean="0"/>
              <a:t>Page Authority:</a:t>
            </a:r>
            <a:endParaRPr lang="en-US" b="0" dirty="0"/>
          </a:p>
          <a:p>
            <a:r>
              <a:rPr lang="en-US" b="0" dirty="0"/>
              <a:t> </a:t>
            </a:r>
            <a:r>
              <a:rPr lang="en-US" b="0" dirty="0" smtClean="0"/>
              <a:t>A </a:t>
            </a:r>
            <a:r>
              <a:rPr lang="en-US" b="0" dirty="0"/>
              <a:t>metric </a:t>
            </a:r>
            <a:r>
              <a:rPr lang="en-US" b="0" dirty="0" smtClean="0"/>
              <a:t>that </a:t>
            </a:r>
            <a:r>
              <a:rPr lang="en-US" b="0" dirty="0"/>
              <a:t>predicts how well a specific webpage is likely to rank on search engine result pages (SERPs).</a:t>
            </a:r>
          </a:p>
          <a:p>
            <a:r>
              <a:rPr lang="en-US" b="0" dirty="0" smtClean="0"/>
              <a:t>Influenced </a:t>
            </a:r>
            <a:r>
              <a:rPr lang="en-US" b="0" dirty="0"/>
              <a:t>by factors like the quality and quantity of inbound links, content relevance, and overall website authority</a:t>
            </a:r>
            <a:r>
              <a:rPr lang="en-US" b="0" dirty="0" smtClean="0"/>
              <a:t>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1109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Site 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 smtClean="0"/>
              <a:t>“A </a:t>
            </a:r>
            <a:r>
              <a:rPr lang="en-US" dirty="0"/>
              <a:t>sitemap </a:t>
            </a:r>
            <a:r>
              <a:rPr lang="en-US" b="0" dirty="0"/>
              <a:t>is a file that </a:t>
            </a:r>
            <a:r>
              <a:rPr lang="en-US" b="0" i="1" dirty="0"/>
              <a:t>lists </a:t>
            </a:r>
            <a:r>
              <a:rPr lang="en-US" b="0" dirty="0"/>
              <a:t>all the pages of a website, providing search engines with structured information about the site's content</a:t>
            </a:r>
            <a:r>
              <a:rPr lang="en-US" b="0" dirty="0" smtClean="0"/>
              <a:t>.”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b="0" dirty="0"/>
              <a:t>Search engines read this file to crawl your site </a:t>
            </a:r>
            <a:r>
              <a:rPr lang="en-US" b="0" u="sng" dirty="0" smtClean="0"/>
              <a:t>more</a:t>
            </a:r>
            <a:r>
              <a:rPr lang="en-US" b="0" dirty="0" smtClean="0"/>
              <a:t> efficiently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0" dirty="0"/>
              <a:t>A sitemap can have a maximum of 50,000 links. Google will not crawl more than it. </a:t>
            </a:r>
          </a:p>
          <a:p>
            <a:pPr marL="800100" lvl="1" indent="-342900">
              <a:lnSpc>
                <a:spcPct val="150000"/>
              </a:lnSpc>
            </a:pPr>
            <a:r>
              <a:rPr lang="en-US" b="0" dirty="0"/>
              <a:t>If there are more than 50,000 URLs on a website, then multiple sitemaps will need to be created.</a:t>
            </a:r>
          </a:p>
          <a:p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15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Custom 2">
      <a:dk1>
        <a:srgbClr val="000000"/>
      </a:dk1>
      <a:lt1>
        <a:srgbClr val="FFFFFF"/>
      </a:lt1>
      <a:dk2>
        <a:srgbClr val="00B050"/>
      </a:dk2>
      <a:lt2>
        <a:srgbClr val="C8C8B1"/>
      </a:lt2>
      <a:accent1>
        <a:srgbClr val="C00000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0070C0"/>
      </a:hlink>
      <a:folHlink>
        <a:srgbClr val="7030A0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4413</TotalTime>
  <Words>2556</Words>
  <Application>Microsoft Office PowerPoint</Application>
  <PresentationFormat>On-screen Show (4:3)</PresentationFormat>
  <Paragraphs>308</Paragraphs>
  <Slides>45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Essential</vt:lpstr>
      <vt:lpstr> Technical seo</vt:lpstr>
      <vt:lpstr>What Is Website Architecture?</vt:lpstr>
      <vt:lpstr>Flat architecture levels</vt:lpstr>
      <vt:lpstr>Flat architecture</vt:lpstr>
      <vt:lpstr>SEO-Friendly Website Architecture:</vt:lpstr>
      <vt:lpstr>Types of SEO-Friendly Website Architecture:</vt:lpstr>
      <vt:lpstr>Important Concepts</vt:lpstr>
      <vt:lpstr>… cont.</vt:lpstr>
      <vt:lpstr>Site map</vt:lpstr>
      <vt:lpstr>Importance of Sitemaps in SEO</vt:lpstr>
      <vt:lpstr>XML Sitemap</vt:lpstr>
      <vt:lpstr>Xml Sitemap Syntax</vt:lpstr>
      <vt:lpstr>Html sitemap</vt:lpstr>
      <vt:lpstr>Robots.txt</vt:lpstr>
      <vt:lpstr>Robots.txt example</vt:lpstr>
      <vt:lpstr>Robots.txt syntax</vt:lpstr>
      <vt:lpstr>Robots.txt .. Cont.</vt:lpstr>
      <vt:lpstr>Canonical issue</vt:lpstr>
      <vt:lpstr>Canonical issue effect on seo</vt:lpstr>
      <vt:lpstr>Canonical tag</vt:lpstr>
      <vt:lpstr>Canonical tag syntax</vt:lpstr>
      <vt:lpstr>Broken links</vt:lpstr>
      <vt:lpstr>404 error page</vt:lpstr>
      <vt:lpstr>What is a redirect?</vt:lpstr>
      <vt:lpstr>301 &amp; 302 redirects</vt:lpstr>
      <vt:lpstr>Schema markup</vt:lpstr>
      <vt:lpstr>Adding schema</vt:lpstr>
      <vt:lpstr>Dwell time &amp; bounce rate</vt:lpstr>
      <vt:lpstr>How to decrease bounce rate</vt:lpstr>
      <vt:lpstr>Good bounce rate</vt:lpstr>
      <vt:lpstr>Page speed optimization</vt:lpstr>
      <vt:lpstr>Tools to analyze Page Speed</vt:lpstr>
      <vt:lpstr>Web Vitals?</vt:lpstr>
      <vt:lpstr>Core Web Vitals?</vt:lpstr>
      <vt:lpstr>Core Web Vitals</vt:lpstr>
      <vt:lpstr>Largest Contentful Paint - LCP </vt:lpstr>
      <vt:lpstr>What does LCP measure?</vt:lpstr>
      <vt:lpstr>What Causes LCP</vt:lpstr>
      <vt:lpstr>Interaction to next pain</vt:lpstr>
      <vt:lpstr>Inp…cont. example</vt:lpstr>
      <vt:lpstr>Cumulative Layout Shift (CLS)</vt:lpstr>
      <vt:lpstr>Cumulative Layout Shift (CLS)…cont.</vt:lpstr>
      <vt:lpstr>How to improve page speed</vt:lpstr>
      <vt:lpstr>Sample LCP Test (numl.edu.pk)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Adil</dc:creator>
  <cp:lastModifiedBy>HP</cp:lastModifiedBy>
  <cp:revision>277</cp:revision>
  <dcterms:created xsi:type="dcterms:W3CDTF">2006-08-16T00:00:00Z</dcterms:created>
  <dcterms:modified xsi:type="dcterms:W3CDTF">2024-10-14T05:03:56Z</dcterms:modified>
</cp:coreProperties>
</file>