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6" r:id="rId2"/>
    <p:sldId id="257" r:id="rId3"/>
    <p:sldId id="258" r:id="rId4"/>
    <p:sldId id="264" r:id="rId5"/>
    <p:sldId id="265" r:id="rId6"/>
    <p:sldId id="259" r:id="rId7"/>
    <p:sldId id="266" r:id="rId8"/>
    <p:sldId id="283" r:id="rId9"/>
    <p:sldId id="284" r:id="rId10"/>
    <p:sldId id="267" r:id="rId11"/>
    <p:sldId id="268" r:id="rId12"/>
    <p:sldId id="270" r:id="rId13"/>
    <p:sldId id="271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81" r:id="rId22"/>
    <p:sldId id="282" r:id="rId23"/>
    <p:sldId id="278" r:id="rId24"/>
    <p:sldId id="286" r:id="rId25"/>
    <p:sldId id="285" r:id="rId26"/>
    <p:sldId id="26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89773" autoAdjust="0"/>
  </p:normalViewPr>
  <p:slideViewPr>
    <p:cSldViewPr>
      <p:cViewPr>
        <p:scale>
          <a:sx n="76" d="100"/>
          <a:sy n="76" d="100"/>
        </p:scale>
        <p:origin x="-9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F2803-8817-4AC6-A92C-DB0E34A6E52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445C0-B1F0-4D46-A6AE-58A00A17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4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Content lifespan refers to the duration of time during which a piece of content remains relevant, useful, and continues to attract engagement or traffic before it becomes outdated or obsolete.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45C0-B1F0-4D46-A6AE-58A00A17B2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7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04" y="2544505"/>
            <a:ext cx="5562599" cy="38969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92083" y="2562090"/>
            <a:ext cx="6013174" cy="418599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274320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7200" dirty="0" smtClean="0"/>
              <a:t>off-page </a:t>
            </a:r>
            <a:r>
              <a:rPr lang="en-US" sz="7200" dirty="0" err="1" smtClean="0"/>
              <a:t>seo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Sahar</a:t>
            </a:r>
            <a:r>
              <a:rPr lang="en-US" dirty="0" smtClean="0"/>
              <a:t> </a:t>
            </a:r>
            <a:r>
              <a:rPr lang="en-US" dirty="0" err="1" smtClean="0"/>
              <a:t>andaleeb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22914" y="6555600"/>
            <a:ext cx="7782886" cy="277000"/>
            <a:chOff x="675314" y="6400799"/>
            <a:chExt cx="7782886" cy="277000"/>
          </a:xfrm>
        </p:grpSpPr>
        <p:sp>
          <p:nvSpPr>
            <p:cNvPr id="9" name="TextBox 8"/>
            <p:cNvSpPr txBox="1"/>
            <p:nvPr/>
          </p:nvSpPr>
          <p:spPr>
            <a:xfrm>
              <a:off x="675314" y="6400799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FD9803"/>
                  </a:solidFill>
                </a:rPr>
                <a:t>Week # 05-06</a:t>
              </a:r>
              <a:endParaRPr lang="en-US" sz="1200" b="1" dirty="0">
                <a:solidFill>
                  <a:srgbClr val="FD9803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FD9803"/>
                  </a:solidFill>
                </a:rPr>
                <a:t>By: Sahar Andaleeb</a:t>
              </a:r>
              <a:endParaRPr lang="en-US" sz="1200" b="1" dirty="0">
                <a:solidFill>
                  <a:srgbClr val="FD9803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FD9803"/>
                  </a:solidFill>
                </a:rPr>
                <a:t>Off-page SEO</a:t>
              </a:r>
              <a:endParaRPr lang="en-US" sz="1200" b="1" dirty="0">
                <a:solidFill>
                  <a:srgbClr val="FD980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0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Guest blogging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900" b="0" dirty="0" smtClean="0"/>
              <a:t>“</a:t>
            </a:r>
            <a:r>
              <a:rPr lang="en-US" sz="1900" dirty="0" smtClean="0"/>
              <a:t>Guest </a:t>
            </a:r>
            <a:r>
              <a:rPr lang="en-US" sz="1900" dirty="0"/>
              <a:t>blogging </a:t>
            </a:r>
            <a:r>
              <a:rPr lang="en-US" sz="1900" b="0" dirty="0"/>
              <a:t>involves writing and publishing content on someone else's website or blog. </a:t>
            </a:r>
            <a:r>
              <a:rPr lang="en-US" sz="1900" b="0" dirty="0" smtClean="0"/>
              <a:t>“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1900" dirty="0" smtClean="0"/>
              <a:t>Exposure</a:t>
            </a:r>
            <a:r>
              <a:rPr lang="en-US" sz="1900" b="0" dirty="0"/>
              <a:t>: Guest blogging exposes your content to a new audience, potentially increasing your brand visibility.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1900" dirty="0"/>
              <a:t>Authority</a:t>
            </a:r>
            <a:r>
              <a:rPr lang="en-US" sz="1900" b="0" dirty="0"/>
              <a:t>: By contributing valuable content to authoritative sites, you establish yourself as an authority in your field.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1900" dirty="0"/>
              <a:t>Backlinks</a:t>
            </a:r>
            <a:r>
              <a:rPr lang="en-US" sz="1900" b="0" dirty="0"/>
              <a:t>: Most guest blogging opportunities allow you to include a brief author bio with a link back to your website, generating backlinks.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1900" dirty="0"/>
              <a:t>Traffic</a:t>
            </a:r>
            <a:r>
              <a:rPr lang="en-US" sz="1900" b="0" dirty="0"/>
              <a:t>: Backlinks from guest posts can drive referral traffic to your site, increasing your website's visibility and potential conversions.</a:t>
            </a:r>
          </a:p>
          <a:p>
            <a:pPr marL="342900" indent="-34290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1900" dirty="0"/>
              <a:t>Relationships</a:t>
            </a:r>
            <a:r>
              <a:rPr lang="en-US" sz="1900" b="0" dirty="0"/>
              <a:t>: Guest blogging helps build relationships with other bloggers and site owners, potentially leading to future collaboration opportunities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0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Broken </a:t>
            </a:r>
            <a:r>
              <a:rPr lang="en-US" dirty="0"/>
              <a:t>link </a:t>
            </a:r>
            <a:r>
              <a:rPr lang="en-US" dirty="0" smtClean="0"/>
              <a:t>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Broken link building</a:t>
            </a:r>
            <a:r>
              <a:rPr lang="en-US" b="0" dirty="0"/>
              <a:t> involves finding broken links on other websites and reaching out to the site owners to suggest replacing them with links to relevant content on your own </a:t>
            </a:r>
            <a:r>
              <a:rPr lang="en-US" b="0" dirty="0" smtClean="0"/>
              <a:t>site.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This </a:t>
            </a:r>
            <a:r>
              <a:rPr lang="en-US" b="0" dirty="0"/>
              <a:t>strategy can help generate backlinks because it provides </a:t>
            </a:r>
            <a:r>
              <a:rPr lang="en-US" b="0" i="1" dirty="0"/>
              <a:t>value to website owners </a:t>
            </a:r>
            <a:r>
              <a:rPr lang="en-US" b="0" dirty="0"/>
              <a:t>by helping them fix broken links while also offering them </a:t>
            </a:r>
            <a:r>
              <a:rPr lang="en-US" b="0" i="1" dirty="0"/>
              <a:t>high-quality</a:t>
            </a:r>
            <a:r>
              <a:rPr lang="en-US" b="0" dirty="0"/>
              <a:t> replacement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5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3. Linkable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dirty="0" smtClean="0"/>
              <a:t>Create high quality content for </a:t>
            </a:r>
            <a:r>
              <a:rPr lang="en-US" sz="1800" b="0" i="1" dirty="0" smtClean="0"/>
              <a:t>passive </a:t>
            </a:r>
            <a:r>
              <a:rPr lang="en-US" sz="1800" b="0" i="1" dirty="0"/>
              <a:t>link building </a:t>
            </a:r>
            <a:r>
              <a:rPr lang="en-US" sz="1800" b="0" dirty="0"/>
              <a:t>in which you </a:t>
            </a:r>
            <a:r>
              <a:rPr lang="en-US" sz="1800" dirty="0"/>
              <a:t>create resources that people link to on their own</a:t>
            </a:r>
            <a:r>
              <a:rPr lang="en-US" sz="18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/>
              <a:t>T</a:t>
            </a:r>
            <a:r>
              <a:rPr lang="en-US" sz="1800" b="0" dirty="0" smtClean="0"/>
              <a:t>o </a:t>
            </a:r>
            <a:r>
              <a:rPr lang="en-US" sz="1800" b="0" dirty="0"/>
              <a:t>produce high-quality content </a:t>
            </a:r>
            <a:r>
              <a:rPr lang="en-US" sz="1800" b="0" dirty="0" smtClean="0"/>
              <a:t>you can include:</a:t>
            </a:r>
          </a:p>
          <a:p>
            <a:pPr marL="800100" lvl="1" indent="-342900"/>
            <a:r>
              <a:rPr lang="en-US" sz="1800" b="1" dirty="0" smtClean="0">
                <a:solidFill>
                  <a:srgbClr val="0070C0"/>
                </a:solidFill>
              </a:rPr>
              <a:t>statistics: </a:t>
            </a:r>
            <a:r>
              <a:rPr lang="en-US" sz="1800" dirty="0" smtClean="0"/>
              <a:t>provide </a:t>
            </a:r>
            <a:r>
              <a:rPr lang="en-US" sz="1800" dirty="0"/>
              <a:t>statistics with links to original sources in their articles. </a:t>
            </a:r>
            <a:endParaRPr lang="en-US" sz="1800" dirty="0" smtClean="0"/>
          </a:p>
          <a:p>
            <a:pPr marL="1485900" lvl="2" indent="-342900"/>
            <a:r>
              <a:rPr lang="en-US" sz="1600" dirty="0" smtClean="0"/>
              <a:t>People scour  </a:t>
            </a:r>
            <a:r>
              <a:rPr lang="en-US" sz="1600" dirty="0"/>
              <a:t>the web trying to find stats that are relevant and </a:t>
            </a:r>
            <a:r>
              <a:rPr lang="en-US" sz="1600" dirty="0" smtClean="0"/>
              <a:t>recent</a:t>
            </a:r>
          </a:p>
          <a:p>
            <a:pPr marL="800100" lvl="1" indent="-342900"/>
            <a:r>
              <a:rPr lang="en-US" sz="1800" b="1" dirty="0" smtClean="0">
                <a:solidFill>
                  <a:srgbClr val="0070C0"/>
                </a:solidFill>
              </a:rPr>
              <a:t>case studies: </a:t>
            </a:r>
            <a:r>
              <a:rPr lang="en-US" sz="1800" dirty="0" smtClean="0"/>
              <a:t>create original case studies by gathering </a:t>
            </a:r>
            <a:r>
              <a:rPr lang="en-US" sz="1800" dirty="0"/>
              <a:t>all the relevant data including numbers, email screenshots, analytics screenshots, etc. </a:t>
            </a:r>
            <a:endParaRPr lang="en-US" sz="1800" dirty="0" smtClean="0"/>
          </a:p>
          <a:p>
            <a:pPr marL="1485900" lvl="2" indent="-342900"/>
            <a:r>
              <a:rPr lang="en-US" sz="1600" dirty="0" smtClean="0"/>
              <a:t>Compelling, people can relate too, solution to their problems</a:t>
            </a:r>
          </a:p>
          <a:p>
            <a:pPr marL="800100" lvl="1" indent="-342900"/>
            <a:r>
              <a:rPr lang="en-US" sz="1800" b="1" dirty="0" smtClean="0">
                <a:solidFill>
                  <a:srgbClr val="0070C0"/>
                </a:solidFill>
              </a:rPr>
              <a:t>Success stories (genuine)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3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Its very important to grow </a:t>
            </a:r>
            <a:r>
              <a:rPr lang="en-US" sz="1800" b="0" dirty="0"/>
              <a:t>and nurture your network</a:t>
            </a:r>
            <a:r>
              <a:rPr lang="en-US" sz="1800" b="0" dirty="0" smtClean="0"/>
              <a:t>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1800" dirty="0" smtClean="0"/>
              <a:t>Email </a:t>
            </a:r>
            <a:r>
              <a:rPr lang="en-US" sz="1800" dirty="0"/>
              <a:t>people to let them know that you appreciate their </a:t>
            </a:r>
            <a:r>
              <a:rPr lang="en-US" sz="1800" dirty="0" smtClean="0"/>
              <a:t>work.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1800" dirty="0" smtClean="0"/>
              <a:t>Connect </a:t>
            </a:r>
            <a:r>
              <a:rPr lang="en-US" sz="1800" dirty="0"/>
              <a:t>with them on LinkedIn. </a:t>
            </a:r>
            <a:endParaRPr lang="en-US" sz="1800" dirty="0" smtClean="0"/>
          </a:p>
          <a:p>
            <a:pPr marL="800100" lvl="1" indent="-342900">
              <a:lnSpc>
                <a:spcPct val="150000"/>
              </a:lnSpc>
            </a:pPr>
            <a:r>
              <a:rPr lang="en-US" sz="1800" dirty="0" smtClean="0"/>
              <a:t>Attend </a:t>
            </a:r>
            <a:r>
              <a:rPr lang="en-US" sz="1800" dirty="0" err="1"/>
              <a:t>meetups</a:t>
            </a:r>
            <a:r>
              <a:rPr lang="en-US" sz="1800" dirty="0"/>
              <a:t> and conferences. </a:t>
            </a:r>
          </a:p>
        </p:txBody>
      </p:sp>
    </p:spTree>
    <p:extLst>
      <p:ext uri="{BB962C8B-B14F-4D97-AF65-F5344CB8AC3E}">
        <p14:creationId xmlns:p14="http://schemas.microsoft.com/office/powerpoint/2010/main" val="50009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5. Podcast appearances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Podcast appearances can indeed be a valuable strategy for building </a:t>
            </a:r>
            <a:r>
              <a:rPr lang="en-US" b="0" dirty="0" smtClean="0"/>
              <a:t>backlinks.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podcasts should </a:t>
            </a:r>
            <a:r>
              <a:rPr lang="en-US" b="0" dirty="0"/>
              <a:t>have a significant online presence and a good following.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24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096000" cy="1371600"/>
          </a:xfrm>
        </p:spPr>
        <p:txBody>
          <a:bodyPr/>
          <a:lstStyle/>
          <a:p>
            <a:r>
              <a:rPr lang="en-US" dirty="0" smtClean="0"/>
              <a:t>b. Brand mentions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0" dirty="0" smtClean="0"/>
              <a:t>“</a:t>
            </a:r>
            <a:r>
              <a:rPr lang="en-US" sz="1800" dirty="0" smtClean="0"/>
              <a:t>Brand </a:t>
            </a:r>
            <a:r>
              <a:rPr lang="en-US" sz="1800" dirty="0"/>
              <a:t>mention </a:t>
            </a:r>
            <a:r>
              <a:rPr lang="en-US" sz="1800" b="0" dirty="0" smtClean="0"/>
              <a:t>refers </a:t>
            </a:r>
            <a:r>
              <a:rPr lang="en-US" sz="1800" b="0" dirty="0"/>
              <a:t>to instances where your </a:t>
            </a:r>
            <a:r>
              <a:rPr lang="en-US" sz="1800" b="0" i="1" dirty="0" smtClean="0"/>
              <a:t>brand name </a:t>
            </a:r>
            <a:r>
              <a:rPr lang="en-US" sz="1800" b="0" dirty="0" smtClean="0"/>
              <a:t>or </a:t>
            </a:r>
            <a:r>
              <a:rPr lang="en-US" sz="1800" b="0" dirty="0"/>
              <a:t>website URL is mentioned on other websites, regardless of whether they include a hyperlink</a:t>
            </a:r>
            <a:r>
              <a:rPr lang="en-US" sz="1800" b="0" dirty="0" smtClean="0"/>
              <a:t>.” 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800" b="0" dirty="0" smtClean="0"/>
              <a:t>These </a:t>
            </a:r>
            <a:r>
              <a:rPr lang="en-US" sz="1800" b="0" dirty="0"/>
              <a:t>mentions signal to search engines the </a:t>
            </a:r>
            <a:r>
              <a:rPr lang="en-US" sz="1800" b="1" dirty="0"/>
              <a:t>prominence </a:t>
            </a:r>
            <a:r>
              <a:rPr lang="en-US" sz="1800" b="0" dirty="0"/>
              <a:t>and </a:t>
            </a:r>
            <a:r>
              <a:rPr lang="en-US" sz="1800" b="1" dirty="0"/>
              <a:t>authority</a:t>
            </a:r>
            <a:r>
              <a:rPr lang="en-US" sz="1800" b="0" dirty="0"/>
              <a:t> of your brand, which can positively impact your search engine rankings</a:t>
            </a:r>
            <a:r>
              <a:rPr lang="en-US" sz="1800" b="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People only cite, reference, and share content they like</a:t>
            </a:r>
            <a:endParaRPr lang="en-US" sz="1800" b="0" dirty="0" smtClean="0">
              <a:solidFill>
                <a:srgbClr val="7030A0"/>
              </a:solidFill>
            </a:endParaRPr>
          </a:p>
          <a:p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2846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Social </a:t>
            </a:r>
            <a:r>
              <a:rPr lang="en-US" sz="1800" b="0" dirty="0"/>
              <a:t>media posts and shares mentioning your brand name.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Reviews </a:t>
            </a:r>
            <a:r>
              <a:rPr lang="en-US" sz="1800" b="0" dirty="0"/>
              <a:t>or testimonials about your products or services on </a:t>
            </a:r>
            <a:r>
              <a:rPr lang="en-US" sz="1800" b="0" dirty="0" smtClean="0"/>
              <a:t>third-party websites.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Blog posts or articles that discuss your brand or mention your products.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Press </a:t>
            </a:r>
            <a:r>
              <a:rPr lang="en-US" sz="1800" b="0" dirty="0"/>
              <a:t>releases mentioning your company name or activities.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Mentions </a:t>
            </a:r>
            <a:r>
              <a:rPr lang="en-US" sz="1800" b="0" dirty="0"/>
              <a:t>in forums or discussion boards related to your industry.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24600" cy="1371600"/>
          </a:xfrm>
        </p:spPr>
        <p:txBody>
          <a:bodyPr>
            <a:normAutofit/>
          </a:bodyPr>
          <a:lstStyle/>
          <a:p>
            <a:r>
              <a:rPr lang="en-US" dirty="0" smtClean="0"/>
              <a:t>c. </a:t>
            </a:r>
            <a:r>
              <a:rPr lang="en-US" dirty="0">
                <a:solidFill>
                  <a:srgbClr val="0070C0"/>
                </a:solidFill>
              </a:rPr>
              <a:t>Customer </a:t>
            </a:r>
            <a:r>
              <a:rPr lang="en-US" dirty="0" smtClean="0">
                <a:solidFill>
                  <a:srgbClr val="0070C0"/>
                </a:solidFill>
              </a:rPr>
              <a:t>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Customer </a:t>
            </a:r>
            <a:r>
              <a:rPr lang="en-US" sz="1800" b="0" dirty="0"/>
              <a:t>reviews can play a significant role as an off-page SEO ranking factor</a:t>
            </a:r>
            <a:r>
              <a:rPr lang="en-US" sz="1800" b="0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/>
              <a:t>Positive customer reviews </a:t>
            </a:r>
            <a:r>
              <a:rPr lang="en-US" sz="1800" dirty="0"/>
              <a:t>build trust and credibility </a:t>
            </a:r>
            <a:r>
              <a:rPr lang="en-US" sz="1800" b="0" dirty="0"/>
              <a:t>by showcasing others' positive experiences with your products or services. This trust factor influences potential customers and </a:t>
            </a:r>
            <a:r>
              <a:rPr lang="en-US" sz="1800" dirty="0"/>
              <a:t>improves your brand's reputation</a:t>
            </a:r>
            <a:r>
              <a:rPr lang="en-US" sz="1800" b="0" dirty="0"/>
              <a:t>, benefiting your SEO by signaling trustworthiness to search engines.</a:t>
            </a:r>
            <a:endParaRPr lang="en-US" sz="1800" b="0" dirty="0" smtClean="0"/>
          </a:p>
          <a:p>
            <a:endParaRPr lang="en-US" sz="1800" b="0" dirty="0"/>
          </a:p>
          <a:p>
            <a:pPr algn="ctr"/>
            <a:r>
              <a:rPr lang="en-US" sz="1800" dirty="0" smtClean="0">
                <a:solidFill>
                  <a:srgbClr val="0070C0"/>
                </a:solidFill>
              </a:rPr>
              <a:t>“Customer </a:t>
            </a:r>
            <a:r>
              <a:rPr lang="en-US" sz="1800" dirty="0">
                <a:solidFill>
                  <a:srgbClr val="0070C0"/>
                </a:solidFill>
              </a:rPr>
              <a:t>reviews are one of the few things that readers are likely to trust, as they have to be earned</a:t>
            </a:r>
            <a:r>
              <a:rPr lang="en-US" sz="1800" dirty="0" smtClean="0">
                <a:solidFill>
                  <a:srgbClr val="0070C0"/>
                </a:solidFill>
              </a:rPr>
              <a:t>.”</a:t>
            </a:r>
            <a:endParaRPr lang="en-US" sz="1800" dirty="0">
              <a:solidFill>
                <a:srgbClr val="0070C0"/>
              </a:solidFill>
            </a:endParaRPr>
          </a:p>
          <a:p>
            <a:pPr algn="r"/>
            <a:r>
              <a:rPr lang="en-US" sz="1400" i="1" dirty="0"/>
              <a:t>Richard </a:t>
            </a:r>
            <a:r>
              <a:rPr lang="en-US" sz="1400" i="1" dirty="0" err="1"/>
              <a:t>Jaggs</a:t>
            </a:r>
            <a:r>
              <a:rPr lang="en-US" sz="1400" i="1" dirty="0"/>
              <a:t>, Director, Resolution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d. </a:t>
            </a:r>
            <a:r>
              <a:rPr lang="en-US" dirty="0">
                <a:solidFill>
                  <a:srgbClr val="0070C0"/>
                </a:solidFill>
              </a:rPr>
              <a:t>Social Media </a:t>
            </a:r>
            <a:r>
              <a:rPr lang="en-US" dirty="0" smtClean="0">
                <a:solidFill>
                  <a:srgbClr val="0070C0"/>
                </a:solidFill>
              </a:rPr>
              <a:t>Marketing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/>
              <a:t>Maintaining an </a:t>
            </a:r>
            <a:r>
              <a:rPr lang="en-US" dirty="0"/>
              <a:t>active presence on social media platforms </a:t>
            </a:r>
            <a:r>
              <a:rPr lang="en-US" b="0" dirty="0"/>
              <a:t>can increase your brand's visibility and exposure to a broader audience. 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While </a:t>
            </a:r>
            <a:r>
              <a:rPr lang="en-US" b="0" dirty="0"/>
              <a:t>social media marketing may not directly influence traditional SEO ranking factors like backlinks and on-page optimization, its indirect effects on brand visibility, engagement, and authority can contribute to an enhanced off-page SEO profile over time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Employ services of Social Media to Market your Business.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 descr="Twitter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78514" y="5105400"/>
            <a:ext cx="473858" cy="37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070824" y="5966024"/>
            <a:ext cx="387551" cy="41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1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Page rank algorithm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/>
              <a:t>Named after Larry Page, Google co-founder</a:t>
            </a:r>
            <a:r>
              <a:rPr lang="en-US" sz="1800" b="0" dirty="0" smtClean="0"/>
              <a:t>.</a:t>
            </a:r>
            <a:endParaRPr lang="en-US" sz="1800" dirty="0" smtClean="0">
              <a:solidFill>
                <a:srgbClr val="7030A0"/>
              </a:solidFill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7030A0"/>
                </a:solidFill>
              </a:rPr>
              <a:t>PageRank </a:t>
            </a:r>
            <a:r>
              <a:rPr lang="en-US" sz="1800" dirty="0">
                <a:solidFill>
                  <a:srgbClr val="7030A0"/>
                </a:solidFill>
              </a:rPr>
              <a:t>is an algorithm used by Google Search to rank web pages in their search engine results</a:t>
            </a:r>
            <a:r>
              <a:rPr lang="en-US" sz="1800" b="0" dirty="0"/>
              <a:t>.</a:t>
            </a:r>
            <a:endParaRPr lang="en-US" sz="1800" dirty="0" smtClean="0"/>
          </a:p>
          <a:p>
            <a:pPr>
              <a:lnSpc>
                <a:spcPct val="150000"/>
              </a:lnSpc>
            </a:pPr>
            <a:r>
              <a:rPr lang="en-US" sz="1800" dirty="0" smtClean="0"/>
              <a:t>“PageRank </a:t>
            </a:r>
            <a:r>
              <a:rPr lang="en-US" sz="1800" b="0" dirty="0"/>
              <a:t>works by counting number and quality of outbound links to a page to estimate how important that page is. Underlying assumption is that Important websites are likely to receive more links from other websites</a:t>
            </a:r>
            <a:r>
              <a:rPr lang="en-US" sz="1800" b="0" dirty="0" smtClean="0"/>
              <a:t>”.</a:t>
            </a:r>
          </a:p>
          <a:p>
            <a:endParaRPr lang="en-US" b="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4800600"/>
            <a:ext cx="3505200" cy="172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6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off Page SEO?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“</a:t>
            </a:r>
            <a:r>
              <a:rPr lang="en-US" sz="1800" dirty="0"/>
              <a:t>Off-page SEO </a:t>
            </a:r>
            <a:r>
              <a:rPr lang="en-US" sz="1800" b="0" dirty="0"/>
              <a:t>refers to optimization efforts made outside of your own website to improve its search engine rankings</a:t>
            </a:r>
            <a:r>
              <a:rPr lang="en-US" sz="1800" b="0" dirty="0" smtClean="0"/>
              <a:t>.”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800" b="0" dirty="0" smtClean="0"/>
              <a:t>This </a:t>
            </a:r>
            <a:r>
              <a:rPr lang="en-US" sz="1800" b="0" dirty="0"/>
              <a:t>includes activities like </a:t>
            </a:r>
            <a:r>
              <a:rPr lang="en-US" sz="1800" b="1" i="1" dirty="0">
                <a:solidFill>
                  <a:srgbClr val="00B050"/>
                </a:solidFill>
              </a:rPr>
              <a:t>building backlinks</a:t>
            </a:r>
            <a:r>
              <a:rPr lang="en-US" sz="1800" b="0" dirty="0"/>
              <a:t>, increasing </a:t>
            </a:r>
            <a:r>
              <a:rPr lang="en-US" sz="1800" b="1" i="1" dirty="0">
                <a:solidFill>
                  <a:srgbClr val="C00000"/>
                </a:solidFill>
              </a:rPr>
              <a:t>brand mentions</a:t>
            </a:r>
            <a:r>
              <a:rPr lang="en-US" sz="1800" b="0" dirty="0"/>
              <a:t>, and increasing </a:t>
            </a:r>
            <a:r>
              <a:rPr lang="en-US" sz="1800" b="1" i="1" dirty="0">
                <a:solidFill>
                  <a:srgbClr val="7030A0"/>
                </a:solidFill>
              </a:rPr>
              <a:t>engagement</a:t>
            </a:r>
            <a:r>
              <a:rPr lang="en-US" sz="1800" b="0" dirty="0"/>
              <a:t> and </a:t>
            </a:r>
            <a:r>
              <a:rPr lang="en-US" sz="1800" b="1" i="1" dirty="0">
                <a:solidFill>
                  <a:srgbClr val="7030A0"/>
                </a:solidFill>
              </a:rPr>
              <a:t>shares</a:t>
            </a:r>
            <a:r>
              <a:rPr lang="en-US" sz="1800" b="0" dirty="0"/>
              <a:t> on </a:t>
            </a:r>
            <a:r>
              <a:rPr lang="en-US" sz="1800" b="1" i="1" dirty="0">
                <a:solidFill>
                  <a:srgbClr val="FD9803"/>
                </a:solidFill>
              </a:rPr>
              <a:t>social </a:t>
            </a:r>
            <a:r>
              <a:rPr lang="en-US" sz="1800" b="1" i="1" dirty="0" smtClean="0">
                <a:solidFill>
                  <a:srgbClr val="FD9803"/>
                </a:solidFill>
              </a:rPr>
              <a:t>media</a:t>
            </a:r>
            <a:r>
              <a:rPr lang="en-US" sz="1800" b="1" dirty="0" smtClean="0">
                <a:solidFill>
                  <a:srgbClr val="FD9803"/>
                </a:solidFill>
              </a:rPr>
              <a:t>.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800" b="0" dirty="0" smtClean="0"/>
              <a:t>Off0-page SEO establishes </a:t>
            </a:r>
            <a:r>
              <a:rPr lang="en-US" sz="1800" b="0" dirty="0"/>
              <a:t>your website's </a:t>
            </a:r>
            <a:r>
              <a:rPr lang="en-US" sz="1800" dirty="0"/>
              <a:t>authority</a:t>
            </a:r>
            <a:r>
              <a:rPr lang="en-US" sz="1800" b="0" dirty="0"/>
              <a:t> and </a:t>
            </a:r>
            <a:r>
              <a:rPr lang="en-US" sz="1800" dirty="0"/>
              <a:t>credibility </a:t>
            </a:r>
            <a:r>
              <a:rPr lang="en-US" sz="1800" b="0" dirty="0"/>
              <a:t>across the </a:t>
            </a:r>
            <a:r>
              <a:rPr lang="en-US" sz="1800" b="0" dirty="0" smtClean="0"/>
              <a:t>web</a:t>
            </a:r>
            <a:endParaRPr lang="en-US" sz="18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/>
              <a:t>Off-Page SEO </a:t>
            </a:r>
            <a:r>
              <a:rPr lang="en-US" sz="1800" b="0" dirty="0" err="1"/>
              <a:t>a.k.a</a:t>
            </a:r>
            <a:r>
              <a:rPr lang="en-US" sz="1800" b="0" dirty="0"/>
              <a:t> </a:t>
            </a:r>
            <a:r>
              <a:rPr lang="en-US" sz="1800" dirty="0" smtClean="0"/>
              <a:t>Off-Site SEO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Off-page SEO requires careful planning and execution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413279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of page rank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dirty="0"/>
              <a:t>PageRank </a:t>
            </a:r>
            <a:r>
              <a:rPr lang="en-US" sz="1800" dirty="0">
                <a:solidFill>
                  <a:srgbClr val="0070C0"/>
                </a:solidFill>
              </a:rPr>
              <a:t>gives each webpage a score </a:t>
            </a:r>
            <a:r>
              <a:rPr lang="en-US" sz="1800" b="0" dirty="0"/>
              <a:t>based on how many other webpages link to it and how important those linking pages are. </a:t>
            </a:r>
            <a:r>
              <a:rPr lang="en-US" sz="1800" b="0" i="1" dirty="0"/>
              <a:t>This helps Google figure out which pages are most relevant when you search for something</a:t>
            </a:r>
            <a:r>
              <a:rPr lang="en-US" sz="1800" b="0" i="1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Determines </a:t>
            </a:r>
            <a:r>
              <a:rPr lang="en-US" sz="1800" dirty="0"/>
              <a:t>importance based on links: </a:t>
            </a:r>
            <a:r>
              <a:rPr lang="en-US" sz="1800" b="0" dirty="0"/>
              <a:t>more and better quality links = higher importance.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Treats </a:t>
            </a:r>
            <a:r>
              <a:rPr lang="en-US" sz="1800" dirty="0"/>
              <a:t>links as votes: </a:t>
            </a:r>
            <a:r>
              <a:rPr lang="en-US" sz="1800" b="0" dirty="0"/>
              <a:t>a page linking to another is a vote for its </a:t>
            </a:r>
            <a:r>
              <a:rPr lang="en-US" sz="1800" b="0" dirty="0" smtClean="0"/>
              <a:t>quality.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Importance </a:t>
            </a:r>
            <a:r>
              <a:rPr lang="en-US" sz="1800" dirty="0"/>
              <a:t>of pages varies: </a:t>
            </a:r>
            <a:r>
              <a:rPr lang="en-US" sz="1800" b="0" dirty="0"/>
              <a:t>considers both the number and quality of votes.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Pages </a:t>
            </a:r>
            <a:r>
              <a:rPr lang="en-US" sz="1800" dirty="0"/>
              <a:t>with higher PageRank rank higher in search results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826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TLD &amp; Effect on off page </a:t>
            </a:r>
            <a:r>
              <a:rPr lang="en-US" sz="3200" dirty="0" err="1" smtClean="0"/>
              <a:t>seo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TLD: (Top </a:t>
            </a:r>
            <a:r>
              <a:rPr lang="en-US" dirty="0"/>
              <a:t>Level </a:t>
            </a:r>
            <a:r>
              <a:rPr lang="en-US" dirty="0" smtClean="0"/>
              <a:t>Domain) </a:t>
            </a:r>
            <a:r>
              <a:rPr lang="en-US" b="0" dirty="0" smtClean="0"/>
              <a:t>is </a:t>
            </a:r>
            <a:r>
              <a:rPr lang="en-US" b="0" dirty="0"/>
              <a:t>the last segment of a domain name, following the final dot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It helps in categorizing websites</a:t>
            </a:r>
          </a:p>
          <a:p>
            <a:endParaRPr lang="en-US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540340"/>
              </p:ext>
            </p:extLst>
          </p:nvPr>
        </p:nvGraphicFramePr>
        <p:xfrm>
          <a:off x="609600" y="2971800"/>
          <a:ext cx="7924800" cy="350837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62400"/>
                <a:gridCol w="3962400"/>
              </a:tblGrid>
              <a:tr h="399415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D9803"/>
                          </a:solidFill>
                        </a:rPr>
                        <a:t>gTLD</a:t>
                      </a:r>
                      <a:r>
                        <a:rPr lang="en-US" dirty="0" smtClean="0">
                          <a:solidFill>
                            <a:srgbClr val="FD9803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FD9803"/>
                          </a:solidFill>
                        </a:rPr>
                        <a:t>(generic Top</a:t>
                      </a:r>
                      <a:r>
                        <a:rPr lang="en-US" baseline="0" dirty="0" smtClean="0">
                          <a:solidFill>
                            <a:srgbClr val="FD9803"/>
                          </a:solidFill>
                        </a:rPr>
                        <a:t> Level Domain</a:t>
                      </a:r>
                      <a:r>
                        <a:rPr lang="en-US" dirty="0" smtClean="0">
                          <a:solidFill>
                            <a:srgbClr val="FD9803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FD9803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D9803"/>
                          </a:solidFill>
                        </a:rPr>
                        <a:t>ccTLD</a:t>
                      </a:r>
                      <a:r>
                        <a:rPr lang="en-US" dirty="0" smtClean="0">
                          <a:solidFill>
                            <a:srgbClr val="FD9803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rgbClr val="FD9803"/>
                          </a:solidFill>
                        </a:rPr>
                        <a:t>(Country Code Top Level</a:t>
                      </a:r>
                      <a:r>
                        <a:rPr lang="en-US" baseline="0" dirty="0" smtClean="0">
                          <a:solidFill>
                            <a:srgbClr val="FD9803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D9803"/>
                          </a:solidFill>
                        </a:rPr>
                        <a:t>domain)</a:t>
                      </a:r>
                      <a:endParaRPr lang="en-US" dirty="0">
                        <a:solidFill>
                          <a:srgbClr val="FD9803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Not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tied to specific country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Reserved for country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i="1" dirty="0" smtClean="0"/>
                        <a:t>Global </a:t>
                      </a:r>
                      <a:r>
                        <a:rPr lang="en-US" i="0" dirty="0" smtClean="0"/>
                        <a:t>reach </a:t>
                      </a:r>
                      <a:r>
                        <a:rPr lang="en-US" i="0" dirty="0" smtClean="0">
                          <a:sym typeface="Wingdings" pitchFamily="2" charset="2"/>
                        </a:rPr>
                        <a:t> suitable for targeting</a:t>
                      </a:r>
                      <a:r>
                        <a:rPr lang="en-US" i="0" baseline="0" dirty="0" smtClean="0">
                          <a:sym typeface="Wingdings" pitchFamily="2" charset="2"/>
                        </a:rPr>
                        <a:t> international audience</a:t>
                      </a:r>
                      <a:endParaRPr lang="en-US" i="1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More</a:t>
                      </a:r>
                      <a:r>
                        <a:rPr lang="en-US" baseline="0" dirty="0" smtClean="0"/>
                        <a:t> specific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 geographic relevance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Recognized &amp; trusted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 enhanced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b="1" baseline="0" dirty="0" smtClean="0">
                          <a:sym typeface="Wingdings" pitchFamily="2" charset="2"/>
                        </a:rPr>
                        <a:t>CTR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Helps in giving visibility in local searches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994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.com</a:t>
                      </a:r>
                    </a:p>
                    <a:p>
                      <a:pPr algn="ctr"/>
                      <a:r>
                        <a:rPr lang="en-US" dirty="0" smtClean="0"/>
                        <a:t>.org</a:t>
                      </a:r>
                    </a:p>
                    <a:p>
                      <a:pPr algn="ctr"/>
                      <a:r>
                        <a:rPr lang="en-US" dirty="0" err="1" smtClean="0"/>
                        <a:t>.net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.biz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pk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uk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ca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ae</a:t>
                      </a:r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998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Tld</a:t>
            </a:r>
            <a:r>
              <a:rPr lang="en-US" sz="3200" dirty="0" smtClean="0"/>
              <a:t>…cont.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Choosing between </a:t>
            </a:r>
            <a:r>
              <a:rPr lang="en-US" b="0" dirty="0" err="1" smtClean="0"/>
              <a:t>gTLD</a:t>
            </a:r>
            <a:r>
              <a:rPr lang="en-US" b="0" dirty="0" smtClean="0"/>
              <a:t> and </a:t>
            </a:r>
            <a:r>
              <a:rPr lang="en-US" b="0" dirty="0" err="1" smtClean="0"/>
              <a:t>ccTLD</a:t>
            </a:r>
            <a:r>
              <a:rPr lang="en-US" b="0" dirty="0"/>
              <a:t> </a:t>
            </a:r>
            <a:r>
              <a:rPr lang="en-US" b="0" dirty="0" smtClean="0"/>
              <a:t>depends on your </a:t>
            </a:r>
            <a:r>
              <a:rPr lang="en-US" b="0" i="1" dirty="0" smtClean="0"/>
              <a:t> </a:t>
            </a:r>
            <a:r>
              <a:rPr lang="en-US" i="1" dirty="0" smtClean="0"/>
              <a:t>business goals, targeted audience, </a:t>
            </a:r>
            <a:r>
              <a:rPr lang="en-US" b="0" dirty="0" smtClean="0"/>
              <a:t>&amp;</a:t>
            </a:r>
            <a:r>
              <a:rPr lang="en-US" i="1" dirty="0" smtClean="0"/>
              <a:t> geographical focus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TLDs </a:t>
            </a:r>
            <a:r>
              <a:rPr lang="en-US" b="0" dirty="0"/>
              <a:t>are </a:t>
            </a:r>
            <a:r>
              <a:rPr lang="en-US" b="0" dirty="0" smtClean="0"/>
              <a:t>generally </a:t>
            </a:r>
            <a:r>
              <a:rPr lang="en-US" b="0" dirty="0"/>
              <a:t>not considered a direct part of off-page SEO. However, they can influence off-page SEO indirectly through several factors:</a:t>
            </a:r>
            <a:endParaRPr lang="en-US" b="0" dirty="0" smtClean="0"/>
          </a:p>
          <a:p>
            <a:pPr marL="800100" lvl="1" indent="-342900"/>
            <a:r>
              <a:rPr lang="en-US" b="0" dirty="0" smtClean="0"/>
              <a:t>how </a:t>
            </a:r>
            <a:r>
              <a:rPr lang="en-US" b="0" dirty="0"/>
              <a:t>users and other websites perceive and interact with your </a:t>
            </a:r>
            <a:r>
              <a:rPr lang="en-US" b="0" dirty="0" smtClean="0"/>
              <a:t>domain.</a:t>
            </a:r>
          </a:p>
          <a:p>
            <a:pPr marL="800100" lvl="1" indent="-342900"/>
            <a:r>
              <a:rPr lang="en-US" b="0" dirty="0" smtClean="0"/>
              <a:t>A </a:t>
            </a:r>
            <a:r>
              <a:rPr lang="en-US" b="0" dirty="0"/>
              <a:t>good choice of TLD can enhance your overall SEO strategy by fostering trust and increasing link opportunities.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277228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</a:t>
            </a:r>
            <a:r>
              <a:rPr lang="en-US" dirty="0" err="1" smtClean="0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“Local </a:t>
            </a:r>
            <a:r>
              <a:rPr lang="en-US" sz="1800" dirty="0"/>
              <a:t>SEO </a:t>
            </a:r>
            <a:r>
              <a:rPr lang="en-US" sz="1800" b="0" dirty="0"/>
              <a:t>focuses on optimizing a business's online presence to attract local customers</a:t>
            </a:r>
            <a:r>
              <a:rPr lang="en-US" sz="1800" b="0" dirty="0" smtClean="0"/>
              <a:t>.”</a:t>
            </a:r>
            <a:endParaRPr lang="en-US" sz="1800" b="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/>
              <a:t>Local </a:t>
            </a:r>
            <a:r>
              <a:rPr lang="en-US" sz="1800" b="0" dirty="0"/>
              <a:t>SEO impacts off-page SEO by influencing factors like local citations, reviews, and backlinks from local sources.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Local </a:t>
            </a:r>
            <a:r>
              <a:rPr lang="en-US" sz="1800" b="0" dirty="0"/>
              <a:t>SEO is a Must Have form of Off Page SEO for business with Physical location and service area.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/>
              <a:t>Strategy is to employ Google My Business.</a:t>
            </a:r>
          </a:p>
          <a:p>
            <a:pPr marL="800100" lvl="1" indent="-342900"/>
            <a:r>
              <a:rPr lang="en-US" sz="1800" b="0" dirty="0"/>
              <a:t>Get your Business on the Map.</a:t>
            </a:r>
          </a:p>
          <a:p>
            <a:pPr marL="800100" lvl="1" indent="-342900"/>
            <a:r>
              <a:rPr lang="en-US" sz="1800" b="0" dirty="0" smtClean="0"/>
              <a:t>Provide </a:t>
            </a:r>
            <a:r>
              <a:rPr lang="en-US" sz="1800" b="0" dirty="0"/>
              <a:t>relevant and accurate information</a:t>
            </a:r>
          </a:p>
          <a:p>
            <a:pPr lvl="2"/>
            <a:r>
              <a:rPr lang="en-US" sz="1600" dirty="0"/>
              <a:t>Location</a:t>
            </a:r>
          </a:p>
          <a:p>
            <a:pPr lvl="2"/>
            <a:r>
              <a:rPr lang="en-US" sz="1600" dirty="0"/>
              <a:t>Working Hours</a:t>
            </a:r>
          </a:p>
          <a:p>
            <a:pPr lvl="2"/>
            <a:r>
              <a:rPr lang="en-US" sz="1600" dirty="0"/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66963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14082"/>
          </a:xfrm>
        </p:spPr>
        <p:txBody>
          <a:bodyPr/>
          <a:lstStyle/>
          <a:p>
            <a:r>
              <a:rPr lang="en-US" dirty="0" smtClean="0"/>
              <a:t>E-A-T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7620000" cy="49831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E-A-T: Expertise, Authoritativeness, </a:t>
            </a:r>
            <a:r>
              <a:rPr lang="en-US" dirty="0" smtClean="0"/>
              <a:t>Trustworthiness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Google’s algorithms evaluate E-A-T</a:t>
            </a:r>
          </a:p>
          <a:p>
            <a:r>
              <a:rPr lang="en-US" dirty="0"/>
              <a:t>Expertise</a:t>
            </a:r>
          </a:p>
          <a:p>
            <a:pPr lvl="1"/>
            <a:r>
              <a:rPr lang="en-US" b="1" dirty="0"/>
              <a:t>Concept</a:t>
            </a:r>
            <a:r>
              <a:rPr lang="en-US" dirty="0"/>
              <a:t>: Demonstrates the creator's knowledge or skill in the relevant field.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 medical article written by a certified doctor shows expertise.</a:t>
            </a:r>
          </a:p>
          <a:p>
            <a:r>
              <a:rPr lang="en-US" dirty="0"/>
              <a:t>Authoritativeness</a:t>
            </a:r>
          </a:p>
          <a:p>
            <a:pPr lvl="1"/>
            <a:r>
              <a:rPr lang="en-US" b="1" dirty="0"/>
              <a:t>Concept</a:t>
            </a:r>
            <a:r>
              <a:rPr lang="en-US" dirty="0"/>
              <a:t>: Reflects the overall authority of the website or content creator.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 blog post about technology trends published by a well-known tech magazine illustrates authoritativeness.</a:t>
            </a:r>
          </a:p>
          <a:p>
            <a:r>
              <a:rPr lang="en-US" dirty="0"/>
              <a:t>Trustworthiness</a:t>
            </a:r>
          </a:p>
          <a:p>
            <a:pPr lvl="1"/>
            <a:r>
              <a:rPr lang="en-US" b="1" dirty="0"/>
              <a:t>Concept</a:t>
            </a:r>
            <a:r>
              <a:rPr lang="en-US" dirty="0"/>
              <a:t>: Ensures the website and content creator are reliable and credible.</a:t>
            </a:r>
          </a:p>
          <a:p>
            <a:pPr lvl="1"/>
            <a:r>
              <a:rPr lang="en-US" b="1" dirty="0"/>
              <a:t>Example</a:t>
            </a:r>
            <a:r>
              <a:rPr lang="en-US" dirty="0"/>
              <a:t>: A website with clear privacy policies and secure connections (HTTPS) represents trustworthiness.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8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9028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E-A-T…cont.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47545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By focusing on E-A-T, you can improve </a:t>
            </a:r>
            <a:r>
              <a:rPr lang="en-US" b="0" i="1" dirty="0"/>
              <a:t>both</a:t>
            </a:r>
            <a:r>
              <a:rPr lang="en-US" b="0" dirty="0"/>
              <a:t> on-page and off-page SEO, ultimately boosting your website’s performance in search engine rankings.</a:t>
            </a:r>
          </a:p>
          <a:p>
            <a:r>
              <a:rPr lang="en-US" dirty="0" smtClean="0"/>
              <a:t>Example:</a:t>
            </a:r>
            <a:endParaRPr lang="en-US" dirty="0"/>
          </a:p>
          <a:p>
            <a:r>
              <a:rPr lang="en-US" dirty="0"/>
              <a:t>On-Page: </a:t>
            </a:r>
            <a:r>
              <a:rPr lang="en-US" b="0" dirty="0"/>
              <a:t>A health website has articles written by certified doctors, with clear author bios and secure connections.</a:t>
            </a:r>
          </a:p>
          <a:p>
            <a:r>
              <a:rPr lang="en-US" dirty="0"/>
              <a:t>Off-Page: </a:t>
            </a:r>
            <a:r>
              <a:rPr lang="en-US" b="0" dirty="0"/>
              <a:t>The same health website is frequently cited by other reputable health blogs and news sites, enhancing its authority and trustworthiness.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456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On-page SEO </a:t>
            </a:r>
            <a:r>
              <a:rPr lang="en-US" dirty="0" err="1" smtClean="0"/>
              <a:t>vs</a:t>
            </a:r>
            <a:r>
              <a:rPr lang="en-US" dirty="0" smtClean="0"/>
              <a:t> Off-page 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Class Activity:</a:t>
            </a:r>
          </a:p>
          <a:p>
            <a:r>
              <a:rPr lang="en-US" sz="1800" b="0" dirty="0" smtClean="0"/>
              <a:t>Study </a:t>
            </a:r>
            <a:r>
              <a:rPr lang="en-US" sz="1800" dirty="0"/>
              <a:t>On-Page SEO vs. Off-Page </a:t>
            </a:r>
            <a:r>
              <a:rPr lang="en-US" sz="1800" dirty="0" smtClean="0"/>
              <a:t>SEO</a:t>
            </a:r>
            <a:r>
              <a:rPr lang="en-US" sz="1800" dirty="0"/>
              <a:t>.</a:t>
            </a:r>
            <a:r>
              <a:rPr lang="en-US" sz="1800" b="0" dirty="0" smtClean="0"/>
              <a:t>. …differences, their impact on your website, their </a:t>
            </a:r>
            <a:r>
              <a:rPr lang="en-US" sz="1800" b="0" dirty="0" err="1" smtClean="0"/>
              <a:t>impotance</a:t>
            </a:r>
            <a:r>
              <a:rPr lang="en-US" sz="1800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0509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off page </a:t>
            </a:r>
            <a:r>
              <a:rPr lang="en-US" dirty="0" err="1" smtClean="0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Is off-page SEO important?</a:t>
            </a:r>
          </a:p>
          <a:p>
            <a:r>
              <a:rPr lang="en-US" b="0" dirty="0"/>
              <a:t>It helps improve your website's visibility and search engine rankings.</a:t>
            </a:r>
          </a:p>
          <a:p>
            <a:r>
              <a:rPr lang="en-US" b="0" dirty="0"/>
              <a:t>It </a:t>
            </a:r>
            <a:r>
              <a:rPr lang="en-US" dirty="0"/>
              <a:t>builds trust and authority </a:t>
            </a:r>
            <a:r>
              <a:rPr lang="en-US" b="0" dirty="0"/>
              <a:t>for your website.</a:t>
            </a:r>
          </a:p>
          <a:p>
            <a:r>
              <a:rPr lang="en-US" b="0" dirty="0"/>
              <a:t>It </a:t>
            </a:r>
            <a:r>
              <a:rPr lang="en-US" dirty="0"/>
              <a:t>increases referral traffic</a:t>
            </a:r>
            <a:r>
              <a:rPr lang="en-US" b="0" dirty="0"/>
              <a:t> </a:t>
            </a:r>
            <a:r>
              <a:rPr lang="en-US" b="0" dirty="0" smtClean="0"/>
              <a:t>from </a:t>
            </a:r>
            <a:r>
              <a:rPr lang="en-US" b="0" dirty="0"/>
              <a:t>other websites.</a:t>
            </a:r>
          </a:p>
          <a:p>
            <a:r>
              <a:rPr lang="en-US" b="0" dirty="0"/>
              <a:t>It </a:t>
            </a:r>
            <a:r>
              <a:rPr lang="en-US" dirty="0"/>
              <a:t>contributes to a well-rounded SEO </a:t>
            </a:r>
            <a:r>
              <a:rPr lang="en-US" dirty="0" smtClean="0"/>
              <a:t>strategy !?!!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On-page + Technical + Off-page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Always </a:t>
            </a:r>
            <a:r>
              <a:rPr lang="en-US" dirty="0"/>
              <a:t>use white-hat link-building </a:t>
            </a:r>
            <a:r>
              <a:rPr lang="en-US" dirty="0" smtClean="0"/>
              <a:t>techniques </a:t>
            </a:r>
            <a:r>
              <a:rPr lang="en-US" b="0" dirty="0" smtClean="0"/>
              <a:t>for </a:t>
            </a:r>
            <a:r>
              <a:rPr lang="en-US" b="0" dirty="0"/>
              <a:t>off-page </a:t>
            </a:r>
            <a:r>
              <a:rPr lang="en-US" b="0" dirty="0" smtClean="0"/>
              <a:t>optimization.</a:t>
            </a:r>
            <a:r>
              <a:rPr lang="en-US" b="0" dirty="0"/>
              <a:t>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One of the most important aspects of creating a better content experience is answering your audience’s questions.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7200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Off-Page SEO Ranking Factors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Except Google</a:t>
            </a:r>
            <a:r>
              <a:rPr lang="en-US" b="0" dirty="0"/>
              <a:t>, no one really </a:t>
            </a:r>
            <a:r>
              <a:rPr lang="en-US" b="0" dirty="0" smtClean="0"/>
              <a:t>knows but different experiments shows that below mentioned four factors are of great importance.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solidFill>
                  <a:srgbClr val="0070C0"/>
                </a:solidFill>
              </a:rPr>
              <a:t>Backlinks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solidFill>
                  <a:srgbClr val="0070C0"/>
                </a:solidFill>
              </a:rPr>
              <a:t>Brand Mentions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solidFill>
                  <a:srgbClr val="0070C0"/>
                </a:solidFill>
              </a:rPr>
              <a:t>Customer Reviews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>
                <a:solidFill>
                  <a:srgbClr val="0070C0"/>
                </a:solidFill>
              </a:rPr>
              <a:t>Social Media Marketing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backlinks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Quality </a:t>
            </a:r>
            <a:r>
              <a:rPr lang="en-US" sz="1800" b="0" dirty="0"/>
              <a:t>is more important than quantity.</a:t>
            </a:r>
          </a:p>
          <a:p>
            <a:pPr marL="800100" lvl="1" indent="-342900"/>
            <a:r>
              <a:rPr lang="en-US" sz="1800" b="0" dirty="0"/>
              <a:t>The more authoritative the website is, the greater the SEO boost from a </a:t>
            </a:r>
            <a:r>
              <a:rPr lang="en-US" sz="1800" b="0" dirty="0" smtClean="0"/>
              <a:t>backlink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/>
              <a:t>Search </a:t>
            </a:r>
            <a:r>
              <a:rPr lang="en-US" sz="1800" b="0" dirty="0"/>
              <a:t>engines </a:t>
            </a:r>
            <a:r>
              <a:rPr lang="en-US" sz="1800" b="0" dirty="0" smtClean="0"/>
              <a:t>also </a:t>
            </a:r>
            <a:r>
              <a:rPr lang="en-US" sz="1800" b="0" dirty="0"/>
              <a:t>look at factors such as the: </a:t>
            </a:r>
          </a:p>
          <a:p>
            <a:pPr marL="742950" lvl="1" indent="-285750" fontAlgn="base"/>
            <a:r>
              <a:rPr lang="en-US" sz="1800" b="0" dirty="0"/>
              <a:t>Relevance of the linking website</a:t>
            </a:r>
          </a:p>
          <a:p>
            <a:pPr marL="742950" lvl="1" indent="-285750" fontAlgn="base"/>
            <a:r>
              <a:rPr lang="en-US" sz="1800" b="0" dirty="0"/>
              <a:t>Anchor text used in the link</a:t>
            </a:r>
          </a:p>
          <a:p>
            <a:pPr marL="742950" lvl="1" indent="-285750" fontAlgn="base"/>
            <a:r>
              <a:rPr lang="en-US" sz="1800" b="0" dirty="0"/>
              <a:t>and the overall authority of the linking domain. 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building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The first step in link building is to </a:t>
            </a:r>
            <a:r>
              <a:rPr lang="en-US" dirty="0">
                <a:solidFill>
                  <a:srgbClr val="00B050"/>
                </a:solidFill>
              </a:rPr>
              <a:t>create high-quality content </a:t>
            </a:r>
            <a:r>
              <a:rPr lang="en-US" b="0" dirty="0"/>
              <a:t>that other websites will want to link to. 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This can include blog posts, </a:t>
            </a:r>
            <a:r>
              <a:rPr lang="en-US" b="0" dirty="0" smtClean="0"/>
              <a:t>info graphics</a:t>
            </a:r>
            <a:r>
              <a:rPr lang="en-US" b="0" dirty="0"/>
              <a:t>, videos, and other types of content that are informative and engaging.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9051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backLink</a:t>
            </a:r>
            <a:r>
              <a:rPr lang="en-US" dirty="0" smtClean="0"/>
              <a:t> building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Guest blogging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Broken </a:t>
            </a:r>
            <a:r>
              <a:rPr lang="en-US" sz="1800" b="0" dirty="0"/>
              <a:t>link building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Linkable resources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Network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Podcast appearances</a:t>
            </a:r>
          </a:p>
          <a:p>
            <a:pPr marL="342900" indent="-342900">
              <a:buFont typeface="+mj-lt"/>
              <a:buAutoNum type="arabicPeriod"/>
            </a:pPr>
            <a:endParaRPr lang="en-US" sz="1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Do-follow &amp; no-follow </a:t>
            </a:r>
            <a:r>
              <a:rPr lang="en-US" sz="2800" dirty="0" err="1" smtClean="0"/>
              <a:t>backLink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“Do-follow Backlinks: </a:t>
            </a:r>
            <a:r>
              <a:rPr lang="en-US" sz="1800" b="0" dirty="0" smtClean="0"/>
              <a:t>are </a:t>
            </a:r>
            <a:r>
              <a:rPr lang="en-US" sz="1800" b="0" dirty="0"/>
              <a:t>links that </a:t>
            </a:r>
            <a:r>
              <a:rPr lang="en-US" sz="1800" u="sng" dirty="0">
                <a:solidFill>
                  <a:schemeClr val="accent1">
                    <a:lumMod val="75000"/>
                  </a:schemeClr>
                </a:solidFill>
              </a:rPr>
              <a:t>pass</a:t>
            </a:r>
            <a:r>
              <a:rPr lang="en-US" sz="1800" b="0" dirty="0"/>
              <a:t> authority (or "link juice") from one website to </a:t>
            </a:r>
            <a:r>
              <a:rPr lang="en-US" sz="1800" b="0" dirty="0" smtClean="0"/>
              <a:t>another”.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/>
              <a:t>Search </a:t>
            </a:r>
            <a:r>
              <a:rPr lang="en-US" sz="1800" b="0" dirty="0"/>
              <a:t>engines like Google use these links to help determine the ranking of the linked </a:t>
            </a:r>
            <a:r>
              <a:rPr lang="en-US" sz="1800" b="0" dirty="0" smtClean="0"/>
              <a:t>page.</a:t>
            </a:r>
            <a:endParaRPr lang="en-US" sz="1800" b="0" dirty="0"/>
          </a:p>
          <a:p>
            <a:r>
              <a:rPr lang="en-US" sz="1800" dirty="0"/>
              <a:t>Example: </a:t>
            </a:r>
            <a:endParaRPr lang="en-US" sz="1800" dirty="0" smtClean="0"/>
          </a:p>
          <a:p>
            <a:r>
              <a:rPr lang="en-US" sz="1800" b="0" dirty="0"/>
              <a:t>You run a website about healthy eating and write an article about the benefits of a balanced diet. You link to a well-known nutritionist's website (</a:t>
            </a:r>
            <a:r>
              <a:rPr lang="en-US" sz="1800" b="0" dirty="0" smtClean="0"/>
              <a:t>do-follow)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/>
              <a:t>The </a:t>
            </a:r>
            <a:r>
              <a:rPr lang="en-US" sz="1800" b="0" dirty="0" smtClean="0"/>
              <a:t>do-follow link will </a:t>
            </a:r>
            <a:r>
              <a:rPr lang="en-US" sz="1800" b="0" dirty="0"/>
              <a:t>helps the nutritionist's website gain authority and improve its search engine </a:t>
            </a:r>
            <a:r>
              <a:rPr lang="en-US" sz="1800" b="0" dirty="0" smtClean="0"/>
              <a:t>ranking.</a:t>
            </a:r>
            <a:endParaRPr lang="en-US" sz="1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Do-follow &amp; no-follow </a:t>
            </a:r>
            <a:r>
              <a:rPr lang="en-US" sz="2800" dirty="0" err="1" smtClean="0"/>
              <a:t>backLink</a:t>
            </a:r>
            <a:r>
              <a:rPr lang="en-US" sz="2800" dirty="0" smtClean="0"/>
              <a:t>…cont.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“No-follow Backlinks: </a:t>
            </a:r>
            <a:r>
              <a:rPr lang="en-US" sz="1800" u="sng" dirty="0" smtClean="0">
                <a:solidFill>
                  <a:srgbClr val="C00000"/>
                </a:solidFill>
              </a:rPr>
              <a:t>do </a:t>
            </a:r>
            <a:r>
              <a:rPr lang="en-US" sz="1800" u="sng" dirty="0">
                <a:solidFill>
                  <a:srgbClr val="C00000"/>
                </a:solidFill>
              </a:rPr>
              <a:t>not pass </a:t>
            </a:r>
            <a:r>
              <a:rPr lang="en-US" sz="1800" b="0" dirty="0"/>
              <a:t>authority to the linked website</a:t>
            </a:r>
            <a:r>
              <a:rPr lang="en-US" sz="1800" b="0" dirty="0" smtClean="0"/>
              <a:t>.”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/>
              <a:t>They </a:t>
            </a:r>
            <a:r>
              <a:rPr lang="en-US" sz="1800" b="0" dirty="0"/>
              <a:t>are used to indicate that the link should not influence the ranking of the linked </a:t>
            </a:r>
            <a:r>
              <a:rPr lang="en-US" sz="1800" b="0" dirty="0" smtClean="0"/>
              <a:t>page.</a:t>
            </a:r>
            <a:endParaRPr lang="en-US" sz="1800" b="0" dirty="0"/>
          </a:p>
          <a:p>
            <a:r>
              <a:rPr lang="en-US" sz="1800" dirty="0"/>
              <a:t>Example</a:t>
            </a:r>
            <a:r>
              <a:rPr lang="en-US" sz="1800" b="0" dirty="0"/>
              <a:t>: </a:t>
            </a:r>
            <a:endParaRPr lang="en-US" sz="1800" b="0" dirty="0" smtClean="0"/>
          </a:p>
          <a:p>
            <a:r>
              <a:rPr lang="en-US" sz="1800" b="0" dirty="0" smtClean="0"/>
              <a:t>If </a:t>
            </a:r>
            <a:r>
              <a:rPr lang="en-US" sz="1800" b="0" dirty="0"/>
              <a:t>you include a link to a sponsored post or a user-generated comment on your blog, you might use a </a:t>
            </a:r>
            <a:r>
              <a:rPr lang="en-US" sz="1800" b="0" dirty="0" smtClean="0"/>
              <a:t>no-follow </a:t>
            </a:r>
            <a:r>
              <a:rPr lang="en-US" sz="1800" b="0" dirty="0"/>
              <a:t>link to indicate that you don't necessarily endorse the content.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/>
              <a:t>No-follow </a:t>
            </a:r>
            <a:r>
              <a:rPr lang="en-US" sz="1800" b="0" dirty="0"/>
              <a:t>link does not affect the ranking of the forum comment</a:t>
            </a:r>
          </a:p>
          <a:p>
            <a:pPr marL="342900" indent="-342900">
              <a:buFont typeface="+mj-lt"/>
              <a:buAutoNum type="arabicPeriod"/>
            </a:pPr>
            <a:endParaRPr lang="en-US" sz="18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8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4">
      <a:dk1>
        <a:srgbClr val="000000"/>
      </a:dk1>
      <a:lt1>
        <a:srgbClr val="FFFFFF"/>
      </a:lt1>
      <a:dk2>
        <a:srgbClr val="0070C0"/>
      </a:dk2>
      <a:lt2>
        <a:srgbClr val="C8C8B1"/>
      </a:lt2>
      <a:accent1>
        <a:srgbClr val="00B050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70C0"/>
      </a:hlink>
      <a:folHlink>
        <a:srgbClr val="7030A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4562</TotalTime>
  <Words>1694</Words>
  <Application>Microsoft Office PowerPoint</Application>
  <PresentationFormat>On-screen Show (4:3)</PresentationFormat>
  <Paragraphs>170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Essential</vt:lpstr>
      <vt:lpstr> off-page seo</vt:lpstr>
      <vt:lpstr>What is off Page SEO?</vt:lpstr>
      <vt:lpstr>Importance of off page seo</vt:lpstr>
      <vt:lpstr>Off-Page SEO Ranking Factors?</vt:lpstr>
      <vt:lpstr>a. backlinks</vt:lpstr>
      <vt:lpstr>Link building</vt:lpstr>
      <vt:lpstr>backLink building strategy</vt:lpstr>
      <vt:lpstr>Do-follow &amp; no-follow backLink</vt:lpstr>
      <vt:lpstr>Do-follow &amp; no-follow backLink…cont.</vt:lpstr>
      <vt:lpstr>1. Guest blogging</vt:lpstr>
      <vt:lpstr>2. Broken link  building</vt:lpstr>
      <vt:lpstr>3. Linkable resources</vt:lpstr>
      <vt:lpstr>4. Network</vt:lpstr>
      <vt:lpstr>5. Podcast appearances</vt:lpstr>
      <vt:lpstr>b. Brand mentions ?</vt:lpstr>
      <vt:lpstr>… cont.</vt:lpstr>
      <vt:lpstr>c. Customer Reviews</vt:lpstr>
      <vt:lpstr>d. Social Media Marketing</vt:lpstr>
      <vt:lpstr>Page rank algorithm</vt:lpstr>
      <vt:lpstr>Working of page rank algorithm</vt:lpstr>
      <vt:lpstr>TLD &amp; Effect on off page seo</vt:lpstr>
      <vt:lpstr>Tld…cont.</vt:lpstr>
      <vt:lpstr>Local seo</vt:lpstr>
      <vt:lpstr>E-A-T</vt:lpstr>
      <vt:lpstr>E-A-T…cont.</vt:lpstr>
      <vt:lpstr>On-page SEO vs Off-page SEO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Adil</dc:creator>
  <cp:lastModifiedBy>HP</cp:lastModifiedBy>
  <cp:revision>263</cp:revision>
  <dcterms:created xsi:type="dcterms:W3CDTF">2006-08-16T00:00:00Z</dcterms:created>
  <dcterms:modified xsi:type="dcterms:W3CDTF">2024-11-11T14:29:47Z</dcterms:modified>
</cp:coreProperties>
</file>